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5" r:id="rId3"/>
    <p:sldId id="260" r:id="rId4"/>
    <p:sldId id="276" r:id="rId5"/>
    <p:sldId id="277" r:id="rId6"/>
    <p:sldId id="278" r:id="rId7"/>
    <p:sldId id="279" r:id="rId8"/>
    <p:sldId id="284" r:id="rId9"/>
    <p:sldId id="285" r:id="rId10"/>
    <p:sldId id="286" r:id="rId11"/>
    <p:sldId id="287" r:id="rId12"/>
    <p:sldId id="288" r:id="rId13"/>
    <p:sldId id="290" r:id="rId14"/>
    <p:sldId id="289" r:id="rId15"/>
    <p:sldId id="281" r:id="rId16"/>
    <p:sldId id="282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B3838"/>
    <a:srgbClr val="E87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0" autoAdjust="0"/>
    <p:restoredTop sz="94660"/>
  </p:normalViewPr>
  <p:slideViewPr>
    <p:cSldViewPr snapToGrid="0">
      <p:cViewPr varScale="1">
        <p:scale>
          <a:sx n="49" d="100"/>
          <a:sy n="49" d="100"/>
        </p:scale>
        <p:origin x="82" y="9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2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3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5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2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9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0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6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7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5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4992117" y="2399969"/>
            <a:ext cx="471376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2800" b="1" i="1" kern="0" dirty="0" smtClean="0"/>
              <a:t>SSAFY 4</a:t>
            </a:r>
            <a:r>
              <a:rPr lang="ko-KR" altLang="en-US" sz="2800" b="1" i="1" kern="0" dirty="0" smtClean="0"/>
              <a:t>기</a:t>
            </a:r>
            <a:r>
              <a:rPr lang="en-US" altLang="ko-KR" sz="2800" b="1" i="1" kern="0" dirty="0" smtClean="0"/>
              <a:t> </a:t>
            </a:r>
            <a:r>
              <a:rPr lang="ko-KR" altLang="en-US" sz="2800" b="1" i="1" kern="0" dirty="0" smtClean="0">
                <a:solidFill>
                  <a:srgbClr val="00B0F0"/>
                </a:solidFill>
              </a:rPr>
              <a:t>자율</a:t>
            </a:r>
            <a:r>
              <a:rPr lang="en-US" altLang="ko-KR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800" b="1" i="1" kern="0" dirty="0" smtClean="0"/>
              <a:t>프로젝트</a:t>
            </a:r>
            <a:endParaRPr lang="en-US" altLang="ko-KR" sz="2800" b="1" i="1" kern="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 flipV="1">
            <a:off x="2087181" y="3112656"/>
            <a:ext cx="761870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EEB350-E559-4FC8-8CD8-DBD248B3EEFB}"/>
              </a:ext>
            </a:extLst>
          </p:cNvPr>
          <p:cNvSpPr txBox="1"/>
          <p:nvPr/>
        </p:nvSpPr>
        <p:spPr>
          <a:xfrm>
            <a:off x="5385557" y="3138633"/>
            <a:ext cx="432032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800" b="1" i="1" dirty="0" smtClean="0"/>
              <a:t>다행 </a:t>
            </a:r>
            <a:r>
              <a:rPr lang="en-US" altLang="ko-KR" sz="2800" b="1" i="1" dirty="0" smtClean="0"/>
              <a:t>- </a:t>
            </a:r>
            <a:r>
              <a:rPr lang="ko-KR" altLang="en-US" sz="2800" b="1" i="1" dirty="0" smtClean="0"/>
              <a:t>다같이 </a:t>
            </a:r>
            <a:r>
              <a:rPr lang="ko-KR" altLang="en-US" sz="2800" b="1" i="1" dirty="0" err="1" smtClean="0"/>
              <a:t>행복행</a:t>
            </a:r>
            <a:endParaRPr lang="en-US" altLang="ko-KR" sz="2800" b="1" i="1" dirty="0" smtClean="0"/>
          </a:p>
          <a:p>
            <a:pPr algn="r">
              <a:lnSpc>
                <a:spcPct val="150000"/>
              </a:lnSpc>
            </a:pPr>
            <a:r>
              <a:rPr lang="ko-KR" altLang="en-US" sz="1200" b="1" i="1" dirty="0" smtClean="0">
                <a:solidFill>
                  <a:schemeClr val="accent3"/>
                </a:solidFill>
              </a:rPr>
              <a:t>대전 </a:t>
            </a:r>
            <a:r>
              <a:rPr lang="en-US" altLang="ko-KR" sz="1200" b="1" i="1" dirty="0" smtClean="0">
                <a:solidFill>
                  <a:schemeClr val="accent3"/>
                </a:solidFill>
              </a:rPr>
              <a:t>1</a:t>
            </a:r>
            <a:r>
              <a:rPr lang="ko-KR" altLang="en-US" sz="1200" b="1" i="1" dirty="0" smtClean="0">
                <a:solidFill>
                  <a:schemeClr val="accent3"/>
                </a:solidFill>
              </a:rPr>
              <a:t>반 </a:t>
            </a:r>
            <a:r>
              <a:rPr lang="en-US" altLang="ko-KR" sz="1200" b="1" i="1" dirty="0" smtClean="0">
                <a:solidFill>
                  <a:schemeClr val="accent3"/>
                </a:solidFill>
              </a:rPr>
              <a:t>2</a:t>
            </a:r>
            <a:r>
              <a:rPr lang="ko-KR" altLang="en-US" sz="1200" b="1" i="1" dirty="0" smtClean="0">
                <a:solidFill>
                  <a:schemeClr val="accent3"/>
                </a:solidFill>
              </a:rPr>
              <a:t>팀 </a:t>
            </a:r>
            <a:r>
              <a:rPr lang="ko-KR" altLang="en-US" sz="1200" b="1" i="1" dirty="0" err="1" smtClean="0">
                <a:solidFill>
                  <a:schemeClr val="accent3"/>
                </a:solidFill>
              </a:rPr>
              <a:t>아하텍</a:t>
            </a:r>
            <a:endParaRPr lang="ko-KR" altLang="en-US" sz="1200" b="1" i="1" dirty="0">
              <a:solidFill>
                <a:schemeClr val="accent3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/>
        </p:nvGrpSpPr>
        <p:grpSpPr>
          <a:xfrm>
            <a:off x="2505882" y="2775305"/>
            <a:ext cx="2071673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S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Y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1ED2B399-7635-425B-9B9F-D161A35316AC}"/>
              </a:ext>
            </a:extLst>
          </p:cNvPr>
          <p:cNvSpPr/>
          <p:nvPr/>
        </p:nvSpPr>
        <p:spPr>
          <a:xfrm rot="10800000">
            <a:off x="2087182" y="277530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73190D9B-AB55-402E-BEFA-5B7984CF43EE}"/>
              </a:ext>
            </a:extLst>
          </p:cNvPr>
          <p:cNvSpPr/>
          <p:nvPr/>
        </p:nvSpPr>
        <p:spPr>
          <a:xfrm rot="10800000" flipV="1">
            <a:off x="2252152" y="277530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S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9571" y="2813176"/>
            <a:ext cx="2584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F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2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/>
              <a:t>주요 와이어프레임</a:t>
            </a:r>
            <a:endParaRPr lang="en-US" altLang="ko-KR" sz="2400" b="1" i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99" y="1358440"/>
            <a:ext cx="9000000" cy="506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32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/>
              <a:t>주요 와이어프레임</a:t>
            </a:r>
            <a:endParaRPr lang="en-US" altLang="ko-KR" sz="2400" b="1" i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99" y="1359638"/>
            <a:ext cx="9000000" cy="506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3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/>
              <a:t>주요 와이어프레임</a:t>
            </a:r>
            <a:endParaRPr lang="en-US" altLang="ko-KR" sz="2400" b="1" i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99" y="1358268"/>
            <a:ext cx="9000000" cy="506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28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/>
              <a:t>향후 계획 및 당면 과제</a:t>
            </a:r>
            <a:endParaRPr lang="en-US" altLang="ko-KR" sz="2400" b="1" i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55780" y="1705543"/>
            <a:ext cx="92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 smtClean="0">
                <a:latin typeface="+mn-ea"/>
              </a:rPr>
              <a:t>향후 계획</a:t>
            </a:r>
            <a:endParaRPr lang="en-US" altLang="ko-KR" b="1" i="1" dirty="0" smtClean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911088" y="2432092"/>
            <a:ext cx="9489030" cy="3716130"/>
            <a:chOff x="2266688" y="2175034"/>
            <a:chExt cx="9489030" cy="371613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ED8D9C6-5E23-4BCB-8622-1B4054051C66}"/>
                </a:ext>
              </a:extLst>
            </p:cNvPr>
            <p:cNvSpPr/>
            <p:nvPr/>
          </p:nvSpPr>
          <p:spPr>
            <a:xfrm>
              <a:off x="4017268" y="2175034"/>
              <a:ext cx="2282530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</a:t>
              </a:r>
              <a:r>
                <a:rPr lang="ko-KR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주차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 프론트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와이어프레임 설계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유니티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en-US" altLang="ko-KR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webGL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테스트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 백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스프링 </a:t>
              </a:r>
              <a:r>
                <a:rPr lang="ko-KR" altLang="en-US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시큐리티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DB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5" name="그룹 24"/>
            <p:cNvGrpSpPr>
              <a:grpSpLocks noChangeAspect="1"/>
            </p:cNvGrpSpPr>
            <p:nvPr/>
          </p:nvGrpSpPr>
          <p:grpSpPr>
            <a:xfrm>
              <a:off x="2266688" y="2867327"/>
              <a:ext cx="8280000" cy="2311660"/>
              <a:chOff x="1802483" y="2144047"/>
              <a:chExt cx="9002677" cy="2513421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670838" y="3386409"/>
                <a:ext cx="2323411" cy="0"/>
              </a:xfrm>
              <a:prstGeom prst="line">
                <a:avLst/>
              </a:prstGeom>
              <a:ln w="19050">
                <a:solidFill>
                  <a:srgbClr val="3B3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3BDACD84-B28F-4FE8-A359-E9B955098D8C}"/>
                  </a:ext>
                </a:extLst>
              </p:cNvPr>
              <p:cNvCxnSpPr/>
              <p:nvPr/>
            </p:nvCxnSpPr>
            <p:spPr>
              <a:xfrm flipV="1">
                <a:off x="5721596" y="3386409"/>
                <a:ext cx="5083564" cy="10526"/>
              </a:xfrm>
              <a:prstGeom prst="line">
                <a:avLst/>
              </a:prstGeom>
              <a:ln w="19050">
                <a:solidFill>
                  <a:srgbClr val="00B0F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그룹 4"/>
              <p:cNvGrpSpPr>
                <a:grpSpLocks noChangeAspect="1"/>
              </p:cNvGrpSpPr>
              <p:nvPr/>
            </p:nvGrpSpPr>
            <p:grpSpPr>
              <a:xfrm>
                <a:off x="1892483" y="2982456"/>
                <a:ext cx="720000" cy="835200"/>
                <a:chOff x="1637951" y="3030422"/>
                <a:chExt cx="1219481" cy="1414598"/>
              </a:xfrm>
            </p:grpSpPr>
            <p:sp>
              <p:nvSpPr>
                <p:cNvPr id="45" name="이등변 삼각형 44">
                  <a:extLst>
                    <a:ext uri="{FF2B5EF4-FFF2-40B4-BE49-F238E27FC236}">
                      <a16:creationId xmlns:a16="http://schemas.microsoft.com/office/drawing/2014/main" id="{65E2A89F-938D-4AA8-BDEE-4920D6B2E8E3}"/>
                    </a:ext>
                  </a:extLst>
                </p:cNvPr>
                <p:cNvSpPr/>
                <p:nvPr/>
              </p:nvSpPr>
              <p:spPr>
                <a:xfrm rot="5400000">
                  <a:off x="1540393" y="3127980"/>
                  <a:ext cx="1414598" cy="1219481"/>
                </a:xfrm>
                <a:prstGeom prst="triangle">
                  <a:avLst/>
                </a:prstGeom>
                <a:solidFill>
                  <a:srgbClr val="FF7954"/>
                </a:solidFill>
                <a:ln w="203200" cap="rnd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이등변 삼각형 45">
                  <a:extLst>
                    <a:ext uri="{FF2B5EF4-FFF2-40B4-BE49-F238E27FC236}">
                      <a16:creationId xmlns:a16="http://schemas.microsoft.com/office/drawing/2014/main" id="{0888CDDB-88ED-46F8-B6D2-F6C1C9352393}"/>
                    </a:ext>
                  </a:extLst>
                </p:cNvPr>
                <p:cNvSpPr/>
                <p:nvPr/>
              </p:nvSpPr>
              <p:spPr>
                <a:xfrm rot="5400000">
                  <a:off x="1653925" y="3282339"/>
                  <a:ext cx="1056482" cy="910760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95250" cap="rnd">
                  <a:solidFill>
                    <a:schemeClr val="bg1">
                      <a:lumMod val="9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" name="그룹 12"/>
              <p:cNvGrpSpPr>
                <a:grpSpLocks noChangeAspect="1"/>
              </p:cNvGrpSpPr>
              <p:nvPr/>
            </p:nvGrpSpPr>
            <p:grpSpPr>
              <a:xfrm>
                <a:off x="1802483" y="3934783"/>
                <a:ext cx="900000" cy="718350"/>
                <a:chOff x="1455780" y="4450154"/>
                <a:chExt cx="1267305" cy="1011521"/>
              </a:xfrm>
            </p:grpSpPr>
            <p:sp>
              <p:nvSpPr>
                <p:cNvPr id="56" name="자유형: 도형 28">
                  <a:extLst>
                    <a:ext uri="{FF2B5EF4-FFF2-40B4-BE49-F238E27FC236}">
                      <a16:creationId xmlns:a16="http://schemas.microsoft.com/office/drawing/2014/main" id="{C0720130-9B2F-48E4-8148-0CA7E025FAB3}"/>
                    </a:ext>
                  </a:extLst>
                </p:cNvPr>
                <p:cNvSpPr/>
                <p:nvPr/>
              </p:nvSpPr>
              <p:spPr>
                <a:xfrm rot="19800000">
                  <a:off x="1455780" y="4450154"/>
                  <a:ext cx="1267305" cy="631840"/>
                </a:xfrm>
                <a:custGeom>
                  <a:avLst/>
                  <a:gdLst>
                    <a:gd name="connsiteX0" fmla="*/ 1453949 w 1453949"/>
                    <a:gd name="connsiteY0" fmla="*/ 1185 h 724895"/>
                    <a:gd name="connsiteX1" fmla="*/ 1453949 w 1453949"/>
                    <a:gd name="connsiteY1" fmla="*/ 32518 h 724895"/>
                    <a:gd name="connsiteX2" fmla="*/ 593249 w 1453949"/>
                    <a:gd name="connsiteY2" fmla="*/ 32518 h 724895"/>
                    <a:gd name="connsiteX3" fmla="*/ 534910 w 1453949"/>
                    <a:gd name="connsiteY3" fmla="*/ 38399 h 724895"/>
                    <a:gd name="connsiteX4" fmla="*/ 531707 w 1453949"/>
                    <a:gd name="connsiteY4" fmla="*/ 39393 h 724895"/>
                    <a:gd name="connsiteX5" fmla="*/ 515496 w 1453949"/>
                    <a:gd name="connsiteY5" fmla="*/ 40524 h 724895"/>
                    <a:gd name="connsiteX6" fmla="*/ 339727 w 1453949"/>
                    <a:gd name="connsiteY6" fmla="*/ 175396 h 724895"/>
                    <a:gd name="connsiteX7" fmla="*/ 22474 w 1453949"/>
                    <a:gd name="connsiteY7" fmla="*/ 724895 h 724895"/>
                    <a:gd name="connsiteX8" fmla="*/ 0 w 1453949"/>
                    <a:gd name="connsiteY8" fmla="*/ 711920 h 724895"/>
                    <a:gd name="connsiteX9" fmla="*/ 327852 w 1453949"/>
                    <a:gd name="connsiteY9" fmla="*/ 144063 h 724895"/>
                    <a:gd name="connsiteX10" fmla="*/ 558396 w 1453949"/>
                    <a:gd name="connsiteY10" fmla="*/ 0 h 724895"/>
                    <a:gd name="connsiteX11" fmla="*/ 603436 w 1453949"/>
                    <a:gd name="connsiteY11" fmla="*/ 1185 h 724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53949" h="724895">
                      <a:moveTo>
                        <a:pt x="1453949" y="1185"/>
                      </a:moveTo>
                      <a:lnTo>
                        <a:pt x="1453949" y="32518"/>
                      </a:lnTo>
                      <a:lnTo>
                        <a:pt x="593249" y="32518"/>
                      </a:lnTo>
                      <a:cubicBezTo>
                        <a:pt x="573265" y="32518"/>
                        <a:pt x="553754" y="34543"/>
                        <a:pt x="534910" y="38399"/>
                      </a:cubicBezTo>
                      <a:lnTo>
                        <a:pt x="531707" y="39393"/>
                      </a:lnTo>
                      <a:lnTo>
                        <a:pt x="515496" y="40524"/>
                      </a:lnTo>
                      <a:cubicBezTo>
                        <a:pt x="443938" y="59697"/>
                        <a:pt x="379695" y="106170"/>
                        <a:pt x="339727" y="175396"/>
                      </a:cubicBezTo>
                      <a:lnTo>
                        <a:pt x="22474" y="724895"/>
                      </a:lnTo>
                      <a:lnTo>
                        <a:pt x="0" y="711920"/>
                      </a:lnTo>
                      <a:lnTo>
                        <a:pt x="327852" y="144063"/>
                      </a:lnTo>
                      <a:cubicBezTo>
                        <a:pt x="377812" y="57530"/>
                        <a:pt x="465702" y="6550"/>
                        <a:pt x="558396" y="0"/>
                      </a:cubicBezTo>
                      <a:lnTo>
                        <a:pt x="603436" y="118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59A45533-8D1D-499E-9AD9-D6460098A00D}"/>
                    </a:ext>
                  </a:extLst>
                </p:cNvPr>
                <p:cNvSpPr/>
                <p:nvPr/>
              </p:nvSpPr>
              <p:spPr>
                <a:xfrm>
                  <a:off x="1623666" y="5299281"/>
                  <a:ext cx="162394" cy="162394"/>
                </a:xfrm>
                <a:prstGeom prst="ellipse">
                  <a:avLst/>
                </a:prstGeom>
                <a:solidFill>
                  <a:schemeClr val="bg1"/>
                </a:solidFill>
                <a:ln w="730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/>
              <p:cNvGrpSpPr>
                <a:grpSpLocks noChangeAspect="1"/>
              </p:cNvGrpSpPr>
              <p:nvPr/>
            </p:nvGrpSpPr>
            <p:grpSpPr>
              <a:xfrm>
                <a:off x="4924318" y="2982496"/>
                <a:ext cx="720000" cy="835200"/>
                <a:chOff x="9953535" y="4754378"/>
                <a:chExt cx="1219481" cy="1414598"/>
              </a:xfrm>
            </p:grpSpPr>
            <p:sp>
              <p:nvSpPr>
                <p:cNvPr id="79" name="이등변 삼각형 78">
                  <a:extLst>
                    <a:ext uri="{FF2B5EF4-FFF2-40B4-BE49-F238E27FC236}">
                      <a16:creationId xmlns:a16="http://schemas.microsoft.com/office/drawing/2014/main" id="{65E2A89F-938D-4AA8-BDEE-4920D6B2E8E3}"/>
                    </a:ext>
                  </a:extLst>
                </p:cNvPr>
                <p:cNvSpPr/>
                <p:nvPr/>
              </p:nvSpPr>
              <p:spPr>
                <a:xfrm rot="5400000">
                  <a:off x="9855977" y="4851936"/>
                  <a:ext cx="1414598" cy="1219481"/>
                </a:xfrm>
                <a:prstGeom prst="triangle">
                  <a:avLst/>
                </a:prstGeom>
                <a:solidFill>
                  <a:srgbClr val="FF7954"/>
                </a:solidFill>
                <a:ln w="203200" cap="rnd">
                  <a:solidFill>
                    <a:srgbClr val="00B0F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이등변 삼각형 79">
                  <a:extLst>
                    <a:ext uri="{FF2B5EF4-FFF2-40B4-BE49-F238E27FC236}">
                      <a16:creationId xmlns:a16="http://schemas.microsoft.com/office/drawing/2014/main" id="{0888CDDB-88ED-46F8-B6D2-F6C1C9352393}"/>
                    </a:ext>
                  </a:extLst>
                </p:cNvPr>
                <p:cNvSpPr/>
                <p:nvPr/>
              </p:nvSpPr>
              <p:spPr>
                <a:xfrm rot="5400000">
                  <a:off x="9969509" y="5006295"/>
                  <a:ext cx="1056482" cy="910760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95250" cap="rnd">
                  <a:solidFill>
                    <a:schemeClr val="bg1">
                      <a:lumMod val="9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4" name="그룹 83"/>
              <p:cNvGrpSpPr>
                <a:grpSpLocks noChangeAspect="1"/>
              </p:cNvGrpSpPr>
              <p:nvPr/>
            </p:nvGrpSpPr>
            <p:grpSpPr>
              <a:xfrm>
                <a:off x="3414188" y="2976838"/>
                <a:ext cx="720000" cy="835200"/>
                <a:chOff x="1637951" y="3030422"/>
                <a:chExt cx="1219481" cy="1414598"/>
              </a:xfrm>
            </p:grpSpPr>
            <p:sp>
              <p:nvSpPr>
                <p:cNvPr id="85" name="이등변 삼각형 84">
                  <a:extLst>
                    <a:ext uri="{FF2B5EF4-FFF2-40B4-BE49-F238E27FC236}">
                      <a16:creationId xmlns:a16="http://schemas.microsoft.com/office/drawing/2014/main" id="{65E2A89F-938D-4AA8-BDEE-4920D6B2E8E3}"/>
                    </a:ext>
                  </a:extLst>
                </p:cNvPr>
                <p:cNvSpPr/>
                <p:nvPr/>
              </p:nvSpPr>
              <p:spPr>
                <a:xfrm rot="5400000">
                  <a:off x="1540393" y="3127980"/>
                  <a:ext cx="1414598" cy="1219481"/>
                </a:xfrm>
                <a:prstGeom prst="triangle">
                  <a:avLst/>
                </a:prstGeom>
                <a:solidFill>
                  <a:srgbClr val="FF7954"/>
                </a:solidFill>
                <a:ln w="203200" cap="rnd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이등변 삼각형 85">
                  <a:extLst>
                    <a:ext uri="{FF2B5EF4-FFF2-40B4-BE49-F238E27FC236}">
                      <a16:creationId xmlns:a16="http://schemas.microsoft.com/office/drawing/2014/main" id="{0888CDDB-88ED-46F8-B6D2-F6C1C9352393}"/>
                    </a:ext>
                  </a:extLst>
                </p:cNvPr>
                <p:cNvSpPr/>
                <p:nvPr/>
              </p:nvSpPr>
              <p:spPr>
                <a:xfrm rot="5400000">
                  <a:off x="1653925" y="3282339"/>
                  <a:ext cx="1056482" cy="910760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95250" cap="rnd">
                  <a:solidFill>
                    <a:schemeClr val="bg1">
                      <a:lumMod val="9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7" name="그룹 86"/>
              <p:cNvGrpSpPr>
                <a:grpSpLocks noChangeAspect="1"/>
              </p:cNvGrpSpPr>
              <p:nvPr/>
            </p:nvGrpSpPr>
            <p:grpSpPr>
              <a:xfrm rot="10800000" flipH="1">
                <a:off x="3308948" y="2144047"/>
                <a:ext cx="900000" cy="718350"/>
                <a:chOff x="1455780" y="4450154"/>
                <a:chExt cx="1267305" cy="1011521"/>
              </a:xfrm>
            </p:grpSpPr>
            <p:sp>
              <p:nvSpPr>
                <p:cNvPr id="88" name="자유형: 도형 28">
                  <a:extLst>
                    <a:ext uri="{FF2B5EF4-FFF2-40B4-BE49-F238E27FC236}">
                      <a16:creationId xmlns:a16="http://schemas.microsoft.com/office/drawing/2014/main" id="{C0720130-9B2F-48E4-8148-0CA7E025FAB3}"/>
                    </a:ext>
                  </a:extLst>
                </p:cNvPr>
                <p:cNvSpPr/>
                <p:nvPr/>
              </p:nvSpPr>
              <p:spPr>
                <a:xfrm rot="19800000">
                  <a:off x="1455780" y="4450154"/>
                  <a:ext cx="1267305" cy="631840"/>
                </a:xfrm>
                <a:custGeom>
                  <a:avLst/>
                  <a:gdLst>
                    <a:gd name="connsiteX0" fmla="*/ 1453949 w 1453949"/>
                    <a:gd name="connsiteY0" fmla="*/ 1185 h 724895"/>
                    <a:gd name="connsiteX1" fmla="*/ 1453949 w 1453949"/>
                    <a:gd name="connsiteY1" fmla="*/ 32518 h 724895"/>
                    <a:gd name="connsiteX2" fmla="*/ 593249 w 1453949"/>
                    <a:gd name="connsiteY2" fmla="*/ 32518 h 724895"/>
                    <a:gd name="connsiteX3" fmla="*/ 534910 w 1453949"/>
                    <a:gd name="connsiteY3" fmla="*/ 38399 h 724895"/>
                    <a:gd name="connsiteX4" fmla="*/ 531707 w 1453949"/>
                    <a:gd name="connsiteY4" fmla="*/ 39393 h 724895"/>
                    <a:gd name="connsiteX5" fmla="*/ 515496 w 1453949"/>
                    <a:gd name="connsiteY5" fmla="*/ 40524 h 724895"/>
                    <a:gd name="connsiteX6" fmla="*/ 339727 w 1453949"/>
                    <a:gd name="connsiteY6" fmla="*/ 175396 h 724895"/>
                    <a:gd name="connsiteX7" fmla="*/ 22474 w 1453949"/>
                    <a:gd name="connsiteY7" fmla="*/ 724895 h 724895"/>
                    <a:gd name="connsiteX8" fmla="*/ 0 w 1453949"/>
                    <a:gd name="connsiteY8" fmla="*/ 711920 h 724895"/>
                    <a:gd name="connsiteX9" fmla="*/ 327852 w 1453949"/>
                    <a:gd name="connsiteY9" fmla="*/ 144063 h 724895"/>
                    <a:gd name="connsiteX10" fmla="*/ 558396 w 1453949"/>
                    <a:gd name="connsiteY10" fmla="*/ 0 h 724895"/>
                    <a:gd name="connsiteX11" fmla="*/ 603436 w 1453949"/>
                    <a:gd name="connsiteY11" fmla="*/ 1185 h 724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53949" h="724895">
                      <a:moveTo>
                        <a:pt x="1453949" y="1185"/>
                      </a:moveTo>
                      <a:lnTo>
                        <a:pt x="1453949" y="32518"/>
                      </a:lnTo>
                      <a:lnTo>
                        <a:pt x="593249" y="32518"/>
                      </a:lnTo>
                      <a:cubicBezTo>
                        <a:pt x="573265" y="32518"/>
                        <a:pt x="553754" y="34543"/>
                        <a:pt x="534910" y="38399"/>
                      </a:cubicBezTo>
                      <a:lnTo>
                        <a:pt x="531707" y="39393"/>
                      </a:lnTo>
                      <a:lnTo>
                        <a:pt x="515496" y="40524"/>
                      </a:lnTo>
                      <a:cubicBezTo>
                        <a:pt x="443938" y="59697"/>
                        <a:pt x="379695" y="106170"/>
                        <a:pt x="339727" y="175396"/>
                      </a:cubicBezTo>
                      <a:lnTo>
                        <a:pt x="22474" y="724895"/>
                      </a:lnTo>
                      <a:lnTo>
                        <a:pt x="0" y="711920"/>
                      </a:lnTo>
                      <a:lnTo>
                        <a:pt x="327852" y="144063"/>
                      </a:lnTo>
                      <a:cubicBezTo>
                        <a:pt x="377812" y="57530"/>
                        <a:pt x="465702" y="6550"/>
                        <a:pt x="558396" y="0"/>
                      </a:cubicBezTo>
                      <a:lnTo>
                        <a:pt x="603436" y="118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9A45533-8D1D-499E-9AD9-D6460098A00D}"/>
                    </a:ext>
                  </a:extLst>
                </p:cNvPr>
                <p:cNvSpPr/>
                <p:nvPr/>
              </p:nvSpPr>
              <p:spPr>
                <a:xfrm>
                  <a:off x="1623666" y="5299281"/>
                  <a:ext cx="162394" cy="162394"/>
                </a:xfrm>
                <a:prstGeom prst="ellipse">
                  <a:avLst/>
                </a:prstGeom>
                <a:solidFill>
                  <a:schemeClr val="bg1"/>
                </a:solidFill>
                <a:ln w="730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0" name="그룹 89"/>
              <p:cNvGrpSpPr>
                <a:grpSpLocks noChangeAspect="1"/>
              </p:cNvGrpSpPr>
              <p:nvPr/>
            </p:nvGrpSpPr>
            <p:grpSpPr>
              <a:xfrm>
                <a:off x="4827500" y="3936836"/>
                <a:ext cx="900000" cy="718350"/>
                <a:chOff x="1455780" y="4450154"/>
                <a:chExt cx="1267305" cy="1011521"/>
              </a:xfrm>
            </p:grpSpPr>
            <p:sp>
              <p:nvSpPr>
                <p:cNvPr id="91" name="자유형: 도형 28">
                  <a:extLst>
                    <a:ext uri="{FF2B5EF4-FFF2-40B4-BE49-F238E27FC236}">
                      <a16:creationId xmlns:a16="http://schemas.microsoft.com/office/drawing/2014/main" id="{C0720130-9B2F-48E4-8148-0CA7E025FAB3}"/>
                    </a:ext>
                  </a:extLst>
                </p:cNvPr>
                <p:cNvSpPr/>
                <p:nvPr/>
              </p:nvSpPr>
              <p:spPr>
                <a:xfrm rot="19800000">
                  <a:off x="1455780" y="4450154"/>
                  <a:ext cx="1267305" cy="631840"/>
                </a:xfrm>
                <a:custGeom>
                  <a:avLst/>
                  <a:gdLst>
                    <a:gd name="connsiteX0" fmla="*/ 1453949 w 1453949"/>
                    <a:gd name="connsiteY0" fmla="*/ 1185 h 724895"/>
                    <a:gd name="connsiteX1" fmla="*/ 1453949 w 1453949"/>
                    <a:gd name="connsiteY1" fmla="*/ 32518 h 724895"/>
                    <a:gd name="connsiteX2" fmla="*/ 593249 w 1453949"/>
                    <a:gd name="connsiteY2" fmla="*/ 32518 h 724895"/>
                    <a:gd name="connsiteX3" fmla="*/ 534910 w 1453949"/>
                    <a:gd name="connsiteY3" fmla="*/ 38399 h 724895"/>
                    <a:gd name="connsiteX4" fmla="*/ 531707 w 1453949"/>
                    <a:gd name="connsiteY4" fmla="*/ 39393 h 724895"/>
                    <a:gd name="connsiteX5" fmla="*/ 515496 w 1453949"/>
                    <a:gd name="connsiteY5" fmla="*/ 40524 h 724895"/>
                    <a:gd name="connsiteX6" fmla="*/ 339727 w 1453949"/>
                    <a:gd name="connsiteY6" fmla="*/ 175396 h 724895"/>
                    <a:gd name="connsiteX7" fmla="*/ 22474 w 1453949"/>
                    <a:gd name="connsiteY7" fmla="*/ 724895 h 724895"/>
                    <a:gd name="connsiteX8" fmla="*/ 0 w 1453949"/>
                    <a:gd name="connsiteY8" fmla="*/ 711920 h 724895"/>
                    <a:gd name="connsiteX9" fmla="*/ 327852 w 1453949"/>
                    <a:gd name="connsiteY9" fmla="*/ 144063 h 724895"/>
                    <a:gd name="connsiteX10" fmla="*/ 558396 w 1453949"/>
                    <a:gd name="connsiteY10" fmla="*/ 0 h 724895"/>
                    <a:gd name="connsiteX11" fmla="*/ 603436 w 1453949"/>
                    <a:gd name="connsiteY11" fmla="*/ 1185 h 724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53949" h="724895">
                      <a:moveTo>
                        <a:pt x="1453949" y="1185"/>
                      </a:moveTo>
                      <a:lnTo>
                        <a:pt x="1453949" y="32518"/>
                      </a:lnTo>
                      <a:lnTo>
                        <a:pt x="593249" y="32518"/>
                      </a:lnTo>
                      <a:cubicBezTo>
                        <a:pt x="573265" y="32518"/>
                        <a:pt x="553754" y="34543"/>
                        <a:pt x="534910" y="38399"/>
                      </a:cubicBezTo>
                      <a:lnTo>
                        <a:pt x="531707" y="39393"/>
                      </a:lnTo>
                      <a:lnTo>
                        <a:pt x="515496" y="40524"/>
                      </a:lnTo>
                      <a:cubicBezTo>
                        <a:pt x="443938" y="59697"/>
                        <a:pt x="379695" y="106170"/>
                        <a:pt x="339727" y="175396"/>
                      </a:cubicBezTo>
                      <a:lnTo>
                        <a:pt x="22474" y="724895"/>
                      </a:lnTo>
                      <a:lnTo>
                        <a:pt x="0" y="711920"/>
                      </a:lnTo>
                      <a:lnTo>
                        <a:pt x="327852" y="144063"/>
                      </a:lnTo>
                      <a:cubicBezTo>
                        <a:pt x="377812" y="57530"/>
                        <a:pt x="465702" y="6550"/>
                        <a:pt x="558396" y="0"/>
                      </a:cubicBezTo>
                      <a:lnTo>
                        <a:pt x="603436" y="118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59A45533-8D1D-499E-9AD9-D6460098A00D}"/>
                    </a:ext>
                  </a:extLst>
                </p:cNvPr>
                <p:cNvSpPr/>
                <p:nvPr/>
              </p:nvSpPr>
              <p:spPr>
                <a:xfrm>
                  <a:off x="1623666" y="5299281"/>
                  <a:ext cx="162394" cy="162394"/>
                </a:xfrm>
                <a:prstGeom prst="ellipse">
                  <a:avLst/>
                </a:prstGeom>
                <a:solidFill>
                  <a:schemeClr val="bg1"/>
                </a:solidFill>
                <a:ln w="730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6405047" y="2984778"/>
                <a:ext cx="720000" cy="835200"/>
                <a:chOff x="6405047" y="2984778"/>
                <a:chExt cx="720000" cy="835200"/>
              </a:xfrm>
            </p:grpSpPr>
            <p:sp>
              <p:nvSpPr>
                <p:cNvPr id="112" name="이등변 삼각형 111">
                  <a:extLst>
                    <a:ext uri="{FF2B5EF4-FFF2-40B4-BE49-F238E27FC236}">
                      <a16:creationId xmlns:a16="http://schemas.microsoft.com/office/drawing/2014/main" id="{65E2A89F-938D-4AA8-BDEE-4920D6B2E8E3}"/>
                    </a:ext>
                  </a:extLst>
                </p:cNvPr>
                <p:cNvSpPr/>
                <p:nvPr/>
              </p:nvSpPr>
              <p:spPr>
                <a:xfrm rot="5400000">
                  <a:off x="6347447" y="3042378"/>
                  <a:ext cx="835200" cy="720000"/>
                </a:xfrm>
                <a:prstGeom prst="triangle">
                  <a:avLst/>
                </a:prstGeom>
                <a:solidFill>
                  <a:srgbClr val="FF7954"/>
                </a:solidFill>
                <a:ln w="203200" cap="rnd">
                  <a:solidFill>
                    <a:srgbClr val="00B0F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이등변 삼각형 112">
                  <a:extLst>
                    <a:ext uri="{FF2B5EF4-FFF2-40B4-BE49-F238E27FC236}">
                      <a16:creationId xmlns:a16="http://schemas.microsoft.com/office/drawing/2014/main" id="{0888CDDB-88ED-46F8-B6D2-F6C1C9352393}"/>
                    </a:ext>
                  </a:extLst>
                </p:cNvPr>
                <p:cNvSpPr/>
                <p:nvPr/>
              </p:nvSpPr>
              <p:spPr>
                <a:xfrm rot="5400000">
                  <a:off x="6414478" y="3133514"/>
                  <a:ext cx="623763" cy="5377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95250" cap="rnd">
                  <a:solidFill>
                    <a:schemeClr val="bg1">
                      <a:lumMod val="9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4" name="그룹 113"/>
              <p:cNvGrpSpPr>
                <a:grpSpLocks noChangeAspect="1"/>
              </p:cNvGrpSpPr>
              <p:nvPr/>
            </p:nvGrpSpPr>
            <p:grpSpPr>
              <a:xfrm rot="10800000" flipH="1">
                <a:off x="6299807" y="2151987"/>
                <a:ext cx="900000" cy="718350"/>
                <a:chOff x="1455780" y="4450154"/>
                <a:chExt cx="1267305" cy="1011521"/>
              </a:xfrm>
            </p:grpSpPr>
            <p:sp>
              <p:nvSpPr>
                <p:cNvPr id="115" name="자유형: 도형 28">
                  <a:extLst>
                    <a:ext uri="{FF2B5EF4-FFF2-40B4-BE49-F238E27FC236}">
                      <a16:creationId xmlns:a16="http://schemas.microsoft.com/office/drawing/2014/main" id="{C0720130-9B2F-48E4-8148-0CA7E025FAB3}"/>
                    </a:ext>
                  </a:extLst>
                </p:cNvPr>
                <p:cNvSpPr/>
                <p:nvPr/>
              </p:nvSpPr>
              <p:spPr>
                <a:xfrm rot="19800000">
                  <a:off x="1455780" y="4450154"/>
                  <a:ext cx="1267305" cy="631840"/>
                </a:xfrm>
                <a:custGeom>
                  <a:avLst/>
                  <a:gdLst>
                    <a:gd name="connsiteX0" fmla="*/ 1453949 w 1453949"/>
                    <a:gd name="connsiteY0" fmla="*/ 1185 h 724895"/>
                    <a:gd name="connsiteX1" fmla="*/ 1453949 w 1453949"/>
                    <a:gd name="connsiteY1" fmla="*/ 32518 h 724895"/>
                    <a:gd name="connsiteX2" fmla="*/ 593249 w 1453949"/>
                    <a:gd name="connsiteY2" fmla="*/ 32518 h 724895"/>
                    <a:gd name="connsiteX3" fmla="*/ 534910 w 1453949"/>
                    <a:gd name="connsiteY3" fmla="*/ 38399 h 724895"/>
                    <a:gd name="connsiteX4" fmla="*/ 531707 w 1453949"/>
                    <a:gd name="connsiteY4" fmla="*/ 39393 h 724895"/>
                    <a:gd name="connsiteX5" fmla="*/ 515496 w 1453949"/>
                    <a:gd name="connsiteY5" fmla="*/ 40524 h 724895"/>
                    <a:gd name="connsiteX6" fmla="*/ 339727 w 1453949"/>
                    <a:gd name="connsiteY6" fmla="*/ 175396 h 724895"/>
                    <a:gd name="connsiteX7" fmla="*/ 22474 w 1453949"/>
                    <a:gd name="connsiteY7" fmla="*/ 724895 h 724895"/>
                    <a:gd name="connsiteX8" fmla="*/ 0 w 1453949"/>
                    <a:gd name="connsiteY8" fmla="*/ 711920 h 724895"/>
                    <a:gd name="connsiteX9" fmla="*/ 327852 w 1453949"/>
                    <a:gd name="connsiteY9" fmla="*/ 144063 h 724895"/>
                    <a:gd name="connsiteX10" fmla="*/ 558396 w 1453949"/>
                    <a:gd name="connsiteY10" fmla="*/ 0 h 724895"/>
                    <a:gd name="connsiteX11" fmla="*/ 603436 w 1453949"/>
                    <a:gd name="connsiteY11" fmla="*/ 1185 h 724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53949" h="724895">
                      <a:moveTo>
                        <a:pt x="1453949" y="1185"/>
                      </a:moveTo>
                      <a:lnTo>
                        <a:pt x="1453949" y="32518"/>
                      </a:lnTo>
                      <a:lnTo>
                        <a:pt x="593249" y="32518"/>
                      </a:lnTo>
                      <a:cubicBezTo>
                        <a:pt x="573265" y="32518"/>
                        <a:pt x="553754" y="34543"/>
                        <a:pt x="534910" y="38399"/>
                      </a:cubicBezTo>
                      <a:lnTo>
                        <a:pt x="531707" y="39393"/>
                      </a:lnTo>
                      <a:lnTo>
                        <a:pt x="515496" y="40524"/>
                      </a:lnTo>
                      <a:cubicBezTo>
                        <a:pt x="443938" y="59697"/>
                        <a:pt x="379695" y="106170"/>
                        <a:pt x="339727" y="175396"/>
                      </a:cubicBezTo>
                      <a:lnTo>
                        <a:pt x="22474" y="724895"/>
                      </a:lnTo>
                      <a:lnTo>
                        <a:pt x="0" y="711920"/>
                      </a:lnTo>
                      <a:lnTo>
                        <a:pt x="327852" y="144063"/>
                      </a:lnTo>
                      <a:cubicBezTo>
                        <a:pt x="377812" y="57530"/>
                        <a:pt x="465702" y="6550"/>
                        <a:pt x="558396" y="0"/>
                      </a:cubicBezTo>
                      <a:lnTo>
                        <a:pt x="603436" y="118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59A45533-8D1D-499E-9AD9-D6460098A00D}"/>
                    </a:ext>
                  </a:extLst>
                </p:cNvPr>
                <p:cNvSpPr/>
                <p:nvPr/>
              </p:nvSpPr>
              <p:spPr>
                <a:xfrm>
                  <a:off x="1623666" y="5299281"/>
                  <a:ext cx="162394" cy="162394"/>
                </a:xfrm>
                <a:prstGeom prst="ellipse">
                  <a:avLst/>
                </a:prstGeom>
                <a:solidFill>
                  <a:schemeClr val="bg1"/>
                </a:solidFill>
                <a:ln w="730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7" name="그룹 116"/>
              <p:cNvGrpSpPr>
                <a:grpSpLocks noChangeAspect="1"/>
              </p:cNvGrpSpPr>
              <p:nvPr/>
            </p:nvGrpSpPr>
            <p:grpSpPr>
              <a:xfrm>
                <a:off x="7881972" y="2984778"/>
                <a:ext cx="720000" cy="835200"/>
                <a:chOff x="9953535" y="4754378"/>
                <a:chExt cx="1219481" cy="1414598"/>
              </a:xfrm>
            </p:grpSpPr>
            <p:sp>
              <p:nvSpPr>
                <p:cNvPr id="118" name="이등변 삼각형 117">
                  <a:extLst>
                    <a:ext uri="{FF2B5EF4-FFF2-40B4-BE49-F238E27FC236}">
                      <a16:creationId xmlns:a16="http://schemas.microsoft.com/office/drawing/2014/main" id="{65E2A89F-938D-4AA8-BDEE-4920D6B2E8E3}"/>
                    </a:ext>
                  </a:extLst>
                </p:cNvPr>
                <p:cNvSpPr/>
                <p:nvPr/>
              </p:nvSpPr>
              <p:spPr>
                <a:xfrm rot="5400000">
                  <a:off x="9855977" y="4851936"/>
                  <a:ext cx="1414598" cy="1219481"/>
                </a:xfrm>
                <a:prstGeom prst="triangle">
                  <a:avLst/>
                </a:prstGeom>
                <a:solidFill>
                  <a:srgbClr val="FF7954"/>
                </a:solidFill>
                <a:ln w="203200" cap="rnd">
                  <a:solidFill>
                    <a:srgbClr val="00B0F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9" name="이등변 삼각형 118">
                  <a:extLst>
                    <a:ext uri="{FF2B5EF4-FFF2-40B4-BE49-F238E27FC236}">
                      <a16:creationId xmlns:a16="http://schemas.microsoft.com/office/drawing/2014/main" id="{0888CDDB-88ED-46F8-B6D2-F6C1C9352393}"/>
                    </a:ext>
                  </a:extLst>
                </p:cNvPr>
                <p:cNvSpPr/>
                <p:nvPr/>
              </p:nvSpPr>
              <p:spPr>
                <a:xfrm rot="5400000">
                  <a:off x="9969509" y="5006295"/>
                  <a:ext cx="1056482" cy="910760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95250" cap="rnd">
                  <a:solidFill>
                    <a:schemeClr val="bg1">
                      <a:lumMod val="9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0" name="그룹 119"/>
              <p:cNvGrpSpPr>
                <a:grpSpLocks noChangeAspect="1"/>
              </p:cNvGrpSpPr>
              <p:nvPr/>
            </p:nvGrpSpPr>
            <p:grpSpPr>
              <a:xfrm>
                <a:off x="7773579" y="3939118"/>
                <a:ext cx="900000" cy="718350"/>
                <a:chOff x="1455780" y="4450154"/>
                <a:chExt cx="1267305" cy="1011521"/>
              </a:xfrm>
            </p:grpSpPr>
            <p:sp>
              <p:nvSpPr>
                <p:cNvPr id="121" name="자유형: 도형 28">
                  <a:extLst>
                    <a:ext uri="{FF2B5EF4-FFF2-40B4-BE49-F238E27FC236}">
                      <a16:creationId xmlns:a16="http://schemas.microsoft.com/office/drawing/2014/main" id="{C0720130-9B2F-48E4-8148-0CA7E025FAB3}"/>
                    </a:ext>
                  </a:extLst>
                </p:cNvPr>
                <p:cNvSpPr/>
                <p:nvPr/>
              </p:nvSpPr>
              <p:spPr>
                <a:xfrm rot="19800000">
                  <a:off x="1455780" y="4450154"/>
                  <a:ext cx="1267305" cy="631840"/>
                </a:xfrm>
                <a:custGeom>
                  <a:avLst/>
                  <a:gdLst>
                    <a:gd name="connsiteX0" fmla="*/ 1453949 w 1453949"/>
                    <a:gd name="connsiteY0" fmla="*/ 1185 h 724895"/>
                    <a:gd name="connsiteX1" fmla="*/ 1453949 w 1453949"/>
                    <a:gd name="connsiteY1" fmla="*/ 32518 h 724895"/>
                    <a:gd name="connsiteX2" fmla="*/ 593249 w 1453949"/>
                    <a:gd name="connsiteY2" fmla="*/ 32518 h 724895"/>
                    <a:gd name="connsiteX3" fmla="*/ 534910 w 1453949"/>
                    <a:gd name="connsiteY3" fmla="*/ 38399 h 724895"/>
                    <a:gd name="connsiteX4" fmla="*/ 531707 w 1453949"/>
                    <a:gd name="connsiteY4" fmla="*/ 39393 h 724895"/>
                    <a:gd name="connsiteX5" fmla="*/ 515496 w 1453949"/>
                    <a:gd name="connsiteY5" fmla="*/ 40524 h 724895"/>
                    <a:gd name="connsiteX6" fmla="*/ 339727 w 1453949"/>
                    <a:gd name="connsiteY6" fmla="*/ 175396 h 724895"/>
                    <a:gd name="connsiteX7" fmla="*/ 22474 w 1453949"/>
                    <a:gd name="connsiteY7" fmla="*/ 724895 h 724895"/>
                    <a:gd name="connsiteX8" fmla="*/ 0 w 1453949"/>
                    <a:gd name="connsiteY8" fmla="*/ 711920 h 724895"/>
                    <a:gd name="connsiteX9" fmla="*/ 327852 w 1453949"/>
                    <a:gd name="connsiteY9" fmla="*/ 144063 h 724895"/>
                    <a:gd name="connsiteX10" fmla="*/ 558396 w 1453949"/>
                    <a:gd name="connsiteY10" fmla="*/ 0 h 724895"/>
                    <a:gd name="connsiteX11" fmla="*/ 603436 w 1453949"/>
                    <a:gd name="connsiteY11" fmla="*/ 1185 h 724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53949" h="724895">
                      <a:moveTo>
                        <a:pt x="1453949" y="1185"/>
                      </a:moveTo>
                      <a:lnTo>
                        <a:pt x="1453949" y="32518"/>
                      </a:lnTo>
                      <a:lnTo>
                        <a:pt x="593249" y="32518"/>
                      </a:lnTo>
                      <a:cubicBezTo>
                        <a:pt x="573265" y="32518"/>
                        <a:pt x="553754" y="34543"/>
                        <a:pt x="534910" y="38399"/>
                      </a:cubicBezTo>
                      <a:lnTo>
                        <a:pt x="531707" y="39393"/>
                      </a:lnTo>
                      <a:lnTo>
                        <a:pt x="515496" y="40524"/>
                      </a:lnTo>
                      <a:cubicBezTo>
                        <a:pt x="443938" y="59697"/>
                        <a:pt x="379695" y="106170"/>
                        <a:pt x="339727" y="175396"/>
                      </a:cubicBezTo>
                      <a:lnTo>
                        <a:pt x="22474" y="724895"/>
                      </a:lnTo>
                      <a:lnTo>
                        <a:pt x="0" y="711920"/>
                      </a:lnTo>
                      <a:lnTo>
                        <a:pt x="327852" y="144063"/>
                      </a:lnTo>
                      <a:cubicBezTo>
                        <a:pt x="377812" y="57530"/>
                        <a:pt x="465702" y="6550"/>
                        <a:pt x="558396" y="0"/>
                      </a:cubicBezTo>
                      <a:lnTo>
                        <a:pt x="603436" y="118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59A45533-8D1D-499E-9AD9-D6460098A00D}"/>
                    </a:ext>
                  </a:extLst>
                </p:cNvPr>
                <p:cNvSpPr/>
                <p:nvPr/>
              </p:nvSpPr>
              <p:spPr>
                <a:xfrm>
                  <a:off x="1623666" y="5299281"/>
                  <a:ext cx="162394" cy="162394"/>
                </a:xfrm>
                <a:prstGeom prst="ellipse">
                  <a:avLst/>
                </a:prstGeom>
                <a:solidFill>
                  <a:schemeClr val="bg1"/>
                </a:solidFill>
                <a:ln w="730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1" name="그룹 130"/>
              <p:cNvGrpSpPr/>
              <p:nvPr/>
            </p:nvGrpSpPr>
            <p:grpSpPr>
              <a:xfrm>
                <a:off x="9377063" y="2987884"/>
                <a:ext cx="720000" cy="835200"/>
                <a:chOff x="6405047" y="2984778"/>
                <a:chExt cx="720000" cy="835200"/>
              </a:xfrm>
            </p:grpSpPr>
            <p:sp>
              <p:nvSpPr>
                <p:cNvPr id="132" name="이등변 삼각형 131">
                  <a:extLst>
                    <a:ext uri="{FF2B5EF4-FFF2-40B4-BE49-F238E27FC236}">
                      <a16:creationId xmlns:a16="http://schemas.microsoft.com/office/drawing/2014/main" id="{65E2A89F-938D-4AA8-BDEE-4920D6B2E8E3}"/>
                    </a:ext>
                  </a:extLst>
                </p:cNvPr>
                <p:cNvSpPr/>
                <p:nvPr/>
              </p:nvSpPr>
              <p:spPr>
                <a:xfrm rot="5400000">
                  <a:off x="6347447" y="3042378"/>
                  <a:ext cx="835200" cy="720000"/>
                </a:xfrm>
                <a:prstGeom prst="triangle">
                  <a:avLst/>
                </a:prstGeom>
                <a:solidFill>
                  <a:srgbClr val="FF7954"/>
                </a:solidFill>
                <a:ln w="203200" cap="rnd">
                  <a:solidFill>
                    <a:srgbClr val="00B0F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이등변 삼각형 132">
                  <a:extLst>
                    <a:ext uri="{FF2B5EF4-FFF2-40B4-BE49-F238E27FC236}">
                      <a16:creationId xmlns:a16="http://schemas.microsoft.com/office/drawing/2014/main" id="{0888CDDB-88ED-46F8-B6D2-F6C1C9352393}"/>
                    </a:ext>
                  </a:extLst>
                </p:cNvPr>
                <p:cNvSpPr/>
                <p:nvPr/>
              </p:nvSpPr>
              <p:spPr>
                <a:xfrm rot="5400000">
                  <a:off x="6414478" y="3133514"/>
                  <a:ext cx="623763" cy="5377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95250" cap="rnd">
                  <a:solidFill>
                    <a:schemeClr val="bg1">
                      <a:lumMod val="9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4" name="그룹 133"/>
              <p:cNvGrpSpPr>
                <a:grpSpLocks noChangeAspect="1"/>
              </p:cNvGrpSpPr>
              <p:nvPr/>
            </p:nvGrpSpPr>
            <p:grpSpPr>
              <a:xfrm rot="10800000" flipH="1">
                <a:off x="9271823" y="2155093"/>
                <a:ext cx="900000" cy="718350"/>
                <a:chOff x="1455780" y="4450154"/>
                <a:chExt cx="1267305" cy="1011521"/>
              </a:xfrm>
            </p:grpSpPr>
            <p:sp>
              <p:nvSpPr>
                <p:cNvPr id="135" name="자유형: 도형 28">
                  <a:extLst>
                    <a:ext uri="{FF2B5EF4-FFF2-40B4-BE49-F238E27FC236}">
                      <a16:creationId xmlns:a16="http://schemas.microsoft.com/office/drawing/2014/main" id="{C0720130-9B2F-48E4-8148-0CA7E025FAB3}"/>
                    </a:ext>
                  </a:extLst>
                </p:cNvPr>
                <p:cNvSpPr/>
                <p:nvPr/>
              </p:nvSpPr>
              <p:spPr>
                <a:xfrm rot="19800000">
                  <a:off x="1455780" y="4450154"/>
                  <a:ext cx="1267305" cy="631840"/>
                </a:xfrm>
                <a:custGeom>
                  <a:avLst/>
                  <a:gdLst>
                    <a:gd name="connsiteX0" fmla="*/ 1453949 w 1453949"/>
                    <a:gd name="connsiteY0" fmla="*/ 1185 h 724895"/>
                    <a:gd name="connsiteX1" fmla="*/ 1453949 w 1453949"/>
                    <a:gd name="connsiteY1" fmla="*/ 32518 h 724895"/>
                    <a:gd name="connsiteX2" fmla="*/ 593249 w 1453949"/>
                    <a:gd name="connsiteY2" fmla="*/ 32518 h 724895"/>
                    <a:gd name="connsiteX3" fmla="*/ 534910 w 1453949"/>
                    <a:gd name="connsiteY3" fmla="*/ 38399 h 724895"/>
                    <a:gd name="connsiteX4" fmla="*/ 531707 w 1453949"/>
                    <a:gd name="connsiteY4" fmla="*/ 39393 h 724895"/>
                    <a:gd name="connsiteX5" fmla="*/ 515496 w 1453949"/>
                    <a:gd name="connsiteY5" fmla="*/ 40524 h 724895"/>
                    <a:gd name="connsiteX6" fmla="*/ 339727 w 1453949"/>
                    <a:gd name="connsiteY6" fmla="*/ 175396 h 724895"/>
                    <a:gd name="connsiteX7" fmla="*/ 22474 w 1453949"/>
                    <a:gd name="connsiteY7" fmla="*/ 724895 h 724895"/>
                    <a:gd name="connsiteX8" fmla="*/ 0 w 1453949"/>
                    <a:gd name="connsiteY8" fmla="*/ 711920 h 724895"/>
                    <a:gd name="connsiteX9" fmla="*/ 327852 w 1453949"/>
                    <a:gd name="connsiteY9" fmla="*/ 144063 h 724895"/>
                    <a:gd name="connsiteX10" fmla="*/ 558396 w 1453949"/>
                    <a:gd name="connsiteY10" fmla="*/ 0 h 724895"/>
                    <a:gd name="connsiteX11" fmla="*/ 603436 w 1453949"/>
                    <a:gd name="connsiteY11" fmla="*/ 1185 h 724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53949" h="724895">
                      <a:moveTo>
                        <a:pt x="1453949" y="1185"/>
                      </a:moveTo>
                      <a:lnTo>
                        <a:pt x="1453949" y="32518"/>
                      </a:lnTo>
                      <a:lnTo>
                        <a:pt x="593249" y="32518"/>
                      </a:lnTo>
                      <a:cubicBezTo>
                        <a:pt x="573265" y="32518"/>
                        <a:pt x="553754" y="34543"/>
                        <a:pt x="534910" y="38399"/>
                      </a:cubicBezTo>
                      <a:lnTo>
                        <a:pt x="531707" y="39393"/>
                      </a:lnTo>
                      <a:lnTo>
                        <a:pt x="515496" y="40524"/>
                      </a:lnTo>
                      <a:cubicBezTo>
                        <a:pt x="443938" y="59697"/>
                        <a:pt x="379695" y="106170"/>
                        <a:pt x="339727" y="175396"/>
                      </a:cubicBezTo>
                      <a:lnTo>
                        <a:pt x="22474" y="724895"/>
                      </a:lnTo>
                      <a:lnTo>
                        <a:pt x="0" y="711920"/>
                      </a:lnTo>
                      <a:lnTo>
                        <a:pt x="327852" y="144063"/>
                      </a:lnTo>
                      <a:cubicBezTo>
                        <a:pt x="377812" y="57530"/>
                        <a:pt x="465702" y="6550"/>
                        <a:pt x="558396" y="0"/>
                      </a:cubicBezTo>
                      <a:lnTo>
                        <a:pt x="603436" y="118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59A45533-8D1D-499E-9AD9-D6460098A00D}"/>
                    </a:ext>
                  </a:extLst>
                </p:cNvPr>
                <p:cNvSpPr/>
                <p:nvPr/>
              </p:nvSpPr>
              <p:spPr>
                <a:xfrm>
                  <a:off x="1623666" y="5299281"/>
                  <a:ext cx="162394" cy="162394"/>
                </a:xfrm>
                <a:prstGeom prst="ellipse">
                  <a:avLst/>
                </a:prstGeom>
                <a:solidFill>
                  <a:schemeClr val="bg1"/>
                </a:solidFill>
                <a:ln w="730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ED8D9C6-5E23-4BCB-8622-1B4054051C66}"/>
                </a:ext>
              </a:extLst>
            </p:cNvPr>
            <p:cNvSpPr/>
            <p:nvPr/>
          </p:nvSpPr>
          <p:spPr>
            <a:xfrm>
              <a:off x="2611286" y="4598502"/>
              <a:ext cx="2115492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r>
                <a:rPr lang="ko-KR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주차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 프로젝트 기획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 프로젝트 계획서 작성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컨벤션 설정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ED8D9C6-5E23-4BCB-8622-1B4054051C66}"/>
                </a:ext>
              </a:extLst>
            </p:cNvPr>
            <p:cNvSpPr/>
            <p:nvPr/>
          </p:nvSpPr>
          <p:spPr>
            <a:xfrm>
              <a:off x="5405733" y="4598502"/>
              <a:ext cx="2305003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  <a:r>
                <a:rPr lang="ko-KR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주차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 프론트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공통 컴포넌트 개발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 </a:t>
              </a:r>
              <a:r>
                <a:rPr lang="ko-KR" altLang="en-US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유니티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학습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멀티 플레이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백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REST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서버 개발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4ED8D9C6-5E23-4BCB-8622-1B4054051C66}"/>
                </a:ext>
              </a:extLst>
            </p:cNvPr>
            <p:cNvSpPr/>
            <p:nvPr/>
          </p:nvSpPr>
          <p:spPr>
            <a:xfrm>
              <a:off x="6750308" y="2175034"/>
              <a:ext cx="2282530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r>
                <a:rPr lang="ko-KR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주차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 프론트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페이지 개발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유니티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ko-KR" altLang="en-US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키오스크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 백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REST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서버 개발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ED8D9C6-5E23-4BCB-8622-1B4054051C66}"/>
                </a:ext>
              </a:extLst>
            </p:cNvPr>
            <p:cNvSpPr/>
            <p:nvPr/>
          </p:nvSpPr>
          <p:spPr>
            <a:xfrm>
              <a:off x="8098133" y="4598502"/>
              <a:ext cx="2305003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주차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 </a:t>
              </a:r>
              <a:r>
                <a:rPr lang="ko-KR" altLang="en-US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유니티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버스 개발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ED8D9C6-5E23-4BCB-8622-1B4054051C66}"/>
                </a:ext>
              </a:extLst>
            </p:cNvPr>
            <p:cNvSpPr/>
            <p:nvPr/>
          </p:nvSpPr>
          <p:spPr>
            <a:xfrm>
              <a:off x="9473188" y="2175034"/>
              <a:ext cx="228253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</a:t>
              </a:r>
              <a:r>
                <a:rPr lang="ko-KR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주차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유니티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 완성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〮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UCC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제작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8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/>
              <a:t>향후 계획 및 당면 과제</a:t>
            </a:r>
            <a:endParaRPr lang="en-US" altLang="ko-KR" sz="2400" b="1" i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66" y="3055935"/>
            <a:ext cx="266116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52" y="3055935"/>
            <a:ext cx="2976378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TextBox 31"/>
          <p:cNvSpPr txBox="1"/>
          <p:nvPr/>
        </p:nvSpPr>
        <p:spPr>
          <a:xfrm>
            <a:off x="1570889" y="5451556"/>
            <a:ext cx="905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출처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국민 안전교육 포털</a:t>
            </a:r>
            <a:r>
              <a:rPr lang="en-US" altLang="ko-KR" sz="1400" dirty="0">
                <a:latin typeface="+mn-ea"/>
              </a:rPr>
              <a:t>, https://kasem.safekorea.go.kr/ptl/fms/main.do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55780" y="1708243"/>
            <a:ext cx="92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 smtClean="0">
                <a:latin typeface="+mn-ea"/>
              </a:rPr>
              <a:t>당면 과제</a:t>
            </a:r>
            <a:endParaRPr lang="en-US" altLang="ko-KR" b="1" i="1" dirty="0" smtClean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70889" y="2240375"/>
            <a:ext cx="905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특수학교 학생들에게 실제로 도움이 되어야 함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28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/>
              <a:t>기대효과</a:t>
            </a:r>
            <a:endParaRPr lang="en-US" altLang="ko-KR" sz="2400" b="1" i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70889" y="3096322"/>
            <a:ext cx="905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COVID-19</a:t>
            </a:r>
            <a:r>
              <a:rPr lang="ko-KR" altLang="en-US" sz="1600" dirty="0" smtClean="0">
                <a:latin typeface="+mn-ea"/>
              </a:rPr>
              <a:t>로 인해 지역사회 중심 교수 수업을 받지 못하는 특수 학교 학생들에게</a:t>
            </a:r>
            <a:endParaRPr lang="en-US" altLang="ko-KR" sz="16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지역사회에서 자립 생활을 할 수 있도록 도움을 줄 수 있음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13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6D3015-FB47-428C-A317-09ACDA1F98EF}"/>
              </a:ext>
            </a:extLst>
          </p:cNvPr>
          <p:cNvSpPr/>
          <p:nvPr/>
        </p:nvSpPr>
        <p:spPr>
          <a:xfrm>
            <a:off x="2285999" y="2469743"/>
            <a:ext cx="7620000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 err="1" smtClean="0"/>
              <a:t>QnA</a:t>
            </a:r>
            <a:endParaRPr lang="en-US" altLang="ko-KR" sz="5400" b="1" i="1" kern="0" dirty="0"/>
          </a:p>
        </p:txBody>
      </p:sp>
    </p:spTree>
    <p:extLst>
      <p:ext uri="{BB962C8B-B14F-4D97-AF65-F5344CB8AC3E}">
        <p14:creationId xmlns:p14="http://schemas.microsoft.com/office/powerpoint/2010/main" val="9712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E6D3015-FB47-428C-A317-09ACDA1F98EF}"/>
              </a:ext>
            </a:extLst>
          </p:cNvPr>
          <p:cNvSpPr/>
          <p:nvPr/>
        </p:nvSpPr>
        <p:spPr>
          <a:xfrm>
            <a:off x="2285999" y="2469743"/>
            <a:ext cx="7620000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 smtClean="0"/>
              <a:t>감사합니다</a:t>
            </a:r>
            <a:endParaRPr lang="en-US" altLang="ko-KR" sz="5400" b="1" i="1" kern="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/>
              <a:t>목차</a:t>
            </a:r>
            <a:endParaRPr lang="en-US" altLang="ko-KR" sz="2400" b="1" i="1" kern="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92569" y="1970649"/>
            <a:ext cx="5231014" cy="3647831"/>
          </a:xfrm>
          <a:prstGeom prst="roundRect">
            <a:avLst>
              <a:gd name="adj" fmla="val 67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33894" y="2717165"/>
            <a:ext cx="4770218" cy="369332"/>
            <a:chOff x="3733895" y="2340003"/>
            <a:chExt cx="4770218" cy="369332"/>
          </a:xfrm>
        </p:grpSpPr>
        <p:cxnSp>
          <p:nvCxnSpPr>
            <p:cNvPr id="85" name="직선 연결선 84"/>
            <p:cNvCxnSpPr/>
            <p:nvPr/>
          </p:nvCxnSpPr>
          <p:spPr>
            <a:xfrm>
              <a:off x="4392937" y="2376977"/>
              <a:ext cx="0" cy="2968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3733895" y="2340003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</a:t>
              </a:r>
              <a:endParaRPr lang="ko-KR" alt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12406" y="2370780"/>
              <a:ext cx="3991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기획 내용</a:t>
              </a:r>
              <a:endParaRPr lang="ko-KR" altLang="en-US" sz="14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733895" y="2268541"/>
            <a:ext cx="4770218" cy="369332"/>
            <a:chOff x="3733895" y="2340003"/>
            <a:chExt cx="4770218" cy="369332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4392937" y="2376977"/>
              <a:ext cx="0" cy="2968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3733895" y="2340003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12406" y="2370780"/>
              <a:ext cx="3991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팀 소개</a:t>
              </a:r>
              <a:endParaRPr lang="ko-KR" altLang="en-US" sz="1400" b="1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733894" y="3168528"/>
            <a:ext cx="4770218" cy="369332"/>
            <a:chOff x="3733895" y="2340003"/>
            <a:chExt cx="4770218" cy="369332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4392937" y="2376977"/>
              <a:ext cx="0" cy="2968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3733895" y="2340003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  <a:endParaRPr lang="ko-KR" alt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12406" y="2370780"/>
              <a:ext cx="3991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아키텍처</a:t>
              </a:r>
              <a:endParaRPr lang="ko-KR" altLang="en-US" sz="1400" b="1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3733894" y="4068515"/>
            <a:ext cx="4770218" cy="369332"/>
            <a:chOff x="3733895" y="2340003"/>
            <a:chExt cx="4770218" cy="369332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4392937" y="2376977"/>
              <a:ext cx="0" cy="2968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3733895" y="2340003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endParaRPr lang="ko-KR" altLang="en-US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512406" y="2370780"/>
              <a:ext cx="3991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향후 계획 및 당면 과제</a:t>
              </a:r>
              <a:endParaRPr lang="ko-KR" altLang="en-US" sz="1400" b="1" dirty="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733895" y="3619891"/>
            <a:ext cx="4770218" cy="369332"/>
            <a:chOff x="3733895" y="2340003"/>
            <a:chExt cx="4770218" cy="369332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4392937" y="2376977"/>
              <a:ext cx="0" cy="2968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3733895" y="2340003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512406" y="2370780"/>
              <a:ext cx="3991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주요 와이어프레임</a:t>
              </a:r>
              <a:endParaRPr lang="ko-KR" altLang="en-US" sz="1400" b="1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3733894" y="4519878"/>
            <a:ext cx="4770218" cy="369332"/>
            <a:chOff x="3733895" y="2340003"/>
            <a:chExt cx="4770218" cy="369332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4392937" y="2376977"/>
              <a:ext cx="0" cy="2968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/>
            <p:cNvSpPr/>
            <p:nvPr/>
          </p:nvSpPr>
          <p:spPr>
            <a:xfrm>
              <a:off x="3733895" y="2340003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</a:t>
              </a:r>
              <a:endParaRPr lang="ko-KR" altLang="en-US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512406" y="2370780"/>
              <a:ext cx="3991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기대 효과</a:t>
              </a:r>
              <a:endParaRPr lang="ko-KR" altLang="en-US" sz="1400" b="1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733894" y="4968502"/>
            <a:ext cx="4770218" cy="369332"/>
            <a:chOff x="3733895" y="2340003"/>
            <a:chExt cx="4770218" cy="369332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4392937" y="2376977"/>
              <a:ext cx="0" cy="2968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3733895" y="2340003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</a:t>
              </a:r>
              <a:endParaRPr lang="ko-KR" altLang="en-US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12406" y="2370780"/>
              <a:ext cx="3991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/>
                <a:t>QnA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7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/>
              <a:t>팀 소개</a:t>
            </a:r>
            <a:endParaRPr lang="en-US" altLang="ko-KR" sz="2400" b="1" i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99" y="2801250"/>
            <a:ext cx="10080000" cy="3162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5780" y="1693510"/>
            <a:ext cx="92804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 err="1" smtClean="0">
                <a:latin typeface="+mn-ea"/>
              </a:rPr>
              <a:t>아하텍</a:t>
            </a:r>
            <a:endParaRPr lang="en-US" altLang="ko-KR" b="1" i="1" dirty="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번의 프로젝트를 거치며 깨달은 </a:t>
            </a:r>
            <a:r>
              <a:rPr lang="ko-KR" altLang="en-US" sz="1400" dirty="0">
                <a:solidFill>
                  <a:srgbClr val="00B0F0"/>
                </a:solidFill>
                <a:latin typeface="+mn-ea"/>
              </a:rPr>
              <a:t>아하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!</a:t>
            </a:r>
            <a:r>
              <a:rPr lang="ko-KR" altLang="en-US" sz="1400" dirty="0">
                <a:latin typeface="+mn-ea"/>
              </a:rPr>
              <a:t>들을 모두 적용하여 최고의 서비스를 제작하기 위해 모인 개발자들입니다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30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/>
              <a:t>기획 내용</a:t>
            </a:r>
            <a:endParaRPr lang="en-US" altLang="ko-KR" sz="2400" b="1" i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5780" y="2018262"/>
            <a:ext cx="92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>
                <a:latin typeface="+mn-ea"/>
              </a:rPr>
              <a:t>“ </a:t>
            </a:r>
            <a:r>
              <a:rPr lang="ko-KR" altLang="en-US" b="1" i="1" dirty="0" err="1" smtClean="0">
                <a:latin typeface="+mn-ea"/>
              </a:rPr>
              <a:t>메타버스를</a:t>
            </a:r>
            <a:r>
              <a:rPr lang="ko-KR" altLang="en-US" b="1" i="1" dirty="0" smtClean="0">
                <a:latin typeface="+mn-ea"/>
              </a:rPr>
              <a:t> 이용한 온라인 지역사회 중심 교수 플랫폼 </a:t>
            </a:r>
            <a:r>
              <a:rPr lang="en-US" altLang="ko-KR" b="1" i="1" dirty="0" smtClean="0">
                <a:latin typeface="+mn-ea"/>
              </a:rPr>
              <a:t>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55780" y="3202778"/>
            <a:ext cx="92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 smtClean="0">
                <a:latin typeface="+mn-ea"/>
              </a:rPr>
              <a:t>지역사회 중심 교수</a:t>
            </a:r>
            <a:r>
              <a:rPr lang="en-US" altLang="ko-KR" b="1" i="1" dirty="0" smtClean="0">
                <a:latin typeface="+mn-ea"/>
              </a:rPr>
              <a:t>(CBI)</a:t>
            </a:r>
            <a:r>
              <a:rPr lang="ko-KR" altLang="en-US" b="1" i="1" dirty="0" smtClean="0">
                <a:latin typeface="+mn-ea"/>
              </a:rPr>
              <a:t>란</a:t>
            </a:r>
            <a:r>
              <a:rPr lang="en-US" altLang="ko-KR" b="1" i="1" dirty="0" smtClean="0">
                <a:latin typeface="+mn-ea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0889" y="3734910"/>
            <a:ext cx="905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지역사회 환경에서 활동할 때 필요한 기술들을 실제 환경에서 직접 교수하는 것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98" y="4432094"/>
            <a:ext cx="900000" cy="9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45" y="4433704"/>
            <a:ext cx="900000" cy="9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51" y="4432094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/>
              <a:t>기획 내용</a:t>
            </a:r>
            <a:endParaRPr lang="en-US" altLang="ko-KR" sz="2400" b="1" i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45" y="3995202"/>
            <a:ext cx="900000" cy="9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06" y="3995202"/>
            <a:ext cx="900000" cy="9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51" y="3995202"/>
            <a:ext cx="900000" cy="90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363826" y="5066623"/>
            <a:ext cx="138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+mn-ea"/>
              </a:rPr>
              <a:t>키오스크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65081" y="5066623"/>
            <a:ext cx="138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현금 사용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38520" y="5066623"/>
            <a:ext cx="138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버스 이용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70889" y="2407316"/>
            <a:ext cx="905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장애의 정도가 심할수록 일반화 하는 과정에서 어려움을 겪기 때문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55780" y="1892938"/>
            <a:ext cx="92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 smtClean="0">
                <a:latin typeface="+mn-ea"/>
              </a:rPr>
              <a:t>지역사회 중심 교수의 필요성</a:t>
            </a:r>
            <a:endParaRPr lang="en-US" altLang="ko-KR" b="1" i="1" dirty="0" smtClean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55780" y="3381358"/>
            <a:ext cx="92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 smtClean="0">
                <a:latin typeface="+mn-ea"/>
              </a:rPr>
              <a:t>다행 </a:t>
            </a:r>
            <a:r>
              <a:rPr lang="en-US" altLang="ko-KR" b="1" i="1" dirty="0" smtClean="0">
                <a:latin typeface="+mn-ea"/>
              </a:rPr>
              <a:t>– </a:t>
            </a:r>
            <a:r>
              <a:rPr lang="ko-KR" altLang="en-US" b="1" i="1" dirty="0" smtClean="0">
                <a:latin typeface="+mn-ea"/>
              </a:rPr>
              <a:t>다같이 </a:t>
            </a:r>
            <a:r>
              <a:rPr lang="ko-KR" altLang="en-US" b="1" i="1" dirty="0" err="1" smtClean="0">
                <a:latin typeface="+mn-ea"/>
              </a:rPr>
              <a:t>행복행</a:t>
            </a:r>
            <a:endParaRPr lang="en-US" altLang="ko-KR" b="1" i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583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/>
              <a:t>아키텍처</a:t>
            </a:r>
            <a:endParaRPr lang="en-US" altLang="ko-KR" sz="2400" b="1" i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99" y="1362441"/>
            <a:ext cx="9000000" cy="5002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629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/>
              <a:t>주요 와이어프레임</a:t>
            </a:r>
            <a:endParaRPr lang="en-US" altLang="ko-KR" sz="2400" b="1" i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/>
              <a:t>주요 와이어프레임</a:t>
            </a:r>
            <a:endParaRPr lang="en-US" altLang="ko-KR" sz="2400" b="1" i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99" y="1358268"/>
            <a:ext cx="9000000" cy="506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34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722821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3" y="234102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424886CD-90FC-401E-9DC3-DD19FCDEE02A}"/>
              </a:ext>
            </a:extLst>
          </p:cNvPr>
          <p:cNvSpPr/>
          <p:nvPr/>
        </p:nvSpPr>
        <p:spPr>
          <a:xfrm rot="16200000">
            <a:off x="-55667" y="195922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7" y="212657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86C43693-A94B-49CA-AB27-00FFC546BC72}"/>
              </a:ext>
            </a:extLst>
          </p:cNvPr>
          <p:cNvSpPr/>
          <p:nvPr/>
        </p:nvSpPr>
        <p:spPr>
          <a:xfrm rot="16200000">
            <a:off x="-55664" y="158420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CD57F06B-03CE-4264-BEDC-60131AA61EF2}"/>
              </a:ext>
            </a:extLst>
          </p:cNvPr>
          <p:cNvSpPr/>
          <p:nvPr/>
        </p:nvSpPr>
        <p:spPr>
          <a:xfrm rot="16200000" flipH="1">
            <a:off x="-55664" y="1749173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98B230F7-D89E-4532-AEEB-7393AB170261}"/>
              </a:ext>
            </a:extLst>
          </p:cNvPr>
          <p:cNvSpPr/>
          <p:nvPr/>
        </p:nvSpPr>
        <p:spPr>
          <a:xfrm rot="16200000">
            <a:off x="-55664" y="82541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9D238FB-3430-4FEB-809C-6988E57FC44C}"/>
              </a:ext>
            </a:extLst>
          </p:cNvPr>
          <p:cNvSpPr/>
          <p:nvPr/>
        </p:nvSpPr>
        <p:spPr>
          <a:xfrm rot="16200000">
            <a:off x="-55663" y="120281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A3717A8-FC25-4270-960E-C16E84380155}"/>
              </a:ext>
            </a:extLst>
          </p:cNvPr>
          <p:cNvSpPr/>
          <p:nvPr/>
        </p:nvSpPr>
        <p:spPr>
          <a:xfrm rot="16200000" flipH="1">
            <a:off x="-55664" y="992765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2FC3F5B-EDE6-4AEC-84D1-DA306618F06E}"/>
              </a:ext>
            </a:extLst>
          </p:cNvPr>
          <p:cNvSpPr/>
          <p:nvPr/>
        </p:nvSpPr>
        <p:spPr>
          <a:xfrm rot="16200000" flipH="1">
            <a:off x="-55663" y="1370166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BB353215-4E9E-4D77-86FA-393E9D1F1947}"/>
              </a:ext>
            </a:extLst>
          </p:cNvPr>
          <p:cNvSpPr/>
          <p:nvPr/>
        </p:nvSpPr>
        <p:spPr>
          <a:xfrm rot="16200000">
            <a:off x="-55664" y="450394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7CC475A1-C13D-458F-AA6F-F72D21FBC89C}"/>
              </a:ext>
            </a:extLst>
          </p:cNvPr>
          <p:cNvSpPr/>
          <p:nvPr/>
        </p:nvSpPr>
        <p:spPr>
          <a:xfrm rot="16200000" flipH="1">
            <a:off x="-55663" y="615364"/>
            <a:ext cx="448677" cy="337351"/>
          </a:xfrm>
          <a:prstGeom prst="parallelogram">
            <a:avLst>
              <a:gd name="adj" fmla="val 4947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506467" y="1008377"/>
            <a:ext cx="5402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8D49A-B29E-41DC-B879-BCB0AE923ECE}"/>
              </a:ext>
            </a:extLst>
          </p:cNvPr>
          <p:cNvSpPr/>
          <p:nvPr/>
        </p:nvSpPr>
        <p:spPr>
          <a:xfrm>
            <a:off x="1358253" y="399073"/>
            <a:ext cx="37275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/>
              <a:t>주요 와이어프레임</a:t>
            </a:r>
            <a:endParaRPr lang="en-US" altLang="ko-KR" sz="2400" b="1" i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33858" y="6435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7161596" y="355113"/>
            <a:ext cx="4320000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/>
              <a:t>다행 </a:t>
            </a:r>
            <a:r>
              <a:rPr lang="en-US" altLang="ko-KR" sz="2000" b="1" i="1" kern="0" dirty="0" smtClean="0"/>
              <a:t>– </a:t>
            </a:r>
            <a:r>
              <a:rPr lang="ko-KR" altLang="en-US" sz="2000" b="1" i="1" kern="0" dirty="0" smtClean="0"/>
              <a:t>다같이 </a:t>
            </a:r>
            <a:r>
              <a:rPr lang="ko-KR" altLang="en-US" sz="2000" b="1" i="1" kern="0" dirty="0" err="1" smtClean="0"/>
              <a:t>행복행</a:t>
            </a:r>
            <a:endParaRPr lang="en-US" altLang="ko-KR" sz="2000" b="1" i="1" kern="0" dirty="0"/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SSAFY 4</a:t>
            </a:r>
            <a:r>
              <a:rPr lang="ko-KR" altLang="en-US" sz="900" kern="0" dirty="0">
                <a:solidFill>
                  <a:prstClr val="white">
                    <a:lumMod val="50000"/>
                  </a:prstClr>
                </a:solidFill>
              </a:rPr>
              <a:t>기 </a:t>
            </a:r>
            <a:r>
              <a:rPr lang="ko-KR" altLang="en-US" sz="900" kern="0" dirty="0" smtClean="0">
                <a:solidFill>
                  <a:prstClr val="white">
                    <a:lumMod val="50000"/>
                  </a:prstClr>
                </a:solidFill>
              </a:rPr>
              <a:t>자율 프로젝트 </a:t>
            </a:r>
            <a:r>
              <a:rPr lang="ko-KR" altLang="en-US" sz="900" kern="0" dirty="0" err="1" smtClean="0">
                <a:solidFill>
                  <a:prstClr val="white">
                    <a:lumMod val="50000"/>
                  </a:prstClr>
                </a:solidFill>
              </a:rPr>
              <a:t>아하텍</a:t>
            </a:r>
            <a:endParaRPr lang="en-US" altLang="ko-KR" sz="9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508373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E85AE7AD-B9D9-41BD-871F-476D90248393}"/>
              </a:ext>
            </a:extLst>
          </p:cNvPr>
          <p:cNvSpPr/>
          <p:nvPr/>
        </p:nvSpPr>
        <p:spPr>
          <a:xfrm rot="16200000" flipH="1">
            <a:off x="-55663" y="2890172"/>
            <a:ext cx="448677" cy="337351"/>
          </a:xfrm>
          <a:prstGeom prst="parallelogram">
            <a:avLst>
              <a:gd name="adj" fmla="val 49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48" y="10219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648" y="139928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648" y="177111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858" y="215509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858" y="253311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648" y="292577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99" y="1363231"/>
            <a:ext cx="9000000" cy="506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98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1162</TotalTime>
  <Words>529</Words>
  <Application>Microsoft Office PowerPoint</Application>
  <PresentationFormat>와이드스크린</PresentationFormat>
  <Paragraphs>206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multicampus</cp:lastModifiedBy>
  <cp:revision>242</cp:revision>
  <dcterms:created xsi:type="dcterms:W3CDTF">2020-08-24T02:34:25Z</dcterms:created>
  <dcterms:modified xsi:type="dcterms:W3CDTF">2021-04-23T00:37:10Z</dcterms:modified>
</cp:coreProperties>
</file>