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Filipe Mendes" initials="LFM" lastIdx="1" clrIdx="0">
    <p:extLst>
      <p:ext uri="{19B8F6BF-5375-455C-9EA6-DF929625EA0E}">
        <p15:presenceInfo xmlns:p15="http://schemas.microsoft.com/office/powerpoint/2012/main" userId="S::luis-filipe-mendes@telecom.pt::70656847-e419-424a-b2da-78dd2046db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8:03:18.104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A99-CC71-45BC-A3D3-00BDDC9AF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F4D70-C7BD-4BCC-AC62-8C822738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D2F8-F43D-4ABE-9285-C3C67395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8A7B-82A9-499C-B23A-E8B985CE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EC31-85EE-48E2-8019-270546B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46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E7FD-950F-4757-A645-C0A1579A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8574F-3B1D-4DC6-B463-E3139112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44D8-9ECC-4A46-A5C8-1FCED275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46B3-F2BC-42CE-9458-3799C76F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4B58-9E70-4B85-8696-6A30CB92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30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6D653-2574-47FE-AFEF-60E9B6DF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D0C35-BAE7-40EF-A32D-36618266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8AB1-9A3B-4CEC-9AFA-587D6EB3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0251-5407-4C83-BC70-F88ED798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4C2D-4F22-4541-A03F-0F173DDC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276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5900-A3B7-40C0-A210-94C574B4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AB8E-23AF-4F4C-A86A-323D0963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30E4-DB9A-40D4-AE0B-C2B2E97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848C-EC4E-430B-BDB1-E9CC923D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54D3-B323-4057-9AA3-94D0229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27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C263-91E8-4562-A3A3-9AB4C34A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AEBE-AB36-4A2B-B104-CA2E8548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E382-F2ED-4C71-9BC5-B8B2C158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8673-50A9-40D0-B12C-2E65D584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B26A-CA23-4503-98BB-DC30FB03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616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7A8-144F-444A-9389-DA629CD9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E5C5-39A3-4976-B821-A8525972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8AEA-B22C-4845-BCE2-FA310DEE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158F-0DC3-4850-9C41-97DF78E0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7D6D2-D543-48D4-B801-564C240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C3F6-0A13-4D71-8D8B-2F47E736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3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AAE7-00E5-4A64-B2E4-CA0125DC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83E3-0F4C-4FC1-932A-A8B9B705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9EC98-9856-4096-B594-20BA70D3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C829C-028D-4829-B510-7B294C960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BD3AB-DD86-480A-AE4F-C6CD3393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03CC6-CA46-4703-AAE8-6F76E7CE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83371-57D1-467E-B18E-2D6BEB0E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337E4-F2C1-46F9-8FDE-7FE4B3FE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1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62EE-A619-4FE5-82F1-6C26751E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AA384-BC9D-437E-9B5A-CFAFDAD6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4491-B759-4FA7-A500-45A23203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92EFF-7A12-4D7A-A5F6-65C25A9A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8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310EC-7FBE-49AF-A2D4-FB475BB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047EA-F66D-43F5-876F-998EDF59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A1C89-A795-434E-9316-D2065A7A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5B7D-33A8-4D53-9931-6C70B4B5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4A18-114D-4585-8947-405C233E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34EDF-AC59-40BA-B20B-82E47403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17F0-12CD-4632-915F-3AC97F47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F3DF-9A5C-40E4-9EAF-C432EF91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4F000-1298-46BF-A335-272C818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40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60C9-4917-4A25-AB01-FDE4D0F9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D38AC-F932-4C95-B4AB-AB9AB3957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7BE6F-63B5-42B0-900F-B6D0D5C42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0B6FA-6800-44A0-BE1B-9D5A1E70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4D895-0A1F-4477-A509-350AA5A9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2AA4D-4476-414E-BC77-B20C9230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8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5FF0C-8180-465D-B442-091AD8A6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8F977-CBA5-4221-AF15-2792CE62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2F88-0B0F-49BD-ABE4-10F104B6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04EE-9C31-40B9-B0CD-35A77CF89395}" type="datetimeFigureOut">
              <a:rPr lang="pt-PT" smtClean="0"/>
              <a:t>08/11/2020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BB8A-6D68-4CF0-BAD8-6C5B580F2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A94D-C9F9-4785-BAE5-EC5B69AE2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B251-653A-4FFC-A3CA-B2D9FCA779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2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Contact">
            <a:extLst>
              <a:ext uri="{FF2B5EF4-FFF2-40B4-BE49-F238E27FC236}">
                <a16:creationId xmlns:a16="http://schemas.microsoft.com/office/drawing/2014/main" id="{CB2FADA7-0DA6-41B8-9068-9035BA9E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837054"/>
            <a:ext cx="48577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t Up and Maintain a GitHub Repository | by Mariel Grace | Coding  in Simple English | Medium">
            <a:extLst>
              <a:ext uri="{FF2B5EF4-FFF2-40B4-BE49-F238E27FC236}">
                <a16:creationId xmlns:a16="http://schemas.microsoft.com/office/drawing/2014/main" id="{DF79E4C2-4ECE-4267-B4F6-6F5E92162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602" y="1835208"/>
            <a:ext cx="2174796" cy="12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C1C24-E917-4575-83FD-34B3FA024317}"/>
              </a:ext>
            </a:extLst>
          </p:cNvPr>
          <p:cNvSpPr txBox="1"/>
          <p:nvPr/>
        </p:nvSpPr>
        <p:spPr>
          <a:xfrm>
            <a:off x="2554014" y="3515711"/>
            <a:ext cx="75122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800" b="0" i="0" dirty="0">
                <a:solidFill>
                  <a:srgbClr val="333333"/>
                </a:solidFill>
                <a:effectLst/>
                <a:latin typeface="Raleway"/>
              </a:rPr>
              <a:t>QA </a:t>
            </a:r>
            <a:r>
              <a:rPr lang="pt-PT" sz="5800" b="0" i="0" dirty="0" err="1">
                <a:solidFill>
                  <a:srgbClr val="333333"/>
                </a:solidFill>
                <a:effectLst/>
                <a:latin typeface="Raleway"/>
              </a:rPr>
              <a:t>Automation</a:t>
            </a:r>
            <a:r>
              <a:rPr lang="pt-PT" sz="5800" b="0" i="0" dirty="0">
                <a:solidFill>
                  <a:srgbClr val="333333"/>
                </a:solidFill>
                <a:effectLst/>
                <a:latin typeface="Raleway"/>
              </a:rPr>
              <a:t> </a:t>
            </a:r>
            <a:r>
              <a:rPr lang="pt-PT" sz="5800" b="0" i="0" dirty="0" err="1">
                <a:solidFill>
                  <a:srgbClr val="333333"/>
                </a:solidFill>
                <a:effectLst/>
                <a:latin typeface="Raleway"/>
              </a:rPr>
              <a:t>Tester</a:t>
            </a:r>
            <a:endParaRPr lang="pt-PT" sz="5800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92781-E36C-4F47-B9E8-D4809BAA40CC}"/>
              </a:ext>
            </a:extLst>
          </p:cNvPr>
          <p:cNvSpPr txBox="1"/>
          <p:nvPr/>
        </p:nvSpPr>
        <p:spPr>
          <a:xfrm>
            <a:off x="9687908" y="6135103"/>
            <a:ext cx="238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Luis Mendes</a:t>
            </a:r>
          </a:p>
        </p:txBody>
      </p:sp>
    </p:spTree>
    <p:extLst>
      <p:ext uri="{BB962C8B-B14F-4D97-AF65-F5344CB8AC3E}">
        <p14:creationId xmlns:p14="http://schemas.microsoft.com/office/powerpoint/2010/main" val="12291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19CC-E3FF-47DB-AD77-F7EE5736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D3FD-56F5-418D-88F8-B989DF2D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Framework selecionada</a:t>
            </a:r>
          </a:p>
          <a:p>
            <a:r>
              <a:rPr lang="pt-PT" dirty="0"/>
              <a:t>Estrutura do projeto</a:t>
            </a:r>
          </a:p>
          <a:p>
            <a:r>
              <a:rPr lang="pt-PT" dirty="0"/>
              <a:t>Organização do projeto</a:t>
            </a:r>
          </a:p>
          <a:p>
            <a:r>
              <a:rPr lang="pt-PT" dirty="0"/>
              <a:t>Critério na escolha das funcionalidades</a:t>
            </a:r>
          </a:p>
          <a:p>
            <a:r>
              <a:rPr lang="pt-PT" dirty="0"/>
              <a:t>Testes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243555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488-CD32-410A-912D-720CF2BE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Framework selecionada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C7CC-124C-468B-8E1A-B6548348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automatização de testes do portal GitHub escolhi as seguintes ferramentas: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Content Placeholder 9" descr="cucumber.jpg">
            <a:extLst>
              <a:ext uri="{FF2B5EF4-FFF2-40B4-BE49-F238E27FC236}">
                <a16:creationId xmlns:a16="http://schemas.microsoft.com/office/drawing/2014/main" id="{62445089-30CF-4B3B-9EB3-E2726C8CCF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5527" y="2673467"/>
            <a:ext cx="1584176" cy="673274"/>
          </a:xfrm>
          <a:prstGeom prst="rect">
            <a:avLst/>
          </a:prstGeom>
        </p:spPr>
      </p:pic>
      <p:pic>
        <p:nvPicPr>
          <p:cNvPr id="7" name="Picture 6" descr="ruby.jpg">
            <a:extLst>
              <a:ext uri="{FF2B5EF4-FFF2-40B4-BE49-F238E27FC236}">
                <a16:creationId xmlns:a16="http://schemas.microsoft.com/office/drawing/2014/main" id="{54E3A5DC-4E74-4D6E-891B-08679C5121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9583" y="4194583"/>
            <a:ext cx="576063" cy="664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F083FC-6871-4205-BC71-5D28F8141A2D}"/>
              </a:ext>
            </a:extLst>
          </p:cNvPr>
          <p:cNvSpPr txBox="1"/>
          <p:nvPr/>
        </p:nvSpPr>
        <p:spPr>
          <a:xfrm>
            <a:off x="3423892" y="2739202"/>
            <a:ext cx="7291552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ermite automatizar testes permitindo que o mesmos sejam descritos (</a:t>
            </a:r>
            <a:r>
              <a:rPr lang="pt-P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Gherkin</a:t>
            </a:r>
            <a:r>
              <a:rPr lang="pt-P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 forma a que representem regras de negócio e/ou a real utilização das funcionalidades.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342C8-9BDB-4931-B683-BD5ECC6E1469}"/>
              </a:ext>
            </a:extLst>
          </p:cNvPr>
          <p:cNvSpPr txBox="1"/>
          <p:nvPr/>
        </p:nvSpPr>
        <p:spPr>
          <a:xfrm>
            <a:off x="3423892" y="4001294"/>
            <a:ext cx="842409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Linguagem de programação de fácil aprendizagem  com uma comunidade muito ativa que disponibiliza muitas bibliotecas extra (</a:t>
            </a:r>
            <a:r>
              <a:rPr lang="pt-PT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gem</a:t>
            </a:r>
            <a:r>
              <a:rPr lang="pt-P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) que , consoante as necessidades, facilmente podem ser integradas no projeto.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5859F-059F-47F1-976C-B0E156067795}"/>
              </a:ext>
            </a:extLst>
          </p:cNvPr>
          <p:cNvSpPr txBox="1"/>
          <p:nvPr/>
        </p:nvSpPr>
        <p:spPr>
          <a:xfrm>
            <a:off x="3423891" y="5626182"/>
            <a:ext cx="8424097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Web Application Testing in Ruby,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biblioteca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Ruby que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automação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aplicações</a:t>
            </a: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web.</a:t>
            </a:r>
            <a:endParaRPr lang="pt-PT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roducts | ITLearn360">
            <a:extLst>
              <a:ext uri="{FF2B5EF4-FFF2-40B4-BE49-F238E27FC236}">
                <a16:creationId xmlns:a16="http://schemas.microsoft.com/office/drawing/2014/main" id="{B399C457-84B7-4EB1-8D05-676F1389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4" y="4995551"/>
            <a:ext cx="2119039" cy="16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7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34E5-0DA9-4124-B15B-C671D030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projeto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E4C54D-F023-42C0-85E5-2FEE0718F793}"/>
              </a:ext>
            </a:extLst>
          </p:cNvPr>
          <p:cNvGrpSpPr/>
          <p:nvPr/>
        </p:nvGrpSpPr>
        <p:grpSpPr>
          <a:xfrm>
            <a:off x="3043789" y="2807746"/>
            <a:ext cx="4914900" cy="2103219"/>
            <a:chOff x="3043789" y="1893340"/>
            <a:chExt cx="4914900" cy="21032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68129E-656E-4AEE-9E6B-B49C3AFD2BD6}"/>
                </a:ext>
              </a:extLst>
            </p:cNvPr>
            <p:cNvSpPr/>
            <p:nvPr/>
          </p:nvSpPr>
          <p:spPr>
            <a:xfrm>
              <a:off x="3178994" y="1994216"/>
              <a:ext cx="4649688" cy="52777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2AA94E8A-74EC-407A-8004-EE4EC8D7EDBD}"/>
                </a:ext>
              </a:extLst>
            </p:cNvPr>
            <p:cNvGrpSpPr/>
            <p:nvPr/>
          </p:nvGrpSpPr>
          <p:grpSpPr>
            <a:xfrm>
              <a:off x="3488973" y="2102446"/>
              <a:ext cx="3740271" cy="349812"/>
              <a:chOff x="1456455" y="2095064"/>
              <a:chExt cx="3243755" cy="57606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BBAD0A-9C73-4FA2-9A73-CCDAC53FC97F}"/>
                  </a:ext>
                </a:extLst>
              </p:cNvPr>
              <p:cNvSpPr txBox="1"/>
              <p:nvPr/>
            </p:nvSpPr>
            <p:spPr>
              <a:xfrm>
                <a:off x="2339753" y="2112464"/>
                <a:ext cx="2360457" cy="43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yriad Pro" pitchFamily="34" charset="0"/>
                    <a:cs typeface="Arial" pitchFamily="34" charset="0"/>
                  </a:rPr>
                  <a:t>Especificação dos testes (</a:t>
                </a:r>
                <a:r>
                  <a:rPr lang="pt-PT" sz="11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yriad Pro" pitchFamily="34" charset="0"/>
                    <a:cs typeface="Arial" pitchFamily="34" charset="0"/>
                  </a:rPr>
                  <a:t>Gherkin</a:t>
                </a:r>
                <a:r>
                  <a:rPr lang="pt-PT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yriad Pro" pitchFamily="34" charset="0"/>
                    <a:cs typeface="Arial" pitchFamily="34" charset="0"/>
                  </a:rPr>
                  <a:t>)</a:t>
                </a:r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yriad Pro" pitchFamily="34" charset="0"/>
                  <a:cs typeface="Arial" pitchFamily="34" charset="0"/>
                </a:endParaRPr>
              </a:p>
            </p:txBody>
          </p:sp>
          <p:pic>
            <p:nvPicPr>
              <p:cNvPr id="35" name="Picture 34" descr="cuke_logo.png">
                <a:extLst>
                  <a:ext uri="{FF2B5EF4-FFF2-40B4-BE49-F238E27FC236}">
                    <a16:creationId xmlns:a16="http://schemas.microsoft.com/office/drawing/2014/main" id="{E2D75C17-2BD5-47A3-9FB1-46B2B2C10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56455" y="2095064"/>
                <a:ext cx="556327" cy="576064"/>
              </a:xfrm>
              <a:prstGeom prst="rect">
                <a:avLst/>
              </a:prstGeom>
            </p:spPr>
          </p:pic>
        </p:grpSp>
        <p:grpSp>
          <p:nvGrpSpPr>
            <p:cNvPr id="7" name="Group 50">
              <a:extLst>
                <a:ext uri="{FF2B5EF4-FFF2-40B4-BE49-F238E27FC236}">
                  <a16:creationId xmlns:a16="http://schemas.microsoft.com/office/drawing/2014/main" id="{CEAED8D7-325B-479B-8174-BD72B334AEAD}"/>
                </a:ext>
              </a:extLst>
            </p:cNvPr>
            <p:cNvGrpSpPr/>
            <p:nvPr/>
          </p:nvGrpSpPr>
          <p:grpSpPr>
            <a:xfrm>
              <a:off x="3178994" y="3341496"/>
              <a:ext cx="4649688" cy="563277"/>
              <a:chOff x="1187624" y="4221088"/>
              <a:chExt cx="7560840" cy="18002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AD683C-5BE6-4191-AE9E-4B3C899B57DB}"/>
                  </a:ext>
                </a:extLst>
              </p:cNvPr>
              <p:cNvSpPr/>
              <p:nvPr/>
            </p:nvSpPr>
            <p:spPr>
              <a:xfrm>
                <a:off x="1187624" y="4221088"/>
                <a:ext cx="7560840" cy="1800200"/>
              </a:xfrm>
              <a:prstGeom prst="rect">
                <a:avLst/>
              </a:prstGeom>
              <a:noFill/>
              <a:ln>
                <a:solidFill>
                  <a:srgbClr val="CC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49">
                <a:extLst>
                  <a:ext uri="{FF2B5EF4-FFF2-40B4-BE49-F238E27FC236}">
                    <a16:creationId xmlns:a16="http://schemas.microsoft.com/office/drawing/2014/main" id="{45E316A9-ED8B-489F-8593-AE8FC34A7382}"/>
                  </a:ext>
                </a:extLst>
              </p:cNvPr>
              <p:cNvGrpSpPr/>
              <p:nvPr/>
            </p:nvGrpSpPr>
            <p:grpSpPr>
              <a:xfrm>
                <a:off x="1476472" y="4455022"/>
                <a:ext cx="7049715" cy="1415319"/>
                <a:chOff x="1476472" y="4455022"/>
                <a:chExt cx="7049715" cy="1415319"/>
              </a:xfrm>
            </p:grpSpPr>
            <p:pic>
              <p:nvPicPr>
                <p:cNvPr id="32" name="Picture 13" descr="ruby.jpg">
                  <a:extLst>
                    <a:ext uri="{FF2B5EF4-FFF2-40B4-BE49-F238E27FC236}">
                      <a16:creationId xmlns:a16="http://schemas.microsoft.com/office/drawing/2014/main" id="{73B65A80-F214-4583-8DDF-A13AFECB2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76472" y="4455022"/>
                  <a:ext cx="714892" cy="1415319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33F93E7-0E4B-4E1A-AE0D-F21E2FF59DBB}"/>
                    </a:ext>
                  </a:extLst>
                </p:cNvPr>
                <p:cNvSpPr txBox="1"/>
                <p:nvPr/>
              </p:nvSpPr>
              <p:spPr>
                <a:xfrm>
                  <a:off x="2355240" y="4591446"/>
                  <a:ext cx="6170947" cy="430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yriad Pro" pitchFamily="34" charset="0"/>
                      <a:cs typeface="Arial" pitchFamily="34" charset="0"/>
                    </a:rPr>
                    <a:t>Código em </a:t>
                  </a:r>
                  <a:r>
                    <a:rPr lang="pt-PT" sz="11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yriad Pro" pitchFamily="34" charset="0"/>
                      <a:cs typeface="Arial" pitchFamily="34" charset="0"/>
                    </a:rPr>
                    <a:t>Ruby</a:t>
                  </a:r>
                  <a:r>
                    <a:rPr lang="pt-PT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yriad Pro" pitchFamily="34" charset="0"/>
                      <a:cs typeface="Arial" pitchFamily="34" charset="0"/>
                    </a:rPr>
                    <a:t> que suporta a automatização dos testes</a:t>
                  </a:r>
                  <a:endPara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yriad Pro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C8C026-1DD2-4FFE-935B-2564573DCDB5}"/>
                </a:ext>
              </a:extLst>
            </p:cNvPr>
            <p:cNvSpPr/>
            <p:nvPr/>
          </p:nvSpPr>
          <p:spPr>
            <a:xfrm>
              <a:off x="3043789" y="1893340"/>
              <a:ext cx="4914900" cy="2103219"/>
            </a:xfrm>
            <a:prstGeom prst="rect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A6F01A-8A33-46E4-9079-9E9B1E86BBF4}"/>
                </a:ext>
              </a:extLst>
            </p:cNvPr>
            <p:cNvSpPr/>
            <p:nvPr/>
          </p:nvSpPr>
          <p:spPr>
            <a:xfrm>
              <a:off x="3178994" y="2563571"/>
              <a:ext cx="4649688" cy="7299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BB7F35-1309-4C94-A514-70C2960C531B}"/>
                </a:ext>
              </a:extLst>
            </p:cNvPr>
            <p:cNvCxnSpPr/>
            <p:nvPr/>
          </p:nvCxnSpPr>
          <p:spPr>
            <a:xfrm>
              <a:off x="5133967" y="2801934"/>
              <a:ext cx="569143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56844C-14D7-4FA4-8FFD-301E527A0FC2}"/>
                </a:ext>
              </a:extLst>
            </p:cNvPr>
            <p:cNvSpPr txBox="1"/>
            <p:nvPr/>
          </p:nvSpPr>
          <p:spPr>
            <a:xfrm>
              <a:off x="3242232" y="3174830"/>
              <a:ext cx="4586450" cy="24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  <a:cs typeface="Arial" pitchFamily="34" charset="0"/>
              </a:endParaRPr>
            </a:p>
          </p:txBody>
        </p:sp>
        <p:pic>
          <p:nvPicPr>
            <p:cNvPr id="13" name="Picture 12" descr="cuke_logo.png">
              <a:extLst>
                <a:ext uri="{FF2B5EF4-FFF2-40B4-BE49-F238E27FC236}">
                  <a16:creationId xmlns:a16="http://schemas.microsoft.com/office/drawing/2014/main" id="{E3F3C010-D437-4E0D-AE30-EB1B2F17E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8911" y="2624993"/>
              <a:ext cx="575676" cy="313926"/>
            </a:xfrm>
            <a:prstGeom prst="rect">
              <a:avLst/>
            </a:prstGeom>
          </p:spPr>
        </p:pic>
        <p:pic>
          <p:nvPicPr>
            <p:cNvPr id="14" name="Picture 13" descr="ruby.jpg">
              <a:extLst>
                <a:ext uri="{FF2B5EF4-FFF2-40B4-BE49-F238E27FC236}">
                  <a16:creationId xmlns:a16="http://schemas.microsoft.com/office/drawing/2014/main" id="{C691EF79-5F3E-4B1A-BEA6-00855ACBD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447" y="2581266"/>
              <a:ext cx="450056" cy="3980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FDD313-6289-4D93-82E3-1C8D85BCE36F}"/>
                </a:ext>
              </a:extLst>
            </p:cNvPr>
            <p:cNvSpPr txBox="1"/>
            <p:nvPr/>
          </p:nvSpPr>
          <p:spPr>
            <a:xfrm>
              <a:off x="3603776" y="2984674"/>
              <a:ext cx="4074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yriad Pro" pitchFamily="34" charset="0"/>
                  <a:cs typeface="Arial" pitchFamily="34" charset="0"/>
                </a:rPr>
                <a:t>Tradução da especificação </a:t>
              </a:r>
              <a:r>
                <a:rPr lang="pt-PT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yriad Pro" pitchFamily="34" charset="0"/>
                  <a:cs typeface="Arial" pitchFamily="34" charset="0"/>
                </a:rPr>
                <a:t>Gherkin</a:t>
              </a:r>
              <a:r>
                <a:rPr lang="pt-PT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yriad Pro" pitchFamily="34" charset="0"/>
                  <a:cs typeface="Arial" pitchFamily="34" charset="0"/>
                </a:rPr>
                <a:t> para código </a:t>
              </a:r>
              <a:r>
                <a:rPr lang="pt-PT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yriad Pro" pitchFamily="34" charset="0"/>
                  <a:cs typeface="Arial" pitchFamily="34" charset="0"/>
                </a:rPr>
                <a:t>Ruby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  <a:cs typeface="Arial" pitchFamily="34" charset="0"/>
              </a:endParaRPr>
            </a:p>
          </p:txBody>
        </p:sp>
      </p:grp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C089689-9D07-494F-B8F2-06E877F1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considerar que o projeto é constituído pelos seguintes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7341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7DB5-219D-4D06-8CAE-9F29FFD5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Organização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59E7-6FBC-4783-A11D-CD25FE38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 projeto é constituído pela seguinte árvore de pastas: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b="1" dirty="0"/>
              <a:t>		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endParaRPr lang="pt-PT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70D178-062D-4EE8-A56D-40FFBC5692A6}"/>
              </a:ext>
            </a:extLst>
          </p:cNvPr>
          <p:cNvGrpSpPr/>
          <p:nvPr/>
        </p:nvGrpSpPr>
        <p:grpSpPr>
          <a:xfrm>
            <a:off x="2014887" y="2361061"/>
            <a:ext cx="9338913" cy="4229100"/>
            <a:chOff x="2232977" y="2472821"/>
            <a:chExt cx="9338913" cy="42291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BEF519-C79F-4708-A215-10F9D52C745B}"/>
                </a:ext>
              </a:extLst>
            </p:cNvPr>
            <p:cNvSpPr txBox="1"/>
            <p:nvPr/>
          </p:nvSpPr>
          <p:spPr>
            <a:xfrm>
              <a:off x="6002058" y="2475042"/>
              <a:ext cx="184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Pasta do projeto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F61826-052E-4099-8E2B-5540FBF3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2977" y="2472821"/>
              <a:ext cx="2524125" cy="42291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6ED8AD-A7FB-4F9F-974A-DCF9875E2B54}"/>
                </a:ext>
              </a:extLst>
            </p:cNvPr>
            <p:cNvCxnSpPr/>
            <p:nvPr/>
          </p:nvCxnSpPr>
          <p:spPr>
            <a:xfrm>
              <a:off x="5096762" y="3048434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42E9A2-2AF4-441E-AC48-4E47BC7B6474}"/>
                </a:ext>
              </a:extLst>
            </p:cNvPr>
            <p:cNvCxnSpPr/>
            <p:nvPr/>
          </p:nvCxnSpPr>
          <p:spPr>
            <a:xfrm>
              <a:off x="5096763" y="2629364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B03FA5-A832-49CD-B1EE-515ED2DF9FE9}"/>
                </a:ext>
              </a:extLst>
            </p:cNvPr>
            <p:cNvCxnSpPr/>
            <p:nvPr/>
          </p:nvCxnSpPr>
          <p:spPr>
            <a:xfrm>
              <a:off x="5096762" y="3824172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437161-D7EE-457C-B001-112667A887CB}"/>
                </a:ext>
              </a:extLst>
            </p:cNvPr>
            <p:cNvCxnSpPr/>
            <p:nvPr/>
          </p:nvCxnSpPr>
          <p:spPr>
            <a:xfrm>
              <a:off x="5096762" y="4580502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16618-466B-4C0C-8558-25EA5339949B}"/>
                </a:ext>
              </a:extLst>
            </p:cNvPr>
            <p:cNvCxnSpPr/>
            <p:nvPr/>
          </p:nvCxnSpPr>
          <p:spPr>
            <a:xfrm>
              <a:off x="5096762" y="5677782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DB9D15A-2DBF-41B6-9007-CB940E54EBAE}"/>
                </a:ext>
              </a:extLst>
            </p:cNvPr>
            <p:cNvCxnSpPr/>
            <p:nvPr/>
          </p:nvCxnSpPr>
          <p:spPr>
            <a:xfrm>
              <a:off x="5096762" y="6490631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89BB92-FBBD-44ED-8852-E549798CE244}"/>
                </a:ext>
              </a:extLst>
            </p:cNvPr>
            <p:cNvSpPr txBox="1"/>
            <p:nvPr/>
          </p:nvSpPr>
          <p:spPr>
            <a:xfrm>
              <a:off x="6002057" y="2891409"/>
              <a:ext cx="493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Pasta onde estão os ficheiros com a especificação dos testes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AAA06-C392-46BE-ABEC-CAECDC079CAA}"/>
                </a:ext>
              </a:extLst>
            </p:cNvPr>
            <p:cNvSpPr txBox="1"/>
            <p:nvPr/>
          </p:nvSpPr>
          <p:spPr>
            <a:xfrm>
              <a:off x="6002057" y="3652147"/>
              <a:ext cx="542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Pasta onde estão os ficheiros com a implementação dos steps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7C9D59-4CF7-477F-9AFF-580C1C6327CC}"/>
                </a:ext>
              </a:extLst>
            </p:cNvPr>
            <p:cNvSpPr txBox="1"/>
            <p:nvPr/>
          </p:nvSpPr>
          <p:spPr>
            <a:xfrm>
              <a:off x="6002056" y="4433482"/>
              <a:ext cx="556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Pasta de suporte à execução dos testes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8DD1E0-374E-4386-9A26-71F91B530042}"/>
                </a:ext>
              </a:extLst>
            </p:cNvPr>
            <p:cNvSpPr txBox="1"/>
            <p:nvPr/>
          </p:nvSpPr>
          <p:spPr>
            <a:xfrm>
              <a:off x="6002055" y="5523893"/>
              <a:ext cx="4332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Código Ruby de suporte à implementação dos steps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940737-E912-49C3-BCB1-7707DD41345D}"/>
                </a:ext>
              </a:extLst>
            </p:cNvPr>
            <p:cNvSpPr txBox="1"/>
            <p:nvPr/>
          </p:nvSpPr>
          <p:spPr>
            <a:xfrm>
              <a:off x="6002054" y="6336742"/>
              <a:ext cx="5002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Pasta que contem ficheiros de suporte ao projeto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9B1341-276C-4418-BC32-9FBEC5093A7A}"/>
                </a:ext>
              </a:extLst>
            </p:cNvPr>
            <p:cNvCxnSpPr/>
            <p:nvPr/>
          </p:nvCxnSpPr>
          <p:spPr>
            <a:xfrm>
              <a:off x="5096762" y="3413262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3742A-1AEB-43F5-B79D-D51E3A376096}"/>
                </a:ext>
              </a:extLst>
            </p:cNvPr>
            <p:cNvSpPr txBox="1"/>
            <p:nvPr/>
          </p:nvSpPr>
          <p:spPr>
            <a:xfrm>
              <a:off x="6002054" y="3235780"/>
              <a:ext cx="493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Ficheiros de especificação de testes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3A8D1E-186A-40AB-B551-38B8C073AE72}"/>
                </a:ext>
              </a:extLst>
            </p:cNvPr>
            <p:cNvCxnSpPr/>
            <p:nvPr/>
          </p:nvCxnSpPr>
          <p:spPr>
            <a:xfrm>
              <a:off x="5096761" y="4194865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83E4EF-932E-4737-8FC6-50BFAD16C669}"/>
                </a:ext>
              </a:extLst>
            </p:cNvPr>
            <p:cNvSpPr txBox="1"/>
            <p:nvPr/>
          </p:nvSpPr>
          <p:spPr>
            <a:xfrm>
              <a:off x="6002054" y="4035465"/>
              <a:ext cx="5254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Ficheiros Ruby que implementam os steps de cada teste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C4851B-854A-492C-A0E8-DF7321122FE4}"/>
                </a:ext>
              </a:extLst>
            </p:cNvPr>
            <p:cNvCxnSpPr/>
            <p:nvPr/>
          </p:nvCxnSpPr>
          <p:spPr>
            <a:xfrm>
              <a:off x="5096760" y="4985151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CA93C0-9465-4EFF-A6A4-0E6E3E438D67}"/>
                </a:ext>
              </a:extLst>
            </p:cNvPr>
            <p:cNvSpPr txBox="1"/>
            <p:nvPr/>
          </p:nvSpPr>
          <p:spPr>
            <a:xfrm>
              <a:off x="6002056" y="4845046"/>
              <a:ext cx="556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Inclusão de bibliotecas externas (</a:t>
              </a:r>
              <a:r>
                <a:rPr lang="pt-PT" sz="1400" dirty="0" err="1"/>
                <a:t>gem</a:t>
              </a:r>
              <a:r>
                <a:rPr lang="pt-PT" sz="1400" dirty="0"/>
                <a:t>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328674-D207-442B-9719-1009C8CF6008}"/>
                </a:ext>
              </a:extLst>
            </p:cNvPr>
            <p:cNvCxnSpPr/>
            <p:nvPr/>
          </p:nvCxnSpPr>
          <p:spPr>
            <a:xfrm>
              <a:off x="5096759" y="5342600"/>
              <a:ext cx="595955" cy="224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80DD79-F6B9-45C3-9DD0-504C95C337EC}"/>
                </a:ext>
              </a:extLst>
            </p:cNvPr>
            <p:cNvSpPr txBox="1"/>
            <p:nvPr/>
          </p:nvSpPr>
          <p:spPr>
            <a:xfrm>
              <a:off x="6002052" y="5217381"/>
              <a:ext cx="5569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Ações genéricas a executar consoante o evento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565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6D66-56FE-4813-A248-7876ED44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Critério na escolha das 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BD94-0BCA-4C30-85B4-BED2E92C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 critério adotado na seleção das áreas testadas teve em consideração o impacto que teriam para o utilizador final caso apresentassem algum problema (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defect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/bug).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074" name="Picture 2" descr="Cruel Preeminence - severity and priority in software development">
            <a:extLst>
              <a:ext uri="{FF2B5EF4-FFF2-40B4-BE49-F238E27FC236}">
                <a16:creationId xmlns:a16="http://schemas.microsoft.com/office/drawing/2014/main" id="{A15B5006-95F4-47C9-9EA2-3BAF1BFA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519505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ACF-89F8-4A90-8070-B00D16D8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automatizados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79F1-74F2-4412-B433-FAB8E6860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Tendo em conta as funcionalidades existentes no portal GitHub optei por implementar a automação de testes para as seguintes:</a:t>
            </a:r>
          </a:p>
          <a:p>
            <a:pPr marL="0" indent="0">
              <a:buNone/>
            </a:pP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D8EB-B567-421D-91DB-0B30B44B4AC6}"/>
              </a:ext>
            </a:extLst>
          </p:cNvPr>
          <p:cNvSpPr txBox="1"/>
          <p:nvPr/>
        </p:nvSpPr>
        <p:spPr>
          <a:xfrm>
            <a:off x="2010104" y="2808890"/>
            <a:ext cx="3760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login.feature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Login com sucesso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Login sem sucesso</a:t>
            </a:r>
          </a:p>
          <a:p>
            <a:pPr>
              <a:buFontTx/>
              <a:buChar char="-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Projetos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project.feature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Criar projeto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Apagar projeto</a:t>
            </a:r>
          </a:p>
          <a:p>
            <a:pPr>
              <a:buFontTx/>
              <a:buChar char="-"/>
            </a:pPr>
            <a:r>
              <a:rPr lang="pt-PT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r>
              <a:rPr lang="pt-PT" dirty="0">
                <a:latin typeface="Calibri" panose="020F0502020204030204" pitchFamily="34" charset="0"/>
                <a:cs typeface="Times New Roman" panose="02020603050405020304" pitchFamily="18" charset="0"/>
              </a:rPr>
              <a:t> (validado em todos os testes)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com sucesso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378E7-802F-4970-B83A-CC6A8C1A48C8}"/>
              </a:ext>
            </a:extLst>
          </p:cNvPr>
          <p:cNvSpPr txBox="1"/>
          <p:nvPr/>
        </p:nvSpPr>
        <p:spPr>
          <a:xfrm>
            <a:off x="7041931" y="2808890"/>
            <a:ext cx="2385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Ficheiros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file.feature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Carregar ficheiro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Editar ficheiro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Apagar ficheiro</a:t>
            </a:r>
          </a:p>
          <a:p>
            <a:pPr>
              <a:buFontTx/>
              <a:buChar char="-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Issues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issue.feature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Criar </a:t>
            </a:r>
            <a:r>
              <a:rPr lang="pt-PT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issue</a:t>
            </a:r>
            <a:endParaRPr lang="pt-PT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Fechar </a:t>
            </a:r>
            <a:r>
              <a:rPr lang="pt-PT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issue</a:t>
            </a:r>
            <a:endParaRPr lang="pt-PT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Reabrir </a:t>
            </a:r>
            <a:r>
              <a:rPr lang="pt-PT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issue</a:t>
            </a:r>
            <a:endParaRPr lang="pt-PT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pt-PT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4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Myriad Pro</vt:lpstr>
      <vt:lpstr>Raleway</vt:lpstr>
      <vt:lpstr>Office Theme</vt:lpstr>
      <vt:lpstr>PowerPoint Presentation</vt:lpstr>
      <vt:lpstr>Índice</vt:lpstr>
      <vt:lpstr>Framework selecionada</vt:lpstr>
      <vt:lpstr>Estrutura do projeto</vt:lpstr>
      <vt:lpstr>Organização do projeto</vt:lpstr>
      <vt:lpstr>Critério na escolha das funcionalidades</vt:lpstr>
      <vt:lpstr>Testes automatizados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Filipe Mendes</dc:creator>
  <cp:lastModifiedBy>Luis Filipe Mendes</cp:lastModifiedBy>
  <cp:revision>12</cp:revision>
  <dcterms:created xsi:type="dcterms:W3CDTF">2020-11-08T16:52:55Z</dcterms:created>
  <dcterms:modified xsi:type="dcterms:W3CDTF">2020-11-08T22:23:51Z</dcterms:modified>
</cp:coreProperties>
</file>