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1" r:id="rId3"/>
    <p:sldId id="257" r:id="rId4"/>
    <p:sldId id="258" r:id="rId5"/>
    <p:sldId id="262" r:id="rId6"/>
    <p:sldId id="265" r:id="rId7"/>
    <p:sldId id="267" r:id="rId8"/>
    <p:sldId id="270" r:id="rId9"/>
    <p:sldId id="271" r:id="rId10"/>
    <p:sldId id="281" r:id="rId11"/>
    <p:sldId id="275" r:id="rId12"/>
    <p:sldId id="276" r:id="rId13"/>
    <p:sldId id="280" r:id="rId14"/>
    <p:sldId id="277" r:id="rId15"/>
    <p:sldId id="286" r:id="rId16"/>
    <p:sldId id="283" r:id="rId17"/>
    <p:sldId id="285" r:id="rId18"/>
    <p:sldId id="284" r:id="rId19"/>
    <p:sldId id="287" r:id="rId20"/>
    <p:sldId id="304" r:id="rId21"/>
    <p:sldId id="305" r:id="rId22"/>
    <p:sldId id="288" r:id="rId23"/>
    <p:sldId id="289" r:id="rId24"/>
    <p:sldId id="291" r:id="rId25"/>
    <p:sldId id="292" r:id="rId26"/>
    <p:sldId id="295" r:id="rId27"/>
    <p:sldId id="294" r:id="rId28"/>
    <p:sldId id="296" r:id="rId29"/>
    <p:sldId id="297" r:id="rId30"/>
    <p:sldId id="299" r:id="rId31"/>
    <p:sldId id="300" r:id="rId32"/>
    <p:sldId id="301" r:id="rId33"/>
    <p:sldId id="298" r:id="rId34"/>
    <p:sldId id="290" r:id="rId35"/>
    <p:sldId id="306" r:id="rId36"/>
    <p:sldId id="302" r:id="rId37"/>
    <p:sldId id="303" r:id="rId38"/>
    <p:sldId id="293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DADE2-D88F-4563-BD96-13FBC82F28ED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5507F-8E47-432F-A438-94F9C84BD3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oss.lzu.edu.cn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email@b5m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bsd.org/doc/zh_CN/books/handbook/openssh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ipadd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ipadd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sl.izenesoft.cn/projects_navigation" TargetMode="External"/><Relationship Id="rId2" Type="http://schemas.openxmlformats.org/officeDocument/2006/relationships/hyperlink" Target="http://msysgit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sl.izenesoft.cn/my/accou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开发团队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分支创建规范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BWM</a:t>
            </a:r>
            <a:r>
              <a:rPr lang="zh-CN" altLang="en-US" dirty="0" smtClean="0"/>
              <a:t>软件开发团队</a:t>
            </a:r>
          </a:p>
          <a:p>
            <a:r>
              <a:rPr lang="zh-CN" altLang="en-US" dirty="0" smtClean="0"/>
              <a:t>红牛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在第一次使用</a:t>
            </a:r>
            <a:r>
              <a:rPr lang="en-US" dirty="0" err="1" smtClean="0"/>
              <a:t>Git</a:t>
            </a:r>
            <a:r>
              <a:rPr lang="zh-CN" altLang="en-US" dirty="0" smtClean="0"/>
              <a:t>时，你需要告诉你的协同开发者，你是谁以及你的邮箱，在你提交的时候，</a:t>
            </a:r>
            <a:r>
              <a:rPr lang="en-US" dirty="0" err="1" smtClean="0"/>
              <a:t>Git</a:t>
            </a:r>
            <a:r>
              <a:rPr lang="zh-CN" altLang="en-US" dirty="0" smtClean="0"/>
              <a:t>需要这两个信息。具体通过以下命令设置：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 </a:t>
            </a:r>
            <a:r>
              <a:rPr lang="en-US" dirty="0" err="1" smtClean="0"/>
              <a:t>config</a:t>
            </a:r>
            <a:r>
              <a:rPr lang="en-US" dirty="0" smtClean="0"/>
              <a:t> --global user.name “Test OSS”</a:t>
            </a:r>
            <a:endParaRPr lang="zh-CN" alt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 </a:t>
            </a:r>
            <a:r>
              <a:rPr lang="en-US" dirty="0" err="1" smtClean="0"/>
              <a:t>config</a:t>
            </a:r>
            <a:r>
              <a:rPr lang="en-US" dirty="0" smtClean="0"/>
              <a:t> --global </a:t>
            </a:r>
            <a:r>
              <a:rPr lang="en-US" dirty="0" err="1" smtClean="0"/>
              <a:t>user.email</a:t>
            </a:r>
            <a:r>
              <a:rPr lang="en-US" dirty="0" smtClean="0"/>
              <a:t> </a:t>
            </a:r>
            <a:r>
              <a:rPr lang="en-US" dirty="0" smtClean="0">
                <a:hlinkClick r:id="rId2"/>
              </a:rPr>
              <a:t>oss.lzu.edu.cn@gmail.com</a:t>
            </a:r>
            <a:endParaRPr lang="zh-CN" altLang="en-US" dirty="0" smtClean="0"/>
          </a:p>
          <a:p>
            <a:r>
              <a:rPr lang="zh-CN" altLang="en-US" dirty="0" smtClean="0"/>
              <a:t>当然你也可以不用</a:t>
            </a:r>
            <a:r>
              <a:rPr lang="en-US" dirty="0" smtClean="0"/>
              <a:t>--global</a:t>
            </a:r>
            <a:r>
              <a:rPr lang="zh-CN" altLang="en-US" dirty="0" smtClean="0"/>
              <a:t>选项，但这意味这你在每一个仓库中都要这样设置。</a:t>
            </a:r>
          </a:p>
          <a:p>
            <a:r>
              <a:rPr lang="zh-CN" altLang="en-US" dirty="0" smtClean="0"/>
              <a:t>同时，你也可以指定你的编辑器，你的</a:t>
            </a:r>
            <a:r>
              <a:rPr lang="en-US" dirty="0" smtClean="0"/>
              <a:t>Diff</a:t>
            </a:r>
            <a:r>
              <a:rPr lang="zh-CN" altLang="en-US" dirty="0" smtClean="0"/>
              <a:t>工具：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 </a:t>
            </a:r>
            <a:r>
              <a:rPr lang="en-US" dirty="0" err="1" smtClean="0"/>
              <a:t>config</a:t>
            </a:r>
            <a:r>
              <a:rPr lang="en-US" dirty="0" smtClean="0"/>
              <a:t> --global </a:t>
            </a:r>
            <a:r>
              <a:rPr lang="en-US" dirty="0" err="1" smtClean="0"/>
              <a:t>core.editor</a:t>
            </a:r>
            <a:r>
              <a:rPr lang="en-US" dirty="0" smtClean="0"/>
              <a:t> vim</a:t>
            </a:r>
            <a:endParaRPr lang="zh-CN" alt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 </a:t>
            </a:r>
            <a:r>
              <a:rPr lang="en-US" dirty="0" err="1" smtClean="0"/>
              <a:t>config</a:t>
            </a:r>
            <a:r>
              <a:rPr lang="en-US" dirty="0" smtClean="0"/>
              <a:t> --global </a:t>
            </a:r>
            <a:r>
              <a:rPr lang="en-US" dirty="0" err="1" smtClean="0"/>
              <a:t>merge.tool</a:t>
            </a:r>
            <a:r>
              <a:rPr lang="en-US" dirty="0" smtClean="0"/>
              <a:t> </a:t>
            </a:r>
            <a:r>
              <a:rPr lang="en-US" dirty="0" err="1" smtClean="0"/>
              <a:t>vimdiff</a:t>
            </a:r>
            <a:endParaRPr lang="zh-CN" altLang="en-US" dirty="0" smtClean="0"/>
          </a:p>
          <a:p>
            <a:r>
              <a:rPr lang="zh-CN" altLang="en-US" dirty="0" smtClean="0"/>
              <a:t>你还可以通过</a:t>
            </a:r>
            <a:r>
              <a:rPr lang="en-US" dirty="0" smtClean="0"/>
              <a:t>”</a:t>
            </a:r>
            <a:r>
              <a:rPr lang="en-US" dirty="0" err="1" smtClean="0"/>
              <a:t>git</a:t>
            </a:r>
            <a:r>
              <a:rPr lang="en-US" dirty="0" smtClean="0"/>
              <a:t> </a:t>
            </a:r>
            <a:r>
              <a:rPr lang="en-US" dirty="0" err="1" smtClean="0"/>
              <a:t>config</a:t>
            </a:r>
            <a:r>
              <a:rPr lang="en-US" dirty="0" smtClean="0"/>
              <a:t> --list”</a:t>
            </a:r>
            <a:r>
              <a:rPr lang="zh-CN" altLang="en-US" dirty="0" smtClean="0"/>
              <a:t>命令来查看你的设置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SSL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800" dirty="0" smtClean="0"/>
              <a:t>Windows</a:t>
            </a:r>
            <a:r>
              <a:rPr lang="zh-CN" altLang="en-US" sz="1800" dirty="0" smtClean="0"/>
              <a:t>从程序目录打开 </a:t>
            </a:r>
            <a:r>
              <a:rPr lang="en-US" altLang="zh-CN" sz="1800" dirty="0" smtClean="0"/>
              <a:t>"</a:t>
            </a:r>
            <a:r>
              <a:rPr lang="en-US" altLang="en-US" sz="1800" dirty="0" err="1" smtClean="0"/>
              <a:t>Git</a:t>
            </a:r>
            <a:r>
              <a:rPr lang="en-US" altLang="en-US" sz="1800" dirty="0" smtClean="0"/>
              <a:t> Bash" </a:t>
            </a:r>
            <a:r>
              <a:rPr lang="zh-CN" altLang="en-US" sz="1800" dirty="0" smtClean="0"/>
              <a:t>键入命令：</a:t>
            </a:r>
            <a:r>
              <a:rPr lang="en-US" altLang="en-US" sz="1800" dirty="0" err="1" smtClean="0"/>
              <a:t>ssh-keygen</a:t>
            </a:r>
            <a:r>
              <a:rPr lang="en-US" altLang="en-US" sz="1800" dirty="0" smtClean="0"/>
              <a:t> -t </a:t>
            </a:r>
            <a:r>
              <a:rPr lang="en-US" altLang="en-US" sz="1800" dirty="0" err="1" smtClean="0"/>
              <a:t>rsa</a:t>
            </a:r>
            <a:r>
              <a:rPr lang="en-US" altLang="en-US" sz="1800" dirty="0" smtClean="0"/>
              <a:t> -C </a:t>
            </a:r>
            <a:r>
              <a:rPr lang="en-US" altLang="en-US" sz="1800" dirty="0" smtClean="0">
                <a:hlinkClick r:id="rId2"/>
              </a:rPr>
              <a:t>email@b5m.com</a:t>
            </a:r>
            <a:endParaRPr lang="en-US" altLang="en-US" sz="1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800" dirty="0" smtClean="0"/>
              <a:t>Linux </a:t>
            </a:r>
            <a:r>
              <a:rPr lang="zh-CN" altLang="en-US" sz="1800" dirty="0" smtClean="0"/>
              <a:t>使用命令 </a:t>
            </a:r>
            <a:r>
              <a:rPr lang="en-US" altLang="en-US" sz="1800" dirty="0" err="1" smtClean="0"/>
              <a:t>ssh-keygen</a:t>
            </a:r>
            <a:r>
              <a:rPr lang="en-US" altLang="en-US" sz="1800" dirty="0" smtClean="0"/>
              <a:t> -t </a:t>
            </a:r>
            <a:r>
              <a:rPr lang="en-US" altLang="en-US" sz="1800" dirty="0" err="1" smtClean="0"/>
              <a:t>rsa</a:t>
            </a:r>
            <a:r>
              <a:rPr lang="en-US" altLang="en-US" sz="1800" dirty="0" smtClean="0"/>
              <a:t> -C </a:t>
            </a:r>
            <a:r>
              <a:rPr lang="en-US" altLang="en-US" sz="1800" dirty="0" smtClean="0">
                <a:hlinkClick r:id="rId2"/>
              </a:rPr>
              <a:t>email@b5m.com</a:t>
            </a:r>
            <a:r>
              <a:rPr lang="en-US" altLang="en-US" sz="1800" dirty="0" smtClean="0"/>
              <a:t> </a:t>
            </a:r>
            <a:r>
              <a:rPr lang="zh-CN" altLang="en-US" sz="1800" dirty="0" smtClean="0"/>
              <a:t>生成密钥对</a:t>
            </a:r>
            <a:endParaRPr lang="en-US" altLang="zh-CN" sz="1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1800" dirty="0" smtClean="0"/>
              <a:t>如果不输入名字的话，默认会生成</a:t>
            </a:r>
            <a:endParaRPr lang="en-US" altLang="zh-CN" sz="1800" dirty="0" smtClean="0"/>
          </a:p>
          <a:p>
            <a:pPr lvl="3"/>
            <a:r>
              <a:rPr lang="en-US" sz="1800" dirty="0" smtClean="0"/>
              <a:t>$HOME/.</a:t>
            </a:r>
            <a:r>
              <a:rPr lang="en-US" sz="1800" dirty="0" err="1" smtClean="0"/>
              <a:t>ssh</a:t>
            </a:r>
            <a:r>
              <a:rPr lang="en-US" sz="1800" dirty="0" smtClean="0"/>
              <a:t>/</a:t>
            </a:r>
            <a:r>
              <a:rPr lang="en-US" sz="1800" dirty="0" err="1" smtClean="0"/>
              <a:t>id_rsa</a:t>
            </a:r>
            <a:r>
              <a:rPr lang="zh-CN" altLang="en-US" sz="1800" dirty="0" smtClean="0"/>
              <a:t>（密钥）</a:t>
            </a:r>
            <a:endParaRPr lang="en-US" sz="1800" dirty="0" smtClean="0"/>
          </a:p>
          <a:p>
            <a:pPr lvl="3"/>
            <a:r>
              <a:rPr lang="en-US" sz="1800" dirty="0" smtClean="0"/>
              <a:t>$HOME/.</a:t>
            </a:r>
            <a:r>
              <a:rPr lang="en-US" sz="1800" dirty="0" err="1" smtClean="0"/>
              <a:t>ssh</a:t>
            </a:r>
            <a:r>
              <a:rPr lang="en-US" sz="1800" dirty="0" smtClean="0"/>
              <a:t>/id_rsa.pub</a:t>
            </a:r>
            <a:r>
              <a:rPr lang="zh-CN" altLang="en-US" sz="1800" dirty="0" smtClean="0"/>
              <a:t>（公</a:t>
            </a:r>
            <a:r>
              <a:rPr lang="zh-CN" altLang="en-US" sz="1800" dirty="0" smtClean="0"/>
              <a:t>钥）</a:t>
            </a:r>
            <a:endParaRPr lang="en-US" altLang="zh-CN" sz="1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1800" dirty="0" smtClean="0"/>
              <a:t>中间</a:t>
            </a:r>
            <a:r>
              <a:rPr lang="zh-CN" altLang="en-US" sz="1800" dirty="0" smtClean="0"/>
              <a:t>可能会要你设定访问密钥密码，这个可以设，可以不设，但为了安全考虑，还是建议你设一个访问密码。否则，意味着任何持有你密钥的人都可以使用该密钥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5000636"/>
            <a:ext cx="751438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在公司的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网站新建一个</a:t>
            </a:r>
            <a:r>
              <a:rPr lang="en-US" altLang="zh-CN" dirty="0" smtClean="0"/>
              <a:t>SSL Key</a:t>
            </a:r>
            <a:r>
              <a:rPr lang="zh-CN" altLang="en-US" dirty="0" smtClean="0"/>
              <a:t>，拷贝</a:t>
            </a:r>
            <a:r>
              <a:rPr lang="en-US" dirty="0" smtClean="0"/>
              <a:t>rsa.pub</a:t>
            </a:r>
            <a:r>
              <a:rPr lang="zh-CN" altLang="en-US" dirty="0" smtClean="0"/>
              <a:t>的内容到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的编辑框中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新建的值会在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分钟之后生效</a:t>
            </a:r>
            <a:endParaRPr lang="en-US" dirty="0" smtClean="0"/>
          </a:p>
          <a:p>
            <a:pPr lvl="1">
              <a:buNone/>
            </a:pP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86058"/>
            <a:ext cx="7472386" cy="102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000504"/>
            <a:ext cx="792961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把私钥文件放到当前用户的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 </a:t>
            </a:r>
            <a:r>
              <a:rPr lang="en-US" altLang="zh-CN" dirty="0" smtClean="0"/>
              <a:t> C</a:t>
            </a:r>
            <a:r>
              <a:rPr lang="en-US" altLang="zh-CN" dirty="0" smtClean="0"/>
              <a:t>:\Users\lscm\.ssh\ </a:t>
            </a:r>
            <a:r>
              <a:rPr lang="en-US" altLang="zh-CN" dirty="0" err="1" smtClean="0"/>
              <a:t>id_rsa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 </a:t>
            </a:r>
            <a:r>
              <a:rPr lang="en-US" dirty="0" smtClean="0"/>
              <a:t>~/.</a:t>
            </a:r>
            <a:r>
              <a:rPr lang="en-US" dirty="0" err="1" smtClean="0"/>
              <a:t>ssh</a:t>
            </a:r>
            <a:r>
              <a:rPr lang="en-US" dirty="0" smtClean="0"/>
              <a:t> /</a:t>
            </a:r>
            <a:r>
              <a:rPr lang="en-US" dirty="0" err="1" smtClean="0"/>
              <a:t>id_dsa</a:t>
            </a:r>
            <a:endParaRPr lang="en-US" dirty="0" smtClean="0"/>
          </a:p>
          <a:p>
            <a:r>
              <a:rPr lang="zh-CN" altLang="en-US" dirty="0" smtClean="0"/>
              <a:t>这些设定完之后，你可以通过获得任何一个公开的代码仓库来检测你的</a:t>
            </a:r>
            <a:r>
              <a:rPr lang="en-US" dirty="0" err="1" smtClean="0"/>
              <a:t>git</a:t>
            </a:r>
            <a:r>
              <a:rPr lang="zh-CN" altLang="en-US" dirty="0" smtClean="0"/>
              <a:t>是否工作正常。比如下面这个：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 clone </a:t>
            </a:r>
            <a:r>
              <a:rPr lang="en-US" dirty="0" err="1" smtClean="0"/>
              <a:t>git@izenesoft.cn:bwm</a:t>
            </a:r>
            <a:r>
              <a:rPr lang="en-US" dirty="0" smtClean="0"/>
              <a:t>-test-</a:t>
            </a:r>
            <a:r>
              <a:rPr lang="en-US" dirty="0" err="1" smtClean="0"/>
              <a:t>projects.git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更多关于</a:t>
            </a:r>
            <a:r>
              <a:rPr lang="en-US" dirty="0" err="1" smtClean="0"/>
              <a:t>ssh</a:t>
            </a:r>
            <a:r>
              <a:rPr lang="zh-CN" altLang="en-US" dirty="0" smtClean="0"/>
              <a:t>的内容，请访问这里：</a:t>
            </a:r>
            <a:r>
              <a:rPr lang="en-US" dirty="0" smtClean="0">
                <a:hlinkClick r:id="rId2"/>
              </a:rPr>
              <a:t>http://www.freebsd.org/doc/zh_CN/books/handbook/openssh.html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取出</a:t>
            </a:r>
            <a:r>
              <a:rPr lang="zh-CN" altLang="en-US" dirty="0" smtClean="0"/>
              <a:t>服务器的仓库的代码到本地建立的目录中（与服务器交互）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r>
              <a:rPr lang="zh-CN" altLang="en-US" dirty="0" smtClean="0"/>
              <a:t>获取远端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库后，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中的开发者信息不会被一起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过来。仍然需要为本地库的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文件添加开发者信息。此外，开发者还需要自己添加   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文件。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r>
              <a:rPr lang="zh-CN" altLang="en-US" dirty="0" smtClean="0"/>
              <a:t>获取的远端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库，只包含了远端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库的当前工作分支。如果想获取其它分支信息，需要使用 “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–r” </a:t>
            </a:r>
            <a:r>
              <a:rPr lang="zh-CN" altLang="en-US" dirty="0" smtClean="0"/>
              <a:t>来查看， 如果需要将远程的其它分支代码也获取过来，可以使用命令 “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-b </a:t>
            </a:r>
            <a:r>
              <a:rPr lang="zh-CN" altLang="en-US" dirty="0" smtClean="0"/>
              <a:t>本地分支名 远程分支名”，其中，远程分支名为 “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–r” </a:t>
            </a:r>
            <a:r>
              <a:rPr lang="zh-CN" altLang="en-US" dirty="0" smtClean="0"/>
              <a:t>所列出的分支名， 一般是诸如“</a:t>
            </a:r>
            <a:r>
              <a:rPr lang="en-US" altLang="zh-CN" dirty="0" smtClean="0"/>
              <a:t>origin/</a:t>
            </a:r>
            <a:r>
              <a:rPr lang="zh-CN" altLang="en-US" dirty="0" smtClean="0"/>
              <a:t>分支名”的样子。如果本地分支名已经存在， 则不需要“</a:t>
            </a:r>
            <a:r>
              <a:rPr lang="en-US" altLang="zh-CN" dirty="0" smtClean="0"/>
              <a:t>-b”</a:t>
            </a:r>
            <a:r>
              <a:rPr lang="zh-CN" altLang="en-US" dirty="0" smtClean="0"/>
              <a:t>参数。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zh-CN" altLang="en-US" dirty="0" smtClean="0"/>
              <a:t>当前工作目录中更改或者新增的文件加入到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的索引中，加入到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的索引中就表示记入了版本历史中，这也是提交之前所需要执行的一步。 </a:t>
            </a:r>
            <a:br>
              <a:rPr lang="zh-CN" altLang="en-US" dirty="0" smtClean="0"/>
            </a:br>
            <a:r>
              <a:rPr lang="zh-CN" altLang="en-US" dirty="0" smtClean="0"/>
              <a:t>可以递归添加，即如果后面跟的是一个目录作为参数，则会递归添加整个目录中的所有子目录和文件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例如</a:t>
            </a:r>
            <a:r>
              <a:rPr lang="zh-CN" altLang="en-US" dirty="0" smtClean="0"/>
              <a:t>： </a:t>
            </a:r>
            <a:br>
              <a:rPr lang="zh-CN" altLang="en-US" dirty="0" smtClean="0"/>
            </a:br>
            <a:r>
              <a:rPr lang="zh-CN" altLang="en-US" dirty="0" smtClean="0"/>
              <a:t>      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dir1 </a:t>
            </a:r>
            <a:r>
              <a:rPr lang="zh-CN" altLang="en-US" dirty="0" smtClean="0"/>
              <a:t>（ 添加</a:t>
            </a:r>
            <a:r>
              <a:rPr lang="en-US" altLang="zh-CN" dirty="0" smtClean="0"/>
              <a:t>dir1</a:t>
            </a:r>
            <a:r>
              <a:rPr lang="zh-CN" altLang="en-US" dirty="0" smtClean="0"/>
              <a:t>这个目录，目录下的所有文件都被加入 ） </a:t>
            </a:r>
            <a:br>
              <a:rPr lang="zh-CN" altLang="en-US" dirty="0" smtClean="0"/>
            </a:br>
            <a:r>
              <a:rPr lang="zh-CN" altLang="en-US" dirty="0" smtClean="0"/>
              <a:t>      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add f1 f2 </a:t>
            </a:r>
            <a:r>
              <a:rPr lang="zh-CN" altLang="en-US" dirty="0" smtClean="0"/>
              <a:t>（ 添加</a:t>
            </a:r>
            <a:r>
              <a:rPr lang="en-US" altLang="zh-CN" dirty="0" smtClean="0"/>
              <a:t>f1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f2</a:t>
            </a:r>
            <a:r>
              <a:rPr lang="zh-CN" altLang="en-US" dirty="0" smtClean="0"/>
              <a:t>文件） </a:t>
            </a:r>
            <a:br>
              <a:rPr lang="zh-CN" altLang="en-US" dirty="0" smtClean="0"/>
            </a:br>
            <a:r>
              <a:rPr lang="zh-CN" altLang="en-US" dirty="0" smtClean="0"/>
              <a:t>      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.      ( </a:t>
            </a:r>
            <a:r>
              <a:rPr lang="zh-CN" altLang="en-US" dirty="0" smtClean="0"/>
              <a:t>添加当前目录下的所有文件和子目录 </a:t>
            </a:r>
            <a:r>
              <a:rPr lang="en-US" altLang="zh-CN" dirty="0" smtClean="0"/>
              <a:t>)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 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提交</a:t>
            </a:r>
            <a:r>
              <a:rPr lang="zh-CN" altLang="en-US" dirty="0" smtClean="0"/>
              <a:t>当前工作目录的修改内容。 </a:t>
            </a:r>
            <a:br>
              <a:rPr lang="zh-CN" altLang="en-US" dirty="0" smtClean="0"/>
            </a:br>
            <a:r>
              <a:rPr lang="zh-CN" altLang="en-US" dirty="0" smtClean="0"/>
              <a:t>直接调用</a:t>
            </a:r>
            <a:r>
              <a:rPr lang="en-US" dirty="0" err="1" smtClean="0"/>
              <a:t>git</a:t>
            </a:r>
            <a:r>
              <a:rPr lang="en-US" dirty="0" smtClean="0"/>
              <a:t> commit</a:t>
            </a:r>
            <a:r>
              <a:rPr lang="zh-CN" altLang="en-US" dirty="0" smtClean="0"/>
              <a:t>命令，会提示填写注释。通过如下方式在命令行就填写提交注释：</a:t>
            </a:r>
            <a:r>
              <a:rPr lang="en-US" dirty="0" err="1" smtClean="0"/>
              <a:t>git</a:t>
            </a:r>
            <a:r>
              <a:rPr lang="en-US" dirty="0" smtClean="0"/>
              <a:t> commit -m </a:t>
            </a:r>
            <a:r>
              <a:rPr lang="en-US" dirty="0" smtClean="0"/>
              <a:t>“Initial </a:t>
            </a:r>
            <a:r>
              <a:rPr lang="en-US" dirty="0" smtClean="0"/>
              <a:t>commit of </a:t>
            </a:r>
            <a:r>
              <a:rPr lang="en-US" dirty="0" err="1" smtClean="0"/>
              <a:t>gittutor</a:t>
            </a:r>
            <a:r>
              <a:rPr lang="en-US" dirty="0" smtClean="0"/>
              <a:t> </a:t>
            </a:r>
            <a:r>
              <a:rPr lang="en-US" dirty="0" err="1" smtClean="0"/>
              <a:t>reposistory</a:t>
            </a:r>
            <a:r>
              <a:rPr lang="zh-CN" altLang="en-US" dirty="0" smtClean="0"/>
              <a:t>，</a:t>
            </a:r>
            <a:r>
              <a:rPr lang="en-US" dirty="0" err="1" smtClean="0"/>
              <a:t>git</a:t>
            </a:r>
            <a:r>
              <a:rPr lang="zh-CN" altLang="en-US" dirty="0" smtClean="0"/>
              <a:t>的提交注释必须不能为空，否则就会提交失败。 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commit</a:t>
            </a:r>
            <a:r>
              <a:rPr lang="zh-CN" altLang="en-US" dirty="0" smtClean="0"/>
              <a:t>还有一个 </a:t>
            </a:r>
            <a:r>
              <a:rPr lang="en-US" altLang="zh-CN" dirty="0" smtClean="0"/>
              <a:t>-</a:t>
            </a:r>
            <a:r>
              <a:rPr lang="en-US" dirty="0" smtClean="0"/>
              <a:t>a</a:t>
            </a:r>
            <a:r>
              <a:rPr lang="zh-CN" altLang="en-US" dirty="0" smtClean="0"/>
              <a:t>的参数，可以将那些没有通过</a:t>
            </a:r>
            <a:r>
              <a:rPr lang="en-US" dirty="0" err="1" smtClean="0"/>
              <a:t>git</a:t>
            </a:r>
            <a:r>
              <a:rPr lang="en-US" dirty="0" smtClean="0"/>
              <a:t> add</a:t>
            </a:r>
            <a:r>
              <a:rPr lang="zh-CN" altLang="en-US" dirty="0" smtClean="0"/>
              <a:t>标识的变化一并强行提交，但是不建议使用这种方式。 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每</a:t>
            </a:r>
            <a:r>
              <a:rPr lang="zh-CN" altLang="en-US" dirty="0" smtClean="0"/>
              <a:t>一次提交，</a:t>
            </a:r>
            <a:r>
              <a:rPr lang="en-US" dirty="0" err="1" smtClean="0"/>
              <a:t>git</a:t>
            </a:r>
            <a:r>
              <a:rPr lang="zh-CN" altLang="en-US" dirty="0" smtClean="0"/>
              <a:t>就会为全局代码建立一个唯一的</a:t>
            </a:r>
            <a:r>
              <a:rPr lang="en-US" dirty="0" smtClean="0"/>
              <a:t>commit</a:t>
            </a:r>
            <a:r>
              <a:rPr lang="zh-CN" altLang="en-US" dirty="0" smtClean="0"/>
              <a:t>标识代码，用户可以通过</a:t>
            </a:r>
            <a:r>
              <a:rPr lang="en-US" dirty="0" err="1" smtClean="0"/>
              <a:t>git</a:t>
            </a:r>
            <a:r>
              <a:rPr lang="en-US" dirty="0" smtClean="0"/>
              <a:t> reset</a:t>
            </a:r>
            <a:r>
              <a:rPr lang="zh-CN" altLang="en-US" dirty="0" smtClean="0"/>
              <a:t>命令恢复到任意一次提交时的代码。 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commit –-amend –m “message” （</a:t>
            </a:r>
            <a:r>
              <a:rPr lang="zh-CN" altLang="en-US" dirty="0" smtClean="0"/>
              <a:t>在一个</a:t>
            </a:r>
            <a:r>
              <a:rPr lang="en-US" dirty="0" smtClean="0"/>
              <a:t>commit id</a:t>
            </a:r>
            <a:r>
              <a:rPr lang="zh-CN" altLang="en-US" dirty="0" smtClean="0"/>
              <a:t>上不断修改提交的内容）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 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/>
              <a:t>从</a:t>
            </a:r>
            <a:r>
              <a:rPr lang="zh-CN" altLang="en-US" sz="2400" dirty="0" smtClean="0"/>
              <a:t>当前的工作目录中和索引中删除文件。 </a:t>
            </a:r>
            <a:r>
              <a:rPr lang="zh-CN" altLang="en-US" sz="2400" dirty="0" smtClean="0"/>
              <a:t>可以</a:t>
            </a:r>
            <a:r>
              <a:rPr lang="zh-CN" altLang="en-US" sz="2400" dirty="0" smtClean="0"/>
              <a:t>递归删除，即如果后面跟的是一个目录做为参数，则会递归删除整个目录中的所有子目录和文件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/>
              <a:t>例如</a:t>
            </a:r>
            <a:r>
              <a:rPr lang="zh-CN" altLang="en-US" sz="2400" dirty="0" smtClean="0"/>
              <a:t>： </a:t>
            </a:r>
            <a:br>
              <a:rPr lang="zh-CN" altLang="en-US" sz="2400" dirty="0" smtClean="0"/>
            </a:br>
            <a:r>
              <a:rPr lang="zh-CN" altLang="en-US" sz="2400" dirty="0" smtClean="0"/>
              <a:t>      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rm</a:t>
            </a:r>
            <a:r>
              <a:rPr lang="en-US" altLang="zh-CN" sz="2400" dirty="0" smtClean="0"/>
              <a:t> –r * </a:t>
            </a:r>
            <a:r>
              <a:rPr lang="zh-CN" altLang="en-US" sz="2400" dirty="0" smtClean="0"/>
              <a:t>（进入某个目录中，执行此语句，会删除该目录下的所有文件和子目录） </a:t>
            </a:r>
            <a:br>
              <a:rPr lang="zh-CN" altLang="en-US" sz="2400" dirty="0" smtClean="0"/>
            </a:br>
            <a:r>
              <a:rPr lang="zh-CN" altLang="en-US" sz="2400" dirty="0" smtClean="0"/>
              <a:t>      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rm</a:t>
            </a:r>
            <a:r>
              <a:rPr lang="en-US" altLang="zh-CN" sz="2400" dirty="0" smtClean="0"/>
              <a:t> f1    (</a:t>
            </a:r>
            <a:r>
              <a:rPr lang="zh-CN" altLang="en-US" sz="2400" dirty="0" smtClean="0"/>
              <a:t>删除文件</a:t>
            </a:r>
            <a:r>
              <a:rPr lang="en-US" altLang="zh-CN" sz="2400" dirty="0" smtClean="0"/>
              <a:t>f1</a:t>
            </a:r>
            <a:r>
              <a:rPr lang="zh-CN" altLang="en-US" sz="2400" dirty="0" smtClean="0"/>
              <a:t>，包含本地目录和</a:t>
            </a:r>
            <a:r>
              <a:rPr lang="en-US" altLang="zh-CN" sz="2400" dirty="0" smtClean="0"/>
              <a:t>index</a:t>
            </a:r>
            <a:r>
              <a:rPr lang="zh-CN" altLang="en-US" sz="2400" dirty="0" smtClean="0"/>
              <a:t>中的此文件记录</a:t>
            </a:r>
            <a:r>
              <a:rPr lang="en-US" altLang="zh-CN" sz="2400" dirty="0" smtClean="0"/>
              <a:t>) 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>      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rm</a:t>
            </a:r>
            <a:r>
              <a:rPr lang="en-US" altLang="zh-CN" sz="2400" dirty="0" smtClean="0"/>
              <a:t> --ached f1 (</a:t>
            </a:r>
            <a:r>
              <a:rPr lang="zh-CN" altLang="en-US" sz="2400" dirty="0" smtClean="0"/>
              <a:t>删除文件</a:t>
            </a:r>
            <a:r>
              <a:rPr lang="en-US" altLang="zh-CN" sz="2400" dirty="0" smtClean="0"/>
              <a:t>f1</a:t>
            </a:r>
            <a:r>
              <a:rPr lang="zh-CN" altLang="en-US" sz="2400" dirty="0" smtClean="0"/>
              <a:t>，不会删除本地目录文件，只删除</a:t>
            </a:r>
            <a:r>
              <a:rPr lang="en-US" altLang="zh-CN" sz="2400" dirty="0" smtClean="0"/>
              <a:t>index</a:t>
            </a:r>
            <a:r>
              <a:rPr lang="zh-CN" altLang="en-US" sz="2400" dirty="0" smtClean="0"/>
              <a:t>中的文件记录；将已经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add</a:t>
            </a:r>
            <a:r>
              <a:rPr lang="zh-CN" altLang="en-US" sz="2400" dirty="0" smtClean="0"/>
              <a:t>的文件</a:t>
            </a:r>
            <a:r>
              <a:rPr lang="en-US" altLang="zh-CN" sz="2400" dirty="0" smtClean="0"/>
              <a:t>remove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这样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的时候不会提交这个文件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适用于一下子添加了很多文件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却又想排除其中个别几个文件的情况</a:t>
            </a:r>
            <a:r>
              <a:rPr lang="en-US" altLang="zh-CN" sz="2400" dirty="0" smtClean="0"/>
              <a:t>.) 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 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查看</a:t>
            </a:r>
            <a:r>
              <a:rPr lang="zh-CN" altLang="en-US" dirty="0" smtClean="0"/>
              <a:t>版本库的状态。可以得知哪些文件发生了变化，哪些文件还没有添加到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库中等等。 建议每次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前都要通过该命令确认库状态。 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最</a:t>
            </a:r>
            <a:r>
              <a:rPr lang="zh-CN" altLang="en-US" dirty="0" smtClean="0"/>
              <a:t>常见的误操作是， 修改了一个文件， 没有调用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通知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库该文件已经发生了变化就直接调用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操作， 从而导致该文件并没有真正的提交。这时如果开发者以为已经提交了该文件，就继续修改甚至删除这个文件，那么修改的内容就没有通过版本管理起来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如果</a:t>
            </a:r>
            <a:r>
              <a:rPr lang="zh-CN" altLang="en-US" dirty="0" smtClean="0"/>
              <a:t>每次在 提交前，使用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查看一下，就可以发现这种错误。因此，如果调用了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命令，一定要格外注意那些提示为 “</a:t>
            </a:r>
            <a:r>
              <a:rPr lang="en-US" altLang="zh-CN" dirty="0" smtClean="0"/>
              <a:t>Changed but not updated:”</a:t>
            </a:r>
            <a:r>
              <a:rPr lang="zh-CN" altLang="en-US" dirty="0" smtClean="0"/>
              <a:t>的文件。 这些文件都是与上次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相比发生了变化，但是却没有通过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标识的文件。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主分支</a:t>
            </a:r>
            <a:endParaRPr lang="en-US" altLang="zh-CN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存在</a:t>
            </a:r>
            <a:r>
              <a:rPr lang="en-US" altLang="zh-CN" sz="2000" dirty="0" smtClean="0"/>
              <a:t>Origin</a:t>
            </a:r>
            <a:r>
              <a:rPr lang="zh-CN" altLang="en-US" sz="2000" dirty="0" smtClean="0"/>
              <a:t>、不可</a:t>
            </a:r>
            <a:r>
              <a:rPr lang="zh-CN" altLang="en-US" sz="2000" dirty="0" smtClean="0"/>
              <a:t>删除</a:t>
            </a:r>
            <a:endParaRPr lang="en-US" altLang="zh-CN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/>
              <a:t>Develop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</a:t>
            </a:r>
            <a:r>
              <a:rPr lang="en-US" altLang="zh-CN" sz="2000" dirty="0" smtClean="0"/>
              <a:t>aster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sz="2400" dirty="0" smtClean="0"/>
              <a:t>可选分支</a:t>
            </a:r>
            <a:endParaRPr lang="en-US" altLang="zh-CN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存在本地或者</a:t>
            </a:r>
            <a:r>
              <a:rPr lang="en-US" altLang="zh-CN" sz="2000" dirty="0" smtClean="0"/>
              <a:t>Origin</a:t>
            </a:r>
            <a:r>
              <a:rPr lang="zh-CN" altLang="en-US" sz="2000" dirty="0" smtClean="0"/>
              <a:t>、最终需要删除</a:t>
            </a:r>
            <a:endParaRPr lang="en-US" altLang="zh-CN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err="1" smtClean="0"/>
              <a:t>HotFix-,Feature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等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 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从</a:t>
            </a:r>
            <a:r>
              <a:rPr lang="zh-CN" altLang="en-US" dirty="0" smtClean="0"/>
              <a:t>服务器的仓库中获取代码，和本地代码合并。（与服务器交互，从服务器上下载最新代码，等同于：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+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</a:t>
            </a:r>
            <a:r>
              <a:rPr lang="zh-CN" altLang="en-US" dirty="0" smtClean="0"/>
              <a:t>） </a:t>
            </a:r>
            <a:r>
              <a:rPr lang="zh-CN" altLang="en-US" dirty="0" smtClean="0"/>
              <a:t>从</a:t>
            </a:r>
            <a:r>
              <a:rPr lang="zh-CN" altLang="en-US" dirty="0" smtClean="0"/>
              <a:t>其它的版本库（既可以是远程的也可以是本地的）将代码更新到本地，例如：“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 origin master ”</a:t>
            </a:r>
            <a:r>
              <a:rPr lang="zh-CN" altLang="en-US" dirty="0" smtClean="0"/>
              <a:t>就是将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这个版本库的代码更新到本地的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主分支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可以从任意一个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库获取某个分支的内容。用法如下： 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pull </a:t>
            </a:r>
            <a:r>
              <a:rPr lang="en-US" altLang="zh-CN" dirty="0" err="1" smtClean="0">
                <a:hlinkClick r:id="rId2"/>
              </a:rPr>
              <a:t>username@ipaddr</a:t>
            </a:r>
            <a:r>
              <a:rPr lang="en-US" altLang="zh-CN" dirty="0" smtClean="0"/>
              <a:t>:</a:t>
            </a:r>
            <a:r>
              <a:rPr lang="zh-CN" altLang="en-US" dirty="0" smtClean="0"/>
              <a:t>远端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名远端分支名 本地分支名。这条命令将从远端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库的远端分支名获取到本地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库的一个本地分支中。其中，如果不写本地分支名，则默认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到本地当前分支。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需要</a:t>
            </a:r>
            <a:r>
              <a:rPr lang="zh-CN" altLang="en-US" dirty="0" smtClean="0"/>
              <a:t>注意的是，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也可以用来合并分支。 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</a:t>
            </a:r>
            <a:r>
              <a:rPr lang="zh-CN" altLang="en-US" dirty="0" smtClean="0"/>
              <a:t>的作用相同。 因此，如果你的本地分支已经有内容，则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会合并这些文件，如果有冲突会报警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的代码更新到远程版本库中，例如 “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origin”</a:t>
            </a:r>
            <a:r>
              <a:rPr lang="zh-CN" altLang="en-US" dirty="0" smtClean="0"/>
              <a:t>就会将本地的代码更新到名为</a:t>
            </a:r>
            <a:r>
              <a:rPr lang="en-US" altLang="zh-CN" dirty="0" err="1" smtClean="0"/>
              <a:t>orgin</a:t>
            </a:r>
            <a:r>
              <a:rPr lang="zh-CN" altLang="en-US" dirty="0" smtClean="0"/>
              <a:t>的远程版本库中。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正好想反，是将本地某个分支的内容提交到远端某个分支上。用法： 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push</a:t>
            </a:r>
            <a:r>
              <a:rPr lang="en-US" altLang="zh-CN" dirty="0" err="1" smtClean="0">
                <a:hlinkClick r:id="rId2"/>
              </a:rPr>
              <a:t>username@ipaddr</a:t>
            </a:r>
            <a:r>
              <a:rPr lang="en-US" altLang="zh-CN" dirty="0" smtClean="0"/>
              <a:t>:</a:t>
            </a:r>
            <a:r>
              <a:rPr lang="zh-CN" altLang="en-US" dirty="0" smtClean="0"/>
              <a:t>远端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名本地分支名 远端分支名。这条命令将本地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库的一个本地分支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到远端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库的远端分支名中。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需要</a:t>
            </a:r>
            <a:r>
              <a:rPr lang="zh-CN" altLang="en-US" dirty="0" smtClean="0"/>
              <a:t>格外注意的是，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r>
              <a:rPr lang="zh-CN" altLang="en-US" dirty="0" smtClean="0"/>
              <a:t>好像不会自动合并文件。因此，如果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r>
              <a:rPr lang="zh-CN" altLang="en-US" dirty="0" smtClean="0"/>
              <a:t>时，发生了冲突，就会被后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的文件内容强行覆盖，而且没有什么提示。 这在合作开发时是很危险的事情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log 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查看</a:t>
            </a:r>
            <a:r>
              <a:rPr lang="zh-CN" altLang="en-US" dirty="0" smtClean="0"/>
              <a:t>历史日志，包含每次的版本变化。每次版本变化对应一个</a:t>
            </a:r>
            <a:r>
              <a:rPr lang="en-US" dirty="0" smtClean="0"/>
              <a:t>commit id</a:t>
            </a:r>
            <a:r>
              <a:rPr lang="en-US" dirty="0" smtClean="0"/>
              <a:t>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log -1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       </a:t>
            </a:r>
            <a:r>
              <a:rPr lang="en-US" altLang="zh-CN" dirty="0" smtClean="0"/>
              <a:t>-1</a:t>
            </a:r>
            <a:r>
              <a:rPr lang="zh-CN" altLang="en-US" dirty="0" smtClean="0"/>
              <a:t>的意思是只显示一个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，如果想显示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个，就</a:t>
            </a:r>
            <a:r>
              <a:rPr lang="en-US" altLang="zh-CN" dirty="0" smtClean="0"/>
              <a:t>-5</a:t>
            </a:r>
            <a:r>
              <a:rPr lang="zh-CN" altLang="en-US" dirty="0" smtClean="0"/>
              <a:t>。不指定的话，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会从该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一直往后显示。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log --stat –summary </a:t>
            </a:r>
            <a:r>
              <a:rPr lang="zh-CN" altLang="en-US" dirty="0" smtClean="0"/>
              <a:t>（显示每次版本的详细变化） </a:t>
            </a:r>
            <a:br>
              <a:rPr lang="zh-CN" altLang="en-US" dirty="0" smtClean="0"/>
            </a:br>
            <a:r>
              <a:rPr lang="zh-CN" altLang="en-US" dirty="0" smtClean="0"/>
              <a:t>在项目日志信息中，每条日志的首行（就是那一串字符）为版本更新提交所进行的命名，我们可以将该命名理解为项目版本号。项目版本号应该是唯一的，默认由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自动生成，用以标示项目的某一次更新。如果我们将项目版本号用作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-show </a:t>
            </a:r>
            <a:r>
              <a:rPr lang="zh-CN" altLang="en-US" dirty="0" smtClean="0"/>
              <a:t>命令的参数，即可查看该次项目版本的更新细节</a:t>
            </a:r>
            <a:r>
              <a:rPr lang="en-US" dirty="0" smtClean="0"/>
              <a:t>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 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把</a:t>
            </a:r>
            <a:r>
              <a:rPr lang="zh-CN" altLang="en-US" dirty="0" smtClean="0"/>
              <a:t>服务器上下载下来的代码和本地代码合并。或者进行分支合并。 </a:t>
            </a:r>
            <a:br>
              <a:rPr lang="zh-CN" altLang="en-US" dirty="0" smtClean="0"/>
            </a:br>
            <a:r>
              <a:rPr lang="zh-CN" altLang="en-US" dirty="0" smtClean="0"/>
              <a:t>例如：当前在</a:t>
            </a:r>
            <a:r>
              <a:rPr lang="en-US" dirty="0" smtClean="0"/>
              <a:t>master</a:t>
            </a:r>
            <a:r>
              <a:rPr lang="zh-CN" altLang="en-US" dirty="0" smtClean="0"/>
              <a:t>分支上，若想将分支</a:t>
            </a:r>
            <a:r>
              <a:rPr lang="en-US" dirty="0" smtClean="0"/>
              <a:t>dev</a:t>
            </a:r>
            <a:r>
              <a:rPr lang="zh-CN" altLang="en-US" dirty="0" smtClean="0"/>
              <a:t>上的合并到</a:t>
            </a:r>
            <a:r>
              <a:rPr lang="en-US" dirty="0" smtClean="0"/>
              <a:t>master</a:t>
            </a:r>
            <a:r>
              <a:rPr lang="zh-CN" altLang="en-US" dirty="0" smtClean="0"/>
              <a:t>上，则</a:t>
            </a:r>
            <a:r>
              <a:rPr lang="en-US" dirty="0" err="1" smtClean="0"/>
              <a:t>git</a:t>
            </a:r>
            <a:r>
              <a:rPr lang="en-US" dirty="0" smtClean="0"/>
              <a:t> merge dev 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注意</a:t>
            </a:r>
            <a:r>
              <a:rPr lang="zh-CN" altLang="en-US" dirty="0" smtClean="0"/>
              <a:t>：</a:t>
            </a:r>
            <a:r>
              <a:rPr lang="en-US" dirty="0" err="1" smtClean="0"/>
              <a:t>git</a:t>
            </a:r>
            <a:r>
              <a:rPr lang="en-US" dirty="0" smtClean="0"/>
              <a:t> merge </a:t>
            </a:r>
            <a:r>
              <a:rPr lang="en-US" dirty="0" err="1" smtClean="0"/>
              <a:t>nov</a:t>
            </a:r>
            <a:r>
              <a:rPr lang="en-US" dirty="0" smtClean="0"/>
              <a:t>/</a:t>
            </a:r>
            <a:r>
              <a:rPr lang="en-US" dirty="0" err="1" smtClean="0"/>
              <a:t>eclair_eocket</a:t>
            </a:r>
            <a:r>
              <a:rPr lang="en-US" dirty="0" smtClean="0"/>
              <a:t> （</a:t>
            </a:r>
            <a:r>
              <a:rPr lang="zh-CN" altLang="en-US" dirty="0" smtClean="0"/>
              <a:t>是将服务器</a:t>
            </a:r>
            <a:r>
              <a:rPr lang="en-US" dirty="0" err="1" smtClean="0"/>
              <a:t>git</a:t>
            </a:r>
            <a:r>
              <a:rPr lang="zh-CN" altLang="en-US" dirty="0" smtClean="0"/>
              <a:t>库的</a:t>
            </a:r>
            <a:r>
              <a:rPr lang="en-US" dirty="0" err="1" smtClean="0"/>
              <a:t>eclair_eocket</a:t>
            </a:r>
            <a:r>
              <a:rPr lang="zh-CN" altLang="en-US" dirty="0" smtClean="0"/>
              <a:t>分支合并到本地分支上） 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rebase </a:t>
            </a:r>
            <a:r>
              <a:rPr lang="en-US" dirty="0" err="1" smtClean="0"/>
              <a:t>nov</a:t>
            </a:r>
            <a:r>
              <a:rPr lang="en-US" dirty="0" smtClean="0"/>
              <a:t>/</a:t>
            </a:r>
            <a:r>
              <a:rPr lang="en-US" dirty="0" err="1" smtClean="0"/>
              <a:t>eclair_eocket</a:t>
            </a:r>
            <a:r>
              <a:rPr lang="en-US" dirty="0" smtClean="0"/>
              <a:t> （</a:t>
            </a:r>
            <a:r>
              <a:rPr lang="zh-CN" altLang="en-US" dirty="0" smtClean="0"/>
              <a:t>是将服务器</a:t>
            </a:r>
            <a:r>
              <a:rPr lang="en-US" dirty="0" err="1" smtClean="0"/>
              <a:t>git</a:t>
            </a:r>
            <a:r>
              <a:rPr lang="zh-CN" altLang="en-US" dirty="0" smtClean="0"/>
              <a:t>库的</a:t>
            </a:r>
            <a:r>
              <a:rPr lang="en-US" dirty="0" err="1" smtClean="0"/>
              <a:t>eclair_eocket</a:t>
            </a:r>
            <a:r>
              <a:rPr lang="zh-CN" altLang="en-US" dirty="0" smtClean="0"/>
              <a:t>分支映射到本地的一个临时分支上，然后将本地分支上的变化合并到这个临时分支，然后再用这个临时分支初始化本地分支）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 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把</a:t>
            </a:r>
            <a:r>
              <a:rPr lang="zh-CN" altLang="en-US" dirty="0" smtClean="0"/>
              <a:t>本地的代码和</a:t>
            </a:r>
            <a:r>
              <a:rPr lang="en-US" dirty="0" smtClean="0"/>
              <a:t>index</a:t>
            </a:r>
            <a:r>
              <a:rPr lang="zh-CN" altLang="en-US" dirty="0" smtClean="0"/>
              <a:t>中的代码进行比较，或者是把</a:t>
            </a:r>
            <a:r>
              <a:rPr lang="en-US" dirty="0" smtClean="0"/>
              <a:t>index</a:t>
            </a:r>
            <a:r>
              <a:rPr lang="zh-CN" altLang="en-US" dirty="0" smtClean="0"/>
              <a:t>中的代码和本地仓库中的代码进行比较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例如 </a:t>
            </a:r>
            <a:br>
              <a:rPr lang="zh-CN" alt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diff 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zh-CN" altLang="en-US" dirty="0" smtClean="0"/>
              <a:t>比较</a:t>
            </a:r>
            <a:r>
              <a:rPr lang="zh-CN" altLang="en-US" dirty="0" smtClean="0"/>
              <a:t>工作目录和</a:t>
            </a:r>
            <a:r>
              <a:rPr lang="en-US" dirty="0" smtClean="0"/>
              <a:t>Index</a:t>
            </a:r>
            <a:r>
              <a:rPr lang="zh-CN" altLang="en-US" dirty="0" smtClean="0"/>
              <a:t>中的代码。 </a:t>
            </a:r>
            <a:br>
              <a:rPr lang="zh-CN" alt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diff - - cached 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zh-CN" altLang="en-US" dirty="0" smtClean="0"/>
              <a:t>比较</a:t>
            </a:r>
            <a:r>
              <a:rPr lang="en-US" dirty="0" smtClean="0"/>
              <a:t>index</a:t>
            </a:r>
            <a:r>
              <a:rPr lang="zh-CN" altLang="en-US" dirty="0" smtClean="0"/>
              <a:t>和本地仓库中的代码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9800" dirty="0" err="1" smtClean="0"/>
              <a:t>Git</a:t>
            </a:r>
            <a:r>
              <a:rPr lang="en-US" sz="9800" dirty="0" smtClean="0"/>
              <a:t> </a:t>
            </a:r>
            <a:r>
              <a:rPr lang="en-US" sz="9800" dirty="0" smtClean="0"/>
              <a:t>checkout</a:t>
            </a:r>
          </a:p>
          <a:p>
            <a:pPr lvl="1"/>
            <a:r>
              <a:rPr lang="zh-CN" altLang="en-US" sz="6200" dirty="0" smtClean="0"/>
              <a:t>切换到</a:t>
            </a:r>
            <a:r>
              <a:rPr lang="zh-CN" altLang="en-US" sz="6200" dirty="0" smtClean="0"/>
              <a:t>分支 </a:t>
            </a:r>
            <a:endParaRPr lang="en-US" altLang="zh-CN" sz="6200" dirty="0" smtClean="0"/>
          </a:p>
          <a:p>
            <a:pPr lvl="2"/>
            <a:r>
              <a:rPr lang="zh-CN" altLang="en-US" sz="5800" dirty="0" smtClean="0"/>
              <a:t>创建</a:t>
            </a:r>
            <a:r>
              <a:rPr lang="zh-CN" altLang="en-US" sz="5800" dirty="0" smtClean="0"/>
              <a:t>一个新分支，并切换到该分支上 </a:t>
            </a:r>
            <a:br>
              <a:rPr lang="zh-CN" altLang="en-US" sz="5800" dirty="0" smtClean="0"/>
            </a:br>
            <a:r>
              <a:rPr lang="zh-CN" altLang="en-US" sz="5800" dirty="0" smtClean="0"/>
              <a:t>       </a:t>
            </a:r>
            <a:r>
              <a:rPr lang="en-US" altLang="en-US" sz="5800" dirty="0" err="1" smtClean="0"/>
              <a:t>Git</a:t>
            </a:r>
            <a:r>
              <a:rPr lang="en-US" altLang="en-US" sz="5800" dirty="0" smtClean="0"/>
              <a:t> checkout –b </a:t>
            </a:r>
            <a:r>
              <a:rPr lang="zh-CN" altLang="en-US" sz="5800" dirty="0" smtClean="0"/>
              <a:t>新分支名 </a:t>
            </a:r>
            <a:endParaRPr lang="en-US" altLang="zh-CN" sz="5800" dirty="0" smtClean="0"/>
          </a:p>
          <a:p>
            <a:pPr lvl="2"/>
            <a:r>
              <a:rPr lang="zh-CN" altLang="en-US" sz="5800" dirty="0" smtClean="0"/>
              <a:t>切换到</a:t>
            </a:r>
            <a:r>
              <a:rPr lang="zh-CN" altLang="en-US" sz="5800" dirty="0" smtClean="0"/>
              <a:t>某个已经建立的本地分支</a:t>
            </a:r>
            <a:r>
              <a:rPr lang="en-US" altLang="en-US" sz="5800" dirty="0" err="1" smtClean="0"/>
              <a:t>local_branch</a:t>
            </a:r>
            <a:r>
              <a:rPr lang="en-US" altLang="en-US" sz="5800" dirty="0" smtClean="0"/>
              <a:t> </a:t>
            </a:r>
            <a:br>
              <a:rPr lang="en-US" altLang="en-US" sz="5800" dirty="0" smtClean="0"/>
            </a:br>
            <a:r>
              <a:rPr lang="en-US" altLang="en-US" sz="5800" dirty="0" smtClean="0"/>
              <a:t>       </a:t>
            </a:r>
            <a:r>
              <a:rPr lang="en-US" altLang="en-US" sz="5800" dirty="0" err="1" smtClean="0"/>
              <a:t>Git</a:t>
            </a:r>
            <a:r>
              <a:rPr lang="en-US" altLang="en-US" sz="5800" dirty="0" smtClean="0"/>
              <a:t> checkout </a:t>
            </a:r>
            <a:r>
              <a:rPr lang="en-US" altLang="en-US" sz="5800" dirty="0" err="1" smtClean="0"/>
              <a:t>local_branch</a:t>
            </a:r>
            <a:r>
              <a:rPr lang="en-US" altLang="en-US" sz="5800" dirty="0" smtClean="0"/>
              <a:t> </a:t>
            </a:r>
            <a:br>
              <a:rPr lang="en-US" altLang="en-US" sz="5800" dirty="0" smtClean="0"/>
            </a:br>
            <a:r>
              <a:rPr lang="en-US" altLang="en-US" sz="5800" dirty="0" smtClean="0"/>
              <a:t>（</a:t>
            </a:r>
            <a:r>
              <a:rPr lang="zh-CN" altLang="en-US" sz="5800" dirty="0" smtClean="0"/>
              <a:t>使用</a:t>
            </a:r>
            <a:r>
              <a:rPr lang="en-US" altLang="en-US" sz="5800" dirty="0" smtClean="0"/>
              <a:t>cat .</a:t>
            </a:r>
            <a:r>
              <a:rPr lang="en-US" altLang="en-US" sz="5800" dirty="0" err="1" smtClean="0"/>
              <a:t>git</a:t>
            </a:r>
            <a:r>
              <a:rPr lang="en-US" altLang="en-US" sz="5800" dirty="0" smtClean="0"/>
              <a:t>/HEAD</a:t>
            </a:r>
            <a:r>
              <a:rPr lang="zh-CN" altLang="en-US" sz="5800" dirty="0" smtClean="0"/>
              <a:t>后，显示</a:t>
            </a:r>
            <a:r>
              <a:rPr lang="en-US" altLang="en-US" sz="5800" dirty="0" err="1" smtClean="0"/>
              <a:t>refs:refs</a:t>
            </a:r>
            <a:r>
              <a:rPr lang="en-US" altLang="en-US" sz="5800" dirty="0" smtClean="0"/>
              <a:t>/heads/ </a:t>
            </a:r>
            <a:r>
              <a:rPr lang="en-US" altLang="en-US" sz="5800" dirty="0" err="1" smtClean="0"/>
              <a:t>local_branch</a:t>
            </a:r>
            <a:r>
              <a:rPr lang="en-US" altLang="en-US" sz="5800" dirty="0" smtClean="0"/>
              <a:t>） </a:t>
            </a:r>
            <a:endParaRPr lang="en-US" altLang="en-US" sz="5800" dirty="0" smtClean="0"/>
          </a:p>
          <a:p>
            <a:pPr lvl="2"/>
            <a:r>
              <a:rPr lang="zh-CN" altLang="en-US" sz="5800" dirty="0" smtClean="0"/>
              <a:t>切换到</a:t>
            </a:r>
            <a:r>
              <a:rPr lang="zh-CN" altLang="en-US" sz="5800" dirty="0" smtClean="0"/>
              <a:t>服务器上的某个分支</a:t>
            </a:r>
            <a:r>
              <a:rPr lang="en-US" altLang="en-US" sz="5800" dirty="0" err="1" smtClean="0"/>
              <a:t>remote_branch</a:t>
            </a:r>
            <a:r>
              <a:rPr lang="en-US" altLang="en-US" sz="5800" dirty="0" smtClean="0"/>
              <a:t> </a:t>
            </a:r>
            <a:br>
              <a:rPr lang="en-US" altLang="en-US" sz="5800" dirty="0" smtClean="0"/>
            </a:br>
            <a:r>
              <a:rPr lang="en-US" altLang="en-US" sz="5800" dirty="0" smtClean="0"/>
              <a:t>       </a:t>
            </a:r>
            <a:r>
              <a:rPr lang="en-US" altLang="en-US" sz="5800" dirty="0" err="1" smtClean="0"/>
              <a:t>Git</a:t>
            </a:r>
            <a:r>
              <a:rPr lang="en-US" altLang="en-US" sz="5800" dirty="0" smtClean="0"/>
              <a:t> checkout </a:t>
            </a:r>
            <a:r>
              <a:rPr lang="en-US" altLang="en-US" sz="5800" dirty="0" err="1" smtClean="0"/>
              <a:t>remote_branch</a:t>
            </a:r>
            <a:r>
              <a:rPr lang="en-US" altLang="en-US" sz="5800" dirty="0" smtClean="0"/>
              <a:t> </a:t>
            </a:r>
            <a:br>
              <a:rPr lang="en-US" altLang="en-US" sz="5800" dirty="0" smtClean="0"/>
            </a:br>
            <a:r>
              <a:rPr lang="en-US" altLang="en-US" sz="5800" dirty="0" smtClean="0"/>
              <a:t>（</a:t>
            </a:r>
            <a:r>
              <a:rPr lang="zh-CN" altLang="en-US" sz="5800" dirty="0" smtClean="0"/>
              <a:t>远程分支</a:t>
            </a:r>
            <a:r>
              <a:rPr lang="en-US" altLang="en-US" sz="5800" dirty="0" err="1" smtClean="0"/>
              <a:t>remote_branch</a:t>
            </a:r>
            <a:r>
              <a:rPr lang="zh-CN" altLang="en-US" sz="5800" dirty="0" smtClean="0"/>
              <a:t>可以通过 </a:t>
            </a:r>
            <a:r>
              <a:rPr lang="en-US" altLang="en-US" sz="5800" dirty="0" err="1" smtClean="0"/>
              <a:t>git</a:t>
            </a:r>
            <a:r>
              <a:rPr lang="en-US" altLang="en-US" sz="5800" dirty="0" smtClean="0"/>
              <a:t> branch –r </a:t>
            </a:r>
            <a:r>
              <a:rPr lang="zh-CN" altLang="en-US" sz="5800" dirty="0" smtClean="0"/>
              <a:t>列出） </a:t>
            </a:r>
            <a:br>
              <a:rPr lang="zh-CN" altLang="en-US" sz="5800" dirty="0" smtClean="0"/>
            </a:br>
            <a:r>
              <a:rPr lang="en-US" altLang="en-US" sz="5800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5600" dirty="0" err="1" smtClean="0"/>
              <a:t>Git</a:t>
            </a:r>
            <a:r>
              <a:rPr lang="en-US" sz="5600" dirty="0" smtClean="0"/>
              <a:t> checkout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切换到</a:t>
            </a:r>
            <a:r>
              <a:rPr lang="zh-CN" altLang="en-US" dirty="0" smtClean="0"/>
              <a:t>某个</a:t>
            </a:r>
            <a:r>
              <a:rPr lang="en-US" altLang="en-US" dirty="0" smtClean="0"/>
              <a:t>commit id </a:t>
            </a:r>
            <a:br>
              <a:rPr lang="en-US" altLang="en-US" dirty="0" smtClean="0"/>
            </a:br>
            <a:r>
              <a:rPr lang="en-US" altLang="en-US" dirty="0" smtClean="0"/>
              <a:t>      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checkout </a:t>
            </a:r>
            <a:r>
              <a:rPr lang="en-US" altLang="en-US" dirty="0" err="1" smtClean="0"/>
              <a:t>commit_id</a:t>
            </a:r>
            <a:r>
              <a:rPr lang="en-US" altLang="en-US" dirty="0" smtClean="0"/>
              <a:t> </a:t>
            </a:r>
            <a:br>
              <a:rPr lang="en-US" altLang="en-US" dirty="0" smtClean="0"/>
            </a:br>
            <a:r>
              <a:rPr lang="en-US" altLang="en-US" dirty="0" smtClean="0"/>
              <a:t>（</a:t>
            </a:r>
            <a:r>
              <a:rPr lang="zh-CN" altLang="en-US" dirty="0" smtClean="0"/>
              <a:t>使用</a:t>
            </a:r>
            <a:r>
              <a:rPr lang="en-US" altLang="en-US" dirty="0" smtClean="0"/>
              <a:t>cat .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/HEAD</a:t>
            </a:r>
            <a:r>
              <a:rPr lang="zh-CN" altLang="en-US" dirty="0" smtClean="0"/>
              <a:t>后，显示</a:t>
            </a:r>
            <a:r>
              <a:rPr lang="en-US" altLang="en-US" dirty="0" err="1" smtClean="0"/>
              <a:t>commit_id</a:t>
            </a:r>
            <a:r>
              <a:rPr lang="en-US" altLang="en-US" dirty="0" smtClean="0"/>
              <a:t>） 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切换到</a:t>
            </a:r>
            <a:r>
              <a:rPr lang="zh-CN" altLang="en-US" dirty="0" smtClean="0"/>
              <a:t>某个</a:t>
            </a:r>
            <a:r>
              <a:rPr lang="en-US" altLang="en-US" dirty="0" smtClean="0"/>
              <a:t>tag </a:t>
            </a:r>
            <a:br>
              <a:rPr lang="en-US" altLang="en-US" dirty="0" smtClean="0"/>
            </a:br>
            <a:r>
              <a:rPr lang="en-US" altLang="en-US" dirty="0" smtClean="0"/>
              <a:t>      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checkout tag </a:t>
            </a:r>
            <a:br>
              <a:rPr lang="en-US" altLang="en-US" dirty="0" smtClean="0"/>
            </a:br>
            <a:r>
              <a:rPr lang="en-US" altLang="en-US" dirty="0" smtClean="0"/>
              <a:t>（</a:t>
            </a:r>
            <a:r>
              <a:rPr lang="zh-CN" altLang="en-US" dirty="0" smtClean="0"/>
              <a:t>使用</a:t>
            </a:r>
            <a:r>
              <a:rPr lang="en-US" altLang="en-US" dirty="0" smtClean="0"/>
              <a:t>cat .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/HEAD</a:t>
            </a:r>
            <a:r>
              <a:rPr lang="zh-CN" altLang="en-US" dirty="0" smtClean="0"/>
              <a:t>后，显示</a:t>
            </a:r>
            <a:r>
              <a:rPr lang="en-US" altLang="en-US" dirty="0" smtClean="0"/>
              <a:t>tag） 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注意</a:t>
            </a:r>
            <a:r>
              <a:rPr lang="zh-CN" altLang="en-US" dirty="0" smtClean="0"/>
              <a:t>： 除了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）外，其余三种都只是切换到了一个临时的</a:t>
            </a:r>
            <a:r>
              <a:rPr lang="en-US" altLang="zh-CN" dirty="0" smtClean="0"/>
              <a:t>( </a:t>
            </a:r>
            <a:r>
              <a:rPr lang="en-US" altLang="en-US" dirty="0" smtClean="0"/>
              <a:t>no branch )</a:t>
            </a:r>
            <a:r>
              <a:rPr lang="zh-CN" altLang="en-US" dirty="0" smtClean="0"/>
              <a:t>状态 （</a:t>
            </a:r>
            <a:r>
              <a:rPr lang="en-US" altLang="en-US" dirty="0" smtClean="0"/>
              <a:t>this head is detached），</a:t>
            </a:r>
            <a:r>
              <a:rPr lang="zh-CN" altLang="en-US" dirty="0" smtClean="0"/>
              <a:t>这时用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branch </a:t>
            </a:r>
            <a:r>
              <a:rPr lang="zh-CN" altLang="en-US" dirty="0" smtClean="0"/>
              <a:t>可以看到处于（</a:t>
            </a:r>
            <a:r>
              <a:rPr lang="en-US" altLang="en-US" dirty="0" smtClean="0"/>
              <a:t>no branch）</a:t>
            </a:r>
            <a:r>
              <a:rPr lang="zh-CN" altLang="en-US" dirty="0" smtClean="0"/>
              <a:t>上， </a:t>
            </a:r>
            <a:r>
              <a:rPr lang="en-US" altLang="en-US" dirty="0" smtClean="0"/>
              <a:t>cat .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/HEAD </a:t>
            </a:r>
            <a:r>
              <a:rPr lang="zh-CN" altLang="en-US" dirty="0" smtClean="0"/>
              <a:t>看到指向相应的</a:t>
            </a:r>
            <a:r>
              <a:rPr lang="en-US" altLang="en-US" dirty="0" smtClean="0"/>
              <a:t>commit id。 </a:t>
            </a:r>
            <a:r>
              <a:rPr lang="zh-CN" altLang="en-US" dirty="0" smtClean="0"/>
              <a:t>这个（</a:t>
            </a:r>
            <a:r>
              <a:rPr lang="en-US" altLang="en-US" dirty="0" smtClean="0"/>
              <a:t>no branch）</a:t>
            </a:r>
            <a:r>
              <a:rPr lang="zh-CN" altLang="en-US" dirty="0" smtClean="0"/>
              <a:t>只是临时存在的，并不是一个真正建立的</a:t>
            </a:r>
            <a:r>
              <a:rPr lang="en-US" altLang="en-US" dirty="0" smtClean="0"/>
              <a:t>branch。 </a:t>
            </a:r>
            <a:r>
              <a:rPr lang="zh-CN" altLang="en-US" dirty="0" smtClean="0"/>
              <a:t>如果此时执行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），则这个（</a:t>
            </a:r>
            <a:r>
              <a:rPr lang="en-US" altLang="en-US" dirty="0" smtClean="0"/>
              <a:t>no branch）</a:t>
            </a:r>
            <a:r>
              <a:rPr lang="zh-CN" altLang="en-US" dirty="0" smtClean="0"/>
              <a:t>就自动消失了；如果执行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 则创建新分支 </a:t>
            </a:r>
            <a:r>
              <a:rPr lang="en-US" altLang="en-US" dirty="0" smtClean="0"/>
              <a:t>new branch，</a:t>
            </a:r>
            <a:r>
              <a:rPr lang="zh-CN" altLang="en-US" dirty="0" smtClean="0"/>
              <a:t>并把这个</a:t>
            </a:r>
            <a:r>
              <a:rPr lang="en-US" altLang="zh-CN" dirty="0" smtClean="0"/>
              <a:t>(</a:t>
            </a:r>
            <a:r>
              <a:rPr lang="en-US" altLang="en-US" dirty="0" smtClean="0"/>
              <a:t>no branch)</a:t>
            </a:r>
            <a:r>
              <a:rPr lang="zh-CN" altLang="en-US" dirty="0" smtClean="0"/>
              <a:t>挂到这个新分支上，此时</a:t>
            </a:r>
            <a:r>
              <a:rPr lang="en-US" altLang="en-US" dirty="0" smtClean="0"/>
              <a:t>cat .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/refs/heads/</a:t>
            </a:r>
            <a:r>
              <a:rPr lang="en-US" altLang="en-US" dirty="0" err="1" smtClean="0"/>
              <a:t>new_branch</a:t>
            </a:r>
            <a:r>
              <a:rPr lang="en-US" altLang="en-US" dirty="0" smtClean="0"/>
              <a:t> </a:t>
            </a:r>
            <a:r>
              <a:rPr lang="zh-CN" altLang="en-US" dirty="0" smtClean="0"/>
              <a:t>可以看到已经指向了刚才那个</a:t>
            </a:r>
            <a:r>
              <a:rPr lang="en-US" altLang="en-US" dirty="0" smtClean="0"/>
              <a:t>commit id。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5600" dirty="0" err="1" smtClean="0"/>
              <a:t>Git</a:t>
            </a:r>
            <a:r>
              <a:rPr lang="en-US" sz="5600" dirty="0" smtClean="0"/>
              <a:t> checkout</a:t>
            </a:r>
          </a:p>
          <a:p>
            <a:pPr marL="1200150" lvl="1" indent="-742950">
              <a:buFont typeface="+mj-lt"/>
              <a:buAutoNum type="arabicPeriod"/>
            </a:pPr>
            <a:r>
              <a:rPr lang="zh-CN" altLang="en-US" sz="3600" dirty="0" smtClean="0"/>
              <a:t>用</a:t>
            </a:r>
            <a:r>
              <a:rPr lang="zh-CN" altLang="en-US" sz="3600" dirty="0" smtClean="0"/>
              <a:t>已有分支初始化新分支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执行下面的命令，在切换到某个已经建立的</a:t>
            </a:r>
            <a:r>
              <a:rPr lang="en-US" dirty="0" smtClean="0"/>
              <a:t>local branch</a:t>
            </a:r>
            <a:r>
              <a:rPr lang="zh-CN" altLang="en-US" dirty="0" smtClean="0"/>
              <a:t>或者某个</a:t>
            </a:r>
            <a:r>
              <a:rPr lang="en-US" dirty="0" smtClean="0"/>
              <a:t>remote branch</a:t>
            </a:r>
            <a:r>
              <a:rPr lang="zh-CN" altLang="en-US" dirty="0" smtClean="0"/>
              <a:t>或者某个</a:t>
            </a:r>
            <a:r>
              <a:rPr lang="en-US" dirty="0" smtClean="0"/>
              <a:t>commit id </a:t>
            </a:r>
            <a:r>
              <a:rPr lang="zh-CN" altLang="en-US" dirty="0" smtClean="0"/>
              <a:t>或者某个</a:t>
            </a:r>
            <a:r>
              <a:rPr lang="en-US" dirty="0" smtClean="0"/>
              <a:t>tag</a:t>
            </a:r>
            <a:r>
              <a:rPr lang="zh-CN" altLang="en-US" dirty="0" smtClean="0"/>
              <a:t>的同时，创建新分支</a:t>
            </a:r>
            <a:r>
              <a:rPr lang="en-US" dirty="0" err="1" smtClean="0"/>
              <a:t>new_branch</a:t>
            </a:r>
            <a:r>
              <a:rPr lang="en-US" dirty="0" smtClean="0"/>
              <a:t>，</a:t>
            </a:r>
            <a:r>
              <a:rPr lang="zh-CN" altLang="en-US" dirty="0" smtClean="0"/>
              <a:t>并且挂到这个新分支上。 </a:t>
            </a:r>
            <a:endParaRPr lang="en-US" altLang="zh-CN" dirty="0" smtClean="0"/>
          </a:p>
          <a:p>
            <a:pPr marL="1200150" lvl="1" indent="-742950">
              <a:buFont typeface="+mj-lt"/>
              <a:buAutoNum type="arabicPeriod"/>
            </a:pPr>
            <a:r>
              <a:rPr lang="zh-CN" altLang="en-US" dirty="0" smtClean="0"/>
              <a:t>切换到</a:t>
            </a:r>
            <a:r>
              <a:rPr lang="zh-CN" altLang="en-US" dirty="0" smtClean="0"/>
              <a:t>某个已经建立的本地分支</a:t>
            </a:r>
            <a:r>
              <a:rPr lang="en-US" dirty="0" err="1" smtClean="0"/>
              <a:t>local_branch</a:t>
            </a:r>
            <a:r>
              <a:rPr lang="en-US" dirty="0" smtClean="0"/>
              <a:t>，</a:t>
            </a:r>
            <a:r>
              <a:rPr lang="zh-CN" altLang="en-US" dirty="0" smtClean="0"/>
              <a:t>并且使用此分支初始化一个新分支</a:t>
            </a:r>
            <a:r>
              <a:rPr lang="en-US" dirty="0" err="1" smtClean="0"/>
              <a:t>new_branch</a:t>
            </a:r>
            <a:r>
              <a:rPr lang="en-US" dirty="0" smtClean="0"/>
              <a:t>。 </a:t>
            </a:r>
            <a:br>
              <a:rPr lang="en-US" dirty="0" smtClean="0"/>
            </a:br>
            <a:r>
              <a:rPr lang="en-US" dirty="0" smtClean="0"/>
              <a:t>       </a:t>
            </a:r>
            <a:r>
              <a:rPr lang="en-US" dirty="0" err="1" smtClean="0"/>
              <a:t>git</a:t>
            </a:r>
            <a:r>
              <a:rPr lang="en-US" dirty="0" smtClean="0"/>
              <a:t> checkout –b </a:t>
            </a:r>
            <a:r>
              <a:rPr lang="en-US" dirty="0" err="1" smtClean="0"/>
              <a:t>new_branch</a:t>
            </a:r>
            <a:r>
              <a:rPr lang="en-US" dirty="0" smtClean="0"/>
              <a:t> </a:t>
            </a:r>
            <a:r>
              <a:rPr lang="en-US" dirty="0" err="1" smtClean="0"/>
              <a:t>local_branch</a:t>
            </a:r>
            <a:r>
              <a:rPr lang="en-US" dirty="0" smtClean="0"/>
              <a:t> </a:t>
            </a:r>
          </a:p>
          <a:p>
            <a:pPr marL="1200150" lvl="1" indent="-742950">
              <a:buFont typeface="+mj-lt"/>
              <a:buAutoNum type="arabicPeriod"/>
            </a:pPr>
            <a:r>
              <a:rPr lang="zh-CN" altLang="en-US" dirty="0" smtClean="0"/>
              <a:t>切换到</a:t>
            </a:r>
            <a:r>
              <a:rPr lang="zh-CN" altLang="en-US" dirty="0" smtClean="0"/>
              <a:t>某个远程分支</a:t>
            </a:r>
            <a:r>
              <a:rPr lang="en-US" dirty="0" err="1" smtClean="0"/>
              <a:t>remote_branch</a:t>
            </a:r>
            <a:r>
              <a:rPr lang="en-US" dirty="0" smtClean="0"/>
              <a:t>，</a:t>
            </a:r>
            <a:r>
              <a:rPr lang="zh-CN" altLang="en-US" dirty="0" smtClean="0"/>
              <a:t>并且用此分支初始化一个新分支</a:t>
            </a:r>
            <a:r>
              <a:rPr lang="en-US" dirty="0" err="1" smtClean="0"/>
              <a:t>new_branch</a:t>
            </a:r>
            <a:r>
              <a:rPr lang="en-US" dirty="0" smtClean="0"/>
              <a:t>。 </a:t>
            </a:r>
            <a:br>
              <a:rPr lang="en-US" dirty="0" smtClean="0"/>
            </a:br>
            <a:r>
              <a:rPr lang="en-US" dirty="0" smtClean="0"/>
              <a:t>       </a:t>
            </a:r>
            <a:r>
              <a:rPr lang="en-US" dirty="0" err="1" smtClean="0"/>
              <a:t>Git</a:t>
            </a:r>
            <a:r>
              <a:rPr lang="en-US" dirty="0" smtClean="0"/>
              <a:t> checkout –b </a:t>
            </a:r>
            <a:r>
              <a:rPr lang="en-US" dirty="0" err="1" smtClean="0"/>
              <a:t>new_branch</a:t>
            </a:r>
            <a:r>
              <a:rPr lang="en-US" dirty="0" smtClean="0"/>
              <a:t> </a:t>
            </a:r>
            <a:r>
              <a:rPr lang="en-US" dirty="0" err="1" smtClean="0"/>
              <a:t>remote_branch</a:t>
            </a:r>
            <a:r>
              <a:rPr lang="en-US" dirty="0" smtClean="0"/>
              <a:t> </a:t>
            </a:r>
          </a:p>
          <a:p>
            <a:pPr marL="1200150" lvl="1" indent="-742950">
              <a:buFont typeface="+mj-lt"/>
              <a:buAutoNum type="arabicPeriod"/>
            </a:pPr>
            <a:r>
              <a:rPr lang="zh-CN" altLang="en-US" dirty="0" smtClean="0"/>
              <a:t>切换到</a:t>
            </a:r>
            <a:r>
              <a:rPr lang="zh-CN" altLang="en-US" dirty="0" smtClean="0"/>
              <a:t>某个</a:t>
            </a:r>
            <a:r>
              <a:rPr lang="en-US" dirty="0" smtClean="0"/>
              <a:t>commit id，</a:t>
            </a:r>
            <a:r>
              <a:rPr lang="zh-CN" altLang="en-US" dirty="0" smtClean="0"/>
              <a:t>并建立新分支</a:t>
            </a:r>
            <a:r>
              <a:rPr lang="en-US" dirty="0" err="1" smtClean="0"/>
              <a:t>new_branch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       </a:t>
            </a:r>
            <a:r>
              <a:rPr lang="en-US" dirty="0" err="1" smtClean="0"/>
              <a:t>Git</a:t>
            </a:r>
            <a:r>
              <a:rPr lang="en-US" dirty="0" smtClean="0"/>
              <a:t> checkout –b </a:t>
            </a:r>
            <a:r>
              <a:rPr lang="en-US" dirty="0" err="1" smtClean="0"/>
              <a:t>new_branch</a:t>
            </a:r>
            <a:r>
              <a:rPr lang="en-US" dirty="0" smtClean="0"/>
              <a:t> </a:t>
            </a:r>
            <a:r>
              <a:rPr lang="en-US" dirty="0" err="1" smtClean="0"/>
              <a:t>commit_id</a:t>
            </a:r>
            <a:r>
              <a:rPr lang="en-US" dirty="0" smtClean="0"/>
              <a:t> </a:t>
            </a:r>
            <a:endParaRPr lang="en-US" dirty="0" smtClean="0"/>
          </a:p>
          <a:p>
            <a:pPr marL="1200150" lvl="1" indent="-742950">
              <a:buFont typeface="+mj-lt"/>
              <a:buAutoNum type="arabicPeriod"/>
            </a:pPr>
            <a:r>
              <a:rPr lang="zh-CN" altLang="en-US" dirty="0" smtClean="0"/>
              <a:t>切换到</a:t>
            </a:r>
            <a:r>
              <a:rPr lang="zh-CN" altLang="en-US" dirty="0" smtClean="0"/>
              <a:t>某个</a:t>
            </a:r>
            <a:r>
              <a:rPr lang="en-US" dirty="0" smtClean="0"/>
              <a:t>tag，</a:t>
            </a:r>
            <a:r>
              <a:rPr lang="zh-CN" altLang="en-US" dirty="0" smtClean="0"/>
              <a:t>并建立新分支</a:t>
            </a:r>
            <a:r>
              <a:rPr lang="en-US" dirty="0" err="1" smtClean="0"/>
              <a:t>new_branch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       </a:t>
            </a:r>
            <a:r>
              <a:rPr lang="en-US" dirty="0" err="1" smtClean="0"/>
              <a:t>Git</a:t>
            </a:r>
            <a:r>
              <a:rPr lang="en-US" dirty="0" smtClean="0"/>
              <a:t> checkout –b </a:t>
            </a:r>
            <a:r>
              <a:rPr lang="en-US" dirty="0" err="1" smtClean="0"/>
              <a:t>new_branch</a:t>
            </a:r>
            <a:r>
              <a:rPr lang="en-US" dirty="0" smtClean="0"/>
              <a:t> tag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4300" dirty="0" err="1" smtClean="0"/>
              <a:t>Git</a:t>
            </a:r>
            <a:r>
              <a:rPr lang="en-US" sz="4300" dirty="0" smtClean="0"/>
              <a:t> checkout</a:t>
            </a:r>
          </a:p>
          <a:p>
            <a:pPr marL="914400" lvl="3" indent="-457200">
              <a:buFont typeface="+mj-lt"/>
              <a:buAutoNum type="arabicPeriod"/>
            </a:pPr>
            <a:r>
              <a:rPr lang="zh-CN" altLang="en-US" dirty="0" smtClean="0"/>
              <a:t>还原</a:t>
            </a:r>
            <a:r>
              <a:rPr lang="zh-CN" altLang="en-US" dirty="0" smtClean="0"/>
              <a:t>代码 </a:t>
            </a:r>
            <a:br>
              <a:rPr lang="zh-CN" altLang="en-US" dirty="0" smtClean="0"/>
            </a:br>
            <a:r>
              <a:rPr lang="zh-CN" altLang="en-US" dirty="0" smtClean="0"/>
              <a:t>例如 “</a:t>
            </a:r>
            <a:r>
              <a:rPr lang="en-US" dirty="0" err="1" smtClean="0"/>
              <a:t>git</a:t>
            </a:r>
            <a:r>
              <a:rPr lang="en-US" dirty="0" smtClean="0"/>
              <a:t> checkout app/model/</a:t>
            </a:r>
            <a:r>
              <a:rPr lang="en-US" dirty="0" err="1" smtClean="0"/>
              <a:t>user.rb</a:t>
            </a:r>
            <a:r>
              <a:rPr lang="en-US" dirty="0" smtClean="0"/>
              <a:t>” </a:t>
            </a:r>
            <a:r>
              <a:rPr lang="zh-CN" altLang="en-US" dirty="0" smtClean="0"/>
              <a:t>就会将</a:t>
            </a:r>
            <a:r>
              <a:rPr lang="en-US" dirty="0" err="1" smtClean="0"/>
              <a:t>user.rb</a:t>
            </a:r>
            <a:r>
              <a:rPr lang="zh-CN" altLang="en-US" dirty="0" smtClean="0"/>
              <a:t>文件从上一个已提交的版本中更新回来，未提交的工作目录中的内容全部会被覆盖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6100" dirty="0" err="1" smtClean="0"/>
              <a:t>Git</a:t>
            </a:r>
            <a:r>
              <a:rPr lang="en-US" sz="6100" dirty="0" smtClean="0"/>
              <a:t> branch 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在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版本库中创建分支的成本几乎为零，所以，不必吝啬多创建几个分支。当第一次执行</a:t>
            </a:r>
            <a:r>
              <a:rPr lang="en-US" dirty="0" err="1" smtClean="0"/>
              <a:t>git</a:t>
            </a:r>
            <a:r>
              <a:rPr lang="en-US" dirty="0" smtClean="0"/>
              <a:t> init</a:t>
            </a:r>
            <a:r>
              <a:rPr lang="zh-CN" altLang="en-US" dirty="0" smtClean="0"/>
              <a:t>时，系统就会创建一个名为“</a:t>
            </a:r>
            <a:r>
              <a:rPr lang="en-US" dirty="0" smtClean="0"/>
              <a:t>master”</a:t>
            </a:r>
            <a:r>
              <a:rPr lang="zh-CN" altLang="en-US" dirty="0" smtClean="0"/>
              <a:t>的分支。 而其它分支则通过手工创建。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下面</a:t>
            </a:r>
            <a:r>
              <a:rPr lang="zh-CN" altLang="en-US" dirty="0" smtClean="0"/>
              <a:t>列举一些常见的分支策略： </a:t>
            </a:r>
            <a:br>
              <a:rPr lang="zh-CN" altLang="en-US" dirty="0" smtClean="0"/>
            </a:br>
            <a:r>
              <a:rPr lang="zh-CN" altLang="en-US" dirty="0" smtClean="0"/>
              <a:t>创建一个属于自己的个人工作分支，以避免对主分支 </a:t>
            </a:r>
            <a:r>
              <a:rPr lang="en-US" dirty="0" smtClean="0"/>
              <a:t>master </a:t>
            </a:r>
            <a:r>
              <a:rPr lang="zh-CN" altLang="en-US" dirty="0" smtClean="0"/>
              <a:t>造成太多的干扰，也方便与他人交流协作；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当</a:t>
            </a:r>
            <a:r>
              <a:rPr lang="zh-CN" altLang="en-US" dirty="0" smtClean="0"/>
              <a:t>进行高风险的工作时，创建一个试验性的分支；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合并</a:t>
            </a:r>
            <a:r>
              <a:rPr lang="zh-CN" altLang="en-US" dirty="0" smtClean="0"/>
              <a:t>别人的工作的时候，最好是创建一个临时的分支用来合并，合并完成后再“</a:t>
            </a:r>
            <a:r>
              <a:rPr lang="en-US" dirty="0" smtClean="0"/>
              <a:t>fetch”</a:t>
            </a:r>
            <a:r>
              <a:rPr lang="zh-CN" altLang="en-US" dirty="0" smtClean="0"/>
              <a:t>到自己的分支。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对</a:t>
            </a:r>
            <a:r>
              <a:rPr lang="zh-CN" altLang="en-US" dirty="0" smtClean="0"/>
              <a:t>分支进行增、删、查等操作。 </a:t>
            </a:r>
            <a:br>
              <a:rPr lang="zh-CN" altLang="en-US" dirty="0" smtClean="0"/>
            </a:br>
            <a:r>
              <a:rPr lang="zh-CN" altLang="en-US" dirty="0" smtClean="0"/>
              <a:t>注意：分支信息一般在</a:t>
            </a:r>
            <a:r>
              <a:rPr lang="en-US" altLang="zh-CN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/refs/</a:t>
            </a:r>
            <a:r>
              <a:rPr lang="zh-CN" altLang="en-US" dirty="0" smtClean="0"/>
              <a:t>目录下，其中</a:t>
            </a:r>
            <a:r>
              <a:rPr lang="en-US" dirty="0" smtClean="0"/>
              <a:t>heads</a:t>
            </a:r>
            <a:r>
              <a:rPr lang="zh-CN" altLang="en-US" dirty="0" smtClean="0"/>
              <a:t>目录下为本地分支，</a:t>
            </a:r>
            <a:r>
              <a:rPr lang="en-US" dirty="0" smtClean="0"/>
              <a:t>remotes</a:t>
            </a:r>
            <a:r>
              <a:rPr lang="zh-CN" altLang="en-US" dirty="0" smtClean="0"/>
              <a:t>为对应服务器上的分支，</a:t>
            </a:r>
            <a:r>
              <a:rPr lang="en-US" dirty="0" smtClean="0"/>
              <a:t>tags</a:t>
            </a:r>
            <a:r>
              <a:rPr lang="zh-CN" altLang="en-US" dirty="0" smtClean="0"/>
              <a:t>为标签。 </a:t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Master(ONLINE)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origin/master</a:t>
            </a:r>
            <a:r>
              <a:rPr lang="zh-CN" altLang="en-US" sz="2000" dirty="0" smtClean="0"/>
              <a:t>是发布分支，他的源代码</a:t>
            </a:r>
            <a:r>
              <a:rPr lang="en-US" altLang="zh-CN" sz="2000" dirty="0" smtClean="0"/>
              <a:t>HEAD</a:t>
            </a:r>
            <a:r>
              <a:rPr lang="zh-CN" altLang="en-US" sz="2000" dirty="0" smtClean="0"/>
              <a:t>总是指向最近发布</a:t>
            </a:r>
            <a:r>
              <a:rPr lang="zh-CN" altLang="en-US" sz="2000" dirty="0" smtClean="0"/>
              <a:t>的线上代码版本分支，每次发布必须打</a:t>
            </a:r>
            <a:r>
              <a:rPr lang="en-US" altLang="zh-CN" sz="2000" dirty="0" smtClean="0"/>
              <a:t>TAG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tag v1.0.0)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000" dirty="0" smtClean="0"/>
          </a:p>
          <a:p>
            <a:r>
              <a:rPr lang="en-US" altLang="zh-CN" sz="2400" dirty="0" smtClean="0"/>
              <a:t>Develop(PROD</a:t>
            </a:r>
            <a:r>
              <a:rPr lang="zh-CN" altLang="en-US" sz="2400" dirty="0" smtClean="0"/>
              <a:t>，单人或者人少的时候开发使用比较多</a:t>
            </a:r>
            <a:r>
              <a:rPr lang="en-US" altLang="zh-CN" sz="2400" dirty="0" smtClean="0"/>
              <a:t>)</a:t>
            </a:r>
          </a:p>
          <a:p>
            <a:pPr marL="914400" lvl="2" indent="-514350">
              <a:buFont typeface="+mj-lt"/>
              <a:buAutoNum type="arabicPeriod"/>
            </a:pPr>
            <a:r>
              <a:rPr lang="en-US" sz="2000" dirty="0" smtClean="0"/>
              <a:t>origin/develop</a:t>
            </a:r>
            <a:r>
              <a:rPr lang="zh-CN" altLang="en-US" sz="2000" dirty="0" smtClean="0"/>
              <a:t>是开发分支，他的源代码</a:t>
            </a:r>
            <a:r>
              <a:rPr lang="en-US" altLang="zh-CN" sz="2000" dirty="0" smtClean="0"/>
              <a:t>HEAD</a:t>
            </a:r>
            <a:r>
              <a:rPr lang="zh-CN" altLang="en-US" sz="2000" dirty="0" smtClean="0"/>
              <a:t>总是指向最新的</a:t>
            </a:r>
            <a:r>
              <a:rPr lang="zh-CN" altLang="en-US" sz="2000" dirty="0" smtClean="0"/>
              <a:t>代码</a:t>
            </a:r>
            <a:endParaRPr lang="en-US" altLang="zh-CN" sz="2000" dirty="0" smtClean="0"/>
          </a:p>
          <a:p>
            <a:pPr marL="914400" lvl="2" indent="-514350">
              <a:buFont typeface="+mj-lt"/>
              <a:buAutoNum type="arabicPeriod"/>
            </a:pPr>
            <a:endParaRPr lang="en-US" altLang="zh-CN" dirty="0" smtClean="0"/>
          </a:p>
          <a:p>
            <a:r>
              <a:rPr lang="en-US" altLang="zh-CN" sz="2400" dirty="0" smtClean="0"/>
              <a:t>Feature(PROD,</a:t>
            </a:r>
            <a:r>
              <a:rPr lang="zh-CN" altLang="en-US" sz="2400" dirty="0" smtClean="0"/>
              <a:t>人多的时候开发使用比较多</a:t>
            </a:r>
            <a:r>
              <a:rPr lang="en-US" altLang="zh-CN" sz="2400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origin/</a:t>
            </a:r>
            <a:r>
              <a:rPr lang="en-US" altLang="zh-CN" sz="2000" dirty="0" smtClean="0"/>
              <a:t>Feature </a:t>
            </a:r>
            <a:r>
              <a:rPr lang="zh-CN" altLang="en-US" sz="2000" dirty="0" smtClean="0"/>
              <a:t>是</a:t>
            </a:r>
            <a:r>
              <a:rPr lang="zh-CN" altLang="en-US" sz="2000" dirty="0" smtClean="0"/>
              <a:t>开发分支，他的源代码</a:t>
            </a:r>
            <a:r>
              <a:rPr lang="en-US" altLang="zh-CN" sz="2000" dirty="0" smtClean="0"/>
              <a:t>HEAD</a:t>
            </a:r>
            <a:r>
              <a:rPr lang="zh-CN" altLang="en-US" sz="2000" dirty="0" smtClean="0"/>
              <a:t>总是指向最新的</a:t>
            </a:r>
            <a:r>
              <a:rPr lang="zh-CN" altLang="en-US" sz="2000" dirty="0" smtClean="0"/>
              <a:t>代码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6100" dirty="0" err="1" smtClean="0"/>
              <a:t>Git</a:t>
            </a:r>
            <a:r>
              <a:rPr lang="en-US" sz="6100" dirty="0" smtClean="0"/>
              <a:t> branch 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查看分支</a:t>
            </a:r>
            <a:endParaRPr lang="en-US" altLang="zh-CN" dirty="0" smtClean="0"/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zh-CN" altLang="en-US" dirty="0" smtClean="0"/>
              <a:t>列出本地</a:t>
            </a:r>
            <a:r>
              <a:rPr lang="en-US" dirty="0" err="1" smtClean="0"/>
              <a:t>git</a:t>
            </a:r>
            <a:r>
              <a:rPr lang="zh-CN" altLang="en-US" dirty="0" smtClean="0"/>
              <a:t>库中的所有分支。在列出的分支中，若分支名前有*，则表示此分支为当前分支。 </a:t>
            </a:r>
            <a:endParaRPr lang="en-US" altLang="zh-CN" dirty="0" smtClean="0"/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branch –r </a:t>
            </a:r>
            <a:r>
              <a:rPr lang="zh-CN" altLang="en-US" dirty="0" smtClean="0"/>
              <a:t>列出服务器</a:t>
            </a:r>
            <a:r>
              <a:rPr lang="en-US" dirty="0" err="1" smtClean="0"/>
              <a:t>git</a:t>
            </a:r>
            <a:r>
              <a:rPr lang="zh-CN" altLang="en-US" dirty="0" smtClean="0"/>
              <a:t>库的所有分支。 </a:t>
            </a:r>
            <a:br>
              <a:rPr lang="zh-CN" altLang="en-US" dirty="0" smtClean="0"/>
            </a:br>
            <a:r>
              <a:rPr lang="zh-CN" altLang="en-US" dirty="0" smtClean="0"/>
              <a:t>（可以继续使用命令 “ </a:t>
            </a:r>
            <a:r>
              <a:rPr lang="en-US" dirty="0" err="1" smtClean="0"/>
              <a:t>git</a:t>
            </a:r>
            <a:r>
              <a:rPr lang="en-US" dirty="0" smtClean="0"/>
              <a:t> checkout -b </a:t>
            </a:r>
            <a:r>
              <a:rPr lang="zh-CN" altLang="en-US" dirty="0" smtClean="0"/>
              <a:t>本地分支名 服务器分支名”来获取服务器上某个分支的代码文件）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查看</a:t>
            </a:r>
            <a:r>
              <a:rPr lang="zh-CN" altLang="en-US" dirty="0" smtClean="0"/>
              <a:t>当前在哪个分支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2"/>
            <a:r>
              <a:rPr lang="en-US" dirty="0" smtClean="0"/>
              <a:t>cat .</a:t>
            </a:r>
            <a:r>
              <a:rPr lang="en-US" dirty="0" err="1" smtClean="0"/>
              <a:t>git</a:t>
            </a:r>
            <a:r>
              <a:rPr lang="en-US" dirty="0" smtClean="0"/>
              <a:t>/HEAD </a:t>
            </a:r>
            <a:r>
              <a:rPr lang="zh-CN" altLang="en-US" dirty="0" smtClean="0"/>
              <a:t>切换到某个分支：</a:t>
            </a:r>
            <a:endParaRPr lang="en-US" altLang="zh-CN" dirty="0" smtClean="0"/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zh-CN" altLang="en-US" dirty="0" smtClean="0"/>
              <a:t>分支名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切换到主分支：</a:t>
            </a:r>
            <a:r>
              <a:rPr lang="en-US" dirty="0" err="1" smtClean="0"/>
              <a:t>git</a:t>
            </a:r>
            <a:r>
              <a:rPr lang="en-US" dirty="0" smtClean="0"/>
              <a:t> checkout master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创建一个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branch </a:t>
            </a:r>
            <a:r>
              <a:rPr lang="zh-CN" altLang="en-US" dirty="0" smtClean="0"/>
              <a:t>分支名 </a:t>
            </a:r>
            <a:br>
              <a:rPr lang="zh-CN" altLang="en-US" dirty="0" smtClean="0"/>
            </a:br>
            <a:r>
              <a:rPr lang="zh-CN" altLang="en-US" dirty="0" smtClean="0"/>
              <a:t>虽然创建了分支，但是不会将当前工作分支切换到新创建的分支上，因此，还需要命令“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zh-CN" altLang="en-US" dirty="0" smtClean="0"/>
              <a:t>分支名” 来切换， </a:t>
            </a:r>
            <a:endParaRPr lang="en-US" altLang="zh-CN" dirty="0" smtClean="0"/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checout</a:t>
            </a:r>
            <a:r>
              <a:rPr lang="en-US" dirty="0" smtClean="0"/>
              <a:t> –b </a:t>
            </a:r>
            <a:r>
              <a:rPr lang="zh-CN" altLang="en-US" dirty="0" smtClean="0"/>
              <a:t>分支名 </a:t>
            </a:r>
            <a:br>
              <a:rPr lang="zh-CN" altLang="en-US" dirty="0" smtClean="0"/>
            </a:br>
            <a:r>
              <a:rPr lang="zh-CN" altLang="en-US" dirty="0" smtClean="0"/>
              <a:t>不但创建了分支，还将当前工作分支切换到了该分支上 </a:t>
            </a:r>
            <a:endParaRPr lang="en-US" altLang="zh-CN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6100" dirty="0" err="1" smtClean="0"/>
              <a:t>Git</a:t>
            </a:r>
            <a:r>
              <a:rPr lang="en-US" sz="6100" dirty="0" smtClean="0"/>
              <a:t> branch </a:t>
            </a:r>
          </a:p>
          <a:p>
            <a:pPr marL="914400" lvl="2" indent="-514350">
              <a:buFont typeface="+mj-lt"/>
              <a:buAutoNum type="arabicPeriod"/>
            </a:pPr>
            <a:r>
              <a:rPr lang="zh-CN" altLang="en-US" sz="3000" dirty="0" smtClean="0"/>
              <a:t>删除</a:t>
            </a:r>
            <a:r>
              <a:rPr lang="zh-CN" altLang="en-US" sz="3000" dirty="0" smtClean="0"/>
              <a:t>分支 </a:t>
            </a:r>
            <a:endParaRPr lang="en-US" altLang="zh-CN" sz="3000" dirty="0" smtClean="0"/>
          </a:p>
          <a:p>
            <a:pPr lvl="2"/>
            <a:r>
              <a:rPr lang="en-US" sz="2100" dirty="0" err="1" smtClean="0"/>
              <a:t>git</a:t>
            </a:r>
            <a:r>
              <a:rPr lang="en-US" sz="2100" dirty="0" smtClean="0"/>
              <a:t> branch –D </a:t>
            </a:r>
            <a:r>
              <a:rPr lang="zh-CN" altLang="en-US" sz="2100" dirty="0" smtClean="0"/>
              <a:t>分支名 </a:t>
            </a:r>
            <a:br>
              <a:rPr lang="zh-CN" altLang="en-US" sz="2100" dirty="0" smtClean="0"/>
            </a:br>
            <a:r>
              <a:rPr lang="zh-CN" altLang="en-US" sz="2100" dirty="0" smtClean="0"/>
              <a:t>注意： 删除后，发生在该分支的所有变化都无法恢复。强制删除此分支。 </a:t>
            </a:r>
            <a:endParaRPr lang="en-US" altLang="zh-CN" sz="2100" dirty="0" smtClean="0"/>
          </a:p>
          <a:p>
            <a:pPr lvl="2"/>
            <a:r>
              <a:rPr lang="zh-CN" altLang="en-US" sz="2100" dirty="0" smtClean="0"/>
              <a:t>比较两个分支上的文件的区别 </a:t>
            </a:r>
            <a:br>
              <a:rPr lang="zh-CN" altLang="en-US" sz="2100" dirty="0" smtClean="0"/>
            </a:br>
            <a:r>
              <a:rPr lang="zh-CN" altLang="en-US" sz="2100" dirty="0" smtClean="0"/>
              <a:t>       </a:t>
            </a:r>
            <a:r>
              <a:rPr lang="en-US" sz="2100" dirty="0" err="1" smtClean="0"/>
              <a:t>git</a:t>
            </a:r>
            <a:r>
              <a:rPr lang="en-US" sz="2100" dirty="0" smtClean="0"/>
              <a:t> diff master </a:t>
            </a:r>
            <a:r>
              <a:rPr lang="zh-CN" altLang="en-US" sz="2100" dirty="0" smtClean="0"/>
              <a:t>分支名 （比较主分支和另一个分支的区别） </a:t>
            </a:r>
            <a:endParaRPr lang="en-US" altLang="zh-CN" sz="2100" dirty="0" smtClean="0"/>
          </a:p>
          <a:p>
            <a:pPr lvl="2"/>
            <a:r>
              <a:rPr lang="zh-CN" altLang="en-US" sz="2100" dirty="0" smtClean="0"/>
              <a:t>查看分支历史 </a:t>
            </a:r>
            <a:br>
              <a:rPr lang="zh-CN" altLang="en-US" sz="2100" dirty="0" smtClean="0"/>
            </a:br>
            <a:r>
              <a:rPr lang="zh-CN" altLang="en-US" sz="2100" dirty="0" smtClean="0"/>
              <a:t>       </a:t>
            </a:r>
            <a:r>
              <a:rPr lang="en-US" sz="2100" dirty="0" err="1" smtClean="0"/>
              <a:t>git</a:t>
            </a:r>
            <a:r>
              <a:rPr lang="en-US" sz="2100" dirty="0" smtClean="0"/>
              <a:t>-show-branch （</a:t>
            </a:r>
            <a:r>
              <a:rPr lang="zh-CN" altLang="en-US" sz="2100" dirty="0" smtClean="0"/>
              <a:t>查看当前分支的提交注释及信息） </a:t>
            </a:r>
            <a:br>
              <a:rPr lang="zh-CN" altLang="en-US" sz="2100" dirty="0" smtClean="0"/>
            </a:br>
            <a:r>
              <a:rPr lang="zh-CN" altLang="en-US" sz="2100" dirty="0" smtClean="0"/>
              <a:t>       </a:t>
            </a:r>
            <a:r>
              <a:rPr lang="en-US" sz="2100" dirty="0" err="1" smtClean="0"/>
              <a:t>git</a:t>
            </a:r>
            <a:r>
              <a:rPr lang="en-US" sz="2100" dirty="0" smtClean="0"/>
              <a:t>-show-branch -all（</a:t>
            </a:r>
            <a:r>
              <a:rPr lang="zh-CN" altLang="en-US" sz="2100" dirty="0" smtClean="0"/>
              <a:t>查看所有分支的提交注释及信息</a:t>
            </a:r>
            <a:r>
              <a:rPr lang="zh-CN" altLang="en-US" sz="2100" dirty="0" smtClean="0"/>
              <a:t>）</a:t>
            </a:r>
            <a:endParaRPr lang="en-US" altLang="zh-CN" sz="2100" dirty="0" smtClean="0"/>
          </a:p>
          <a:p>
            <a:pPr lvl="2"/>
            <a:r>
              <a:rPr lang="zh-CN" altLang="en-US" sz="2100" dirty="0" smtClean="0"/>
              <a:t>例如</a:t>
            </a:r>
            <a:r>
              <a:rPr lang="zh-CN" altLang="en-US" sz="2100" dirty="0" smtClean="0"/>
              <a:t>： </a:t>
            </a:r>
            <a:br>
              <a:rPr lang="zh-CN" altLang="en-US" sz="2100" dirty="0" smtClean="0"/>
            </a:br>
            <a:r>
              <a:rPr lang="zh-CN" altLang="en-US" sz="2100" dirty="0" smtClean="0"/>
              <a:t>* </a:t>
            </a:r>
            <a:r>
              <a:rPr lang="en-US" altLang="zh-CN" sz="2100" dirty="0" smtClean="0"/>
              <a:t>[</a:t>
            </a:r>
            <a:r>
              <a:rPr lang="en-US" sz="2100" dirty="0" smtClean="0"/>
              <a:t>dev] d2 </a:t>
            </a:r>
            <a:br>
              <a:rPr lang="en-US" sz="2100" dirty="0" smtClean="0"/>
            </a:br>
            <a:r>
              <a:rPr lang="en-US" sz="2100" dirty="0" smtClean="0"/>
              <a:t>! </a:t>
            </a:r>
            <a:r>
              <a:rPr lang="en-US" sz="2100" dirty="0" smtClean="0"/>
              <a:t>[master] m2 </a:t>
            </a:r>
            <a:br>
              <a:rPr lang="en-US" sz="2100" dirty="0" smtClean="0"/>
            </a:br>
            <a:r>
              <a:rPr lang="en-US" sz="2100" dirty="0" smtClean="0"/>
              <a:t>-- </a:t>
            </a:r>
            <a:br>
              <a:rPr lang="en-US" sz="2100" dirty="0" smtClean="0"/>
            </a:br>
            <a:r>
              <a:rPr lang="en-US" sz="2100" dirty="0" smtClean="0"/>
              <a:t>* [dev] d2 </a:t>
            </a:r>
            <a:br>
              <a:rPr lang="en-US" sz="2100" dirty="0" smtClean="0"/>
            </a:br>
            <a:r>
              <a:rPr lang="en-US" sz="2100" dirty="0" smtClean="0"/>
              <a:t>* [dev^] d1 </a:t>
            </a:r>
            <a:br>
              <a:rPr lang="en-US" sz="2100" dirty="0" smtClean="0"/>
            </a:br>
            <a:r>
              <a:rPr lang="en-US" sz="2100" dirty="0" smtClean="0"/>
              <a:t>* [dev~2] d0 </a:t>
            </a:r>
            <a:br>
              <a:rPr lang="en-US" sz="2100" dirty="0" smtClean="0"/>
            </a:br>
            <a:r>
              <a:rPr lang="en-US" sz="2100" dirty="0" smtClean="0"/>
              <a:t>*+ [master] m2 </a:t>
            </a:r>
            <a:endParaRPr lang="en-US" sz="2100" dirty="0" smtClean="0"/>
          </a:p>
          <a:p>
            <a:pPr lvl="2"/>
            <a:r>
              <a:rPr lang="zh-CN" altLang="en-US" sz="2100" dirty="0" smtClean="0"/>
              <a:t>在</a:t>
            </a:r>
            <a:r>
              <a:rPr lang="zh-CN" altLang="en-US" sz="2100" dirty="0" smtClean="0"/>
              <a:t>上述例子中， “</a:t>
            </a:r>
            <a:r>
              <a:rPr lang="en-US" altLang="zh-CN" sz="2100" dirty="0" smtClean="0"/>
              <a:t>--”</a:t>
            </a:r>
            <a:r>
              <a:rPr lang="zh-CN" altLang="en-US" sz="2100" dirty="0" smtClean="0"/>
              <a:t>之上的两行表示有两个分支</a:t>
            </a:r>
            <a:r>
              <a:rPr lang="en-US" sz="2100" dirty="0" smtClean="0"/>
              <a:t>dev</a:t>
            </a:r>
            <a:r>
              <a:rPr lang="zh-CN" altLang="en-US" sz="2100" dirty="0" smtClean="0"/>
              <a:t>和</a:t>
            </a:r>
            <a:r>
              <a:rPr lang="en-US" sz="2100" dirty="0" smtClean="0"/>
              <a:t>master， </a:t>
            </a:r>
            <a:r>
              <a:rPr lang="zh-CN" altLang="en-US" sz="2100" dirty="0" smtClean="0"/>
              <a:t>且</a:t>
            </a:r>
            <a:r>
              <a:rPr lang="en-US" sz="2100" dirty="0" smtClean="0"/>
              <a:t>dev</a:t>
            </a:r>
            <a:r>
              <a:rPr lang="zh-CN" altLang="en-US" sz="2100" dirty="0" smtClean="0"/>
              <a:t>分支上最后一次提交的日志是“</a:t>
            </a:r>
            <a:r>
              <a:rPr lang="en-US" sz="2100" dirty="0" smtClean="0"/>
              <a:t>d2”,master</a:t>
            </a:r>
            <a:r>
              <a:rPr lang="zh-CN" altLang="en-US" sz="2100" dirty="0" smtClean="0"/>
              <a:t>分支上最后一次提交的日志是 “</a:t>
            </a:r>
            <a:r>
              <a:rPr lang="en-US" sz="2100" dirty="0" smtClean="0"/>
              <a:t>m2”。 “--”</a:t>
            </a:r>
            <a:r>
              <a:rPr lang="zh-CN" altLang="en-US" sz="2100" dirty="0" smtClean="0"/>
              <a:t>之下的几行表示了分支演化的历史，其中 </a:t>
            </a:r>
            <a:r>
              <a:rPr lang="en-US" sz="2100" dirty="0" smtClean="0"/>
              <a:t>dev</a:t>
            </a:r>
            <a:r>
              <a:rPr lang="zh-CN" altLang="en-US" sz="2100" dirty="0" smtClean="0"/>
              <a:t>表示发生在</a:t>
            </a:r>
            <a:r>
              <a:rPr lang="en-US" sz="2100" dirty="0" smtClean="0"/>
              <a:t>dev</a:t>
            </a:r>
            <a:r>
              <a:rPr lang="zh-CN" altLang="en-US" sz="2100" dirty="0" smtClean="0"/>
              <a:t>分支上的最后一次提交，</a:t>
            </a:r>
            <a:r>
              <a:rPr lang="en-US" sz="2100" dirty="0" smtClean="0"/>
              <a:t>dev^</a:t>
            </a:r>
            <a:r>
              <a:rPr lang="zh-CN" altLang="en-US" sz="2100" dirty="0" smtClean="0"/>
              <a:t>表示发生在</a:t>
            </a:r>
            <a:r>
              <a:rPr lang="en-US" sz="2100" dirty="0" smtClean="0"/>
              <a:t>dev</a:t>
            </a:r>
            <a:r>
              <a:rPr lang="zh-CN" altLang="en-US" sz="2100" dirty="0" smtClean="0"/>
              <a:t>分支上的倒数第二次提交。</a:t>
            </a:r>
            <a:r>
              <a:rPr lang="en-US" sz="2100" dirty="0" smtClean="0"/>
              <a:t>dev~2</a:t>
            </a:r>
            <a:r>
              <a:rPr lang="zh-CN" altLang="en-US" sz="2100" dirty="0" smtClean="0"/>
              <a:t>表示发生在</a:t>
            </a:r>
            <a:r>
              <a:rPr lang="en-US" sz="2100" dirty="0" smtClean="0"/>
              <a:t>dev</a:t>
            </a:r>
            <a:r>
              <a:rPr lang="zh-CN" altLang="en-US" sz="2100" dirty="0" smtClean="0"/>
              <a:t>分支上的倒数第三次提交。 </a:t>
            </a:r>
            <a:endParaRPr lang="en-US" altLang="zh-CN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0800" dirty="0" err="1" smtClean="0"/>
              <a:t>Git</a:t>
            </a:r>
            <a:r>
              <a:rPr lang="en-US" sz="10800" dirty="0" smtClean="0"/>
              <a:t> </a:t>
            </a:r>
            <a:r>
              <a:rPr lang="en-US" sz="10800" dirty="0" smtClean="0"/>
              <a:t>branch</a:t>
            </a:r>
          </a:p>
          <a:p>
            <a:pPr marL="1314450" lvl="2" indent="-914400">
              <a:buFont typeface="+mj-lt"/>
              <a:buAutoNum type="arabicPeriod"/>
            </a:pPr>
            <a:r>
              <a:rPr lang="zh-CN" altLang="en-US" sz="5600" dirty="0" smtClean="0"/>
              <a:t>查看</a:t>
            </a:r>
            <a:r>
              <a:rPr lang="zh-CN" altLang="en-US" sz="5600" dirty="0" smtClean="0"/>
              <a:t>当前分支的操作记录 </a:t>
            </a:r>
            <a:br>
              <a:rPr lang="zh-CN" altLang="en-US" sz="5600" dirty="0" smtClean="0"/>
            </a:br>
            <a:r>
              <a:rPr lang="zh-CN" altLang="en-US" sz="5600" dirty="0" smtClean="0"/>
              <a:t>       </a:t>
            </a:r>
            <a:r>
              <a:rPr lang="en-US" sz="5600" dirty="0" err="1" smtClean="0"/>
              <a:t>git</a:t>
            </a:r>
            <a:r>
              <a:rPr lang="en-US" sz="5600" dirty="0" smtClean="0"/>
              <a:t> </a:t>
            </a:r>
            <a:r>
              <a:rPr lang="en-US" sz="5600" dirty="0" err="1" smtClean="0"/>
              <a:t>whatchanged</a:t>
            </a:r>
            <a:r>
              <a:rPr lang="en-US" sz="5600" dirty="0" smtClean="0"/>
              <a:t> </a:t>
            </a:r>
          </a:p>
          <a:p>
            <a:pPr marL="1314450" lvl="2" indent="-914400">
              <a:buFont typeface="+mj-lt"/>
              <a:buAutoNum type="arabicPeriod"/>
            </a:pPr>
            <a:r>
              <a:rPr lang="zh-CN" altLang="en-US" sz="5600" dirty="0" smtClean="0"/>
              <a:t>合并</a:t>
            </a:r>
            <a:r>
              <a:rPr lang="zh-CN" altLang="en-US" sz="5600" dirty="0" smtClean="0"/>
              <a:t>分支 </a:t>
            </a:r>
            <a:endParaRPr lang="en-US" altLang="zh-CN" sz="5600" dirty="0" smtClean="0"/>
          </a:p>
          <a:p>
            <a:pPr marL="1200150" lvl="3" indent="-342900"/>
            <a:r>
              <a:rPr lang="en-US" sz="5200" dirty="0" err="1" smtClean="0"/>
              <a:t>git</a:t>
            </a:r>
            <a:r>
              <a:rPr lang="en-US" sz="5200" dirty="0" smtClean="0"/>
              <a:t> </a:t>
            </a:r>
            <a:r>
              <a:rPr lang="en-US" sz="5200" dirty="0" smtClean="0"/>
              <a:t>merge “</a:t>
            </a:r>
            <a:r>
              <a:rPr lang="zh-CN" altLang="en-US" sz="5200" dirty="0" smtClean="0"/>
              <a:t>注释” 合并的目标分支 合并的来源分支 </a:t>
            </a:r>
            <a:br>
              <a:rPr lang="zh-CN" altLang="en-US" sz="5200" dirty="0" smtClean="0"/>
            </a:br>
            <a:r>
              <a:rPr lang="zh-CN" altLang="en-US" sz="5200" dirty="0" smtClean="0"/>
              <a:t>如果合并有冲突，</a:t>
            </a:r>
            <a:r>
              <a:rPr lang="en-US" sz="5200" dirty="0" err="1" smtClean="0"/>
              <a:t>git</a:t>
            </a:r>
            <a:r>
              <a:rPr lang="zh-CN" altLang="en-US" sz="5200" dirty="0" smtClean="0"/>
              <a:t>会有提示。 </a:t>
            </a:r>
            <a:br>
              <a:rPr lang="zh-CN" altLang="en-US" sz="5200" dirty="0" smtClean="0"/>
            </a:br>
            <a:r>
              <a:rPr lang="zh-CN" altLang="en-US" sz="5200" dirty="0" smtClean="0"/>
              <a:t>例如：</a:t>
            </a:r>
            <a:r>
              <a:rPr lang="en-US" sz="5200" dirty="0" err="1" smtClean="0"/>
              <a:t>git</a:t>
            </a:r>
            <a:r>
              <a:rPr lang="en-US" sz="5200" dirty="0" smtClean="0"/>
              <a:t> checkout master   （</a:t>
            </a:r>
            <a:r>
              <a:rPr lang="zh-CN" altLang="en-US" sz="5200" dirty="0" smtClean="0"/>
              <a:t>切换到</a:t>
            </a:r>
            <a:r>
              <a:rPr lang="en-US" sz="5200" dirty="0" smtClean="0"/>
              <a:t>master</a:t>
            </a:r>
            <a:r>
              <a:rPr lang="zh-CN" altLang="en-US" sz="5200" dirty="0" smtClean="0"/>
              <a:t>分支） </a:t>
            </a:r>
            <a:br>
              <a:rPr lang="zh-CN" altLang="en-US" sz="5200" dirty="0" smtClean="0"/>
            </a:br>
            <a:r>
              <a:rPr lang="zh-CN" altLang="en-US" sz="5200" dirty="0" smtClean="0"/>
              <a:t>       </a:t>
            </a:r>
            <a:r>
              <a:rPr lang="en-US" sz="5200" dirty="0" err="1" smtClean="0"/>
              <a:t>git</a:t>
            </a:r>
            <a:r>
              <a:rPr lang="en-US" sz="5200" dirty="0" smtClean="0"/>
              <a:t> merge HEAD dev~2 (</a:t>
            </a:r>
            <a:r>
              <a:rPr lang="zh-CN" altLang="en-US" sz="5200" dirty="0" smtClean="0"/>
              <a:t>合并</a:t>
            </a:r>
            <a:r>
              <a:rPr lang="en-US" sz="5200" dirty="0" smtClean="0"/>
              <a:t>master</a:t>
            </a:r>
            <a:r>
              <a:rPr lang="zh-CN" altLang="en-US" sz="5200" dirty="0" smtClean="0"/>
              <a:t>分支和</a:t>
            </a:r>
            <a:r>
              <a:rPr lang="en-US" sz="5200" dirty="0" smtClean="0"/>
              <a:t>dev~2</a:t>
            </a:r>
            <a:r>
              <a:rPr lang="zh-CN" altLang="en-US" sz="5200" dirty="0" smtClean="0"/>
              <a:t>分支</a:t>
            </a:r>
            <a:r>
              <a:rPr lang="en-US" altLang="zh-CN" sz="5200" dirty="0" smtClean="0"/>
              <a:t>)</a:t>
            </a:r>
            <a:r>
              <a:rPr lang="zh-CN" altLang="en-US" sz="5200" dirty="0" smtClean="0"/>
              <a:t>或者：</a:t>
            </a:r>
            <a:r>
              <a:rPr lang="en-US" sz="5200" dirty="0" err="1" smtClean="0"/>
              <a:t>git</a:t>
            </a:r>
            <a:r>
              <a:rPr lang="en-US" sz="5200" dirty="0" smtClean="0"/>
              <a:t> merge master dev~2 </a:t>
            </a:r>
            <a:endParaRPr lang="en-US" sz="5200" dirty="0" smtClean="0"/>
          </a:p>
          <a:p>
            <a:pPr marL="1200150" lvl="3" indent="-342900"/>
            <a:r>
              <a:rPr lang="en-US" sz="5200" dirty="0" err="1" smtClean="0"/>
              <a:t>git</a:t>
            </a:r>
            <a:r>
              <a:rPr lang="en-US" sz="5200" dirty="0" smtClean="0"/>
              <a:t> </a:t>
            </a:r>
            <a:r>
              <a:rPr lang="en-US" sz="5200" dirty="0" smtClean="0"/>
              <a:t>pull </a:t>
            </a:r>
            <a:r>
              <a:rPr lang="zh-CN" altLang="en-US" sz="5200" dirty="0" smtClean="0"/>
              <a:t>合并的目标分支 合并的来源分支 </a:t>
            </a:r>
            <a:br>
              <a:rPr lang="zh-CN" altLang="en-US" sz="5200" dirty="0" smtClean="0"/>
            </a:br>
            <a:r>
              <a:rPr lang="zh-CN" altLang="en-US" sz="5200" dirty="0" smtClean="0"/>
              <a:t>例如</a:t>
            </a:r>
            <a:r>
              <a:rPr lang="en-US" altLang="zh-CN" sz="5200" dirty="0" smtClean="0"/>
              <a:t>: </a:t>
            </a:r>
            <a:r>
              <a:rPr lang="en-US" sz="5200" dirty="0" err="1" smtClean="0"/>
              <a:t>git</a:t>
            </a:r>
            <a:r>
              <a:rPr lang="en-US" sz="5200" dirty="0" smtClean="0"/>
              <a:t> checkout master （</a:t>
            </a:r>
            <a:r>
              <a:rPr lang="zh-CN" altLang="en-US" sz="5200" dirty="0" smtClean="0"/>
              <a:t>切换到</a:t>
            </a:r>
            <a:r>
              <a:rPr lang="en-US" sz="5200" dirty="0" smtClean="0"/>
              <a:t>master</a:t>
            </a:r>
            <a:r>
              <a:rPr lang="zh-CN" altLang="en-US" sz="5200" dirty="0" smtClean="0"/>
              <a:t>分支） </a:t>
            </a:r>
            <a:br>
              <a:rPr lang="zh-CN" altLang="en-US" sz="5200" dirty="0" smtClean="0"/>
            </a:br>
            <a:r>
              <a:rPr lang="zh-CN" altLang="en-US" sz="5200" dirty="0" smtClean="0"/>
              <a:t>       </a:t>
            </a:r>
            <a:r>
              <a:rPr lang="en-US" sz="5200" dirty="0" err="1" smtClean="0"/>
              <a:t>git</a:t>
            </a:r>
            <a:r>
              <a:rPr lang="en-US" sz="5200" dirty="0" smtClean="0"/>
              <a:t> pull . dev~2（</a:t>
            </a:r>
            <a:r>
              <a:rPr lang="zh-CN" altLang="en-US" sz="5200" dirty="0" smtClean="0"/>
              <a:t>合并当前分支和</a:t>
            </a:r>
            <a:r>
              <a:rPr lang="en-US" sz="5200" dirty="0" smtClean="0"/>
              <a:t>dev~2</a:t>
            </a:r>
            <a:r>
              <a:rPr lang="zh-CN" altLang="en-US" sz="5200" dirty="0" smtClean="0"/>
              <a:t>分支） </a:t>
            </a:r>
            <a:r>
              <a:rPr lang="en-US" sz="4900" dirty="0" smtClean="0"/>
              <a:t> 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rebase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一般</a:t>
            </a:r>
            <a:r>
              <a:rPr lang="zh-CN" altLang="en-US" dirty="0" smtClean="0"/>
              <a:t>在将服务器最新内容合并到本地时使用，例如：在版本</a:t>
            </a:r>
            <a:r>
              <a:rPr lang="en-US" altLang="zh-CN" dirty="0" smtClean="0"/>
              <a:t>C</a:t>
            </a:r>
            <a:r>
              <a:rPr lang="zh-CN" altLang="en-US" dirty="0" smtClean="0"/>
              <a:t>时从服务器上获取内容到本地，修改了本地内容，此时想把本地修改的内容提交到服务器上；但发现服务器上的版本已经变为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了，此时就需要先执行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rebase</a:t>
            </a:r>
            <a:r>
              <a:rPr lang="zh-CN" altLang="en-US" dirty="0" smtClean="0"/>
              <a:t>，将服务器上的最新版本合并到本地</a:t>
            </a:r>
            <a:r>
              <a:rPr lang="zh-CN" altLang="en-US" dirty="0" smtClean="0"/>
              <a:t>。</a:t>
            </a:r>
            <a:r>
              <a:rPr lang="zh-CN" altLang="en-US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 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6700" dirty="0" err="1" smtClean="0"/>
              <a:t>Git</a:t>
            </a:r>
            <a:r>
              <a:rPr lang="en-US" altLang="zh-CN" sz="6700" dirty="0" smtClean="0"/>
              <a:t> reset 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库</a:t>
            </a:r>
            <a:r>
              <a:rPr lang="zh-CN" altLang="en-US" dirty="0" smtClean="0"/>
              <a:t>的逆转与恢复除了用来进行一些废弃的研发代码的重置外，还有一个重要的作用。比如我们从远程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了一个代码库，在本地开发后，准备提交回远程。但是本地代码库在开发时，有功能性的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，也有出于备份目的的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等等。总之，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的日志中有大量无用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，我们并不想把这些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在提交回远程时也提交到库中。 因此，就要用到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</a:t>
            </a:r>
            <a:r>
              <a:rPr lang="zh-CN" altLang="en-US" dirty="0" smtClean="0"/>
              <a:t>。 </a:t>
            </a:r>
            <a:br>
              <a:rPr lang="zh-CN" altLang="en-US" dirty="0" smtClean="0"/>
            </a:br>
            <a:r>
              <a:rPr lang="zh-CN" altLang="en-US" dirty="0" smtClean="0"/>
              <a:t>      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</a:t>
            </a:r>
            <a:r>
              <a:rPr lang="zh-CN" altLang="en-US" dirty="0" smtClean="0"/>
              <a:t>的概念比较复杂。它的命令形式：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[--mixed | --soft | --hard] [&lt;commit-</a:t>
            </a:r>
            <a:r>
              <a:rPr lang="en-US" altLang="zh-CN" dirty="0" err="1" smtClean="0"/>
              <a:t>ish</a:t>
            </a:r>
            <a:r>
              <a:rPr lang="en-US" altLang="zh-CN" dirty="0" smtClean="0"/>
              <a:t>&gt;]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命令的选项： </a:t>
            </a:r>
            <a:br>
              <a:rPr lang="zh-CN" altLang="en-US" dirty="0" smtClean="0"/>
            </a:br>
            <a:r>
              <a:rPr lang="zh-CN" altLang="en-US" dirty="0" smtClean="0"/>
              <a:t>       </a:t>
            </a:r>
            <a:r>
              <a:rPr lang="en-US" altLang="zh-CN" dirty="0" smtClean="0"/>
              <a:t>--mixed </a:t>
            </a:r>
            <a:r>
              <a:rPr lang="zh-CN" altLang="en-US" dirty="0" smtClean="0"/>
              <a:t>这个是默认的选项。如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[--mixed] dev^(dev^</a:t>
            </a:r>
            <a:r>
              <a:rPr lang="zh-CN" altLang="en-US" dirty="0" smtClean="0"/>
              <a:t>的定义可以参见</a:t>
            </a:r>
            <a:r>
              <a:rPr lang="en-US" altLang="zh-CN" dirty="0" smtClean="0"/>
              <a:t>2.6.5)</a:t>
            </a:r>
            <a:r>
              <a:rPr lang="zh-CN" altLang="en-US" dirty="0" smtClean="0"/>
              <a:t>。它的作用仅是重置分支状态到</a:t>
            </a:r>
            <a:r>
              <a:rPr lang="en-US" altLang="zh-CN" dirty="0" smtClean="0"/>
              <a:t>dev1^, </a:t>
            </a:r>
            <a:r>
              <a:rPr lang="zh-CN" altLang="en-US" dirty="0" smtClean="0"/>
              <a:t>但是却不改变任何工作文件的内容。即，从</a:t>
            </a:r>
            <a:r>
              <a:rPr lang="en-US" altLang="zh-CN" dirty="0" smtClean="0"/>
              <a:t>dev1^</a:t>
            </a:r>
            <a:r>
              <a:rPr lang="zh-CN" altLang="en-US" dirty="0" smtClean="0"/>
              <a:t>到</a:t>
            </a:r>
            <a:r>
              <a:rPr lang="en-US" altLang="zh-CN" dirty="0" smtClean="0"/>
              <a:t>dev1</a:t>
            </a:r>
            <a:r>
              <a:rPr lang="zh-CN" altLang="en-US" dirty="0" smtClean="0"/>
              <a:t>的所有文件变化都保留了，但是</a:t>
            </a:r>
            <a:r>
              <a:rPr lang="en-US" altLang="zh-CN" dirty="0" smtClean="0"/>
              <a:t>dev1^</a:t>
            </a:r>
            <a:r>
              <a:rPr lang="zh-CN" altLang="en-US" dirty="0" smtClean="0"/>
              <a:t>到</a:t>
            </a:r>
            <a:r>
              <a:rPr lang="en-US" altLang="zh-CN" dirty="0" smtClean="0"/>
              <a:t>dev1</a:t>
            </a:r>
            <a:r>
              <a:rPr lang="zh-CN" altLang="en-US" dirty="0" smtClean="0"/>
              <a:t>之间的所有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日志都被清除了， 而且，发生变化的文件内容也没有通过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标识，如果您要重新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，还需要对变化的文件做一次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。 这样，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后，就得到了一份非常干净的提交记录。 （回退了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和仓库中的内容） </a:t>
            </a:r>
            <a:br>
              <a:rPr lang="zh-CN" altLang="en-US" dirty="0" smtClean="0"/>
            </a:br>
            <a:r>
              <a:rPr lang="zh-CN" altLang="en-US" dirty="0" smtClean="0"/>
              <a:t>       </a:t>
            </a:r>
            <a:r>
              <a:rPr lang="en-US" altLang="zh-CN" dirty="0" smtClean="0"/>
              <a:t>--soft</a:t>
            </a:r>
            <a:r>
              <a:rPr lang="zh-CN" altLang="en-US" dirty="0" smtClean="0"/>
              <a:t>相当于做了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–mixed</a:t>
            </a:r>
            <a:r>
              <a:rPr lang="zh-CN" altLang="en-US" dirty="0" smtClean="0"/>
              <a:t>，后，又对变化的文件做了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。如果用了该选项， 就可以直接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了。（回退了仓库中的内容） </a:t>
            </a:r>
            <a:br>
              <a:rPr lang="zh-CN" altLang="en-US" dirty="0" smtClean="0"/>
            </a:br>
            <a:r>
              <a:rPr lang="zh-CN" altLang="en-US" dirty="0" smtClean="0"/>
              <a:t>       </a:t>
            </a:r>
            <a:r>
              <a:rPr lang="en-US" altLang="zh-CN" dirty="0" smtClean="0"/>
              <a:t>--hard</a:t>
            </a:r>
            <a:r>
              <a:rPr lang="zh-CN" altLang="en-US" dirty="0" smtClean="0"/>
              <a:t>这个命令就会导致所有信息的回退， 包括文件内容。 一般只有在重置废弃代码时，才用它。 执行后，文件内容也无法恢复回来了。（回退了工作目录、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和仓库中的内容） </a:t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reset 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例如</a:t>
            </a:r>
            <a:r>
              <a:rPr lang="zh-CN" altLang="en-US" dirty="0" smtClean="0"/>
              <a:t>： </a:t>
            </a:r>
            <a:br>
              <a:rPr lang="zh-CN" altLang="en-US" dirty="0" smtClean="0"/>
            </a:br>
            <a:r>
              <a:rPr lang="zh-CN" altLang="en-US" dirty="0" smtClean="0"/>
              <a:t>切换到使用的分支上； </a:t>
            </a:r>
            <a:br>
              <a:rPr lang="zh-CN" altLang="en-US" dirty="0" smtClean="0"/>
            </a:br>
            <a:r>
              <a:rPr lang="zh-CN" altLang="en-US" dirty="0" smtClean="0"/>
              <a:t>      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HEAD^ </a:t>
            </a:r>
            <a:r>
              <a:rPr lang="zh-CN" altLang="en-US" dirty="0" smtClean="0"/>
              <a:t>回退第一个记录 </a:t>
            </a:r>
            <a:br>
              <a:rPr lang="zh-CN" altLang="en-US" dirty="0" smtClean="0"/>
            </a:br>
            <a:r>
              <a:rPr lang="zh-CN" altLang="en-US" dirty="0" smtClean="0"/>
              <a:t>      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HEAD~2 </a:t>
            </a:r>
            <a:r>
              <a:rPr lang="zh-CN" altLang="en-US" dirty="0" smtClean="0"/>
              <a:t>回退第二个记录 </a:t>
            </a:r>
            <a:br>
              <a:rPr lang="zh-CN" altLang="en-US" dirty="0" smtClean="0"/>
            </a:br>
            <a:r>
              <a:rPr lang="zh-CN" altLang="en-US" dirty="0" smtClean="0"/>
              <a:t>如果想把工作目录下的文件也回退，则使用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- - hard HEAD^ </a:t>
            </a:r>
            <a:r>
              <a:rPr lang="zh-CN" altLang="en-US" dirty="0" smtClean="0"/>
              <a:t>回退第一个记录 </a:t>
            </a:r>
            <a:br>
              <a:rPr lang="zh-CN" altLang="en-US" dirty="0" smtClean="0"/>
            </a:br>
            <a:r>
              <a:rPr lang="zh-CN" altLang="en-US" dirty="0" smtClean="0"/>
              <a:t>      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- - hard HEAD~2 </a:t>
            </a:r>
            <a:r>
              <a:rPr lang="zh-CN" altLang="en-US" dirty="0" smtClean="0"/>
              <a:t>回退第二个记录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还</a:t>
            </a:r>
            <a:r>
              <a:rPr lang="zh-CN" altLang="en-US" dirty="0" smtClean="0"/>
              <a:t>可以使用如下方法： </a:t>
            </a:r>
            <a:br>
              <a:rPr lang="zh-CN" altLang="en-US" dirty="0" smtClean="0"/>
            </a:br>
            <a:r>
              <a:rPr lang="zh-CN" altLang="en-US" dirty="0" smtClean="0"/>
              <a:t>将当前的工作目录完全回滚到指定的版本号，假设如下图，我们有</a:t>
            </a:r>
            <a:r>
              <a:rPr lang="en-US" altLang="zh-CN" dirty="0" smtClean="0"/>
              <a:t>A-G</a:t>
            </a:r>
            <a:r>
              <a:rPr lang="zh-CN" altLang="en-US" dirty="0" smtClean="0"/>
              <a:t>五次提交的版本，其中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的版本号是 </a:t>
            </a:r>
            <a:r>
              <a:rPr lang="en-US" altLang="zh-CN" dirty="0" smtClean="0"/>
              <a:t>bbaf6fb5060b4875b18ff9ff637ce118256d6f20</a:t>
            </a:r>
            <a:r>
              <a:rPr lang="zh-CN" altLang="en-US" dirty="0" smtClean="0"/>
              <a:t>，我们执行了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bbaf6fb5060b4875b18ff9ff637ce118256d6f20'</a:t>
            </a:r>
            <a:r>
              <a:rPr lang="zh-CN" altLang="en-US" dirty="0" smtClean="0"/>
              <a:t>那么结果就只剩下了</a:t>
            </a:r>
            <a:r>
              <a:rPr lang="en-US" altLang="zh-CN" dirty="0" smtClean="0"/>
              <a:t>A-C</a:t>
            </a:r>
            <a:r>
              <a:rPr lang="zh-CN" altLang="en-US" dirty="0" smtClean="0"/>
              <a:t>三个提交的版本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revert 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还原</a:t>
            </a:r>
            <a:r>
              <a:rPr lang="zh-CN" altLang="en-US" dirty="0" smtClean="0"/>
              <a:t>某次对版本的修改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例如</a:t>
            </a:r>
            <a:r>
              <a:rPr lang="zh-CN" altLang="en-US" dirty="0" smtClean="0"/>
              <a:t>：</a:t>
            </a:r>
            <a:r>
              <a:rPr lang="en-US" dirty="0" err="1" smtClean="0"/>
              <a:t>git</a:t>
            </a:r>
            <a:r>
              <a:rPr lang="en-US" dirty="0" smtClean="0"/>
              <a:t> revert </a:t>
            </a:r>
            <a:r>
              <a:rPr lang="en-US" dirty="0" err="1" smtClean="0"/>
              <a:t>commit_id</a:t>
            </a:r>
            <a:r>
              <a:rPr lang="en-US" dirty="0" smtClean="0"/>
              <a:t> （</a:t>
            </a:r>
            <a:r>
              <a:rPr lang="zh-CN" altLang="en-US" dirty="0" smtClean="0"/>
              <a:t>其中</a:t>
            </a:r>
            <a:r>
              <a:rPr lang="en-US" dirty="0" err="1" smtClean="0"/>
              <a:t>commit_id</a:t>
            </a:r>
            <a:r>
              <a:rPr lang="zh-CN" altLang="en-US" dirty="0" smtClean="0"/>
              <a:t>为</a:t>
            </a:r>
            <a:r>
              <a:rPr lang="en-US" dirty="0" smtClean="0"/>
              <a:t>commit</a:t>
            </a:r>
            <a:r>
              <a:rPr lang="zh-CN" altLang="en-US" dirty="0" smtClean="0"/>
              <a:t>代码时生成的一个唯一表示的字符串）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例如</a:t>
            </a:r>
            <a:r>
              <a:rPr lang="zh-CN" altLang="en-US" dirty="0" smtClean="0"/>
              <a:t>：（</a:t>
            </a:r>
            <a:r>
              <a:rPr lang="en-US" altLang="zh-CN" dirty="0" smtClean="0"/>
              <a:t>3.6</a:t>
            </a:r>
            <a:r>
              <a:rPr lang="zh-CN" altLang="en-US" dirty="0" smtClean="0"/>
              <a:t>中）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revert dfb02e6e4f2f7b573337763e5c0013802e392818 </a:t>
            </a:r>
            <a:r>
              <a:rPr lang="en-US" dirty="0" smtClean="0"/>
              <a:t>（</a:t>
            </a:r>
            <a:r>
              <a:rPr lang="zh-CN" altLang="en-US" dirty="0" smtClean="0"/>
              <a:t>执行此操作，则还原上一次</a:t>
            </a:r>
            <a:r>
              <a:rPr lang="en-US" dirty="0" smtClean="0"/>
              <a:t>commit</a:t>
            </a:r>
            <a:r>
              <a:rPr lang="zh-CN" altLang="en-US" dirty="0" smtClean="0"/>
              <a:t>的操作）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tag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zh-CN" altLang="en-US" dirty="0" smtClean="0"/>
              <a:t>、列出、删除或者验证一个标签对象（使用</a:t>
            </a:r>
            <a:r>
              <a:rPr lang="en-US" altLang="zh-CN" dirty="0" smtClean="0"/>
              <a:t>GPG</a:t>
            </a:r>
            <a:r>
              <a:rPr lang="zh-CN" altLang="en-US" dirty="0" smtClean="0"/>
              <a:t>签名的）。 </a:t>
            </a:r>
            <a:r>
              <a:rPr lang="zh-CN" altLang="en-US" dirty="0" smtClean="0"/>
              <a:t>可以</a:t>
            </a:r>
            <a:r>
              <a:rPr lang="zh-CN" altLang="en-US" dirty="0" smtClean="0"/>
              <a:t>将某个具体的版本打上一个标签，这样就不需要记忆复杂的版本号哈希值</a:t>
            </a:r>
            <a:r>
              <a:rPr lang="zh-CN" altLang="en-US" dirty="0" smtClean="0"/>
              <a:t>字符串了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例如</a:t>
            </a:r>
            <a:r>
              <a:rPr lang="zh-CN" altLang="en-US" dirty="0" smtClean="0"/>
              <a:t>你可以使用 “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tag </a:t>
            </a:r>
            <a:r>
              <a:rPr lang="en-US" altLang="zh-CN" dirty="0" err="1" smtClean="0"/>
              <a:t>revert_version</a:t>
            </a:r>
            <a:r>
              <a:rPr lang="en-US" altLang="zh-CN" dirty="0" smtClean="0"/>
              <a:t> bbaf6fb5060b4875b18ff9ff637ce118256d6f20” </a:t>
            </a:r>
            <a:r>
              <a:rPr lang="zh-CN" altLang="en-US" dirty="0" smtClean="0"/>
              <a:t>来标记这个被你还原的版本，那么以后你想查看该版本时，就可以使用 </a:t>
            </a:r>
            <a:r>
              <a:rPr lang="en-US" altLang="zh-CN" dirty="0" err="1" smtClean="0"/>
              <a:t>revert_version</a:t>
            </a:r>
            <a:r>
              <a:rPr lang="zh-CN" altLang="en-US" dirty="0" smtClean="0"/>
              <a:t>标签名，而不是哈希值了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en-US" dirty="0" err="1" smtClean="0"/>
              <a:t>ls</a:t>
            </a:r>
            <a:r>
              <a:rPr lang="en-US" dirty="0" smtClean="0"/>
              <a:t>-files 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查看</a:t>
            </a:r>
            <a:r>
              <a:rPr lang="zh-CN" altLang="en-US" dirty="0" smtClean="0"/>
              <a:t>当前的</a:t>
            </a:r>
            <a:r>
              <a:rPr lang="en-US" dirty="0" err="1" smtClean="0"/>
              <a:t>git</a:t>
            </a:r>
            <a:r>
              <a:rPr lang="zh-CN" altLang="en-US" dirty="0" smtClean="0"/>
              <a:t>库中有那些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mv</a:t>
            </a:r>
            <a:r>
              <a:rPr lang="en-US" dirty="0" smtClean="0"/>
              <a:t> 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重命名</a:t>
            </a:r>
            <a:r>
              <a:rPr lang="zh-CN" altLang="en-US" dirty="0" smtClean="0"/>
              <a:t>一个文件、目录或者链接。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例如</a:t>
            </a:r>
            <a:r>
              <a:rPr lang="zh-CN" altLang="en-US" dirty="0" smtClean="0"/>
              <a:t>：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helloworld.c</a:t>
            </a:r>
            <a:r>
              <a:rPr lang="en-US" dirty="0" smtClean="0"/>
              <a:t> helloworld1.c （</a:t>
            </a:r>
            <a:r>
              <a:rPr lang="zh-CN" altLang="en-US" dirty="0" smtClean="0"/>
              <a:t>把文件</a:t>
            </a:r>
            <a:r>
              <a:rPr lang="en-US" dirty="0" err="1" smtClean="0"/>
              <a:t>helloworld.c</a:t>
            </a:r>
            <a:r>
              <a:rPr lang="en-US" dirty="0" smtClean="0"/>
              <a:t> </a:t>
            </a:r>
            <a:r>
              <a:rPr lang="zh-CN" altLang="en-US" dirty="0" smtClean="0"/>
              <a:t>重命名为 </a:t>
            </a:r>
            <a:r>
              <a:rPr lang="en-US" dirty="0" smtClean="0"/>
              <a:t>helloworld1.c）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可选分支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Release(</a:t>
            </a:r>
            <a:r>
              <a:rPr lang="zh-CN" altLang="en-US" dirty="0" smtClean="0"/>
              <a:t>客户端使用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功能开发完成，版本过白前从</a:t>
            </a:r>
            <a:r>
              <a:rPr lang="en-US" altLang="zh-CN" sz="2000" dirty="0" smtClean="0"/>
              <a:t>Develop</a:t>
            </a:r>
            <a:r>
              <a:rPr lang="zh-CN" altLang="en-US" sz="2000" dirty="0" smtClean="0"/>
              <a:t>创建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并修改版本号。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en-US" altLang="zh-CN" dirty="0" err="1" smtClean="0"/>
              <a:t>Hotfix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已发布版本的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修复，</a:t>
            </a:r>
            <a:r>
              <a:rPr lang="zh-CN" altLang="en-US" sz="2000" dirty="0" smtClean="0"/>
              <a:t>从线上版本的</a:t>
            </a:r>
            <a:r>
              <a:rPr lang="en-US" altLang="zh-CN" sz="2000" dirty="0" smtClean="0"/>
              <a:t>Master(</a:t>
            </a:r>
            <a:r>
              <a:rPr lang="zh-CN" altLang="en-US" sz="2000" dirty="0" smtClean="0"/>
              <a:t>根据</a:t>
            </a:r>
            <a:r>
              <a:rPr lang="en-US" altLang="zh-CN" sz="2000" dirty="0" smtClean="0"/>
              <a:t>tag)</a:t>
            </a:r>
            <a:r>
              <a:rPr lang="zh-CN" altLang="en-US" sz="2000" dirty="0" smtClean="0"/>
              <a:t>拉取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修复代码经过测试上线后，合并到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并</a:t>
            </a:r>
            <a:r>
              <a:rPr lang="zh-CN" altLang="en-US" sz="2000" dirty="0" smtClean="0"/>
              <a:t>重新</a:t>
            </a:r>
            <a:r>
              <a:rPr lang="zh-CN" altLang="en-US" sz="2000" dirty="0" smtClean="0"/>
              <a:t>打</a:t>
            </a:r>
            <a:r>
              <a:rPr lang="en-US" altLang="zh-CN" sz="2000" dirty="0" smtClean="0"/>
              <a:t>tag</a:t>
            </a:r>
            <a:r>
              <a:rPr lang="zh-CN" altLang="en-US" sz="2000" dirty="0" smtClean="0"/>
              <a:t>，然后发布到线上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 </a:t>
            </a:r>
            <a:r>
              <a:rPr lang="zh-CN" altLang="en-US" dirty="0" smtClean="0"/>
              <a:t>发布分支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829444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何时建立</a:t>
            </a:r>
            <a:endParaRPr lang="en-US" altLang="zh-CN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200" dirty="0" smtClean="0"/>
              <a:t>项目</a:t>
            </a:r>
            <a:r>
              <a:rPr lang="zh-CN" altLang="en-US" sz="2200" dirty="0" smtClean="0"/>
              <a:t>创建</a:t>
            </a:r>
            <a:endParaRPr lang="en-US" altLang="zh-CN" sz="2200" dirty="0" smtClean="0"/>
          </a:p>
          <a:p>
            <a:pPr marL="914400" lvl="1" indent="-514350"/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代码</a:t>
            </a:r>
            <a:r>
              <a:rPr lang="zh-CN" altLang="en-US" sz="2400" dirty="0" smtClean="0"/>
              <a:t>修改</a:t>
            </a:r>
            <a:endParaRPr lang="en-US" altLang="zh-CN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2200" dirty="0" smtClean="0"/>
              <a:t>Master</a:t>
            </a:r>
            <a:r>
              <a:rPr lang="zh-CN" altLang="en-US" sz="2200" dirty="0" smtClean="0"/>
              <a:t>分支不允许提交任何代码</a:t>
            </a:r>
            <a:endParaRPr lang="en-US" altLang="zh-CN" sz="22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200" dirty="0" smtClean="0"/>
              <a:t>当</a:t>
            </a:r>
            <a:r>
              <a:rPr lang="en-US" altLang="zh-CN" sz="2200" dirty="0" smtClean="0"/>
              <a:t>Develop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Feature</a:t>
            </a:r>
            <a:r>
              <a:rPr lang="zh-CN" altLang="en-US" sz="2200" dirty="0" smtClean="0"/>
              <a:t>）测试通过之后，并上线成功之后，合并代码到</a:t>
            </a:r>
            <a:r>
              <a:rPr lang="en-US" altLang="zh-CN" sz="2200" dirty="0" smtClean="0"/>
              <a:t>Master</a:t>
            </a:r>
            <a:r>
              <a:rPr lang="zh-CN" altLang="en-US" sz="2200" dirty="0" smtClean="0"/>
              <a:t>，并打上</a:t>
            </a:r>
            <a:r>
              <a:rPr lang="en-US" altLang="zh-CN" sz="2200" dirty="0" smtClean="0"/>
              <a:t>Tag</a:t>
            </a:r>
          </a:p>
          <a:p>
            <a:pPr marL="914400" lvl="1" indent="-51435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注意</a:t>
            </a:r>
            <a:endParaRPr lang="en-US" altLang="zh-CN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2200" dirty="0" smtClean="0"/>
              <a:t>Master </a:t>
            </a:r>
            <a:r>
              <a:rPr lang="zh-CN" altLang="en-US" sz="2200" dirty="0" smtClean="0"/>
              <a:t>的 </a:t>
            </a:r>
            <a:r>
              <a:rPr lang="en-US" altLang="zh-CN" sz="2200" dirty="0" smtClean="0"/>
              <a:t>Head</a:t>
            </a:r>
            <a:r>
              <a:rPr lang="zh-CN" altLang="en-US" sz="2200" dirty="0" smtClean="0"/>
              <a:t>和线上永远同步</a:t>
            </a:r>
            <a:endParaRPr lang="en-US" altLang="zh-CN" sz="22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200" dirty="0" smtClean="0"/>
              <a:t>每次线上发布都需要打</a:t>
            </a:r>
            <a:r>
              <a:rPr lang="en-US" altLang="zh-CN" sz="2200" dirty="0" smtClean="0"/>
              <a:t>Tag</a:t>
            </a:r>
            <a:r>
              <a:rPr lang="zh-CN" altLang="en-US" sz="2200" dirty="0" smtClean="0"/>
              <a:t>，并简要说明此次发布的功能点</a:t>
            </a:r>
            <a:endParaRPr lang="en-US" altLang="zh-CN" sz="2200" dirty="0" smtClean="0"/>
          </a:p>
          <a:p>
            <a:pPr lvl="1"/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958" y="1785926"/>
            <a:ext cx="13906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Develop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Feature</a:t>
            </a:r>
            <a:r>
              <a:rPr lang="zh-CN" altLang="en-US" dirty="0" smtClean="0"/>
              <a:t>开发分支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400" dirty="0" smtClean="0"/>
              <a:t>何时建立</a:t>
            </a:r>
            <a:endParaRPr lang="en-US" altLang="zh-CN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200" dirty="0" smtClean="0"/>
              <a:t>项目创建</a:t>
            </a:r>
            <a:endParaRPr lang="en-US" altLang="zh-CN" sz="22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200" dirty="0" smtClean="0"/>
              <a:t>当多个功能顺序逐个开发的时候使用</a:t>
            </a:r>
            <a:endParaRPr lang="en-US" altLang="zh-CN" sz="2200" dirty="0" smtClean="0"/>
          </a:p>
          <a:p>
            <a:pPr marL="914400" lvl="1" indent="-514350">
              <a:buNone/>
            </a:pPr>
            <a:r>
              <a:rPr lang="en-US" altLang="zh-CN" sz="2200" dirty="0" smtClean="0"/>
              <a:t>Develop</a:t>
            </a:r>
            <a:r>
              <a:rPr lang="zh-CN" altLang="en-US" sz="2200" dirty="0" smtClean="0"/>
              <a:t>分支，多个功能同时开发的时候使用</a:t>
            </a:r>
            <a:endParaRPr lang="en-US" altLang="zh-CN" sz="2200" dirty="0" smtClean="0"/>
          </a:p>
          <a:p>
            <a:pPr marL="914400" lvl="1" indent="-514350">
              <a:buNone/>
            </a:pPr>
            <a:r>
              <a:rPr lang="en-US" altLang="zh-CN" sz="2400" dirty="0" smtClean="0"/>
              <a:t>Feature</a:t>
            </a:r>
            <a:r>
              <a:rPr lang="zh-CN" altLang="en-US" sz="2400" dirty="0" smtClean="0"/>
              <a:t>分支模式</a:t>
            </a:r>
            <a:r>
              <a:rPr lang="zh-CN" altLang="en-US" sz="2200" dirty="0" smtClean="0"/>
              <a:t>分支</a:t>
            </a:r>
            <a:r>
              <a:rPr lang="zh-CN" altLang="en-US" sz="2200" dirty="0" smtClean="0"/>
              <a:t>命名为</a:t>
            </a:r>
            <a:r>
              <a:rPr lang="en-US" altLang="zh-CN" sz="2200" dirty="0" smtClean="0"/>
              <a:t>feature-</a:t>
            </a:r>
            <a:r>
              <a:rPr lang="en-US" altLang="zh-CN" sz="2200" dirty="0" err="1" smtClean="0"/>
              <a:t>xxx,Develop</a:t>
            </a:r>
            <a:endParaRPr lang="en-US" altLang="zh-CN" sz="2200" dirty="0" smtClean="0"/>
          </a:p>
          <a:p>
            <a:pPr marL="914400" lvl="1" indent="-514350">
              <a:buNone/>
            </a:pPr>
            <a:r>
              <a:rPr lang="zh-CN" altLang="en-US" sz="2200" dirty="0" smtClean="0"/>
              <a:t>是单一功能顺序开发所以统一命名和创建</a:t>
            </a:r>
            <a:endParaRPr lang="en-US" altLang="zh-CN" sz="2200" dirty="0" smtClean="0"/>
          </a:p>
          <a:p>
            <a:pPr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代码修改</a:t>
            </a:r>
            <a:endParaRPr lang="en-US" altLang="zh-CN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2200" dirty="0" smtClean="0"/>
              <a:t>Develop</a:t>
            </a:r>
            <a:r>
              <a:rPr lang="zh-CN" altLang="en-US" sz="2200" dirty="0" smtClean="0"/>
              <a:t>、</a:t>
            </a:r>
            <a:r>
              <a:rPr lang="en-US" altLang="zh-CN" sz="2000" dirty="0" smtClean="0"/>
              <a:t> Feature</a:t>
            </a:r>
            <a:r>
              <a:rPr lang="zh-CN" altLang="en-US" sz="2200" dirty="0" smtClean="0"/>
              <a:t>的代码是当前功能最新的</a:t>
            </a:r>
            <a:endParaRPr lang="en-US" altLang="zh-CN" sz="2200" dirty="0" smtClean="0"/>
          </a:p>
          <a:p>
            <a:pPr marL="914400" lvl="1" indent="-514350">
              <a:buNone/>
            </a:pPr>
            <a:r>
              <a:rPr lang="zh-CN" altLang="en-US" sz="2200" dirty="0" smtClean="0"/>
              <a:t>开发代码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从</a:t>
            </a:r>
            <a:r>
              <a:rPr lang="en-US" altLang="zh-CN" sz="2200" dirty="0" smtClean="0"/>
              <a:t>Master</a:t>
            </a:r>
            <a:r>
              <a:rPr lang="zh-CN" altLang="en-US" sz="2200" dirty="0" smtClean="0"/>
              <a:t>拉取</a:t>
            </a:r>
            <a:r>
              <a:rPr lang="en-US" altLang="zh-CN" sz="2200" dirty="0" smtClean="0"/>
              <a:t>),</a:t>
            </a:r>
            <a:r>
              <a:rPr lang="zh-CN" altLang="en-US" sz="2200" dirty="0" smtClean="0"/>
              <a:t>需要不断提交到远端</a:t>
            </a:r>
            <a:endParaRPr lang="en-US" altLang="zh-CN" sz="2200" dirty="0" smtClean="0"/>
          </a:p>
          <a:p>
            <a:pPr marL="914400" lvl="1" indent="-514350">
              <a:buNone/>
            </a:pPr>
            <a:r>
              <a:rPr lang="zh-CN" altLang="en-US" sz="2200" dirty="0" smtClean="0"/>
              <a:t>对应分支来保存本地的开发代码</a:t>
            </a:r>
            <a:endParaRPr lang="en-US" altLang="zh-CN" sz="2200" dirty="0" smtClean="0"/>
          </a:p>
          <a:p>
            <a:pPr marL="914400" lvl="1" indent="-51435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注意</a:t>
            </a:r>
            <a:endParaRPr lang="en-US" altLang="zh-CN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2200" dirty="0" smtClean="0"/>
              <a:t>Develop</a:t>
            </a:r>
            <a:r>
              <a:rPr lang="zh-CN" altLang="en-US" sz="2200" dirty="0" smtClean="0"/>
              <a:t>、</a:t>
            </a:r>
            <a:r>
              <a:rPr lang="en-US" altLang="zh-CN" sz="2400" dirty="0" smtClean="0"/>
              <a:t> Feature</a:t>
            </a:r>
            <a:r>
              <a:rPr lang="zh-CN" altLang="en-US" sz="2200" dirty="0" smtClean="0"/>
              <a:t>代码每次提交必须写</a:t>
            </a:r>
            <a:r>
              <a:rPr lang="en-US" altLang="zh-CN" sz="2200" dirty="0" smtClean="0"/>
              <a:t>Comment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2200" dirty="0" smtClean="0"/>
              <a:t>Develop</a:t>
            </a:r>
            <a:r>
              <a:rPr lang="zh-CN" altLang="en-US" sz="2200" dirty="0" smtClean="0"/>
              <a:t>、</a:t>
            </a:r>
            <a:r>
              <a:rPr lang="en-US" altLang="zh-CN" sz="2400" dirty="0" smtClean="0"/>
              <a:t> Feature</a:t>
            </a:r>
            <a:r>
              <a:rPr lang="zh-CN" altLang="en-US" sz="2200" dirty="0" smtClean="0"/>
              <a:t>代码必须每天推送一次到服务器进行远端保存</a:t>
            </a:r>
            <a:endParaRPr lang="en-US" altLang="zh-CN" sz="22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071546"/>
            <a:ext cx="25050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HotFix</a:t>
            </a:r>
            <a:r>
              <a:rPr lang="zh-CN" altLang="en-US" dirty="0" smtClean="0"/>
              <a:t>线上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修复分支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200" dirty="0" smtClean="0"/>
              <a:t>何时创建</a:t>
            </a:r>
            <a:endParaRPr lang="en-US" altLang="zh-CN" sz="2200" dirty="0" smtClean="0"/>
          </a:p>
          <a:p>
            <a:pPr marL="1314450" lvl="2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sz="1600" dirty="0" smtClean="0"/>
              <a:t>当线上代码出现紧急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时</a:t>
            </a:r>
            <a:endParaRPr lang="en-US" altLang="zh-CN" sz="1600" dirty="0" smtClean="0"/>
          </a:p>
          <a:p>
            <a:pPr marL="1314450" lvl="2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sz="1600" dirty="0" smtClean="0"/>
              <a:t>代码存在本地，不需要推送到远端</a:t>
            </a:r>
            <a:endParaRPr lang="en-US" altLang="zh-CN" sz="1600" dirty="0" smtClean="0"/>
          </a:p>
          <a:p>
            <a:pPr lvl="1"/>
            <a:endParaRPr lang="en-US" altLang="zh-CN" sz="2800" dirty="0" smtClean="0"/>
          </a:p>
          <a:p>
            <a:pPr marL="342900" lvl="2" indent="-342900">
              <a:lnSpc>
                <a:spcPct val="90000"/>
              </a:lnSpc>
            </a:pPr>
            <a:r>
              <a:rPr lang="zh-CN" altLang="en-US" sz="2200" dirty="0" smtClean="0"/>
              <a:t>代码来源</a:t>
            </a:r>
            <a:endParaRPr lang="en-US" altLang="zh-CN" sz="2200" dirty="0" smtClean="0"/>
          </a:p>
          <a:p>
            <a:pPr marL="1314450" lvl="3" indent="-457200">
              <a:buFont typeface="+mj-lt"/>
              <a:buAutoNum type="arabicPeriod"/>
            </a:pPr>
            <a:r>
              <a:rPr lang="zh-CN" altLang="en-US" dirty="0" smtClean="0"/>
              <a:t>从线上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(tag </a:t>
            </a:r>
            <a:r>
              <a:rPr lang="zh-CN" altLang="en-US" dirty="0" smtClean="0"/>
              <a:t>标注</a:t>
            </a:r>
            <a:r>
              <a:rPr lang="en-US" altLang="zh-CN" dirty="0" smtClean="0"/>
              <a:t>)</a:t>
            </a:r>
            <a:r>
              <a:rPr lang="zh-CN" altLang="en-US" dirty="0" smtClean="0"/>
              <a:t>拉取最新的代码到本地</a:t>
            </a:r>
            <a:r>
              <a:rPr lang="en-US" altLang="zh-CN" dirty="0" err="1" smtClean="0"/>
              <a:t>HotFix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marL="1314450" lvl="3" indent="-457200">
              <a:buFont typeface="+mj-lt"/>
              <a:buAutoNum type="arabicPeriod"/>
            </a:pPr>
            <a:r>
              <a:rPr lang="zh-CN" altLang="en-US" dirty="0" smtClean="0"/>
              <a:t>分支命名为 </a:t>
            </a:r>
            <a:r>
              <a:rPr lang="en-US" altLang="zh-CN" dirty="0" smtClean="0"/>
              <a:t>hotFix-v1.0.0(</a:t>
            </a:r>
            <a:r>
              <a:rPr lang="zh-CN" altLang="en-US" dirty="0" smtClean="0"/>
              <a:t>假设当时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线</a:t>
            </a:r>
            <a:r>
              <a:rPr lang="zh-CN" altLang="en-US" dirty="0" smtClean="0"/>
              <a:t>上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v1.0.0)</a:t>
            </a:r>
            <a:endParaRPr lang="en-US" altLang="zh-CN" dirty="0" smtClean="0"/>
          </a:p>
          <a:p>
            <a:pPr marL="342900" lvl="2" indent="-342900">
              <a:lnSpc>
                <a:spcPct val="90000"/>
              </a:lnSpc>
            </a:pPr>
            <a:r>
              <a:rPr lang="zh-CN" altLang="en-US" sz="2200" dirty="0" smtClean="0"/>
              <a:t>其他</a:t>
            </a:r>
            <a:endParaRPr lang="en-US" altLang="zh-CN" sz="2200" dirty="0" smtClean="0"/>
          </a:p>
          <a:p>
            <a:pPr marL="1257300" lvl="4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1800" dirty="0" err="1" smtClean="0"/>
              <a:t>HotFix</a:t>
            </a:r>
            <a:r>
              <a:rPr lang="zh-CN" altLang="en-US" sz="1800" dirty="0" smtClean="0"/>
              <a:t>代码在测试通过并上线之后需要合并到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，并打</a:t>
            </a:r>
            <a:r>
              <a:rPr lang="en-US" altLang="zh-CN" sz="1800" dirty="0" smtClean="0"/>
              <a:t>tag,</a:t>
            </a:r>
            <a:r>
              <a:rPr lang="zh-CN" altLang="en-US" sz="1800" dirty="0" smtClean="0"/>
              <a:t>例如</a:t>
            </a:r>
            <a:r>
              <a:rPr lang="en-US" altLang="zh-CN" sz="1800" dirty="0" smtClean="0"/>
              <a:t>v1.0.0.1</a:t>
            </a:r>
          </a:p>
          <a:p>
            <a:pPr marL="1257300" lvl="4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1800" dirty="0" err="1" smtClean="0"/>
              <a:t>HotFix</a:t>
            </a:r>
            <a:r>
              <a:rPr lang="zh-CN" altLang="en-US" sz="1800" dirty="0" smtClean="0"/>
              <a:t>代码上线之后删除本地分支</a:t>
            </a:r>
            <a:endParaRPr lang="en-US" altLang="zh-CN" sz="1800" dirty="0" smtClean="0"/>
          </a:p>
          <a:p>
            <a:pPr marL="800100" lvl="3" indent="-342900">
              <a:lnSpc>
                <a:spcPct val="90000"/>
              </a:lnSpc>
            </a:pP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项目必须</a:t>
            </a:r>
            <a:r>
              <a:rPr lang="zh-CN" altLang="en-US" dirty="0" smtClean="0"/>
              <a:t>具有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远端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en-US" altLang="zh-CN" dirty="0" smtClean="0"/>
              <a:t>Master</a:t>
            </a:r>
            <a:r>
              <a:rPr lang="zh-CN" altLang="en-US" dirty="0" smtClean="0"/>
              <a:t>不允许提交</a:t>
            </a:r>
            <a:r>
              <a:rPr lang="zh-CN" altLang="en-US" dirty="0" smtClean="0"/>
              <a:t>代码，只做发布代码使用，每次发布必须打</a:t>
            </a:r>
            <a:r>
              <a:rPr lang="en-US" altLang="zh-CN" dirty="0" smtClean="0"/>
              <a:t>Tag</a:t>
            </a:r>
            <a:endParaRPr lang="en-US" altLang="zh-CN" dirty="0" smtClean="0"/>
          </a:p>
          <a:p>
            <a:r>
              <a:rPr lang="zh-CN" altLang="en-US" dirty="0" smtClean="0"/>
              <a:t>所有开发分支包括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需要拉一下</a:t>
            </a:r>
            <a:r>
              <a:rPr lang="en-US" altLang="zh-CN" dirty="0" smtClean="0"/>
              <a:t>(pull)</a:t>
            </a:r>
            <a:r>
              <a:rPr lang="zh-CN" altLang="en-US" dirty="0" smtClean="0"/>
              <a:t>对应分支的远端代码，减少推送</a:t>
            </a:r>
            <a:r>
              <a:rPr lang="en-US" altLang="zh-CN" dirty="0" smtClean="0"/>
              <a:t>(push)</a:t>
            </a:r>
            <a:r>
              <a:rPr lang="zh-CN" altLang="en-US" dirty="0" smtClean="0"/>
              <a:t>可能需要的合并次数</a:t>
            </a:r>
            <a:endParaRPr lang="en-US" altLang="zh-CN" dirty="0" smtClean="0"/>
          </a:p>
          <a:p>
            <a:r>
              <a:rPr lang="zh-CN" altLang="en-US" dirty="0" smtClean="0"/>
              <a:t>如果多个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分支同时开发完成并且需要上线，可以先合并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分支，再提交测试，统一上线，减少测试环境和资源的不足</a:t>
            </a:r>
            <a:endParaRPr lang="en-US" altLang="zh-CN" dirty="0" smtClean="0"/>
          </a:p>
          <a:p>
            <a:r>
              <a:rPr lang="en-US" altLang="zh-CN" dirty="0" smtClean="0"/>
              <a:t>Feature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HotFix</a:t>
            </a:r>
            <a:r>
              <a:rPr lang="zh-CN" altLang="en-US" dirty="0" smtClean="0"/>
              <a:t>在代码合并到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之后需要删除本地和远端分支，以免造成困扰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使用教程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如何在一台新的机器上使用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首先需要下载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marL="1371600" lvl="2" indent="-514350">
              <a:buFont typeface="+mj-lt"/>
              <a:buAutoNum type="arabicPeriod"/>
            </a:pPr>
            <a:r>
              <a:rPr lang="en-US" altLang="zh-CN" dirty="0" err="1" smtClean="0"/>
              <a:t>Unbantu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-core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altLang="zh-CN" dirty="0" smtClean="0"/>
              <a:t>Windows </a:t>
            </a:r>
            <a:r>
              <a:rPr lang="zh-CN" altLang="en-US" dirty="0" smtClean="0"/>
              <a:t>请到 </a:t>
            </a:r>
            <a:r>
              <a:rPr lang="en-US" altLang="zh-CN" dirty="0" smtClean="0">
                <a:hlinkClick r:id="rId2"/>
              </a:rPr>
              <a:t>http://msysgit.github.io/</a:t>
            </a:r>
            <a:r>
              <a:rPr lang="zh-CN" altLang="en-US" dirty="0" smtClean="0"/>
              <a:t>下载最新版本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SSL Pub Key</a:t>
            </a:r>
          </a:p>
          <a:p>
            <a:pPr marL="1371600" lvl="2" indent="-514350">
              <a:buFont typeface="+mj-lt"/>
              <a:buAutoNum type="arabicPeriod"/>
            </a:pPr>
            <a:r>
              <a:rPr lang="zh-CN" altLang="en-US" sz="2800" dirty="0" smtClean="0"/>
              <a:t>测试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地址</a:t>
            </a:r>
            <a:endParaRPr lang="en-US" altLang="zh-CN" sz="2800" dirty="0" smtClean="0"/>
          </a:p>
          <a:p>
            <a:pPr marL="1371600" lvl="2" indent="-514350">
              <a:buFont typeface="+mj-lt"/>
              <a:buAutoNum type="arabicPeriod"/>
            </a:pPr>
            <a:r>
              <a:rPr lang="zh-CN" altLang="en-US" sz="2800" dirty="0" smtClean="0"/>
              <a:t>公司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地址</a:t>
            </a:r>
            <a:r>
              <a:rPr lang="en-US" altLang="zh-CN" dirty="0" smtClean="0">
                <a:hlinkClick r:id="rId3"/>
              </a:rPr>
              <a:t>https://ssl.izenesoft.cn/projects_navigation</a:t>
            </a:r>
            <a:endParaRPr lang="en-US" altLang="zh-CN" dirty="0" smtClean="0"/>
          </a:p>
          <a:p>
            <a:pPr marL="1371600" lvl="2" indent="-514350">
              <a:buFont typeface="+mj-lt"/>
              <a:buAutoNum type="arabicPeriod"/>
            </a:pPr>
            <a:r>
              <a:rPr lang="zh-CN" altLang="en-US" dirty="0" smtClean="0"/>
              <a:t>用公司分配的帐号登录，点击右上角的</a:t>
            </a:r>
            <a:r>
              <a:rPr lang="en-US" b="1" u="sng" dirty="0" smtClean="0">
                <a:hlinkClick r:id="rId4"/>
              </a:rPr>
              <a:t>My account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SSL Public Key</a:t>
            </a:r>
            <a:endParaRPr lang="en-US" alt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934</Words>
  <PresentationFormat>全屏显示(4:3)</PresentationFormat>
  <Paragraphs>244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开发团队Git 分支创建规范</vt:lpstr>
      <vt:lpstr>分支形式</vt:lpstr>
      <vt:lpstr>主分支</vt:lpstr>
      <vt:lpstr>可选分支</vt:lpstr>
      <vt:lpstr>Master 发布分支管理</vt:lpstr>
      <vt:lpstr>Develop、 Feature开发分支管理</vt:lpstr>
      <vt:lpstr>HotFix线上Bug修复分支</vt:lpstr>
      <vt:lpstr>注意事项 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  <vt:lpstr>Git使用教程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分支创建规范</dc:title>
  <dc:creator>Administrator</dc:creator>
  <cp:lastModifiedBy>lscm</cp:lastModifiedBy>
  <cp:revision>261</cp:revision>
  <dcterms:created xsi:type="dcterms:W3CDTF">2014-09-08T14:51:17Z</dcterms:created>
  <dcterms:modified xsi:type="dcterms:W3CDTF">2015-01-20T09:06:59Z</dcterms:modified>
</cp:coreProperties>
</file>