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1"/>
  </p:notesMasterIdLst>
  <p:sldIdLst>
    <p:sldId id="257" r:id="rId2"/>
    <p:sldId id="258" r:id="rId3"/>
    <p:sldId id="259" r:id="rId4"/>
    <p:sldId id="260" r:id="rId5"/>
    <p:sldId id="261" r:id="rId6"/>
    <p:sldId id="262" r:id="rId7"/>
    <p:sldId id="263" r:id="rId8"/>
    <p:sldId id="264" r:id="rId9"/>
    <p:sldId id="265" r:id="rId10"/>
    <p:sldId id="266" r:id="rId11"/>
    <p:sldId id="268" r:id="rId12"/>
    <p:sldId id="270" r:id="rId13"/>
    <p:sldId id="267"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7" r:id="rId57"/>
    <p:sldId id="318" r:id="rId58"/>
    <p:sldId id="313" r:id="rId59"/>
    <p:sldId id="314" r:id="rId60"/>
    <p:sldId id="315" r:id="rId61"/>
    <p:sldId id="316" r:id="rId62"/>
    <p:sldId id="319" r:id="rId63"/>
    <p:sldId id="320" r:id="rId64"/>
    <p:sldId id="321" r:id="rId65"/>
    <p:sldId id="322" r:id="rId66"/>
    <p:sldId id="323" r:id="rId67"/>
    <p:sldId id="324" r:id="rId68"/>
    <p:sldId id="325" r:id="rId69"/>
    <p:sldId id="327" r:id="rId70"/>
    <p:sldId id="326" r:id="rId71"/>
    <p:sldId id="328" r:id="rId72"/>
    <p:sldId id="329" r:id="rId73"/>
    <p:sldId id="330" r:id="rId74"/>
    <p:sldId id="331" r:id="rId75"/>
    <p:sldId id="333" r:id="rId76"/>
    <p:sldId id="334" r:id="rId77"/>
    <p:sldId id="335" r:id="rId78"/>
    <p:sldId id="336" r:id="rId79"/>
    <p:sldId id="337" r:id="rId80"/>
    <p:sldId id="342" r:id="rId81"/>
    <p:sldId id="343" r:id="rId82"/>
    <p:sldId id="344" r:id="rId83"/>
    <p:sldId id="338" r:id="rId84"/>
    <p:sldId id="339" r:id="rId85"/>
    <p:sldId id="340" r:id="rId86"/>
    <p:sldId id="341" r:id="rId87"/>
    <p:sldId id="345"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0" r:id="rId112"/>
    <p:sldId id="371" r:id="rId113"/>
    <p:sldId id="372" r:id="rId114"/>
    <p:sldId id="373" r:id="rId115"/>
    <p:sldId id="374" r:id="rId116"/>
    <p:sldId id="375" r:id="rId117"/>
    <p:sldId id="376" r:id="rId118"/>
    <p:sldId id="377" r:id="rId119"/>
    <p:sldId id="378" r:id="rId120"/>
    <p:sldId id="379" r:id="rId121"/>
    <p:sldId id="380" r:id="rId122"/>
    <p:sldId id="381" r:id="rId123"/>
    <p:sldId id="382" r:id="rId124"/>
    <p:sldId id="384" r:id="rId125"/>
    <p:sldId id="385" r:id="rId126"/>
    <p:sldId id="386" r:id="rId127"/>
    <p:sldId id="387" r:id="rId128"/>
    <p:sldId id="388" r:id="rId129"/>
    <p:sldId id="389" r:id="rId130"/>
    <p:sldId id="390" r:id="rId131"/>
    <p:sldId id="391" r:id="rId132"/>
    <p:sldId id="392" r:id="rId133"/>
    <p:sldId id="393" r:id="rId134"/>
    <p:sldId id="394" r:id="rId135"/>
    <p:sldId id="395" r:id="rId136"/>
    <p:sldId id="396" r:id="rId137"/>
    <p:sldId id="397" r:id="rId138"/>
    <p:sldId id="398" r:id="rId139"/>
    <p:sldId id="399" r:id="rId140"/>
    <p:sldId id="400" r:id="rId141"/>
    <p:sldId id="401" r:id="rId142"/>
    <p:sldId id="402" r:id="rId143"/>
    <p:sldId id="403" r:id="rId144"/>
    <p:sldId id="404" r:id="rId145"/>
    <p:sldId id="405" r:id="rId146"/>
    <p:sldId id="406" r:id="rId147"/>
    <p:sldId id="407" r:id="rId148"/>
    <p:sldId id="408" r:id="rId149"/>
    <p:sldId id="409" r:id="rId150"/>
    <p:sldId id="410" r:id="rId151"/>
    <p:sldId id="411" r:id="rId152"/>
    <p:sldId id="412" r:id="rId153"/>
    <p:sldId id="413" r:id="rId154"/>
    <p:sldId id="414" r:id="rId155"/>
    <p:sldId id="415" r:id="rId156"/>
    <p:sldId id="416" r:id="rId157"/>
    <p:sldId id="417" r:id="rId158"/>
    <p:sldId id="418" r:id="rId159"/>
    <p:sldId id="419" r:id="rId160"/>
    <p:sldId id="420" r:id="rId161"/>
    <p:sldId id="421" r:id="rId162"/>
    <p:sldId id="422" r:id="rId163"/>
    <p:sldId id="423" r:id="rId164"/>
    <p:sldId id="424" r:id="rId165"/>
    <p:sldId id="425" r:id="rId166"/>
    <p:sldId id="426" r:id="rId167"/>
    <p:sldId id="427" r:id="rId168"/>
    <p:sldId id="428" r:id="rId169"/>
    <p:sldId id="429" r:id="rId170"/>
    <p:sldId id="430" r:id="rId171"/>
    <p:sldId id="431" r:id="rId172"/>
    <p:sldId id="432" r:id="rId173"/>
    <p:sldId id="433" r:id="rId174"/>
    <p:sldId id="434" r:id="rId175"/>
    <p:sldId id="435" r:id="rId176"/>
    <p:sldId id="436" r:id="rId177"/>
    <p:sldId id="437" r:id="rId178"/>
    <p:sldId id="438" r:id="rId179"/>
    <p:sldId id="439" r:id="rId180"/>
    <p:sldId id="487" r:id="rId181"/>
    <p:sldId id="488" r:id="rId182"/>
    <p:sldId id="489" r:id="rId183"/>
    <p:sldId id="490" r:id="rId184"/>
    <p:sldId id="491" r:id="rId185"/>
    <p:sldId id="492" r:id="rId186"/>
    <p:sldId id="493" r:id="rId187"/>
    <p:sldId id="440" r:id="rId188"/>
    <p:sldId id="441" r:id="rId189"/>
    <p:sldId id="442" r:id="rId190"/>
    <p:sldId id="443" r:id="rId191"/>
    <p:sldId id="444" r:id="rId192"/>
    <p:sldId id="445" r:id="rId193"/>
    <p:sldId id="446" r:id="rId194"/>
    <p:sldId id="447" r:id="rId195"/>
    <p:sldId id="448" r:id="rId196"/>
    <p:sldId id="452" r:id="rId197"/>
    <p:sldId id="449" r:id="rId198"/>
    <p:sldId id="450" r:id="rId199"/>
    <p:sldId id="451" r:id="rId200"/>
    <p:sldId id="453" r:id="rId201"/>
    <p:sldId id="454" r:id="rId202"/>
    <p:sldId id="456" r:id="rId203"/>
    <p:sldId id="457" r:id="rId204"/>
    <p:sldId id="458" r:id="rId205"/>
    <p:sldId id="459" r:id="rId206"/>
    <p:sldId id="460" r:id="rId207"/>
    <p:sldId id="461" r:id="rId208"/>
    <p:sldId id="462" r:id="rId209"/>
    <p:sldId id="463" r:id="rId210"/>
    <p:sldId id="464" r:id="rId211"/>
    <p:sldId id="465" r:id="rId212"/>
    <p:sldId id="466" r:id="rId213"/>
    <p:sldId id="467" r:id="rId214"/>
    <p:sldId id="468" r:id="rId215"/>
    <p:sldId id="469" r:id="rId216"/>
    <p:sldId id="470" r:id="rId217"/>
    <p:sldId id="471" r:id="rId218"/>
    <p:sldId id="472" r:id="rId219"/>
    <p:sldId id="473" r:id="rId220"/>
    <p:sldId id="474" r:id="rId221"/>
    <p:sldId id="475" r:id="rId222"/>
    <p:sldId id="476" r:id="rId223"/>
    <p:sldId id="477" r:id="rId224"/>
    <p:sldId id="478" r:id="rId225"/>
    <p:sldId id="479" r:id="rId226"/>
    <p:sldId id="480" r:id="rId227"/>
    <p:sldId id="481" r:id="rId228"/>
    <p:sldId id="482" r:id="rId229"/>
    <p:sldId id="483" r:id="rId230"/>
    <p:sldId id="513" r:id="rId231"/>
    <p:sldId id="514" r:id="rId232"/>
    <p:sldId id="515" r:id="rId233"/>
    <p:sldId id="516" r:id="rId234"/>
    <p:sldId id="517" r:id="rId235"/>
    <p:sldId id="518" r:id="rId236"/>
    <p:sldId id="484" r:id="rId237"/>
    <p:sldId id="485" r:id="rId238"/>
    <p:sldId id="486" r:id="rId239"/>
    <p:sldId id="494" r:id="rId240"/>
    <p:sldId id="495" r:id="rId241"/>
    <p:sldId id="496" r:id="rId242"/>
    <p:sldId id="499" r:id="rId243"/>
    <p:sldId id="500" r:id="rId244"/>
    <p:sldId id="497" r:id="rId245"/>
    <p:sldId id="501" r:id="rId246"/>
    <p:sldId id="502" r:id="rId247"/>
    <p:sldId id="498" r:id="rId248"/>
    <p:sldId id="503" r:id="rId249"/>
    <p:sldId id="504" r:id="rId250"/>
    <p:sldId id="505" r:id="rId251"/>
    <p:sldId id="506" r:id="rId252"/>
    <p:sldId id="507" r:id="rId253"/>
    <p:sldId id="509" r:id="rId254"/>
    <p:sldId id="508" r:id="rId255"/>
    <p:sldId id="511" r:id="rId256"/>
    <p:sldId id="519" r:id="rId257"/>
    <p:sldId id="512" r:id="rId258"/>
    <p:sldId id="510" r:id="rId259"/>
    <p:sldId id="520" r:id="rId2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4660"/>
  </p:normalViewPr>
  <p:slideViewPr>
    <p:cSldViewPr>
      <p:cViewPr varScale="1">
        <p:scale>
          <a:sx n="69" d="100"/>
          <a:sy n="69" d="100"/>
        </p:scale>
        <p:origin x="143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notesMaster" Target="notesMasters/notesMaster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presProps" Target="presProp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tableStyles" Target="tableStyles.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9A765B-E14C-4C81-B5B8-58C3AC8656FB}" type="datetimeFigureOut">
              <a:rPr lang="en-US" smtClean="0"/>
              <a:t>18/02/05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527067-EA8D-4914-8819-D19FECA968A5}" type="slidenum">
              <a:rPr lang="en-US" smtClean="0"/>
              <a:t>‹#›</a:t>
            </a:fld>
            <a:endParaRPr lang="en-US"/>
          </a:p>
        </p:txBody>
      </p:sp>
    </p:spTree>
    <p:extLst>
      <p:ext uri="{BB962C8B-B14F-4D97-AF65-F5344CB8AC3E}">
        <p14:creationId xmlns:p14="http://schemas.microsoft.com/office/powerpoint/2010/main" val="115869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527067-EA8D-4914-8819-D19FECA968A5}" type="slidenum">
              <a:rPr lang="en-US" smtClean="0"/>
              <a:t>217</a:t>
            </a:fld>
            <a:endParaRPr lang="en-US"/>
          </a:p>
        </p:txBody>
      </p:sp>
    </p:spTree>
    <p:extLst>
      <p:ext uri="{BB962C8B-B14F-4D97-AF65-F5344CB8AC3E}">
        <p14:creationId xmlns:p14="http://schemas.microsoft.com/office/powerpoint/2010/main" val="2735793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49B371-2B68-4901-8B77-7E32C7BE2ECB}" type="datetime1">
              <a:rPr lang="en-US" smtClean="0"/>
              <a:t>18/02/05</a:t>
            </a:fld>
            <a:endParaRPr lang="en-US"/>
          </a:p>
        </p:txBody>
      </p:sp>
      <p:sp>
        <p:nvSpPr>
          <p:cNvPr id="5" name="Footer Placeholder 4"/>
          <p:cNvSpPr>
            <a:spLocks noGrp="1"/>
          </p:cNvSpPr>
          <p:nvPr>
            <p:ph type="ftr" sz="quarter" idx="11"/>
          </p:nvPr>
        </p:nvSpPr>
        <p:spPr/>
        <p:txBody>
          <a:bodyPr/>
          <a:lstStyle/>
          <a:p>
            <a:r>
              <a:rPr lang="en-US" smtClean="0"/>
              <a:t>By Mr.Sachin Gaikwad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728BF8-035F-4A3B-BB34-68D027A3517B}" type="datetime1">
              <a:rPr lang="en-US" smtClean="0"/>
              <a:t>18/02/05</a:t>
            </a:fld>
            <a:endParaRPr lang="en-US"/>
          </a:p>
        </p:txBody>
      </p:sp>
      <p:sp>
        <p:nvSpPr>
          <p:cNvPr id="5" name="Footer Placeholder 4"/>
          <p:cNvSpPr>
            <a:spLocks noGrp="1"/>
          </p:cNvSpPr>
          <p:nvPr>
            <p:ph type="ftr" sz="quarter" idx="11"/>
          </p:nvPr>
        </p:nvSpPr>
        <p:spPr/>
        <p:txBody>
          <a:bodyPr/>
          <a:lstStyle/>
          <a:p>
            <a:r>
              <a:rPr lang="en-US" smtClean="0"/>
              <a:t>By Mr.Sachin Gaikwad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4E9E8E-0023-465C-8ADE-00F169C8E0A6}" type="datetime1">
              <a:rPr lang="en-US" smtClean="0"/>
              <a:t>18/02/05</a:t>
            </a:fld>
            <a:endParaRPr lang="en-US"/>
          </a:p>
        </p:txBody>
      </p:sp>
      <p:sp>
        <p:nvSpPr>
          <p:cNvPr id="5" name="Footer Placeholder 4"/>
          <p:cNvSpPr>
            <a:spLocks noGrp="1"/>
          </p:cNvSpPr>
          <p:nvPr>
            <p:ph type="ftr" sz="quarter" idx="11"/>
          </p:nvPr>
        </p:nvSpPr>
        <p:spPr/>
        <p:txBody>
          <a:bodyPr/>
          <a:lstStyle/>
          <a:p>
            <a:r>
              <a:rPr lang="en-US" smtClean="0"/>
              <a:t>By Mr.Sachin Gaikwad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77CE8C-EE1E-46D2-8CF4-A6C69B13B700}" type="datetime1">
              <a:rPr lang="en-US" smtClean="0"/>
              <a:t>18/02/05</a:t>
            </a:fld>
            <a:endParaRPr lang="en-US"/>
          </a:p>
        </p:txBody>
      </p:sp>
      <p:sp>
        <p:nvSpPr>
          <p:cNvPr id="5" name="Footer Placeholder 4"/>
          <p:cNvSpPr>
            <a:spLocks noGrp="1"/>
          </p:cNvSpPr>
          <p:nvPr>
            <p:ph type="ftr" sz="quarter" idx="11"/>
          </p:nvPr>
        </p:nvSpPr>
        <p:spPr/>
        <p:txBody>
          <a:bodyPr/>
          <a:lstStyle/>
          <a:p>
            <a:r>
              <a:rPr lang="en-US" smtClean="0"/>
              <a:t>By Mr.Sachin Gaikwad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18B435-1DF4-4C61-89DE-434D450A6592}" type="datetime1">
              <a:rPr lang="en-US" smtClean="0"/>
              <a:t>18/02/05</a:t>
            </a:fld>
            <a:endParaRPr lang="en-US"/>
          </a:p>
        </p:txBody>
      </p:sp>
      <p:sp>
        <p:nvSpPr>
          <p:cNvPr id="5" name="Footer Placeholder 4"/>
          <p:cNvSpPr>
            <a:spLocks noGrp="1"/>
          </p:cNvSpPr>
          <p:nvPr>
            <p:ph type="ftr" sz="quarter" idx="11"/>
          </p:nvPr>
        </p:nvSpPr>
        <p:spPr/>
        <p:txBody>
          <a:bodyPr/>
          <a:lstStyle/>
          <a:p>
            <a:r>
              <a:rPr lang="en-US" smtClean="0"/>
              <a:t>By Mr.Sachin Gaikwad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785672-0711-4E5C-BE3B-F4A6F8384164}" type="datetime1">
              <a:rPr lang="en-US" smtClean="0"/>
              <a:t>18/02/05</a:t>
            </a:fld>
            <a:endParaRPr lang="en-US"/>
          </a:p>
        </p:txBody>
      </p:sp>
      <p:sp>
        <p:nvSpPr>
          <p:cNvPr id="6" name="Footer Placeholder 5"/>
          <p:cNvSpPr>
            <a:spLocks noGrp="1"/>
          </p:cNvSpPr>
          <p:nvPr>
            <p:ph type="ftr" sz="quarter" idx="11"/>
          </p:nvPr>
        </p:nvSpPr>
        <p:spPr/>
        <p:txBody>
          <a:bodyPr/>
          <a:lstStyle/>
          <a:p>
            <a:r>
              <a:rPr lang="en-US" smtClean="0"/>
              <a:t>By Mr.Sachin Gaikwad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C90A6E-A1ED-4136-82A1-6C163F45759B}" type="datetime1">
              <a:rPr lang="en-US" smtClean="0"/>
              <a:t>18/02/05</a:t>
            </a:fld>
            <a:endParaRPr lang="en-US"/>
          </a:p>
        </p:txBody>
      </p:sp>
      <p:sp>
        <p:nvSpPr>
          <p:cNvPr id="8" name="Footer Placeholder 7"/>
          <p:cNvSpPr>
            <a:spLocks noGrp="1"/>
          </p:cNvSpPr>
          <p:nvPr>
            <p:ph type="ftr" sz="quarter" idx="11"/>
          </p:nvPr>
        </p:nvSpPr>
        <p:spPr/>
        <p:txBody>
          <a:bodyPr/>
          <a:lstStyle/>
          <a:p>
            <a:r>
              <a:rPr lang="en-US" smtClean="0"/>
              <a:t>By Mr.Sachin Gaikwad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CBF89B-B4B0-4A8C-B54F-CE6101457AB8}" type="datetime1">
              <a:rPr lang="en-US" smtClean="0"/>
              <a:t>18/02/05</a:t>
            </a:fld>
            <a:endParaRPr lang="en-US"/>
          </a:p>
        </p:txBody>
      </p:sp>
      <p:sp>
        <p:nvSpPr>
          <p:cNvPr id="4" name="Footer Placeholder 3"/>
          <p:cNvSpPr>
            <a:spLocks noGrp="1"/>
          </p:cNvSpPr>
          <p:nvPr>
            <p:ph type="ftr" sz="quarter" idx="11"/>
          </p:nvPr>
        </p:nvSpPr>
        <p:spPr/>
        <p:txBody>
          <a:bodyPr/>
          <a:lstStyle/>
          <a:p>
            <a:r>
              <a:rPr lang="en-US" smtClean="0"/>
              <a:t>By Mr.Sachin Gaikwad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04E3EE-1EC7-4275-85D6-3DA1D46E3467}" type="datetime1">
              <a:rPr lang="en-US" smtClean="0"/>
              <a:t>18/02/05</a:t>
            </a:fld>
            <a:endParaRPr lang="en-US"/>
          </a:p>
        </p:txBody>
      </p:sp>
      <p:sp>
        <p:nvSpPr>
          <p:cNvPr id="3" name="Footer Placeholder 2"/>
          <p:cNvSpPr>
            <a:spLocks noGrp="1"/>
          </p:cNvSpPr>
          <p:nvPr>
            <p:ph type="ftr" sz="quarter" idx="11"/>
          </p:nvPr>
        </p:nvSpPr>
        <p:spPr/>
        <p:txBody>
          <a:bodyPr/>
          <a:lstStyle/>
          <a:p>
            <a:r>
              <a:rPr lang="en-US" smtClean="0"/>
              <a:t>By Mr.Sachin Gaikwad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C10D2D-12A4-49E1-9525-773BAB5CDEB9}" type="datetime1">
              <a:rPr lang="en-US" smtClean="0"/>
              <a:t>18/02/05</a:t>
            </a:fld>
            <a:endParaRPr lang="en-US"/>
          </a:p>
        </p:txBody>
      </p:sp>
      <p:sp>
        <p:nvSpPr>
          <p:cNvPr id="6" name="Footer Placeholder 5"/>
          <p:cNvSpPr>
            <a:spLocks noGrp="1"/>
          </p:cNvSpPr>
          <p:nvPr>
            <p:ph type="ftr" sz="quarter" idx="11"/>
          </p:nvPr>
        </p:nvSpPr>
        <p:spPr/>
        <p:txBody>
          <a:bodyPr/>
          <a:lstStyle/>
          <a:p>
            <a:r>
              <a:rPr lang="en-US" smtClean="0"/>
              <a:t>By Mr.Sachin Gaikwad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3E9CBC-27F2-47C8-A1DA-CECA73A708E4}" type="datetime1">
              <a:rPr lang="en-US" smtClean="0"/>
              <a:t>18/02/05</a:t>
            </a:fld>
            <a:endParaRPr lang="en-US"/>
          </a:p>
        </p:txBody>
      </p:sp>
      <p:sp>
        <p:nvSpPr>
          <p:cNvPr id="6" name="Footer Placeholder 5"/>
          <p:cNvSpPr>
            <a:spLocks noGrp="1"/>
          </p:cNvSpPr>
          <p:nvPr>
            <p:ph type="ftr" sz="quarter" idx="11"/>
          </p:nvPr>
        </p:nvSpPr>
        <p:spPr/>
        <p:txBody>
          <a:bodyPr/>
          <a:lstStyle/>
          <a:p>
            <a:r>
              <a:rPr lang="en-US" smtClean="0"/>
              <a:t>By Mr.Sachin Gaikwad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F0995D-FA06-45CF-998D-7E3CA07E78EB}" type="datetime1">
              <a:rPr lang="en-US" smtClean="0"/>
              <a:t>18/02/05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By Mr.Sachin Gaikwad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8" Type="http://schemas.openxmlformats.org/officeDocument/2006/relationships/hyperlink" Target="http://java-source.net/open-source/rule-engines/sweetrules" TargetMode="External"/><Relationship Id="rId3" Type="http://schemas.openxmlformats.org/officeDocument/2006/relationships/hyperlink" Target="http://java-source.net/open-source/rule-engines/jlisa" TargetMode="External"/><Relationship Id="rId7" Type="http://schemas.openxmlformats.org/officeDocument/2006/relationships/hyperlink" Target="http://java-source.net/open-source/rule-engines/open-lexicon" TargetMode="External"/><Relationship Id="rId2" Type="http://schemas.openxmlformats.org/officeDocument/2006/relationships/hyperlink" Target="http://java-source.net/open-source/rule-engines/mandarax" TargetMode="External"/><Relationship Id="rId1" Type="http://schemas.openxmlformats.org/officeDocument/2006/relationships/slideLayout" Target="../slideLayouts/slideLayout2.xml"/><Relationship Id="rId6" Type="http://schemas.openxmlformats.org/officeDocument/2006/relationships/hyperlink" Target="http://java-source.net/open-source/rule-engines/openrules" TargetMode="External"/><Relationship Id="rId5" Type="http://schemas.openxmlformats.org/officeDocument/2006/relationships/hyperlink" Target="http://java-source.net/open-source/rule-engines/prova-language" TargetMode="External"/><Relationship Id="rId10" Type="http://schemas.openxmlformats.org/officeDocument/2006/relationships/hyperlink" Target="http://java-source.net/open-source/rule-engines/hammurapi-rules" TargetMode="External"/><Relationship Id="rId4" Type="http://schemas.openxmlformats.org/officeDocument/2006/relationships/hyperlink" Target="http://java-source.net/open-source/rule-engines/jeops-the-java-embedded-object-production-system" TargetMode="External"/><Relationship Id="rId9" Type="http://schemas.openxmlformats.org/officeDocument/2006/relationships/hyperlink" Target="http://java-source.net/open-source/rule-engines/zilonis" TargetMode="Externa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hyperlink" Target="eclipse-javadoc:%E2%98%82=BeanLifeCycleObjectCountApp/C:\/Program%20Files%20\(x86)\/Java\/jre7\/lib\/rt.jar%3cjava.util.concurrent.atomic(AtomicInteger.class%E2%98%83AtomicInteger%E2%98%82java.lang.Integer" TargetMode="Externa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Spring 1 class</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Framework</a:t>
            </a:r>
            <a:r>
              <a:rPr lang="en-US" dirty="0" smtClean="0"/>
              <a:t>: It is workplace which provide pre-identified classes and interfaces to develop an application.</a:t>
            </a:r>
          </a:p>
          <a:p>
            <a:r>
              <a:rPr lang="en-US" dirty="0" smtClean="0"/>
              <a:t>Framework is a bunch of classes and interfaces which provides boiler plat logic.</a:t>
            </a:r>
          </a:p>
          <a:p>
            <a:r>
              <a:rPr lang="en-US" dirty="0" smtClean="0"/>
              <a:t>Framework makes developers work easy by providing pre-developed classes which reduces the code.</a:t>
            </a:r>
          </a:p>
          <a:p>
            <a:r>
              <a:rPr lang="en-US" dirty="0" smtClean="0"/>
              <a:t>Frameworks contains different tools, </a:t>
            </a:r>
            <a:r>
              <a:rPr lang="en-US" dirty="0" err="1" smtClean="0"/>
              <a:t>docs,etc</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856493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r>
              <a:rPr lang="en-US" dirty="0" smtClean="0"/>
              <a:t>We can add SF at any part of the project no problems at all.</a:t>
            </a:r>
          </a:p>
          <a:p>
            <a:r>
              <a:rPr lang="en-US" dirty="0" smtClean="0"/>
              <a:t> It is easy to integrate and built the application</a:t>
            </a:r>
            <a:endParaRPr lang="en-US" dirty="0"/>
          </a:p>
          <a:p>
            <a:pPr marL="0" indent="0">
              <a:buNone/>
            </a:pPr>
            <a:r>
              <a:rPr lang="en-US" u="sng" dirty="0" smtClean="0">
                <a:solidFill>
                  <a:srgbClr val="FF0000"/>
                </a:solidFill>
              </a:rPr>
              <a:t>Non-Invasiveness</a:t>
            </a:r>
            <a:r>
              <a:rPr lang="en-US" u="sng" dirty="0" smtClean="0"/>
              <a:t> </a:t>
            </a:r>
          </a:p>
          <a:p>
            <a:r>
              <a:rPr lang="en-US" dirty="0" smtClean="0"/>
              <a:t>Non-Invasiveness means it does not  affect our code even though some don’t want to use the Spring,  it remain same .</a:t>
            </a:r>
          </a:p>
          <a:p>
            <a:r>
              <a:rPr lang="en-US" dirty="0" smtClean="0"/>
              <a:t>At any point of your project you can remove the Spring package you need not do any changes in the code it will automatically managed by spring. </a:t>
            </a:r>
          </a:p>
          <a:p>
            <a:endParaRPr lang="en-US" dirty="0" smtClean="0"/>
          </a:p>
          <a:p>
            <a:endParaRPr lang="en-US" dirty="0" smtClean="0"/>
          </a:p>
          <a:p>
            <a:endParaRPr lang="en-US" dirty="0"/>
          </a:p>
          <a:p>
            <a:endParaRPr lang="en-US" dirty="0" smtClean="0"/>
          </a:p>
          <a:p>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1119308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solidFill>
                  <a:srgbClr val="FF0000"/>
                </a:solidFill>
              </a:rPr>
              <a:t>3). Principle of Uniqueness:</a:t>
            </a:r>
          </a:p>
          <a:p>
            <a:pPr lvl="1"/>
            <a:r>
              <a:rPr lang="en-US" dirty="0" smtClean="0"/>
              <a:t>JVM memory is very expensive we can not use anywhere.</a:t>
            </a:r>
          </a:p>
          <a:p>
            <a:pPr lvl="1"/>
            <a:r>
              <a:rPr lang="en-US" dirty="0" smtClean="0"/>
              <a:t>Uniqueness principle take care of loading unique classes only. Mean no one class loader load duplicate bytecode into the memory.</a:t>
            </a:r>
          </a:p>
          <a:p>
            <a:pPr lvl="1"/>
            <a:r>
              <a:rPr lang="en-US" dirty="0" smtClean="0"/>
              <a:t>Here principle to delegation plays vital role, it will always delegate and check bytecode has been loaded or not.</a:t>
            </a:r>
          </a:p>
          <a:p>
            <a:pPr lvl="1"/>
            <a:r>
              <a:rPr lang="en-US" dirty="0" smtClean="0"/>
              <a:t>It will not allow duplication of bytecode into the JVM memory.</a:t>
            </a:r>
          </a:p>
          <a:p>
            <a:pPr lvl="1"/>
            <a:endParaRPr lang="en-US" dirty="0" smtClean="0"/>
          </a:p>
          <a:p>
            <a:pPr lvl="1"/>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08720561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dirty="0" smtClean="0">
                <a:solidFill>
                  <a:srgbClr val="FF0000"/>
                </a:solidFill>
              </a:rPr>
              <a:t>Phases of </a:t>
            </a:r>
            <a:r>
              <a:rPr lang="en-US" dirty="0" err="1" smtClean="0">
                <a:solidFill>
                  <a:srgbClr val="FF0000"/>
                </a:solidFill>
              </a:rPr>
              <a:t>ClassLoading</a:t>
            </a:r>
            <a:r>
              <a:rPr lang="en-US" dirty="0" smtClean="0">
                <a:solidFill>
                  <a:srgbClr val="FF0000"/>
                </a:solidFill>
              </a:rPr>
              <a:t>:</a:t>
            </a:r>
          </a:p>
          <a:p>
            <a:pPr lvl="1"/>
            <a:r>
              <a:rPr lang="en-US" dirty="0" smtClean="0">
                <a:solidFill>
                  <a:schemeClr val="tx2"/>
                </a:solidFill>
              </a:rPr>
              <a:t>1). Loading </a:t>
            </a:r>
          </a:p>
          <a:p>
            <a:pPr lvl="1"/>
            <a:r>
              <a:rPr lang="en-US" dirty="0" smtClean="0">
                <a:solidFill>
                  <a:schemeClr val="tx2"/>
                </a:solidFill>
              </a:rPr>
              <a:t>2). Linking</a:t>
            </a:r>
          </a:p>
          <a:p>
            <a:pPr lvl="2"/>
            <a:r>
              <a:rPr lang="en-US" dirty="0" smtClean="0">
                <a:solidFill>
                  <a:schemeClr val="accent2">
                    <a:lumMod val="75000"/>
                  </a:schemeClr>
                </a:solidFill>
              </a:rPr>
              <a:t>Verifying</a:t>
            </a:r>
          </a:p>
          <a:p>
            <a:pPr lvl="2"/>
            <a:r>
              <a:rPr lang="en-US" dirty="0" smtClean="0">
                <a:solidFill>
                  <a:schemeClr val="accent2">
                    <a:lumMod val="75000"/>
                  </a:schemeClr>
                </a:solidFill>
              </a:rPr>
              <a:t>Preparing</a:t>
            </a:r>
          </a:p>
          <a:p>
            <a:pPr lvl="2"/>
            <a:r>
              <a:rPr lang="en-US" dirty="0" smtClean="0">
                <a:solidFill>
                  <a:schemeClr val="accent2">
                    <a:lumMod val="75000"/>
                  </a:schemeClr>
                </a:solidFill>
              </a:rPr>
              <a:t>Resolving</a:t>
            </a:r>
          </a:p>
          <a:p>
            <a:pPr lvl="1"/>
            <a:r>
              <a:rPr lang="en-US" dirty="0" smtClean="0">
                <a:solidFill>
                  <a:schemeClr val="tx2"/>
                </a:solidFill>
              </a:rPr>
              <a:t>3). Initializing</a:t>
            </a:r>
          </a:p>
          <a:p>
            <a:pPr marL="57150" indent="0">
              <a:buNone/>
            </a:pPr>
            <a:r>
              <a:rPr lang="en-US" dirty="0" smtClean="0">
                <a:solidFill>
                  <a:srgbClr val="FF0000"/>
                </a:solidFill>
              </a:rPr>
              <a:t>1)Loading</a:t>
            </a:r>
          </a:p>
          <a:p>
            <a:pPr marL="57150" indent="0">
              <a:buNone/>
            </a:pPr>
            <a:r>
              <a:rPr lang="en-US" dirty="0"/>
              <a:t>	</a:t>
            </a:r>
            <a:r>
              <a:rPr lang="en-US" dirty="0" smtClean="0"/>
              <a:t>JVM call </a:t>
            </a:r>
            <a:r>
              <a:rPr lang="en-US" dirty="0" err="1" smtClean="0"/>
              <a:t>Classloader</a:t>
            </a:r>
            <a:r>
              <a:rPr lang="en-US" dirty="0" smtClean="0"/>
              <a:t> to load the .class file into the JVM memory. While loading the bytecode of the class, it follows principles of </a:t>
            </a:r>
            <a:r>
              <a:rPr lang="en-US" dirty="0" err="1" smtClean="0"/>
              <a:t>classloaders</a:t>
            </a:r>
            <a:r>
              <a:rPr lang="en-US" dirty="0" smtClean="0"/>
              <a:t>.</a:t>
            </a:r>
          </a:p>
          <a:p>
            <a:pPr marL="57150" indent="0">
              <a:buNone/>
            </a:pPr>
            <a:r>
              <a:rPr lang="en-US" dirty="0" smtClean="0"/>
              <a:t>Once loading has been completed by one of </a:t>
            </a:r>
            <a:r>
              <a:rPr lang="en-US" dirty="0" err="1" smtClean="0"/>
              <a:t>ClassLoader</a:t>
            </a:r>
            <a:r>
              <a:rPr lang="en-US" dirty="0" smtClean="0"/>
              <a:t>, it will sent to the linking phase.</a:t>
            </a:r>
          </a:p>
          <a:p>
            <a:pPr marL="57150" indent="0">
              <a:buNone/>
            </a:pPr>
            <a:r>
              <a:rPr lang="en-US" dirty="0" smtClean="0">
                <a:solidFill>
                  <a:srgbClr val="FF0000"/>
                </a:solidFill>
              </a:rPr>
              <a:t>2)Linking:</a:t>
            </a:r>
          </a:p>
          <a:p>
            <a:pPr marL="57150" indent="0">
              <a:buNone/>
            </a:pPr>
            <a:r>
              <a:rPr lang="en-US" dirty="0"/>
              <a:t>	</a:t>
            </a:r>
            <a:r>
              <a:rPr lang="en-US" dirty="0" smtClean="0"/>
              <a:t>Linking phase has classified into three parts </a:t>
            </a:r>
          </a:p>
          <a:p>
            <a:pPr marL="914400" lvl="1" indent="-457200"/>
            <a:r>
              <a:rPr lang="en-US" dirty="0" smtClean="0">
                <a:solidFill>
                  <a:srgbClr val="FF0000"/>
                </a:solidFill>
              </a:rPr>
              <a:t>Verifying :</a:t>
            </a:r>
            <a:r>
              <a:rPr lang="en-US" dirty="0" smtClean="0"/>
              <a:t>  it will verify the bytecode compatibility means generated bytecode can be executed by current JVM or not. </a:t>
            </a:r>
          </a:p>
          <a:p>
            <a:pPr marL="914400" lvl="1" indent="-457200"/>
            <a:r>
              <a:rPr lang="en-US" dirty="0" smtClean="0"/>
              <a:t>It will check the structure of the class is valid or not.</a:t>
            </a:r>
          </a:p>
          <a:p>
            <a:pPr marL="457200" lvl="1" indent="0">
              <a:buNone/>
            </a:pPr>
            <a:endParaRPr lang="en-US" dirty="0" smtClean="0"/>
          </a:p>
          <a:p>
            <a:pPr marL="914400" lvl="1" indent="-457200"/>
            <a:endParaRPr lang="en-US" dirty="0" smtClean="0"/>
          </a:p>
          <a:p>
            <a:pPr marL="5715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60492901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lvl="1"/>
            <a:r>
              <a:rPr lang="en-US" dirty="0" smtClean="0">
                <a:solidFill>
                  <a:srgbClr val="FF0000"/>
                </a:solidFill>
              </a:rPr>
              <a:t>Preparing: </a:t>
            </a:r>
            <a:r>
              <a:rPr lang="en-US" dirty="0" smtClean="0"/>
              <a:t>It is very important part of the linking because it will generate the symbolic link to the referenced class, method, variable and so on.</a:t>
            </a:r>
          </a:p>
          <a:p>
            <a:pPr lvl="1"/>
            <a:r>
              <a:rPr lang="en-US" dirty="0" smtClean="0"/>
              <a:t>Actually it will keep the link, but if we change the corresponding class, method, or variable it will throws an exception. </a:t>
            </a:r>
          </a:p>
          <a:p>
            <a:pPr lvl="1"/>
            <a:r>
              <a:rPr lang="en-US" dirty="0" smtClean="0">
                <a:solidFill>
                  <a:srgbClr val="FF0000"/>
                </a:solidFill>
              </a:rPr>
              <a:t>Resolving : </a:t>
            </a:r>
            <a:r>
              <a:rPr lang="en-US" dirty="0" smtClean="0"/>
              <a:t>Here </a:t>
            </a:r>
            <a:r>
              <a:rPr lang="en-US" dirty="0" err="1" smtClean="0"/>
              <a:t>classloader</a:t>
            </a:r>
            <a:r>
              <a:rPr lang="en-US" dirty="0" smtClean="0"/>
              <a:t> going </a:t>
            </a:r>
            <a:r>
              <a:rPr lang="en-US" dirty="0"/>
              <a:t>t</a:t>
            </a:r>
            <a:r>
              <a:rPr lang="en-US" dirty="0" smtClean="0"/>
              <a:t>o check the corresponding  class is available or not, if it is available it will load the class. But there are two ways to load the classes </a:t>
            </a:r>
          </a:p>
          <a:p>
            <a:pPr lvl="2"/>
            <a:r>
              <a:rPr lang="en-US" dirty="0" smtClean="0">
                <a:solidFill>
                  <a:srgbClr val="FF0000"/>
                </a:solidFill>
              </a:rPr>
              <a:t>1). Implicit </a:t>
            </a:r>
            <a:r>
              <a:rPr lang="en-US" dirty="0" err="1" smtClean="0">
                <a:solidFill>
                  <a:srgbClr val="FF0000"/>
                </a:solidFill>
              </a:rPr>
              <a:t>classloading</a:t>
            </a:r>
            <a:r>
              <a:rPr lang="en-US" dirty="0" smtClean="0">
                <a:solidFill>
                  <a:srgbClr val="FF0000"/>
                </a:solidFill>
              </a:rPr>
              <a:t>: </a:t>
            </a:r>
          </a:p>
          <a:p>
            <a:pPr lvl="3"/>
            <a:r>
              <a:rPr lang="en-US" dirty="0" smtClean="0"/>
              <a:t>Ex: class A{  B </a:t>
            </a:r>
            <a:r>
              <a:rPr lang="en-US" dirty="0" err="1" smtClean="0"/>
              <a:t>b</a:t>
            </a:r>
            <a:r>
              <a:rPr lang="en-US" dirty="0" smtClean="0"/>
              <a:t> = new B(); </a:t>
            </a:r>
          </a:p>
          <a:p>
            <a:pPr marL="2743200" lvl="6" indent="0">
              <a:buNone/>
            </a:pPr>
            <a:r>
              <a:rPr lang="en-US" dirty="0" smtClean="0"/>
              <a:t>}</a:t>
            </a:r>
            <a:endParaRPr lang="en-US" dirty="0"/>
          </a:p>
          <a:p>
            <a:pPr lvl="2"/>
            <a:r>
              <a:rPr lang="en-US" dirty="0" smtClean="0">
                <a:solidFill>
                  <a:srgbClr val="FF0000"/>
                </a:solidFill>
              </a:rPr>
              <a:t>   2). Explicit </a:t>
            </a:r>
            <a:r>
              <a:rPr lang="en-US" dirty="0" err="1" smtClean="0">
                <a:solidFill>
                  <a:srgbClr val="FF0000"/>
                </a:solidFill>
              </a:rPr>
              <a:t>Classloading</a:t>
            </a:r>
            <a:r>
              <a:rPr lang="en-US" dirty="0" smtClean="0">
                <a:solidFill>
                  <a:srgbClr val="FF0000"/>
                </a:solidFill>
              </a:rPr>
              <a:t>:</a:t>
            </a:r>
          </a:p>
          <a:p>
            <a:pPr marL="914400" lvl="2" indent="0">
              <a:buNone/>
            </a:pPr>
            <a:r>
              <a:rPr lang="en-US" dirty="0"/>
              <a:t>	</a:t>
            </a:r>
            <a:r>
              <a:rPr lang="en-US" dirty="0" smtClean="0"/>
              <a:t>-Ex: class A{ </a:t>
            </a:r>
            <a:r>
              <a:rPr lang="en-US" dirty="0" err="1" smtClean="0"/>
              <a:t>Class.forName</a:t>
            </a:r>
            <a:r>
              <a:rPr lang="en-US" dirty="0" smtClean="0"/>
              <a:t>(“B”);</a:t>
            </a:r>
          </a:p>
          <a:p>
            <a:pPr marL="914400" lvl="2" indent="0">
              <a:buNone/>
            </a:pPr>
            <a:r>
              <a:rPr lang="en-US" dirty="0"/>
              <a:t>	</a:t>
            </a:r>
            <a:r>
              <a:rPr lang="en-US" dirty="0" smtClean="0"/>
              <a:t>	       }</a:t>
            </a:r>
          </a:p>
          <a:p>
            <a:pPr lvl="2"/>
            <a:r>
              <a:rPr lang="en-US" dirty="0" smtClean="0"/>
              <a:t>While resolving the class references we will get </a:t>
            </a:r>
            <a:r>
              <a:rPr lang="en-US" dirty="0" err="1" smtClean="0"/>
              <a:t>ClassNotFoundException</a:t>
            </a:r>
            <a:r>
              <a:rPr lang="en-US" dirty="0" smtClean="0"/>
              <a:t> and </a:t>
            </a:r>
            <a:r>
              <a:rPr lang="en-US" dirty="0" err="1" smtClean="0"/>
              <a:t>NoClassDefFoundError</a:t>
            </a:r>
            <a:r>
              <a:rPr lang="en-US" dirty="0" smtClean="0"/>
              <a:t> Exception.</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5096339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934200"/>
          </a:xfrm>
        </p:spPr>
        <p:txBody>
          <a:bodyPr/>
          <a:lstStyle/>
          <a:p>
            <a:r>
              <a:rPr lang="en-US" dirty="0" smtClean="0">
                <a:solidFill>
                  <a:srgbClr val="FF0000"/>
                </a:solidFill>
              </a:rPr>
              <a:t>3).Initialization:</a:t>
            </a:r>
          </a:p>
          <a:p>
            <a:pPr lvl="1"/>
            <a:r>
              <a:rPr lang="en-US" dirty="0" smtClean="0"/>
              <a:t>Here all the static contexts going to initialize.</a:t>
            </a:r>
          </a:p>
          <a:p>
            <a:pPr lvl="1"/>
            <a:r>
              <a:rPr lang="en-US" dirty="0" smtClean="0"/>
              <a:t>Actually static context going to execute at the time of class loading , but we can make some delay or restrict static to be display.</a:t>
            </a:r>
          </a:p>
          <a:p>
            <a:pPr lvl="1"/>
            <a:r>
              <a:rPr lang="en-US" dirty="0" smtClean="0"/>
              <a:t>If one class want to load other class and other class contains static block, so we can restrict the static block to execute.</a:t>
            </a:r>
          </a:p>
          <a:p>
            <a:pPr lvl="2"/>
            <a:r>
              <a:rPr lang="en-US" dirty="0" smtClean="0"/>
              <a:t>Ex: class B { static{ </a:t>
            </a:r>
            <a:r>
              <a:rPr lang="en-US" dirty="0" err="1" smtClean="0"/>
              <a:t>sos</a:t>
            </a:r>
            <a:r>
              <a:rPr lang="en-US" dirty="0" smtClean="0"/>
              <a:t>(“static block”);}}</a:t>
            </a:r>
          </a:p>
          <a:p>
            <a:pPr lvl="2"/>
            <a:r>
              <a:rPr lang="en-US" dirty="0" smtClean="0"/>
              <a:t>Class A { main{</a:t>
            </a:r>
            <a:r>
              <a:rPr lang="en-US" dirty="0" err="1" smtClean="0"/>
              <a:t>Class.forName</a:t>
            </a:r>
            <a:r>
              <a:rPr lang="en-US" dirty="0" smtClean="0"/>
              <a:t>(“B”,</a:t>
            </a:r>
            <a:r>
              <a:rPr lang="en-US" dirty="0" err="1" smtClean="0"/>
              <a:t>false,A.class.getClassLoader</a:t>
            </a:r>
            <a:r>
              <a:rPr lang="en-US" dirty="0" smtClean="0"/>
              <a:t>());}</a:t>
            </a:r>
          </a:p>
          <a:p>
            <a:pPr marL="914400" lvl="2" indent="0">
              <a:buNone/>
            </a:pPr>
            <a:r>
              <a:rPr lang="en-US" dirty="0" smtClean="0"/>
              <a:t>	}</a:t>
            </a:r>
          </a:p>
          <a:p>
            <a:pPr marL="914400" lvl="2" indent="0">
              <a:buNone/>
            </a:pPr>
            <a:r>
              <a:rPr lang="en-US" dirty="0" smtClean="0"/>
              <a:t> </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362312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solidFill>
                  <a:srgbClr val="FF0000"/>
                </a:solidFill>
              </a:rPr>
              <a:t>Class Loader internal</a:t>
            </a:r>
            <a:r>
              <a:rPr lang="en-US" dirty="0" smtClean="0"/>
              <a:t>:</a:t>
            </a:r>
          </a:p>
          <a:p>
            <a:pPr lvl="1"/>
            <a:r>
              <a:rPr lang="en-US" dirty="0" smtClean="0"/>
              <a:t>By default class loading start from the application class loader and it will obey all the principles.</a:t>
            </a:r>
          </a:p>
          <a:p>
            <a:pPr lvl="1"/>
            <a:r>
              <a:rPr lang="en-US" dirty="0" smtClean="0"/>
              <a:t>But if programmer want to load the class explicitly, he can load the class by using </a:t>
            </a:r>
            <a:r>
              <a:rPr lang="en-US" dirty="0" err="1" smtClean="0"/>
              <a:t>Class.forName</a:t>
            </a:r>
            <a:r>
              <a:rPr lang="en-US" dirty="0" smtClean="0"/>
              <a:t>() method .</a:t>
            </a:r>
          </a:p>
          <a:p>
            <a:pPr lvl="1"/>
            <a:r>
              <a:rPr lang="en-US" dirty="0" smtClean="0"/>
              <a:t>Actually </a:t>
            </a:r>
            <a:r>
              <a:rPr lang="en-US" dirty="0" err="1" smtClean="0"/>
              <a:t>forName</a:t>
            </a:r>
            <a:r>
              <a:rPr lang="en-US" dirty="0" smtClean="0"/>
              <a:t>() method used for loading the classes only.</a:t>
            </a:r>
          </a:p>
          <a:p>
            <a:pPr lvl="1"/>
            <a:r>
              <a:rPr lang="en-US" dirty="0" smtClean="0"/>
              <a:t>If we want to know which </a:t>
            </a:r>
            <a:r>
              <a:rPr lang="en-US" dirty="0" err="1" smtClean="0"/>
              <a:t>classloader</a:t>
            </a:r>
            <a:r>
              <a:rPr lang="en-US" dirty="0" smtClean="0"/>
              <a:t> loading our class then use one method in Class </a:t>
            </a:r>
            <a:r>
              <a:rPr lang="en-US" dirty="0" err="1" smtClean="0"/>
              <a:t>class</a:t>
            </a:r>
            <a:r>
              <a:rPr lang="en-US" dirty="0" smtClean="0"/>
              <a:t>. i.e. </a:t>
            </a:r>
            <a:r>
              <a:rPr lang="en-US" dirty="0" err="1" smtClean="0"/>
              <a:t>getClassLoader</a:t>
            </a:r>
            <a:r>
              <a:rPr lang="en-US" dirty="0" smtClean="0"/>
              <a:t>();</a:t>
            </a:r>
          </a:p>
          <a:p>
            <a:pPr lvl="2"/>
            <a:r>
              <a:rPr lang="en-US" dirty="0" err="1" smtClean="0"/>
              <a:t>getClassLoader</a:t>
            </a:r>
            <a:r>
              <a:rPr lang="en-US" dirty="0" smtClean="0"/>
              <a:t>(), </a:t>
            </a:r>
            <a:r>
              <a:rPr lang="en-US" dirty="0" err="1" smtClean="0"/>
              <a:t>getParent</a:t>
            </a:r>
            <a:r>
              <a:rPr lang="en-US" dirty="0" smtClean="0"/>
              <a:t>(), </a:t>
            </a:r>
            <a:r>
              <a:rPr lang="en-US" dirty="0" err="1" smtClean="0"/>
              <a:t>getSystemClassLoader</a:t>
            </a:r>
            <a:r>
              <a:rPr lang="en-US" dirty="0" smtClean="0"/>
              <a:t>(),</a:t>
            </a:r>
            <a:r>
              <a:rPr lang="en-US" dirty="0" err="1" smtClean="0"/>
              <a:t>getClass</a:t>
            </a:r>
            <a:r>
              <a:rPr lang="en-US" dirty="0" smtClean="0"/>
              <a:t>(), </a:t>
            </a:r>
            <a:r>
              <a:rPr lang="en-US" dirty="0" err="1" smtClean="0"/>
              <a:t>getName</a:t>
            </a:r>
            <a:r>
              <a:rPr lang="en-US" dirty="0" smtClean="0"/>
              <a:t>(), …so on.</a:t>
            </a:r>
          </a:p>
          <a:p>
            <a:pPr marL="514350" lvl="1" indent="0">
              <a:buNone/>
            </a:pPr>
            <a:r>
              <a:rPr lang="en-US" dirty="0" smtClean="0"/>
              <a:t>Ex: Class A { </a:t>
            </a:r>
          </a:p>
          <a:p>
            <a:pPr marL="514350" lvl="1" indent="0">
              <a:buNone/>
            </a:pPr>
            <a:r>
              <a:rPr lang="en-US" dirty="0"/>
              <a:t>	</a:t>
            </a:r>
            <a:r>
              <a:rPr lang="en-US" dirty="0" smtClean="0"/>
              <a:t>	sop(</a:t>
            </a:r>
            <a:r>
              <a:rPr lang="en-US" dirty="0" err="1" smtClean="0"/>
              <a:t>A.class.getClassLoader</a:t>
            </a:r>
            <a:r>
              <a:rPr lang="en-US" dirty="0" smtClean="0"/>
              <a:t>());</a:t>
            </a:r>
          </a:p>
          <a:p>
            <a:pPr marL="514350" lvl="1" indent="0">
              <a:buNone/>
            </a:pPr>
            <a:r>
              <a:rPr lang="en-US" dirty="0" smtClean="0"/>
              <a:t>		}</a:t>
            </a:r>
          </a:p>
          <a:p>
            <a:pPr marL="514350" lvl="1" indent="0">
              <a:buNone/>
            </a:pPr>
            <a:r>
              <a:rPr lang="en-US" dirty="0" smtClean="0"/>
              <a:t>It will print the current </a:t>
            </a:r>
            <a:r>
              <a:rPr lang="en-US" dirty="0" err="1" smtClean="0"/>
              <a:t>classloader</a:t>
            </a:r>
            <a:r>
              <a:rPr lang="en-US" dirty="0" smtClean="0"/>
              <a:t> name and object reference value.</a:t>
            </a:r>
          </a:p>
          <a:p>
            <a:pPr marL="514350" lvl="1" indent="0">
              <a:buNone/>
            </a:pPr>
            <a:r>
              <a:rPr lang="en-US" dirty="0" smtClean="0"/>
              <a:t>Ex. Sop(</a:t>
            </a:r>
            <a:r>
              <a:rPr lang="en-US" dirty="0" err="1" smtClean="0"/>
              <a:t>A.class.getClassLoader</a:t>
            </a:r>
            <a:r>
              <a:rPr lang="en-US" dirty="0" smtClean="0"/>
              <a:t>().</a:t>
            </a:r>
            <a:r>
              <a:rPr lang="en-US" dirty="0" err="1" smtClean="0"/>
              <a:t>getParent</a:t>
            </a:r>
            <a:r>
              <a:rPr lang="en-US" dirty="0" smtClean="0"/>
              <a:t>());</a:t>
            </a:r>
          </a:p>
          <a:p>
            <a:pPr marL="514350" lvl="1" indent="0">
              <a:buNone/>
            </a:pPr>
            <a:r>
              <a:rPr lang="en-US" dirty="0" smtClean="0"/>
              <a:t>We will get parent </a:t>
            </a:r>
            <a:r>
              <a:rPr lang="en-US" dirty="0" err="1" smtClean="0"/>
              <a:t>classloader</a:t>
            </a:r>
            <a:r>
              <a:rPr lang="en-US" dirty="0" smtClean="0"/>
              <a:t> name and corresponding object reference value.</a:t>
            </a:r>
          </a:p>
          <a:p>
            <a:pPr marL="514350" lvl="1" indent="0">
              <a:buNone/>
            </a:pPr>
            <a:endParaRPr lang="en-US" dirty="0"/>
          </a:p>
          <a:p>
            <a:pPr marL="514350" lvl="1" indent="0">
              <a:buNone/>
            </a:pPr>
            <a:endParaRPr lang="en-US" dirty="0" smtClean="0"/>
          </a:p>
          <a:p>
            <a:pPr marL="457200" lvl="1"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4609297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t>Ex:</a:t>
            </a:r>
          </a:p>
          <a:p>
            <a:r>
              <a:rPr lang="en-US" dirty="0" smtClean="0"/>
              <a:t>public </a:t>
            </a:r>
            <a:r>
              <a:rPr lang="en-US" dirty="0"/>
              <a:t>class Test {</a:t>
            </a:r>
          </a:p>
          <a:p>
            <a:r>
              <a:rPr lang="en-US" dirty="0"/>
              <a:t>public static void main(String[] </a:t>
            </a:r>
            <a:r>
              <a:rPr lang="en-US" u="sng" dirty="0" err="1"/>
              <a:t>args</a:t>
            </a:r>
            <a:r>
              <a:rPr lang="en-US" u="sng" dirty="0"/>
              <a:t>) throws </a:t>
            </a:r>
            <a:r>
              <a:rPr lang="en-US" u="sng" dirty="0" err="1"/>
              <a:t>ClassNotFoundException</a:t>
            </a:r>
            <a:r>
              <a:rPr lang="en-US" u="sng" dirty="0"/>
              <a:t>, </a:t>
            </a:r>
            <a:r>
              <a:rPr lang="en-US" u="sng" dirty="0" err="1"/>
              <a:t>InstantiationException</a:t>
            </a:r>
            <a:r>
              <a:rPr lang="en-US" u="sng" dirty="0"/>
              <a:t>, </a:t>
            </a:r>
            <a:r>
              <a:rPr lang="en-US" u="sng" dirty="0" err="1"/>
              <a:t>IllegalAccessException</a:t>
            </a:r>
            <a:r>
              <a:rPr lang="en-US" u="sng" dirty="0"/>
              <a:t> {</a:t>
            </a:r>
          </a:p>
          <a:p>
            <a:r>
              <a:rPr lang="en-US" dirty="0" err="1"/>
              <a:t>ClassLoader</a:t>
            </a:r>
            <a:r>
              <a:rPr lang="en-US" dirty="0"/>
              <a:t> </a:t>
            </a:r>
            <a:r>
              <a:rPr lang="en-US" dirty="0" err="1"/>
              <a:t>classLoader</a:t>
            </a:r>
            <a:r>
              <a:rPr lang="en-US" dirty="0"/>
              <a:t> = </a:t>
            </a:r>
            <a:r>
              <a:rPr lang="en-US" dirty="0" err="1"/>
              <a:t>Test.class.getClassLoader</a:t>
            </a:r>
            <a:r>
              <a:rPr lang="en-US" dirty="0"/>
              <a:t>();</a:t>
            </a:r>
          </a:p>
          <a:p>
            <a:r>
              <a:rPr lang="en-US" dirty="0" err="1"/>
              <a:t>System.out.println</a:t>
            </a:r>
            <a:r>
              <a:rPr lang="en-US" dirty="0"/>
              <a:t>(</a:t>
            </a:r>
            <a:r>
              <a:rPr lang="en-US" dirty="0" err="1"/>
              <a:t>classLoader</a:t>
            </a:r>
            <a:r>
              <a:rPr lang="en-US" dirty="0"/>
              <a:t>);</a:t>
            </a:r>
          </a:p>
          <a:p>
            <a:r>
              <a:rPr lang="en-US" dirty="0"/>
              <a:t>Class </a:t>
            </a:r>
            <a:r>
              <a:rPr lang="en-US" u="sng" dirty="0" err="1"/>
              <a:t>aclass</a:t>
            </a:r>
            <a:r>
              <a:rPr lang="en-US" u="sng" dirty="0"/>
              <a:t> = </a:t>
            </a:r>
            <a:r>
              <a:rPr lang="en-US" u="sng" dirty="0" err="1"/>
              <a:t>classLoader.loadClass</a:t>
            </a:r>
            <a:r>
              <a:rPr lang="en-US" u="sng" dirty="0"/>
              <a:t>("</a:t>
            </a:r>
            <a:r>
              <a:rPr lang="en-US" u="sng" dirty="0" err="1"/>
              <a:t>com.cl.beans.Calculator</a:t>
            </a:r>
            <a:r>
              <a:rPr lang="en-US" u="sng" dirty="0"/>
              <a:t>");</a:t>
            </a:r>
          </a:p>
          <a:p>
            <a:r>
              <a:rPr lang="en-US" dirty="0"/>
              <a:t>//Object </a:t>
            </a:r>
            <a:r>
              <a:rPr lang="en-US" u="sng" dirty="0" err="1"/>
              <a:t>classobj</a:t>
            </a:r>
            <a:r>
              <a:rPr lang="en-US" u="sng" dirty="0"/>
              <a:t> = </a:t>
            </a:r>
            <a:r>
              <a:rPr lang="en-US" u="sng" dirty="0" err="1"/>
              <a:t>Class.forName</a:t>
            </a:r>
            <a:r>
              <a:rPr lang="en-US" u="sng" dirty="0"/>
              <a:t>(</a:t>
            </a:r>
            <a:r>
              <a:rPr lang="en-US" u="sng" dirty="0" err="1"/>
              <a:t>aclass.getCanonicalName</a:t>
            </a:r>
            <a:r>
              <a:rPr lang="en-US" u="sng" dirty="0"/>
              <a:t>()).</a:t>
            </a:r>
            <a:r>
              <a:rPr lang="en-US" u="sng" dirty="0" err="1"/>
              <a:t>newInstance</a:t>
            </a:r>
            <a:r>
              <a:rPr lang="en-US" u="sng" dirty="0"/>
              <a:t>();</a:t>
            </a:r>
          </a:p>
          <a:p>
            <a:r>
              <a:rPr lang="en-US" dirty="0"/>
              <a:t>//</a:t>
            </a:r>
            <a:r>
              <a:rPr lang="en-US" dirty="0" err="1"/>
              <a:t>System.out.println</a:t>
            </a:r>
            <a:r>
              <a:rPr lang="en-US" dirty="0"/>
              <a:t>(</a:t>
            </a:r>
            <a:r>
              <a:rPr lang="en-US" dirty="0" err="1"/>
              <a:t>classobj.hashCode</a:t>
            </a:r>
            <a:r>
              <a:rPr lang="en-US" dirty="0"/>
              <a:t>());</a:t>
            </a:r>
          </a:p>
          <a:p>
            <a:r>
              <a:rPr lang="en-US" dirty="0"/>
              <a:t>Object </a:t>
            </a:r>
            <a:r>
              <a:rPr lang="en-US" u="sng" dirty="0" err="1"/>
              <a:t>obj</a:t>
            </a:r>
            <a:r>
              <a:rPr lang="en-US" u="sng" dirty="0"/>
              <a:t> = </a:t>
            </a:r>
            <a:r>
              <a:rPr lang="en-US" u="sng" dirty="0" err="1"/>
              <a:t>aclass.getClass</a:t>
            </a:r>
            <a:r>
              <a:rPr lang="en-US" u="sng" dirty="0"/>
              <a:t>().</a:t>
            </a:r>
            <a:r>
              <a:rPr lang="en-US" u="sng" dirty="0" err="1"/>
              <a:t>getClassLoader</a:t>
            </a:r>
            <a:r>
              <a:rPr lang="en-US" u="sng" dirty="0"/>
              <a:t>().</a:t>
            </a:r>
            <a:r>
              <a:rPr lang="en-US" u="sng" dirty="0" err="1"/>
              <a:t>getSystemClassLoader</a:t>
            </a:r>
            <a:r>
              <a:rPr lang="en-US" u="sng" dirty="0"/>
              <a:t>();</a:t>
            </a:r>
          </a:p>
          <a:p>
            <a:r>
              <a:rPr lang="en-US" dirty="0"/>
              <a:t>Object obj1 = </a:t>
            </a:r>
            <a:r>
              <a:rPr lang="en-US" dirty="0" err="1"/>
              <a:t>aclass.getClass</a:t>
            </a:r>
            <a:r>
              <a:rPr lang="en-US" dirty="0"/>
              <a:t>().</a:t>
            </a:r>
            <a:r>
              <a:rPr lang="en-US" dirty="0" err="1"/>
              <a:t>getClassLoader</a:t>
            </a:r>
            <a:r>
              <a:rPr lang="en-US" dirty="0"/>
              <a:t>().</a:t>
            </a:r>
            <a:r>
              <a:rPr lang="en-US" dirty="0" err="1"/>
              <a:t>getSystemClassLoader</a:t>
            </a:r>
            <a:r>
              <a:rPr lang="en-US" dirty="0"/>
              <a:t>().</a:t>
            </a:r>
            <a:r>
              <a:rPr lang="en-US" dirty="0" err="1"/>
              <a:t>getParent</a:t>
            </a:r>
            <a:r>
              <a:rPr lang="en-US" dirty="0"/>
              <a:t>();</a:t>
            </a:r>
          </a:p>
          <a:p>
            <a:r>
              <a:rPr lang="en-US" dirty="0"/>
              <a:t>Object obj2 = </a:t>
            </a:r>
            <a:r>
              <a:rPr lang="en-US" dirty="0" err="1"/>
              <a:t>aclass.getClass</a:t>
            </a:r>
            <a:r>
              <a:rPr lang="en-US" dirty="0"/>
              <a:t>().</a:t>
            </a:r>
            <a:r>
              <a:rPr lang="en-US" dirty="0" err="1"/>
              <a:t>getClassLoader</a:t>
            </a:r>
            <a:r>
              <a:rPr lang="en-US" dirty="0"/>
              <a:t>().</a:t>
            </a:r>
            <a:r>
              <a:rPr lang="en-US" dirty="0" err="1"/>
              <a:t>getSystemClassLoader</a:t>
            </a:r>
            <a:r>
              <a:rPr lang="en-US" dirty="0"/>
              <a:t>().</a:t>
            </a:r>
            <a:r>
              <a:rPr lang="en-US" dirty="0" err="1"/>
              <a:t>getParent</a:t>
            </a:r>
            <a:r>
              <a:rPr lang="en-US" dirty="0"/>
              <a:t>().</a:t>
            </a:r>
            <a:r>
              <a:rPr lang="en-US" dirty="0" err="1"/>
              <a:t>getParent</a:t>
            </a:r>
            <a:r>
              <a:rPr lang="en-US" dirty="0"/>
              <a:t>();</a:t>
            </a:r>
          </a:p>
          <a:p>
            <a:r>
              <a:rPr lang="en-US" dirty="0" err="1"/>
              <a:t>System.out.println</a:t>
            </a:r>
            <a:r>
              <a:rPr lang="en-US" dirty="0"/>
              <a:t>(</a:t>
            </a:r>
            <a:r>
              <a:rPr lang="en-US" u="sng" dirty="0" err="1"/>
              <a:t>obj</a:t>
            </a:r>
            <a:r>
              <a:rPr lang="en-US" u="sng" dirty="0"/>
              <a:t>);</a:t>
            </a:r>
          </a:p>
          <a:p>
            <a:r>
              <a:rPr lang="en-US" dirty="0" err="1"/>
              <a:t>System.out.println</a:t>
            </a:r>
            <a:r>
              <a:rPr lang="en-US" dirty="0"/>
              <a:t>(obj1);</a:t>
            </a:r>
          </a:p>
          <a:p>
            <a:r>
              <a:rPr lang="en-US" dirty="0" err="1"/>
              <a:t>System.out.println</a:t>
            </a:r>
            <a:r>
              <a:rPr lang="en-US" dirty="0"/>
              <a:t>(obj2);</a:t>
            </a:r>
          </a:p>
          <a:p>
            <a:r>
              <a:rPr lang="en-US" dirty="0" err="1"/>
              <a:t>System.out.println</a:t>
            </a:r>
            <a:r>
              <a:rPr lang="en-US" dirty="0"/>
              <a:t>("</a:t>
            </a:r>
            <a:r>
              <a:rPr lang="en-US" dirty="0" err="1"/>
              <a:t>aclass.getName</a:t>
            </a:r>
            <a:r>
              <a:rPr lang="en-US" dirty="0"/>
              <a:t>() = " +</a:t>
            </a:r>
            <a:r>
              <a:rPr lang="en-US" dirty="0" err="1"/>
              <a:t>aclass.getSimpleName</a:t>
            </a:r>
            <a:r>
              <a:rPr lang="en-US" dirty="0"/>
              <a:t>());</a:t>
            </a:r>
          </a:p>
          <a:p>
            <a:r>
              <a:rPr lang="en-US" dirty="0"/>
              <a:t>}</a:t>
            </a:r>
          </a:p>
          <a:p>
            <a:r>
              <a:rPr lang="en-US" dirty="0" smtClean="0"/>
              <a:t>}</a:t>
            </a:r>
          </a:p>
          <a:p>
            <a:r>
              <a:rPr lang="en-US" dirty="0" smtClean="0"/>
              <a:t>Actually above program talks about </a:t>
            </a:r>
            <a:r>
              <a:rPr lang="en-US" dirty="0" err="1" smtClean="0"/>
              <a:t>classloader</a:t>
            </a:r>
            <a:r>
              <a:rPr lang="en-US" dirty="0" smtClean="0"/>
              <a:t> return types, parent, and so on.</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683169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dirty="0" smtClean="0">
                <a:solidFill>
                  <a:srgbClr val="FF0000"/>
                </a:solidFill>
              </a:rPr>
              <a:t>Setting </a:t>
            </a:r>
            <a:r>
              <a:rPr lang="en-US" dirty="0" err="1" smtClean="0">
                <a:solidFill>
                  <a:srgbClr val="FF0000"/>
                </a:solidFill>
              </a:rPr>
              <a:t>classpath</a:t>
            </a:r>
            <a:r>
              <a:rPr lang="en-US" dirty="0" smtClean="0">
                <a:solidFill>
                  <a:srgbClr val="FF0000"/>
                </a:solidFill>
              </a:rPr>
              <a:t> to the </a:t>
            </a:r>
            <a:r>
              <a:rPr lang="en-US" dirty="0" err="1" smtClean="0">
                <a:solidFill>
                  <a:srgbClr val="FF0000"/>
                </a:solidFill>
              </a:rPr>
              <a:t>classloaders</a:t>
            </a:r>
            <a:endParaRPr lang="en-US" dirty="0" smtClean="0">
              <a:solidFill>
                <a:srgbClr val="FF0000"/>
              </a:solidFill>
            </a:endParaRPr>
          </a:p>
          <a:p>
            <a:pPr marL="457200" lvl="1" indent="0">
              <a:buNone/>
            </a:pPr>
            <a:r>
              <a:rPr lang="en-US" dirty="0" smtClean="0"/>
              <a:t>	</a:t>
            </a:r>
            <a:r>
              <a:rPr lang="en-US" sz="2400" dirty="0" smtClean="0">
                <a:solidFill>
                  <a:srgbClr val="FF0000"/>
                </a:solidFill>
              </a:rPr>
              <a:t>1) </a:t>
            </a:r>
            <a:r>
              <a:rPr lang="en-US" sz="2400" dirty="0" err="1" smtClean="0">
                <a:solidFill>
                  <a:srgbClr val="FF0000"/>
                </a:solidFill>
              </a:rPr>
              <a:t>BootStrap</a:t>
            </a:r>
            <a:r>
              <a:rPr lang="en-US" sz="2400" dirty="0" smtClean="0">
                <a:solidFill>
                  <a:srgbClr val="FF0000"/>
                </a:solidFill>
              </a:rPr>
              <a:t> </a:t>
            </a:r>
            <a:r>
              <a:rPr lang="en-US" sz="2400" dirty="0" err="1" smtClean="0">
                <a:solidFill>
                  <a:srgbClr val="FF0000"/>
                </a:solidFill>
              </a:rPr>
              <a:t>classloader</a:t>
            </a:r>
            <a:r>
              <a:rPr lang="en-US" sz="2400" dirty="0" smtClean="0">
                <a:solidFill>
                  <a:srgbClr val="FF0000"/>
                </a:solidFill>
              </a:rPr>
              <a:t> </a:t>
            </a:r>
          </a:p>
          <a:p>
            <a:pPr lvl="2"/>
            <a:r>
              <a:rPr lang="en-US" dirty="0" smtClean="0"/>
              <a:t>By setting into environment variable we can get all the core </a:t>
            </a:r>
            <a:r>
              <a:rPr lang="en-US" dirty="0" err="1" smtClean="0"/>
              <a:t>jdk</a:t>
            </a:r>
            <a:r>
              <a:rPr lang="en-US" dirty="0" smtClean="0"/>
              <a:t> library.</a:t>
            </a:r>
          </a:p>
          <a:p>
            <a:pPr marL="114300" indent="0">
              <a:buNone/>
            </a:pPr>
            <a:r>
              <a:rPr lang="en-US" dirty="0" smtClean="0"/>
              <a:t>	</a:t>
            </a:r>
            <a:r>
              <a:rPr lang="en-US" sz="2400" dirty="0" smtClean="0">
                <a:solidFill>
                  <a:srgbClr val="FF0000"/>
                </a:solidFill>
              </a:rPr>
              <a:t>2) Extension </a:t>
            </a:r>
            <a:r>
              <a:rPr lang="en-US" sz="2400" dirty="0" err="1" smtClean="0">
                <a:solidFill>
                  <a:srgbClr val="FF0000"/>
                </a:solidFill>
              </a:rPr>
              <a:t>Classloader</a:t>
            </a:r>
            <a:endParaRPr lang="en-US" sz="2800" dirty="0" smtClean="0">
              <a:solidFill>
                <a:srgbClr val="FF0000"/>
              </a:solidFill>
            </a:endParaRPr>
          </a:p>
          <a:p>
            <a:pPr marL="1371600" lvl="2" indent="-457200"/>
            <a:r>
              <a:rPr lang="en-US" dirty="0" err="1" smtClean="0"/>
              <a:t>Java.ext.dirs</a:t>
            </a:r>
            <a:endParaRPr lang="en-US" dirty="0" smtClean="0"/>
          </a:p>
          <a:p>
            <a:pPr marL="1371600" lvl="2" indent="-457200"/>
            <a:r>
              <a:rPr lang="en-US" dirty="0" smtClean="0"/>
              <a:t>Set into environment variable </a:t>
            </a:r>
          </a:p>
          <a:p>
            <a:pPr marL="1371600" lvl="2" indent="-457200"/>
            <a:r>
              <a:rPr lang="en-US" dirty="0" err="1" smtClean="0"/>
              <a:t>Java.ext.dirs</a:t>
            </a:r>
            <a:r>
              <a:rPr lang="en-US" dirty="0" smtClean="0"/>
              <a:t> : By this we can set the extension </a:t>
            </a:r>
            <a:r>
              <a:rPr lang="en-US" dirty="0" err="1" smtClean="0"/>
              <a:t>classloader</a:t>
            </a:r>
            <a:r>
              <a:rPr lang="en-US" dirty="0" smtClean="0"/>
              <a:t> path to the current jar. Extension </a:t>
            </a:r>
            <a:r>
              <a:rPr lang="en-US" dirty="0" err="1" smtClean="0"/>
              <a:t>classloader</a:t>
            </a:r>
            <a:r>
              <a:rPr lang="en-US" dirty="0" smtClean="0"/>
              <a:t> only loads the .jar files. It can not load .class file.</a:t>
            </a:r>
          </a:p>
          <a:p>
            <a:pPr marL="914400" lvl="2" indent="0">
              <a:buNone/>
            </a:pPr>
            <a:r>
              <a:rPr lang="en-US" dirty="0" smtClean="0">
                <a:solidFill>
                  <a:srgbClr val="FF0000"/>
                </a:solidFill>
              </a:rPr>
              <a:t>3)Application </a:t>
            </a:r>
            <a:r>
              <a:rPr lang="en-US" dirty="0" err="1" smtClean="0">
                <a:solidFill>
                  <a:srgbClr val="FF0000"/>
                </a:solidFill>
              </a:rPr>
              <a:t>classloader</a:t>
            </a:r>
            <a:endParaRPr lang="en-US" dirty="0" smtClean="0">
              <a:solidFill>
                <a:srgbClr val="FF0000"/>
              </a:solidFill>
            </a:endParaRPr>
          </a:p>
          <a:p>
            <a:pPr lvl="2"/>
            <a:r>
              <a:rPr lang="en-US" dirty="0" smtClean="0"/>
              <a:t>There are three ways available to set the </a:t>
            </a:r>
            <a:r>
              <a:rPr lang="en-US" dirty="0" err="1" smtClean="0"/>
              <a:t>classpath</a:t>
            </a:r>
            <a:r>
              <a:rPr lang="en-US" dirty="0" smtClean="0"/>
              <a:t> to the application </a:t>
            </a:r>
            <a:r>
              <a:rPr lang="en-US" dirty="0" err="1" smtClean="0"/>
              <a:t>classloader</a:t>
            </a:r>
            <a:r>
              <a:rPr lang="en-US" dirty="0" smtClean="0"/>
              <a:t>.</a:t>
            </a:r>
          </a:p>
          <a:p>
            <a:pPr lvl="3"/>
            <a:r>
              <a:rPr lang="en-US" dirty="0" err="1" smtClean="0"/>
              <a:t>Classpath</a:t>
            </a:r>
            <a:endParaRPr lang="en-US" dirty="0" smtClean="0"/>
          </a:p>
          <a:p>
            <a:pPr lvl="3"/>
            <a:r>
              <a:rPr lang="en-US" dirty="0" smtClean="0"/>
              <a:t>-</a:t>
            </a:r>
            <a:r>
              <a:rPr lang="en-US" dirty="0" err="1" smtClean="0"/>
              <a:t>cp</a:t>
            </a:r>
            <a:endParaRPr lang="en-US" dirty="0" smtClean="0"/>
          </a:p>
          <a:p>
            <a:pPr lvl="3"/>
            <a:r>
              <a:rPr lang="en-US" dirty="0" err="1" smtClean="0"/>
              <a:t>Manifest.mf</a:t>
            </a:r>
            <a:r>
              <a:rPr lang="en-US" dirty="0" smtClean="0"/>
              <a:t> file</a:t>
            </a:r>
          </a:p>
          <a:p>
            <a:pPr marL="1371600" lvl="2" indent="-457200"/>
            <a:endParaRPr lang="en-US" dirty="0" smtClean="0"/>
          </a:p>
          <a:p>
            <a:pPr marL="514350" lvl="1"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8753138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53546476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11162"/>
          </a:xfrm>
        </p:spPr>
        <p:txBody>
          <a:bodyPr>
            <a:normAutofit fontScale="90000"/>
          </a:bodyPr>
          <a:lstStyle/>
          <a:p>
            <a:r>
              <a:rPr lang="en-US" dirty="0" smtClean="0"/>
              <a:t>Spring 55  </a:t>
            </a:r>
            <a:endParaRPr lang="en-US" dirty="0"/>
          </a:p>
        </p:txBody>
      </p:sp>
      <p:sp>
        <p:nvSpPr>
          <p:cNvPr id="3" name="Content Placeholder 2"/>
          <p:cNvSpPr>
            <a:spLocks noGrp="1"/>
          </p:cNvSpPr>
          <p:nvPr>
            <p:ph idx="1"/>
          </p:nvPr>
        </p:nvSpPr>
        <p:spPr>
          <a:xfrm>
            <a:off x="0" y="609600"/>
            <a:ext cx="9144000" cy="6248400"/>
          </a:xfrm>
        </p:spPr>
        <p:txBody>
          <a:bodyPr>
            <a:normAutofit lnSpcReduction="10000"/>
          </a:bodyPr>
          <a:lstStyle/>
          <a:p>
            <a:r>
              <a:rPr lang="en-US" dirty="0" smtClean="0"/>
              <a:t>When to use singleton class?</a:t>
            </a:r>
          </a:p>
          <a:p>
            <a:r>
              <a:rPr lang="en-US" dirty="0"/>
              <a:t>T</a:t>
            </a:r>
            <a:r>
              <a:rPr lang="en-US" dirty="0" smtClean="0"/>
              <a:t>here are three </a:t>
            </a:r>
            <a:r>
              <a:rPr lang="en-US" dirty="0" err="1" smtClean="0"/>
              <a:t>usecase</a:t>
            </a:r>
            <a:r>
              <a:rPr lang="en-US" dirty="0" smtClean="0"/>
              <a:t> where we can use singleton class.</a:t>
            </a:r>
          </a:p>
          <a:p>
            <a:pPr lvl="1"/>
            <a:r>
              <a:rPr lang="en-US" dirty="0" smtClean="0"/>
              <a:t>1).When object state is empty.</a:t>
            </a:r>
          </a:p>
          <a:p>
            <a:pPr lvl="1"/>
            <a:r>
              <a:rPr lang="en-US" dirty="0" smtClean="0"/>
              <a:t>2).when object state is read-only</a:t>
            </a:r>
          </a:p>
          <a:p>
            <a:pPr lvl="1"/>
            <a:r>
              <a:rPr lang="en-US" dirty="0" smtClean="0"/>
              <a:t>3).</a:t>
            </a:r>
          </a:p>
          <a:p>
            <a:r>
              <a:rPr lang="en-US" dirty="0" smtClean="0"/>
              <a:t>1)object state is empty:</a:t>
            </a:r>
          </a:p>
          <a:p>
            <a:pPr lvl="1"/>
            <a:r>
              <a:rPr lang="en-US" dirty="0" smtClean="0"/>
              <a:t>Actually class attributes represents the state of the object.</a:t>
            </a:r>
          </a:p>
          <a:p>
            <a:pPr lvl="1"/>
            <a:r>
              <a:rPr lang="en-US" dirty="0"/>
              <a:t> </a:t>
            </a:r>
            <a:r>
              <a:rPr lang="en-US" dirty="0" smtClean="0"/>
              <a:t>A class contains method and attributes  but when we create the instance of the object only instance variable are injected with the object and that attributes represents the state of the object.</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8779293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pPr lvl="1"/>
            <a:r>
              <a:rPr lang="en-US" dirty="0" smtClean="0"/>
              <a:t>For example</a:t>
            </a:r>
          </a:p>
          <a:p>
            <a:pPr marL="914400" lvl="2" indent="0">
              <a:buNone/>
            </a:pPr>
            <a:r>
              <a:rPr lang="en-US" dirty="0" smtClean="0"/>
              <a:t>Class circle{</a:t>
            </a:r>
          </a:p>
          <a:p>
            <a:pPr marL="914400" lvl="2" indent="0">
              <a:buNone/>
            </a:pPr>
            <a:r>
              <a:rPr lang="en-US" dirty="0"/>
              <a:t>	</a:t>
            </a:r>
            <a:r>
              <a:rPr lang="en-US" dirty="0" smtClean="0"/>
              <a:t>public double area(</a:t>
            </a:r>
            <a:r>
              <a:rPr lang="en-US" dirty="0" err="1" smtClean="0"/>
              <a:t>int</a:t>
            </a:r>
            <a:r>
              <a:rPr lang="en-US" dirty="0" smtClean="0"/>
              <a:t> radius){</a:t>
            </a:r>
          </a:p>
          <a:p>
            <a:pPr marL="914400" lvl="2" indent="0">
              <a:buNone/>
            </a:pPr>
            <a:r>
              <a:rPr lang="en-US" dirty="0"/>
              <a:t>	</a:t>
            </a:r>
            <a:r>
              <a:rPr lang="en-US" dirty="0" smtClean="0"/>
              <a:t>	return 3.14*radius*radius;</a:t>
            </a:r>
          </a:p>
          <a:p>
            <a:pPr marL="914400" lvl="2" indent="0">
              <a:buNone/>
            </a:pPr>
            <a:r>
              <a:rPr lang="en-US" dirty="0"/>
              <a:t>	</a:t>
            </a:r>
            <a:r>
              <a:rPr lang="en-US" dirty="0" smtClean="0"/>
              <a:t>}</a:t>
            </a:r>
          </a:p>
          <a:p>
            <a:pPr marL="914400" lvl="2" indent="0">
              <a:buNone/>
            </a:pPr>
            <a:r>
              <a:rPr lang="en-US" dirty="0" smtClean="0"/>
              <a:t>}</a:t>
            </a:r>
          </a:p>
          <a:p>
            <a:pPr marL="571500" indent="-457200"/>
            <a:r>
              <a:rPr lang="en-US" dirty="0" smtClean="0"/>
              <a:t>In the above example a circle class contains one method i.e. area() with one parameter i.e. radius.</a:t>
            </a:r>
          </a:p>
          <a:p>
            <a:pPr marL="571500" indent="-457200"/>
            <a:r>
              <a:rPr lang="en-US" dirty="0" smtClean="0"/>
              <a:t>If someone want to call that method then he has to create the object of that class.</a:t>
            </a:r>
          </a:p>
          <a:p>
            <a:pPr marL="971550" lvl="1" indent="-457200"/>
            <a:r>
              <a:rPr lang="en-US" dirty="0" smtClean="0"/>
              <a:t>Circle c1 = new Circle();</a:t>
            </a:r>
          </a:p>
          <a:p>
            <a:pPr marL="971550" lvl="1" indent="-457200"/>
            <a:r>
              <a:rPr lang="en-US" dirty="0" smtClean="0"/>
              <a:t>Circle c2 = new Circle();</a:t>
            </a:r>
          </a:p>
          <a:p>
            <a:pPr marL="514350" lvl="1" indent="0">
              <a:buNone/>
            </a:pPr>
            <a:r>
              <a:rPr lang="en-US" dirty="0" smtClean="0"/>
              <a:t>If we create number of object also there is no difference </a:t>
            </a:r>
            <a:r>
              <a:rPr lang="en-US" dirty="0" err="1" smtClean="0"/>
              <a:t>B’z</a:t>
            </a:r>
            <a:r>
              <a:rPr lang="en-US" dirty="0" smtClean="0"/>
              <a:t> there is no change in the method, so using one object or 100 object we will get same output.</a:t>
            </a:r>
          </a:p>
          <a:p>
            <a:pPr marL="971550" lvl="1" indent="-457200"/>
            <a:r>
              <a:rPr lang="en-US" dirty="0" smtClean="0"/>
              <a:t>There is no use of creating multiple object to call the area() method of the circle class. So make that class singleton.</a:t>
            </a:r>
          </a:p>
          <a:p>
            <a:pPr marL="971550" lvl="1" indent="-457200"/>
            <a:r>
              <a:rPr lang="en-US" dirty="0" smtClean="0"/>
              <a:t>If anyone want to call the area() method then using singleton object the can call.</a:t>
            </a: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47002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Spring 5 Class </a:t>
            </a:r>
            <a:endParaRPr lang="en-US" dirty="0"/>
          </a:p>
        </p:txBody>
      </p:sp>
      <p:sp>
        <p:nvSpPr>
          <p:cNvPr id="3" name="Content Placeholder 2"/>
          <p:cNvSpPr>
            <a:spLocks noGrp="1"/>
          </p:cNvSpPr>
          <p:nvPr>
            <p:ph idx="1"/>
          </p:nvPr>
        </p:nvSpPr>
        <p:spPr>
          <a:xfrm>
            <a:off x="228600" y="1066800"/>
            <a:ext cx="8763000" cy="5562600"/>
          </a:xfrm>
        </p:spPr>
        <p:txBody>
          <a:bodyPr>
            <a:normAutofit fontScale="70000" lnSpcReduction="20000"/>
          </a:bodyPr>
          <a:lstStyle/>
          <a:p>
            <a:r>
              <a:rPr lang="en-US" b="1" dirty="0" smtClean="0">
                <a:solidFill>
                  <a:srgbClr val="FF0000"/>
                </a:solidFill>
              </a:rPr>
              <a:t>Spring core model:</a:t>
            </a:r>
          </a:p>
          <a:p>
            <a:r>
              <a:rPr lang="en-US" dirty="0" smtClean="0"/>
              <a:t>It is the basic model in Spring Arch. If we want to develop any app without core model its not possible.</a:t>
            </a:r>
          </a:p>
          <a:p>
            <a:r>
              <a:rPr lang="en-US" dirty="0" smtClean="0"/>
              <a:t>To develop an app its contains different types of classes and interfaces.</a:t>
            </a:r>
          </a:p>
          <a:p>
            <a:r>
              <a:rPr lang="en-US" dirty="0" smtClean="0">
                <a:solidFill>
                  <a:srgbClr val="FF0000"/>
                </a:solidFill>
              </a:rPr>
              <a:t>1.POJO class</a:t>
            </a:r>
          </a:p>
          <a:p>
            <a:r>
              <a:rPr lang="en-US" dirty="0" smtClean="0">
                <a:solidFill>
                  <a:srgbClr val="FF0000"/>
                </a:solidFill>
              </a:rPr>
              <a:t>2.java been classes</a:t>
            </a:r>
          </a:p>
          <a:p>
            <a:r>
              <a:rPr lang="en-US" dirty="0" smtClean="0">
                <a:solidFill>
                  <a:srgbClr val="FF0000"/>
                </a:solidFill>
              </a:rPr>
              <a:t>3.component class or been classes</a:t>
            </a:r>
          </a:p>
          <a:p>
            <a:r>
              <a:rPr lang="en-US" dirty="0" smtClean="0">
                <a:solidFill>
                  <a:srgbClr val="FF0000"/>
                </a:solidFill>
              </a:rPr>
              <a:t>1)POJO: (pain old java object)</a:t>
            </a:r>
          </a:p>
          <a:p>
            <a:r>
              <a:rPr lang="en-US" dirty="0" smtClean="0"/>
              <a:t>=&gt;A class compile and execute underlying </a:t>
            </a:r>
            <a:r>
              <a:rPr lang="en-US" dirty="0" err="1" smtClean="0"/>
              <a:t>jdk</a:t>
            </a:r>
            <a:r>
              <a:rPr lang="en-US" dirty="0" smtClean="0"/>
              <a:t> without help of any third party classes or jar called as </a:t>
            </a:r>
            <a:r>
              <a:rPr lang="en-US" dirty="0" smtClean="0">
                <a:solidFill>
                  <a:srgbClr val="FF0000"/>
                </a:solidFill>
              </a:rPr>
              <a:t>POJO class.</a:t>
            </a:r>
          </a:p>
          <a:p>
            <a:r>
              <a:rPr lang="en-US" dirty="0" smtClean="0">
                <a:solidFill>
                  <a:srgbClr val="FF0000"/>
                </a:solidFill>
              </a:rPr>
              <a:t>2) Java </a:t>
            </a:r>
            <a:r>
              <a:rPr lang="en-US" dirty="0">
                <a:solidFill>
                  <a:srgbClr val="FF0000"/>
                </a:solidFill>
              </a:rPr>
              <a:t>been </a:t>
            </a:r>
            <a:r>
              <a:rPr lang="en-US" dirty="0" smtClean="0">
                <a:solidFill>
                  <a:srgbClr val="FF0000"/>
                </a:solidFill>
              </a:rPr>
              <a:t>classes:</a:t>
            </a:r>
          </a:p>
          <a:p>
            <a:r>
              <a:rPr lang="en-US" dirty="0" smtClean="0"/>
              <a:t>=&gt; A class contains attributes and accusers methods called as java been classes. (getter and setter methods).</a:t>
            </a:r>
          </a:p>
          <a:p>
            <a:r>
              <a:rPr lang="en-US" dirty="0" smtClean="0">
                <a:solidFill>
                  <a:srgbClr val="FF0000"/>
                </a:solidFill>
              </a:rPr>
              <a:t>3)Component </a:t>
            </a:r>
            <a:r>
              <a:rPr lang="en-US" dirty="0">
                <a:solidFill>
                  <a:srgbClr val="FF0000"/>
                </a:solidFill>
              </a:rPr>
              <a:t>class or been </a:t>
            </a:r>
            <a:r>
              <a:rPr lang="en-US" dirty="0" smtClean="0">
                <a:solidFill>
                  <a:srgbClr val="FF0000"/>
                </a:solidFill>
              </a:rPr>
              <a:t>classes</a:t>
            </a:r>
          </a:p>
          <a:p>
            <a:r>
              <a:rPr lang="en-US" dirty="0" smtClean="0"/>
              <a:t>A class contains attributes and methods with business logic to perform some processing called as Component class or been class.</a:t>
            </a:r>
            <a:endParaRPr lang="en-US" dirty="0"/>
          </a:p>
          <a:p>
            <a:endParaRPr lang="en-US" dirty="0" smtClean="0"/>
          </a:p>
          <a:p>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30574513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2).when state of an object is read-only:</a:t>
            </a:r>
          </a:p>
          <a:p>
            <a:pPr lvl="1"/>
            <a:r>
              <a:rPr lang="en-US" dirty="0" smtClean="0"/>
              <a:t>A attributes of the class which defines the state of the object. If a class contains one of the attribute and it is common to all the object creation then go for singleton class.</a:t>
            </a:r>
          </a:p>
          <a:p>
            <a:pPr lvl="1"/>
            <a:r>
              <a:rPr lang="en-US" dirty="0" smtClean="0"/>
              <a:t>If you want to use a particular value through out the object creation then use this concept.</a:t>
            </a:r>
          </a:p>
          <a:p>
            <a:pPr lvl="1"/>
            <a:r>
              <a:rPr lang="en-US" dirty="0" smtClean="0"/>
              <a:t>For Example:</a:t>
            </a:r>
          </a:p>
          <a:p>
            <a:pPr marL="914400" lvl="2" indent="0">
              <a:buNone/>
            </a:pPr>
            <a:r>
              <a:rPr lang="en-US" dirty="0" smtClean="0">
                <a:solidFill>
                  <a:schemeClr val="accent6">
                    <a:lumMod val="75000"/>
                  </a:schemeClr>
                </a:solidFill>
              </a:rPr>
              <a:t>Class circle{</a:t>
            </a:r>
          </a:p>
          <a:p>
            <a:pPr marL="914400" lvl="2" indent="0">
              <a:buNone/>
            </a:pPr>
            <a:r>
              <a:rPr lang="en-US" dirty="0">
                <a:solidFill>
                  <a:schemeClr val="accent6">
                    <a:lumMod val="75000"/>
                  </a:schemeClr>
                </a:solidFill>
              </a:rPr>
              <a:t>	</a:t>
            </a:r>
            <a:r>
              <a:rPr lang="en-US" dirty="0" smtClean="0">
                <a:solidFill>
                  <a:srgbClr val="FF0000"/>
                </a:solidFill>
              </a:rPr>
              <a:t>private final double PI=3.1412;</a:t>
            </a:r>
          </a:p>
          <a:p>
            <a:pPr marL="914400" lvl="2" indent="0">
              <a:buNone/>
            </a:pPr>
            <a:r>
              <a:rPr lang="en-US" dirty="0">
                <a:solidFill>
                  <a:schemeClr val="accent6">
                    <a:lumMod val="75000"/>
                  </a:schemeClr>
                </a:solidFill>
              </a:rPr>
              <a:t>	</a:t>
            </a:r>
            <a:r>
              <a:rPr lang="en-US" dirty="0" smtClean="0">
                <a:solidFill>
                  <a:schemeClr val="accent6">
                    <a:lumMod val="75000"/>
                  </a:schemeClr>
                </a:solidFill>
              </a:rPr>
              <a:t>public double area(</a:t>
            </a:r>
            <a:r>
              <a:rPr lang="en-US" dirty="0" err="1" smtClean="0">
                <a:solidFill>
                  <a:schemeClr val="accent6">
                    <a:lumMod val="75000"/>
                  </a:schemeClr>
                </a:solidFill>
              </a:rPr>
              <a:t>int</a:t>
            </a:r>
            <a:r>
              <a:rPr lang="en-US" dirty="0" smtClean="0">
                <a:solidFill>
                  <a:schemeClr val="accent6">
                    <a:lumMod val="75000"/>
                  </a:schemeClr>
                </a:solidFill>
              </a:rPr>
              <a:t> radius){</a:t>
            </a:r>
          </a:p>
          <a:p>
            <a:pPr marL="914400" lvl="2" indent="0">
              <a:buNone/>
            </a:pPr>
            <a:r>
              <a:rPr lang="en-US" dirty="0">
                <a:solidFill>
                  <a:schemeClr val="accent6">
                    <a:lumMod val="75000"/>
                  </a:schemeClr>
                </a:solidFill>
              </a:rPr>
              <a:t>	</a:t>
            </a:r>
            <a:r>
              <a:rPr lang="en-US" dirty="0" smtClean="0">
                <a:solidFill>
                  <a:schemeClr val="accent6">
                    <a:lumMod val="75000"/>
                  </a:schemeClr>
                </a:solidFill>
              </a:rPr>
              <a:t>	return PI*radius*radius;</a:t>
            </a:r>
          </a:p>
          <a:p>
            <a:pPr marL="914400" lvl="2" indent="0">
              <a:buNone/>
            </a:pPr>
            <a:r>
              <a:rPr lang="en-US" dirty="0">
                <a:solidFill>
                  <a:schemeClr val="accent6">
                    <a:lumMod val="75000"/>
                  </a:schemeClr>
                </a:solidFill>
              </a:rPr>
              <a:t>	</a:t>
            </a:r>
            <a:r>
              <a:rPr lang="en-US" dirty="0" smtClean="0">
                <a:solidFill>
                  <a:schemeClr val="accent6">
                    <a:lumMod val="75000"/>
                  </a:schemeClr>
                </a:solidFill>
              </a:rPr>
              <a:t>}</a:t>
            </a:r>
          </a:p>
          <a:p>
            <a:pPr marL="914400" lvl="2" indent="0">
              <a:buNone/>
            </a:pPr>
            <a:r>
              <a:rPr lang="en-US" dirty="0" smtClean="0"/>
              <a:t>}</a:t>
            </a:r>
          </a:p>
          <a:p>
            <a:pPr lvl="2"/>
            <a:r>
              <a:rPr lang="en-US" dirty="0" smtClean="0"/>
              <a:t>In the above example the object state is read only because the final attribute value no one can change.</a:t>
            </a:r>
          </a:p>
          <a:p>
            <a:pPr lvl="2"/>
            <a:r>
              <a:rPr lang="en-US" dirty="0" smtClean="0"/>
              <a:t>If we create 100 object also the common state of the 100 object is read-only.</a:t>
            </a:r>
          </a:p>
          <a:p>
            <a:pPr lvl="2"/>
            <a:r>
              <a:rPr lang="en-US" dirty="0" smtClean="0"/>
              <a:t>Means all the cases object will not change then make our class as singleton class.</a:t>
            </a:r>
          </a:p>
          <a:p>
            <a:pPr lvl="2"/>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56644526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dirty="0" smtClean="0"/>
              <a:t>3)</a:t>
            </a:r>
          </a:p>
          <a:p>
            <a:pPr lvl="1"/>
            <a:r>
              <a:rPr lang="en-US" dirty="0" smtClean="0"/>
              <a:t>While developing the project there are certain standards we have to follow.</a:t>
            </a:r>
          </a:p>
          <a:p>
            <a:pPr lvl="1"/>
            <a:r>
              <a:rPr lang="en-US" dirty="0" smtClean="0"/>
              <a:t>if a project contains </a:t>
            </a:r>
            <a:r>
              <a:rPr lang="en-US" dirty="0" err="1" smtClean="0"/>
              <a:t>jsp</a:t>
            </a:r>
            <a:r>
              <a:rPr lang="en-US" dirty="0" smtClean="0"/>
              <a:t> page and it contains dropdown list then we should not hardcode the dropdown list items into the project.</a:t>
            </a:r>
          </a:p>
          <a:p>
            <a:pPr lvl="1"/>
            <a:r>
              <a:rPr lang="en-US" dirty="0" err="1" smtClean="0"/>
              <a:t>B’z</a:t>
            </a:r>
            <a:r>
              <a:rPr lang="en-US" dirty="0" smtClean="0"/>
              <a:t> there are multiple </a:t>
            </a:r>
            <a:r>
              <a:rPr lang="en-US" dirty="0" err="1" smtClean="0"/>
              <a:t>jsp</a:t>
            </a:r>
            <a:r>
              <a:rPr lang="en-US" dirty="0" smtClean="0"/>
              <a:t> pages are available into the project then we have to write same code all over the </a:t>
            </a:r>
            <a:r>
              <a:rPr lang="en-US" dirty="0" err="1" smtClean="0"/>
              <a:t>jsp</a:t>
            </a:r>
            <a:r>
              <a:rPr lang="en-US" dirty="0" smtClean="0"/>
              <a:t> pages.</a:t>
            </a:r>
          </a:p>
          <a:p>
            <a:pPr lvl="1"/>
            <a:r>
              <a:rPr lang="en-US" dirty="0" smtClean="0"/>
              <a:t>So I don’t want to hardcode the dropdown list , but we have add the items into the dropdown list.</a:t>
            </a:r>
          </a:p>
          <a:p>
            <a:pPr lvl="1"/>
            <a:r>
              <a:rPr lang="en-US" dirty="0" smtClean="0"/>
              <a:t>So there are three approach available we add data into the list.</a:t>
            </a:r>
          </a:p>
          <a:p>
            <a:pPr lvl="1"/>
            <a:r>
              <a:rPr lang="en-US" dirty="0" smtClean="0">
                <a:solidFill>
                  <a:srgbClr val="FF0000"/>
                </a:solidFill>
              </a:rPr>
              <a:t>Text file</a:t>
            </a:r>
          </a:p>
          <a:p>
            <a:pPr lvl="1"/>
            <a:r>
              <a:rPr lang="en-US" dirty="0" smtClean="0">
                <a:solidFill>
                  <a:srgbClr val="FF0000"/>
                </a:solidFill>
              </a:rPr>
              <a:t>Properties file </a:t>
            </a:r>
          </a:p>
          <a:p>
            <a:pPr lvl="1"/>
            <a:r>
              <a:rPr lang="en-US" dirty="0" smtClean="0">
                <a:solidFill>
                  <a:srgbClr val="FF0000"/>
                </a:solidFill>
              </a:rPr>
              <a:t>Database  </a:t>
            </a:r>
          </a:p>
          <a:p>
            <a:pPr lvl="1"/>
            <a:r>
              <a:rPr lang="en-US" dirty="0" smtClean="0">
                <a:solidFill>
                  <a:srgbClr val="FF0000"/>
                </a:solidFill>
              </a:rPr>
              <a:t>Text file:</a:t>
            </a:r>
          </a:p>
          <a:p>
            <a:pPr lvl="2"/>
            <a:r>
              <a:rPr lang="en-US" dirty="0" smtClean="0"/>
              <a:t>Prepare the text file which contains all the items which we will use throughout the application.</a:t>
            </a:r>
          </a:p>
          <a:p>
            <a:pPr lvl="2"/>
            <a:r>
              <a:rPr lang="en-US" dirty="0" smtClean="0"/>
              <a:t>But there are some problems we have to face while working with the text file. </a:t>
            </a:r>
            <a:r>
              <a:rPr lang="en-US" dirty="0" err="1" smtClean="0"/>
              <a:t>B’z</a:t>
            </a:r>
            <a:r>
              <a:rPr lang="en-US" dirty="0" smtClean="0"/>
              <a:t> in  text file we cannot differentiate the  multiple kind of the data. (ex&gt; </a:t>
            </a:r>
            <a:r>
              <a:rPr lang="en-US" dirty="0" err="1" smtClean="0"/>
              <a:t>city,state</a:t>
            </a:r>
            <a:r>
              <a:rPr lang="en-US" dirty="0" smtClean="0"/>
              <a:t> country).</a:t>
            </a:r>
          </a:p>
          <a:p>
            <a:pPr lvl="2"/>
            <a:r>
              <a:rPr lang="en-US" dirty="0" smtClean="0"/>
              <a:t>And also we cannot specify the relationship between the data.</a:t>
            </a:r>
          </a:p>
          <a:p>
            <a:pPr lvl="2"/>
            <a:r>
              <a:rPr lang="en-US" dirty="0" smtClean="0"/>
              <a:t>Text file used for store the  data in sequential manner we can’t differ it.</a:t>
            </a:r>
          </a:p>
          <a:p>
            <a:pPr marL="914400" lvl="2"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05415521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Properties file:</a:t>
            </a:r>
          </a:p>
          <a:p>
            <a:pPr lvl="1"/>
            <a:r>
              <a:rPr lang="en-US" dirty="0" smtClean="0"/>
              <a:t>Here we can clearly differ the data using key and value. </a:t>
            </a:r>
          </a:p>
          <a:p>
            <a:pPr lvl="1"/>
            <a:r>
              <a:rPr lang="en-US" dirty="0" smtClean="0"/>
              <a:t>Actually a dropdown list contains label and value.</a:t>
            </a:r>
          </a:p>
          <a:p>
            <a:pPr lvl="1"/>
            <a:r>
              <a:rPr lang="en-US" dirty="0" smtClean="0"/>
              <a:t>Ex: </a:t>
            </a:r>
            <a:r>
              <a:rPr lang="en-US" dirty="0" err="1" smtClean="0"/>
              <a:t>property.properties</a:t>
            </a:r>
            <a:endParaRPr lang="en-US" dirty="0" smtClean="0"/>
          </a:p>
          <a:p>
            <a:pPr lvl="2"/>
            <a:r>
              <a:rPr lang="en-US" dirty="0" err="1" smtClean="0"/>
              <a:t>Hyd</a:t>
            </a:r>
            <a:r>
              <a:rPr lang="en-US" dirty="0" smtClean="0"/>
              <a:t>=</a:t>
            </a:r>
            <a:r>
              <a:rPr lang="en-US" dirty="0" err="1" smtClean="0"/>
              <a:t>hyderabad</a:t>
            </a:r>
            <a:endParaRPr lang="en-US" dirty="0" smtClean="0"/>
          </a:p>
          <a:p>
            <a:pPr lvl="2"/>
            <a:r>
              <a:rPr lang="en-US" dirty="0" err="1" smtClean="0"/>
              <a:t>Chn</a:t>
            </a:r>
            <a:r>
              <a:rPr lang="en-US" dirty="0" smtClean="0"/>
              <a:t>=</a:t>
            </a:r>
            <a:r>
              <a:rPr lang="en-US" dirty="0" err="1" smtClean="0"/>
              <a:t>chanai</a:t>
            </a:r>
            <a:endParaRPr lang="en-US" dirty="0" smtClean="0"/>
          </a:p>
          <a:p>
            <a:pPr lvl="2"/>
            <a:r>
              <a:rPr lang="en-US" dirty="0" err="1" smtClean="0"/>
              <a:t>Blgr</a:t>
            </a:r>
            <a:r>
              <a:rPr lang="en-US" dirty="0" smtClean="0"/>
              <a:t>=</a:t>
            </a:r>
            <a:r>
              <a:rPr lang="en-US" dirty="0" err="1" smtClean="0"/>
              <a:t>Benglore</a:t>
            </a:r>
            <a:endParaRPr lang="en-US" dirty="0" smtClean="0"/>
          </a:p>
          <a:p>
            <a:pPr lvl="1"/>
            <a:r>
              <a:rPr lang="en-US" dirty="0" smtClean="0"/>
              <a:t>Actually property file one to the place, so we can use for dynamic loading data into list.</a:t>
            </a:r>
          </a:p>
          <a:p>
            <a:pPr lvl="1"/>
            <a:r>
              <a:rPr lang="en-US" dirty="0" smtClean="0">
                <a:solidFill>
                  <a:srgbClr val="FF0000"/>
                </a:solidFill>
              </a:rPr>
              <a:t>When to use properties file </a:t>
            </a:r>
          </a:p>
          <a:p>
            <a:pPr lvl="2"/>
            <a:r>
              <a:rPr lang="en-US" dirty="0" smtClean="0"/>
              <a:t>If items are fixed and there is no change into the file in future then we can easily use the properties file.</a:t>
            </a:r>
          </a:p>
          <a:p>
            <a:pPr lvl="2"/>
            <a:r>
              <a:rPr lang="en-US" dirty="0" smtClean="0"/>
              <a:t>But into the property file we can not specify the relationship between the data. </a:t>
            </a:r>
          </a:p>
          <a:p>
            <a:pPr lvl="2"/>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4596214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t>3)Database approach:</a:t>
            </a:r>
          </a:p>
          <a:p>
            <a:r>
              <a:rPr lang="en-US" dirty="0" smtClean="0"/>
              <a:t>Most of the time rendering data should not be same through out of the application.</a:t>
            </a:r>
          </a:p>
          <a:p>
            <a:r>
              <a:rPr lang="en-US" dirty="0" smtClean="0"/>
              <a:t>Depends upon the requirement it will be change so if we write property to rendered data into the </a:t>
            </a:r>
            <a:r>
              <a:rPr lang="en-US" dirty="0" err="1" smtClean="0"/>
              <a:t>jsp</a:t>
            </a:r>
            <a:r>
              <a:rPr lang="en-US" dirty="0" smtClean="0"/>
              <a:t> page then it is difficult to justify. </a:t>
            </a:r>
          </a:p>
          <a:p>
            <a:r>
              <a:rPr lang="en-US" dirty="0" smtClean="0"/>
              <a:t>Because of that we propose to use the database to store data. If we use the DB then we easily define the relationship between the data.</a:t>
            </a:r>
          </a:p>
          <a:p>
            <a:r>
              <a:rPr lang="en-US" dirty="0" smtClean="0"/>
              <a:t>If in near future data going to add or remove then there is no impact on the coding which we done as part of the application.</a:t>
            </a:r>
          </a:p>
          <a:p>
            <a:r>
              <a:rPr lang="en-US" dirty="0" smtClean="0"/>
              <a:t>We can easily add and remove the data into DB.</a:t>
            </a:r>
          </a:p>
          <a:p>
            <a:r>
              <a:rPr lang="en-US" dirty="0" smtClean="0"/>
              <a:t>Actually there are two types of tables present into the database in application prospective.</a:t>
            </a:r>
          </a:p>
          <a:p>
            <a:pPr lvl="1"/>
            <a:r>
              <a:rPr lang="en-US" dirty="0" smtClean="0">
                <a:solidFill>
                  <a:srgbClr val="FF0000"/>
                </a:solidFill>
              </a:rPr>
              <a:t>1) Master Tables:</a:t>
            </a:r>
          </a:p>
          <a:p>
            <a:pPr lvl="2"/>
            <a:r>
              <a:rPr lang="en-US" dirty="0" smtClean="0"/>
              <a:t> Master tables generated by business people or system design people, they only decide which data should be available into the master tables</a:t>
            </a:r>
          </a:p>
          <a:p>
            <a:pPr lvl="2"/>
            <a:r>
              <a:rPr lang="en-US" dirty="0" smtClean="0"/>
              <a:t>Master table data shared across the application and most of the time it will not be change.</a:t>
            </a:r>
          </a:p>
          <a:p>
            <a:pPr lvl="2"/>
            <a:r>
              <a:rPr lang="en-US" dirty="0" smtClean="0"/>
              <a:t>Master table data rendered into the </a:t>
            </a:r>
            <a:r>
              <a:rPr lang="en-US" dirty="0" err="1" smtClean="0"/>
              <a:t>jsp</a:t>
            </a:r>
            <a:r>
              <a:rPr lang="en-US" dirty="0" smtClean="0"/>
              <a:t> pages before the </a:t>
            </a:r>
            <a:r>
              <a:rPr lang="en-US" dirty="0" err="1" smtClean="0"/>
              <a:t>jsp</a:t>
            </a:r>
            <a:r>
              <a:rPr lang="en-US" dirty="0" smtClean="0"/>
              <a:t> used by the user.</a:t>
            </a:r>
          </a:p>
          <a:p>
            <a:pPr lvl="1"/>
            <a:r>
              <a:rPr lang="en-US" dirty="0" smtClean="0">
                <a:solidFill>
                  <a:srgbClr val="FF0000"/>
                </a:solidFill>
              </a:rPr>
              <a:t>2) operational Tables:</a:t>
            </a:r>
          </a:p>
          <a:p>
            <a:pPr lvl="2"/>
            <a:r>
              <a:rPr lang="en-US" dirty="0" smtClean="0"/>
              <a:t>Operational tables are general table which is field by end user .</a:t>
            </a:r>
          </a:p>
          <a:p>
            <a:pPr lvl="2"/>
            <a:r>
              <a:rPr lang="en-US" dirty="0" smtClean="0"/>
              <a:t>These tables are changeable, its up to the requirement.</a:t>
            </a:r>
          </a:p>
          <a:p>
            <a:r>
              <a:rPr lang="en-US" dirty="0" smtClean="0"/>
              <a:t> </a:t>
            </a:r>
          </a:p>
          <a:p>
            <a:pPr lvl="2"/>
            <a:endParaRPr lang="en-US" dirty="0" smtClean="0"/>
          </a:p>
          <a:p>
            <a:pPr lvl="1"/>
            <a:endParaRPr lang="en-US" dirty="0" smtClean="0"/>
          </a:p>
          <a:p>
            <a:pPr marL="0" indent="0">
              <a:buNone/>
            </a:pPr>
            <a:r>
              <a:rPr lang="en-US" dirty="0"/>
              <a:t>	</a:t>
            </a:r>
            <a:endParaRPr lang="en-US" dirty="0" smtClean="0"/>
          </a:p>
          <a:p>
            <a:pPr lvl="1"/>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0014400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r>
              <a:rPr lang="en-US" dirty="0" smtClean="0">
                <a:solidFill>
                  <a:srgbClr val="FF0000"/>
                </a:solidFill>
              </a:rPr>
              <a:t>Possible ways of injecting data into the DDL</a:t>
            </a:r>
          </a:p>
          <a:p>
            <a:pPr marL="0" indent="0">
              <a:buNone/>
            </a:pPr>
            <a:r>
              <a:rPr lang="en-US" dirty="0" smtClean="0"/>
              <a:t>(1) </a:t>
            </a:r>
          </a:p>
          <a:p>
            <a:r>
              <a:rPr lang="en-US" dirty="0" smtClean="0"/>
              <a:t>There is a </a:t>
            </a:r>
            <a:r>
              <a:rPr lang="en-US" dirty="0" err="1" smtClean="0"/>
              <a:t>jsp</a:t>
            </a:r>
            <a:r>
              <a:rPr lang="en-US" dirty="0" smtClean="0"/>
              <a:t> page available and my </a:t>
            </a:r>
            <a:r>
              <a:rPr lang="en-US" dirty="0" err="1" smtClean="0"/>
              <a:t>jsp</a:t>
            </a:r>
            <a:r>
              <a:rPr lang="en-US" dirty="0" smtClean="0"/>
              <a:t> page have dropdown list, which indicates </a:t>
            </a:r>
            <a:r>
              <a:rPr lang="en-US" dirty="0" err="1" smtClean="0"/>
              <a:t>citis</a:t>
            </a:r>
            <a:r>
              <a:rPr lang="en-US" dirty="0" smtClean="0"/>
              <a:t>, states ,country.</a:t>
            </a:r>
          </a:p>
          <a:p>
            <a:r>
              <a:rPr lang="en-US" dirty="0" smtClean="0"/>
              <a:t>How to add the cities, states, and country into the </a:t>
            </a:r>
            <a:r>
              <a:rPr lang="en-US" dirty="0" err="1" smtClean="0"/>
              <a:t>jsp</a:t>
            </a:r>
            <a:r>
              <a:rPr lang="en-US" dirty="0" smtClean="0"/>
              <a:t>.</a:t>
            </a:r>
          </a:p>
          <a:p>
            <a:pPr lvl="1"/>
            <a:r>
              <a:rPr lang="en-US" dirty="0" smtClean="0"/>
              <a:t>Ex:</a:t>
            </a:r>
          </a:p>
          <a:p>
            <a:pPr marL="457200" lvl="1" indent="0">
              <a:buNone/>
            </a:pPr>
            <a:r>
              <a:rPr lang="en-US" dirty="0" smtClean="0"/>
              <a:t>		&lt;select name=“cities”&gt;</a:t>
            </a:r>
          </a:p>
          <a:p>
            <a:pPr marL="914400" lvl="2" indent="0">
              <a:buNone/>
            </a:pPr>
            <a:r>
              <a:rPr lang="en-US" dirty="0" smtClean="0"/>
              <a:t>		&lt;option value=“</a:t>
            </a:r>
            <a:r>
              <a:rPr lang="en-US" dirty="0" err="1" smtClean="0"/>
              <a:t>hyd</a:t>
            </a:r>
            <a:r>
              <a:rPr lang="en-US" dirty="0" smtClean="0"/>
              <a:t>”&gt;</a:t>
            </a:r>
            <a:r>
              <a:rPr lang="en-US" dirty="0" err="1" smtClean="0"/>
              <a:t>hyderabad</a:t>
            </a:r>
            <a:r>
              <a:rPr lang="en-US" dirty="0" smtClean="0"/>
              <a:t>&lt;/option&gt;			&lt;option value=“</a:t>
            </a:r>
            <a:r>
              <a:rPr lang="en-US" dirty="0" err="1" smtClean="0"/>
              <a:t>chn</a:t>
            </a:r>
            <a:r>
              <a:rPr lang="en-US" dirty="0" smtClean="0"/>
              <a:t>”&gt;</a:t>
            </a:r>
            <a:r>
              <a:rPr lang="en-US" dirty="0" err="1" smtClean="0"/>
              <a:t>Chanai</a:t>
            </a:r>
            <a:r>
              <a:rPr lang="en-US" dirty="0" smtClean="0"/>
              <a:t>&lt;/option&gt;</a:t>
            </a:r>
          </a:p>
          <a:p>
            <a:pPr marL="457200" lvl="1" indent="0">
              <a:buNone/>
            </a:pPr>
            <a:r>
              <a:rPr lang="en-US" dirty="0" smtClean="0"/>
              <a:t>		&lt;/select&gt;</a:t>
            </a:r>
          </a:p>
          <a:p>
            <a:pPr marL="457200" lvl="1" indent="0">
              <a:buNone/>
            </a:pPr>
            <a:r>
              <a:rPr lang="en-US" dirty="0"/>
              <a:t>	</a:t>
            </a:r>
            <a:r>
              <a:rPr lang="en-US" dirty="0" smtClean="0"/>
              <a:t>	……….</a:t>
            </a:r>
          </a:p>
          <a:p>
            <a:r>
              <a:rPr lang="en-US" dirty="0" smtClean="0"/>
              <a:t>If we write the above procedure do add the data into the dropdown list we end up with hardcode.</a:t>
            </a:r>
          </a:p>
          <a:p>
            <a:r>
              <a:rPr lang="en-US" dirty="0" smtClean="0"/>
              <a:t>If other pages want the same data then again we have to write the same code into other </a:t>
            </a:r>
            <a:r>
              <a:rPr lang="en-US" dirty="0" err="1" smtClean="0"/>
              <a:t>jsp</a:t>
            </a:r>
            <a:r>
              <a:rPr lang="en-US" dirty="0" smtClean="0"/>
              <a:t> page.</a:t>
            </a:r>
          </a:p>
          <a:p>
            <a:r>
              <a:rPr lang="en-US" dirty="0" smtClean="0"/>
              <a:t>If there is change in the data then we have to change the entire  code into the </a:t>
            </a:r>
            <a:r>
              <a:rPr lang="en-US" dirty="0" err="1" smtClean="0"/>
              <a:t>jsp</a:t>
            </a:r>
            <a:r>
              <a:rPr lang="en-US" dirty="0" smtClean="0"/>
              <a:t> page, there are several problems available. </a:t>
            </a:r>
          </a:p>
          <a:p>
            <a:r>
              <a:rPr lang="en-US" dirty="0" smtClean="0"/>
              <a:t>So we should not hardcode into the </a:t>
            </a:r>
            <a:r>
              <a:rPr lang="en-US" dirty="0" err="1" smtClean="0"/>
              <a:t>jsp</a:t>
            </a:r>
            <a:r>
              <a:rPr lang="en-US" dirty="0" smtClean="0"/>
              <a:t> page.</a:t>
            </a:r>
          </a:p>
          <a:p>
            <a:r>
              <a:rPr lang="en-US" dirty="0" smtClean="0"/>
              <a:t>So if data present into the DB and my </a:t>
            </a:r>
            <a:r>
              <a:rPr lang="en-US" dirty="0" err="1" smtClean="0"/>
              <a:t>jsp</a:t>
            </a:r>
            <a:r>
              <a:rPr lang="en-US" dirty="0" smtClean="0"/>
              <a:t> page want the data rendered into the dropdown list, so how we can inject that data to the </a:t>
            </a:r>
            <a:r>
              <a:rPr lang="en-US" dirty="0" err="1" smtClean="0"/>
              <a:t>DDlist</a:t>
            </a:r>
            <a:r>
              <a:rPr lang="en-US" dirty="0" smtClean="0"/>
              <a:t>.</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61225900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smtClean="0"/>
              <a:t>(2)</a:t>
            </a:r>
          </a:p>
          <a:p>
            <a:r>
              <a:rPr lang="en-US" dirty="0" smtClean="0"/>
              <a:t>Second way is write </a:t>
            </a:r>
            <a:r>
              <a:rPr lang="en-US" dirty="0" err="1" smtClean="0"/>
              <a:t>scriptlet</a:t>
            </a:r>
            <a:r>
              <a:rPr lang="en-US" dirty="0" smtClean="0"/>
              <a:t>   into the </a:t>
            </a:r>
            <a:r>
              <a:rPr lang="en-US" dirty="0" err="1" smtClean="0"/>
              <a:t>jsp</a:t>
            </a:r>
            <a:r>
              <a:rPr lang="en-US" dirty="0" smtClean="0"/>
              <a:t> page, by writing the </a:t>
            </a:r>
            <a:r>
              <a:rPr lang="en-US" dirty="0" err="1" smtClean="0"/>
              <a:t>scriptlet</a:t>
            </a:r>
            <a:r>
              <a:rPr lang="en-US" dirty="0" smtClean="0"/>
              <a:t> we can load data into the DDL but there are bunch of problems </a:t>
            </a:r>
          </a:p>
          <a:p>
            <a:pPr lvl="1"/>
            <a:r>
              <a:rPr lang="en-US" dirty="0" smtClean="0"/>
              <a:t>1) </a:t>
            </a:r>
            <a:r>
              <a:rPr lang="en-US" dirty="0" err="1" smtClean="0"/>
              <a:t>jsp</a:t>
            </a:r>
            <a:r>
              <a:rPr lang="en-US" dirty="0" smtClean="0"/>
              <a:t> is the view controller we can not mix business logic with view logic.</a:t>
            </a:r>
          </a:p>
          <a:p>
            <a:pPr lvl="1"/>
            <a:r>
              <a:rPr lang="en-US" dirty="0" smtClean="0"/>
              <a:t>2) if there is change into the business logic may impact our view logic also.</a:t>
            </a:r>
          </a:p>
          <a:p>
            <a:pPr lvl="1"/>
            <a:r>
              <a:rPr lang="en-US" dirty="0" smtClean="0"/>
              <a:t>3) To managing such kind of code into the </a:t>
            </a:r>
            <a:r>
              <a:rPr lang="en-US" dirty="0" err="1" smtClean="0"/>
              <a:t>jsp</a:t>
            </a:r>
            <a:r>
              <a:rPr lang="en-US" dirty="0" smtClean="0"/>
              <a:t> page with is fall into management problems, maintenance problems.</a:t>
            </a:r>
          </a:p>
          <a:p>
            <a:pPr lvl="1"/>
            <a:r>
              <a:rPr lang="en-US" dirty="0" smtClean="0"/>
              <a:t>4) A </a:t>
            </a:r>
            <a:r>
              <a:rPr lang="en-US" dirty="0" err="1" smtClean="0"/>
              <a:t>jsp</a:t>
            </a:r>
            <a:r>
              <a:rPr lang="en-US" dirty="0" smtClean="0"/>
              <a:t> page contains HTML code , </a:t>
            </a:r>
            <a:r>
              <a:rPr lang="en-US" dirty="0" err="1" smtClean="0"/>
              <a:t>jsp</a:t>
            </a:r>
            <a:r>
              <a:rPr lang="en-US" dirty="0" smtClean="0"/>
              <a:t> code which is very hard to differentiate. </a:t>
            </a:r>
          </a:p>
          <a:p>
            <a:pPr lvl="1"/>
            <a:r>
              <a:rPr lang="en-US" dirty="0" smtClean="0"/>
              <a:t>5) actually most of the time UI developer going to involved into designing the presentation view . If we written the java code into the </a:t>
            </a:r>
            <a:r>
              <a:rPr lang="en-US" dirty="0" err="1" smtClean="0"/>
              <a:t>jsp</a:t>
            </a:r>
            <a:r>
              <a:rPr lang="en-US" dirty="0" smtClean="0"/>
              <a:t> pages then UI developer unable to understand the java code and if there is problem with view controller then it may difficult so solve it.</a:t>
            </a:r>
          </a:p>
          <a:p>
            <a:pPr lvl="1"/>
            <a:r>
              <a:rPr lang="en-US" dirty="0" smtClean="0"/>
              <a:t>6)if there are number of </a:t>
            </a:r>
            <a:r>
              <a:rPr lang="en-US" dirty="0" err="1" smtClean="0"/>
              <a:t>jsp</a:t>
            </a:r>
            <a:r>
              <a:rPr lang="en-US" dirty="0" smtClean="0"/>
              <a:t> page want the same data then we have to write the same logic into multiple places wherever it required.</a:t>
            </a:r>
          </a:p>
          <a:p>
            <a:pPr lvl="1"/>
            <a:r>
              <a:rPr lang="en-US" dirty="0" smtClean="0"/>
              <a:t>8)so we should not write the java code into the </a:t>
            </a:r>
            <a:r>
              <a:rPr lang="en-US" dirty="0" err="1" smtClean="0"/>
              <a:t>jsp</a:t>
            </a:r>
            <a:r>
              <a:rPr lang="en-US" dirty="0" smtClean="0"/>
              <a:t> page.</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22324299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922"/>
            <a:ext cx="9144000" cy="6858000"/>
          </a:xfrm>
        </p:spPr>
        <p:txBody>
          <a:bodyPr>
            <a:normAutofit fontScale="70000" lnSpcReduction="20000"/>
          </a:bodyPr>
          <a:lstStyle/>
          <a:p>
            <a:r>
              <a:rPr lang="en-US" dirty="0" smtClean="0"/>
              <a:t>(3)</a:t>
            </a:r>
          </a:p>
          <a:p>
            <a:pPr lvl="1"/>
            <a:r>
              <a:rPr lang="en-US" dirty="0" smtClean="0"/>
              <a:t>1)If we can not write the java code into the </a:t>
            </a:r>
            <a:r>
              <a:rPr lang="en-US" dirty="0" err="1" smtClean="0"/>
              <a:t>jsp</a:t>
            </a:r>
            <a:r>
              <a:rPr lang="en-US" dirty="0" smtClean="0"/>
              <a:t> page then write the code outside of the </a:t>
            </a:r>
            <a:r>
              <a:rPr lang="en-US" dirty="0" err="1" smtClean="0"/>
              <a:t>jsp</a:t>
            </a:r>
            <a:r>
              <a:rPr lang="en-US" dirty="0" smtClean="0"/>
              <a:t> and call the class from </a:t>
            </a:r>
            <a:r>
              <a:rPr lang="en-US" dirty="0" err="1" smtClean="0"/>
              <a:t>jsp</a:t>
            </a:r>
            <a:r>
              <a:rPr lang="en-US" dirty="0" smtClean="0"/>
              <a:t> page and get the data from java class.</a:t>
            </a:r>
          </a:p>
          <a:p>
            <a:pPr lvl="1"/>
            <a:r>
              <a:rPr lang="en-US" dirty="0" smtClean="0"/>
              <a:t>2) here also we writing some amount of code into the </a:t>
            </a:r>
            <a:r>
              <a:rPr lang="en-US" dirty="0" err="1" smtClean="0"/>
              <a:t>jsp</a:t>
            </a:r>
            <a:r>
              <a:rPr lang="en-US" dirty="0" smtClean="0"/>
              <a:t> page which is not understandable by UI developer.</a:t>
            </a:r>
          </a:p>
          <a:p>
            <a:pPr lvl="1"/>
            <a:r>
              <a:rPr lang="en-US" dirty="0" smtClean="0"/>
              <a:t>3) there are several classes are want the same data then again we have to write same logic in multiple </a:t>
            </a:r>
            <a:r>
              <a:rPr lang="en-US" dirty="0" err="1" smtClean="0"/>
              <a:t>jsp</a:t>
            </a:r>
            <a:r>
              <a:rPr lang="en-US" dirty="0" smtClean="0"/>
              <a:t> pages.</a:t>
            </a:r>
          </a:p>
          <a:p>
            <a:pPr lvl="1"/>
            <a:endParaRPr lang="en-US" dirty="0"/>
          </a:p>
          <a:p>
            <a:pPr marL="457200" lvl="1" indent="0">
              <a:buNone/>
            </a:pPr>
            <a:r>
              <a:rPr lang="en-US" dirty="0" smtClean="0"/>
              <a:t>I don’t want to write single line of java code into the </a:t>
            </a:r>
            <a:r>
              <a:rPr lang="en-US" dirty="0" err="1" smtClean="0"/>
              <a:t>jsp</a:t>
            </a:r>
            <a:r>
              <a:rPr lang="en-US" dirty="0" smtClean="0"/>
              <a:t> page, but I want to load by data into the DDL.</a:t>
            </a:r>
          </a:p>
          <a:p>
            <a:pPr marL="457200" lvl="1" indent="0">
              <a:buNone/>
            </a:pPr>
            <a:endParaRPr lang="en-US" dirty="0" smtClean="0"/>
          </a:p>
          <a:p>
            <a:pPr marL="457200" lvl="1" indent="0">
              <a:buNone/>
            </a:pPr>
            <a:r>
              <a:rPr lang="en-US" dirty="0" smtClean="0"/>
              <a:t>Because of that Tag library came into feature.</a:t>
            </a:r>
          </a:p>
          <a:p>
            <a:pPr lvl="1"/>
            <a:r>
              <a:rPr lang="en-US" dirty="0" smtClean="0"/>
              <a:t>Actually tag library use to manage the data and rendered the data into the </a:t>
            </a:r>
            <a:r>
              <a:rPr lang="en-US" dirty="0" err="1" smtClean="0"/>
              <a:t>jsp</a:t>
            </a:r>
            <a:r>
              <a:rPr lang="en-US" dirty="0" smtClean="0"/>
              <a:t> page, but most of the people thinking it is for business logic .</a:t>
            </a:r>
          </a:p>
          <a:p>
            <a:pPr lvl="1"/>
            <a:r>
              <a:rPr lang="en-US" dirty="0" smtClean="0"/>
              <a:t>  each tag is the one class which contains java code for managing and displaying the data into the </a:t>
            </a:r>
            <a:r>
              <a:rPr lang="en-US" dirty="0" err="1" smtClean="0"/>
              <a:t>jsp</a:t>
            </a:r>
            <a:r>
              <a:rPr lang="en-US" dirty="0" smtClean="0"/>
              <a:t> pages.</a:t>
            </a:r>
          </a:p>
          <a:p>
            <a:pPr lvl="1"/>
            <a:r>
              <a:rPr lang="en-US" dirty="0" smtClean="0"/>
              <a:t>When to use the tag library, actually there are certain problems with the tag library </a:t>
            </a:r>
            <a:r>
              <a:rPr lang="en-US" dirty="0" err="1" smtClean="0"/>
              <a:t>b’z</a:t>
            </a:r>
            <a:r>
              <a:rPr lang="en-US" dirty="0" smtClean="0"/>
              <a:t> of the no one show interest to developing tag libraries.</a:t>
            </a:r>
          </a:p>
          <a:p>
            <a:pPr lvl="1"/>
            <a:r>
              <a:rPr lang="en-US" dirty="0" smtClean="0"/>
              <a:t>If there is a complicated logic , which is changeable repeatedly then go for tag library.</a:t>
            </a:r>
          </a:p>
          <a:p>
            <a:pPr lvl="1"/>
            <a:r>
              <a:rPr lang="en-US" dirty="0" smtClean="0"/>
              <a:t>Tag library not simple in use we have to manage view logic also into the tag library.</a:t>
            </a:r>
          </a:p>
          <a:p>
            <a:pPr lvl="1"/>
            <a:r>
              <a:rPr lang="en-US" dirty="0" err="1" smtClean="0"/>
              <a:t>B’z</a:t>
            </a:r>
            <a:r>
              <a:rPr lang="en-US" dirty="0" smtClean="0"/>
              <a:t> of that people not showing much interest to words the tag library.</a:t>
            </a:r>
          </a:p>
          <a:p>
            <a:pPr lvl="1"/>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3604553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dirty="0" smtClean="0"/>
              <a:t>(4)</a:t>
            </a:r>
          </a:p>
          <a:p>
            <a:pPr lvl="1"/>
            <a:r>
              <a:rPr lang="en-US" dirty="0" smtClean="0"/>
              <a:t>Now we can not use tag library also then what is the next, which help more easily to load the data into the DDL.</a:t>
            </a:r>
          </a:p>
          <a:p>
            <a:pPr lvl="1"/>
            <a:r>
              <a:rPr lang="en-US" dirty="0" smtClean="0"/>
              <a:t>So java has provided a JSTL library(java standard tag library)</a:t>
            </a:r>
          </a:p>
          <a:p>
            <a:pPr lvl="1"/>
            <a:r>
              <a:rPr lang="en-US" dirty="0" smtClean="0"/>
              <a:t>Which is used into the </a:t>
            </a:r>
            <a:r>
              <a:rPr lang="en-US" dirty="0" err="1" smtClean="0"/>
              <a:t>jsp</a:t>
            </a:r>
            <a:r>
              <a:rPr lang="en-US" dirty="0" smtClean="0"/>
              <a:t> page and it is almost look like html code only.</a:t>
            </a:r>
          </a:p>
          <a:p>
            <a:pPr lvl="1"/>
            <a:r>
              <a:rPr lang="en-US" dirty="0" smtClean="0"/>
              <a:t>But problem is how the  JSTL tags use the java code into the </a:t>
            </a:r>
            <a:r>
              <a:rPr lang="en-US" dirty="0" err="1" smtClean="0"/>
              <a:t>jsp</a:t>
            </a:r>
            <a:r>
              <a:rPr lang="en-US" dirty="0" smtClean="0"/>
              <a:t> page, Actually these JSTL tags developed to work with scope of the java.</a:t>
            </a:r>
          </a:p>
          <a:p>
            <a:pPr lvl="1"/>
            <a:r>
              <a:rPr lang="en-US" dirty="0" smtClean="0"/>
              <a:t>Means there are three scope available into the java</a:t>
            </a:r>
          </a:p>
          <a:p>
            <a:pPr lvl="2"/>
            <a:r>
              <a:rPr lang="en-US" dirty="0" smtClean="0"/>
              <a:t>Request scope</a:t>
            </a:r>
          </a:p>
          <a:p>
            <a:pPr lvl="2"/>
            <a:r>
              <a:rPr lang="en-US" dirty="0" smtClean="0"/>
              <a:t>Session scope</a:t>
            </a:r>
          </a:p>
          <a:p>
            <a:pPr lvl="2"/>
            <a:r>
              <a:rPr lang="en-US" dirty="0" smtClean="0"/>
              <a:t>Application scope</a:t>
            </a:r>
          </a:p>
          <a:p>
            <a:pPr marL="971550" lvl="1" indent="-457200"/>
            <a:r>
              <a:rPr lang="en-US" dirty="0" smtClean="0"/>
              <a:t> </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96201687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t>What is the reason java has developed the such scope concept as the part of the java.</a:t>
            </a:r>
          </a:p>
          <a:p>
            <a:r>
              <a:rPr lang="en-US" dirty="0" smtClean="0"/>
              <a:t>Actually in normal java programs one class can access the attributes of the other class by creating the object of the class, but every object has new copy of the instance means no one object can access the attribute of the other object.</a:t>
            </a:r>
          </a:p>
          <a:p>
            <a:r>
              <a:rPr lang="en-US" dirty="0" smtClean="0"/>
              <a:t>Here also one servlet can not cerate the object of another servlet. Means one servlet can’t use the attributes of another servlet. </a:t>
            </a:r>
          </a:p>
          <a:p>
            <a:r>
              <a:rPr lang="en-US" dirty="0" smtClean="0"/>
              <a:t>Because of that </a:t>
            </a:r>
            <a:r>
              <a:rPr lang="en-US" dirty="0" smtClean="0">
                <a:solidFill>
                  <a:srgbClr val="FF0000"/>
                </a:solidFill>
              </a:rPr>
              <a:t>scope came into feature.</a:t>
            </a:r>
          </a:p>
          <a:p>
            <a:r>
              <a:rPr lang="en-US" dirty="0" smtClean="0"/>
              <a:t>Scope talks about sharing the data between the servlet classes.</a:t>
            </a:r>
          </a:p>
          <a:p>
            <a:r>
              <a:rPr lang="en-US" dirty="0" smtClean="0">
                <a:solidFill>
                  <a:srgbClr val="FF0000"/>
                </a:solidFill>
              </a:rPr>
              <a:t>Request scope </a:t>
            </a:r>
            <a:r>
              <a:rPr lang="en-US" dirty="0" smtClean="0"/>
              <a:t>shared data to the next servlet. The life of data is up next servlet.</a:t>
            </a:r>
          </a:p>
          <a:p>
            <a:r>
              <a:rPr lang="en-US" dirty="0" smtClean="0">
                <a:solidFill>
                  <a:srgbClr val="FF0000"/>
                </a:solidFill>
              </a:rPr>
              <a:t>Session scope </a:t>
            </a:r>
            <a:r>
              <a:rPr lang="en-US" dirty="0" smtClean="0"/>
              <a:t>share the data to the all the classes but life of the data is </a:t>
            </a:r>
            <a:r>
              <a:rPr lang="en-US" dirty="0" err="1" smtClean="0"/>
              <a:t>upto</a:t>
            </a:r>
            <a:r>
              <a:rPr lang="en-US" dirty="0" smtClean="0"/>
              <a:t> the  session class live.</a:t>
            </a:r>
          </a:p>
          <a:p>
            <a:r>
              <a:rPr lang="en-US" dirty="0" smtClean="0">
                <a:solidFill>
                  <a:srgbClr val="FF0000"/>
                </a:solidFill>
              </a:rPr>
              <a:t>Application scope</a:t>
            </a:r>
            <a:r>
              <a:rPr lang="en-US" dirty="0" smtClean="0"/>
              <a:t> is share the data through out the application , </a:t>
            </a:r>
            <a:r>
              <a:rPr lang="en-US" dirty="0" err="1" smtClean="0"/>
              <a:t>upto</a:t>
            </a:r>
            <a:r>
              <a:rPr lang="en-US" dirty="0" smtClean="0"/>
              <a:t> the application die the data should be available. </a:t>
            </a:r>
          </a:p>
          <a:p>
            <a:r>
              <a:rPr lang="en-US" dirty="0">
                <a:solidFill>
                  <a:srgbClr val="FF0000"/>
                </a:solidFill>
              </a:rPr>
              <a:t>Get vs Post</a:t>
            </a:r>
          </a:p>
          <a:p>
            <a:pPr marL="457200" lvl="1" indent="0">
              <a:buNone/>
            </a:pPr>
            <a:r>
              <a:rPr lang="en-US" dirty="0">
                <a:solidFill>
                  <a:srgbClr val="FF0000"/>
                </a:solidFill>
              </a:rPr>
              <a:t>Get </a:t>
            </a:r>
          </a:p>
          <a:p>
            <a:pPr lvl="1"/>
            <a:r>
              <a:rPr lang="en-US" dirty="0"/>
              <a:t>When you are getting the data from somewhere  and preparing for some one then use get method.</a:t>
            </a:r>
          </a:p>
          <a:p>
            <a:pPr lvl="1"/>
            <a:r>
              <a:rPr lang="en-US" dirty="0"/>
              <a:t>Get method used to send simple data from one servlet to another servlet.</a:t>
            </a:r>
          </a:p>
          <a:p>
            <a:pPr marL="457200" lvl="1" indent="0">
              <a:buNone/>
            </a:pPr>
            <a:r>
              <a:rPr lang="en-US" dirty="0">
                <a:solidFill>
                  <a:srgbClr val="FF0000"/>
                </a:solidFill>
              </a:rPr>
              <a:t>Post</a:t>
            </a:r>
          </a:p>
          <a:p>
            <a:pPr lvl="1"/>
            <a:r>
              <a:rPr lang="en-US" dirty="0"/>
              <a:t>	post method use when we want to send some sensitive data.</a:t>
            </a:r>
          </a:p>
          <a:p>
            <a:pPr marL="514350" indent="-457200"/>
            <a:r>
              <a:rPr lang="en-US" dirty="0" err="1">
                <a:solidFill>
                  <a:srgbClr val="FF0000"/>
                </a:solidFill>
              </a:rPr>
              <a:t>setAttribute</a:t>
            </a:r>
            <a:r>
              <a:rPr lang="en-US" dirty="0">
                <a:solidFill>
                  <a:srgbClr val="FF0000"/>
                </a:solidFill>
              </a:rPr>
              <a:t> and </a:t>
            </a:r>
            <a:r>
              <a:rPr lang="en-US" dirty="0" err="1">
                <a:solidFill>
                  <a:srgbClr val="FF0000"/>
                </a:solidFill>
              </a:rPr>
              <a:t>getParameter</a:t>
            </a:r>
            <a:r>
              <a:rPr lang="en-US" dirty="0">
                <a:solidFill>
                  <a:srgbClr val="FF0000"/>
                </a:solidFill>
              </a:rPr>
              <a:t>:</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0332363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t>So JSTL developed work with scope of the object.</a:t>
            </a:r>
          </a:p>
          <a:p>
            <a:r>
              <a:rPr lang="en-US" dirty="0" smtClean="0"/>
              <a:t>There are several tags are available into JSTL which is used as per requirement.</a:t>
            </a:r>
          </a:p>
          <a:p>
            <a:endParaRPr lang="en-US" dirty="0"/>
          </a:p>
          <a:p>
            <a:r>
              <a:rPr lang="en-US" dirty="0" smtClean="0"/>
              <a:t>IMP</a:t>
            </a:r>
          </a:p>
          <a:p>
            <a:pPr lvl="1"/>
            <a:r>
              <a:rPr lang="en-US" dirty="0" smtClean="0"/>
              <a:t>Never one </a:t>
            </a:r>
            <a:r>
              <a:rPr lang="en-US" dirty="0" err="1" smtClean="0"/>
              <a:t>jsp</a:t>
            </a:r>
            <a:r>
              <a:rPr lang="en-US" dirty="0" smtClean="0"/>
              <a:t> calls the servlet but servlet can call the </a:t>
            </a:r>
            <a:r>
              <a:rPr lang="en-US" dirty="0" err="1" smtClean="0"/>
              <a:t>jsp</a:t>
            </a:r>
            <a:r>
              <a:rPr lang="en-US" dirty="0" smtClean="0"/>
              <a:t> pages.</a:t>
            </a:r>
          </a:p>
          <a:p>
            <a:pPr lvl="1"/>
            <a:r>
              <a:rPr lang="en-US" dirty="0" smtClean="0"/>
              <a:t>Servlet easily shared the data from servlet to </a:t>
            </a:r>
            <a:r>
              <a:rPr lang="en-US" dirty="0" err="1" smtClean="0"/>
              <a:t>jsp</a:t>
            </a:r>
            <a:r>
              <a:rPr lang="en-US" dirty="0" smtClean="0"/>
              <a:t> page using the different scopes, and </a:t>
            </a:r>
            <a:r>
              <a:rPr lang="en-US" dirty="0" err="1" smtClean="0"/>
              <a:t>bu</a:t>
            </a:r>
            <a:r>
              <a:rPr lang="en-US" dirty="0" smtClean="0"/>
              <a:t> JSTL tag </a:t>
            </a:r>
            <a:r>
              <a:rPr lang="en-US" dirty="0" err="1" smtClean="0"/>
              <a:t>jsp</a:t>
            </a:r>
            <a:r>
              <a:rPr lang="en-US" dirty="0" smtClean="0"/>
              <a:t> use the data.</a:t>
            </a:r>
          </a:p>
          <a:p>
            <a:pPr lvl="1"/>
            <a:endParaRPr lang="en-US" dirty="0"/>
          </a:p>
          <a:p>
            <a:pPr lvl="1"/>
            <a:r>
              <a:rPr lang="en-US" dirty="0" smtClean="0"/>
              <a:t>Actually my </a:t>
            </a:r>
            <a:r>
              <a:rPr lang="en-US" dirty="0" err="1" smtClean="0"/>
              <a:t>jsp</a:t>
            </a:r>
            <a:r>
              <a:rPr lang="en-US" dirty="0" smtClean="0"/>
              <a:t> page want the data means first one of the servlet has to execute and send the data into the </a:t>
            </a:r>
            <a:r>
              <a:rPr lang="en-US" dirty="0" err="1" smtClean="0"/>
              <a:t>jsp</a:t>
            </a:r>
            <a:r>
              <a:rPr lang="en-US" dirty="0" smtClean="0"/>
              <a:t> page. </a:t>
            </a:r>
            <a:r>
              <a:rPr lang="en-US" dirty="0" err="1" smtClean="0"/>
              <a:t>B’z</a:t>
            </a:r>
            <a:r>
              <a:rPr lang="en-US" dirty="0" smtClean="0"/>
              <a:t> my </a:t>
            </a:r>
            <a:r>
              <a:rPr lang="en-US" dirty="0" err="1" smtClean="0"/>
              <a:t>jsp</a:t>
            </a:r>
            <a:r>
              <a:rPr lang="en-US" dirty="0" smtClean="0"/>
              <a:t> don’t want to write the java code in it.</a:t>
            </a:r>
          </a:p>
          <a:p>
            <a:pPr lvl="1"/>
            <a:r>
              <a:rPr lang="en-US" dirty="0" smtClean="0"/>
              <a:t>Before getting the call to the </a:t>
            </a:r>
            <a:r>
              <a:rPr lang="en-US" dirty="0" err="1" smtClean="0"/>
              <a:t>jsp</a:t>
            </a:r>
            <a:r>
              <a:rPr lang="en-US" dirty="0" smtClean="0"/>
              <a:t> page one servlet has to execute and  that servlet has to call my </a:t>
            </a:r>
            <a:r>
              <a:rPr lang="en-US" dirty="0" err="1" smtClean="0"/>
              <a:t>jsp</a:t>
            </a:r>
            <a:r>
              <a:rPr lang="en-US" dirty="0" smtClean="0"/>
              <a:t> page with rendering all my DDL </a:t>
            </a:r>
            <a:r>
              <a:rPr lang="en-US" smtClean="0"/>
              <a:t>with data.   </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217884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t>While developing any kind of app we have to use multiple classes and interfaces.</a:t>
            </a:r>
          </a:p>
          <a:p>
            <a:r>
              <a:rPr lang="en-US" dirty="0" smtClean="0"/>
              <a:t>Every time we can’t use inheritance to reuse the code. </a:t>
            </a:r>
          </a:p>
          <a:p>
            <a:r>
              <a:rPr lang="en-US" dirty="0" smtClean="0"/>
              <a:t>There are sort of drawback available in inheritance.</a:t>
            </a:r>
          </a:p>
          <a:p>
            <a:r>
              <a:rPr lang="en-US" dirty="0" smtClean="0"/>
              <a:t>While discussing of strategy Design pattern we will learn.</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02973496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blipFill dpi="0" rotWithShape="1">
            <a:blip r:embed="rId2">
              <a:extLst>
                <a:ext uri="{28A0092B-C50C-407E-A947-70E740481C1C}">
                  <a14:useLocalDpi xmlns:a14="http://schemas.microsoft.com/office/drawing/2010/main" val="0"/>
                </a:ext>
              </a:extLst>
            </a:blip>
            <a:srcRect/>
            <a:stretch>
              <a:fillRect l="2000" t="2000" r="-14000" b="-37000"/>
            </a:stretch>
          </a:blipFill>
        </p:spPr>
        <p:txBody>
          <a:bodyPr/>
          <a:lstStyle/>
          <a:p>
            <a:pPr marL="0" indent="0">
              <a:buNone/>
            </a:pPr>
            <a:r>
              <a:rPr lang="en-US" dirty="0"/>
              <a:t>.</a:t>
            </a:r>
            <a:endParaRPr lang="en-US" dirty="0" smtClean="0"/>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13212548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smtClean="0"/>
              <a:t>Now UI developer can easily can interact with my </a:t>
            </a:r>
            <a:r>
              <a:rPr lang="en-US" dirty="0" err="1" smtClean="0"/>
              <a:t>jsp</a:t>
            </a:r>
            <a:r>
              <a:rPr lang="en-US" dirty="0" smtClean="0"/>
              <a:t> code and he easily understand what we have written into the </a:t>
            </a:r>
            <a:r>
              <a:rPr lang="en-US" dirty="0" err="1" smtClean="0"/>
              <a:t>jsp</a:t>
            </a:r>
            <a:r>
              <a:rPr lang="en-US" dirty="0" smtClean="0"/>
              <a:t> page.</a:t>
            </a:r>
          </a:p>
          <a:p>
            <a:r>
              <a:rPr lang="en-US" dirty="0" smtClean="0"/>
              <a:t>But still problem is there </a:t>
            </a:r>
          </a:p>
          <a:p>
            <a:pPr lvl="1"/>
            <a:r>
              <a:rPr lang="en-US" dirty="0" smtClean="0"/>
              <a:t>There are multiple users can access my </a:t>
            </a:r>
            <a:r>
              <a:rPr lang="en-US" dirty="0" err="1" smtClean="0"/>
              <a:t>jsp</a:t>
            </a:r>
            <a:r>
              <a:rPr lang="en-US" dirty="0" smtClean="0"/>
              <a:t> page each and every request my </a:t>
            </a:r>
            <a:r>
              <a:rPr lang="en-US" dirty="0" err="1" smtClean="0"/>
              <a:t>viewRegistration</a:t>
            </a:r>
            <a:r>
              <a:rPr lang="en-US" dirty="0" smtClean="0"/>
              <a:t> servlet has to call and pre-populate the data into DDL.</a:t>
            </a:r>
          </a:p>
          <a:p>
            <a:pPr lvl="1"/>
            <a:r>
              <a:rPr lang="en-US" dirty="0" smtClean="0"/>
              <a:t>Each and every request my </a:t>
            </a:r>
            <a:r>
              <a:rPr lang="en-US" dirty="0" err="1" smtClean="0"/>
              <a:t>viewRegistration</a:t>
            </a:r>
            <a:r>
              <a:rPr lang="en-US" dirty="0" smtClean="0"/>
              <a:t> servlet will go to the DB and fetch the data and populate into the attribute and bind that attribute to the one of the scope and call the </a:t>
            </a:r>
            <a:r>
              <a:rPr lang="en-US" dirty="0" err="1" smtClean="0"/>
              <a:t>register.jsp</a:t>
            </a:r>
            <a:r>
              <a:rPr lang="en-US" dirty="0" smtClean="0"/>
              <a:t> page. </a:t>
            </a:r>
            <a:endParaRPr lang="en-US" dirty="0"/>
          </a:p>
          <a:p>
            <a:pPr lvl="1"/>
            <a:r>
              <a:rPr lang="en-US" dirty="0" smtClean="0"/>
              <a:t>For each and every request we populate the same data then we unnecessarily going to the DB and fetching the same data and returning it. If data is same then why we are fetching data from DB every time, it is waste of time and we are killing the application performance, scalability problems also be there.</a:t>
            </a:r>
          </a:p>
          <a:p>
            <a:pPr lvl="1"/>
            <a:r>
              <a:rPr lang="en-US" dirty="0" smtClean="0"/>
              <a:t>So we should go to the DB every time, so we can store that data into the one of the attribute into the servlet and when first request will come then it will  go to the DB and fetch the data and stored into attribute, and next consecutives request they get data from the attributes itself.</a:t>
            </a:r>
          </a:p>
          <a:p>
            <a:pPr lvl="1"/>
            <a:r>
              <a:rPr lang="en-US" dirty="0" smtClean="0"/>
              <a:t>So we will improve the performance of the application. </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7602434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blipFill dpi="0" rotWithShape="1">
            <a:blip r:embed="rId2">
              <a:extLst>
                <a:ext uri="{28A0092B-C50C-407E-A947-70E740481C1C}">
                  <a14:useLocalDpi xmlns:a14="http://schemas.microsoft.com/office/drawing/2010/main" val="0"/>
                </a:ext>
              </a:extLst>
            </a:blip>
            <a:srcRect/>
            <a:stretch>
              <a:fillRect/>
            </a:stretch>
          </a:blipFill>
        </p:spPr>
        <p:txBody>
          <a:bodyPr/>
          <a:lstStyle/>
          <a:p>
            <a:pPr marL="0" indent="0">
              <a:buNone/>
            </a:pPr>
            <a:r>
              <a:rPr lang="en-US" dirty="0" smtClean="0"/>
              <a:t>.</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46794930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Its seem to be good but there also have a problem , actually session object shared within the JEE classes but apart from that we can not use that data which is available into the one of the scope.</a:t>
            </a:r>
          </a:p>
          <a:p>
            <a:r>
              <a:rPr lang="en-US" dirty="0" smtClean="0"/>
              <a:t>If multiple classes want the same data then they have to write same code into the every servlet class to check data is available or not, and populate into the scope and rendered into the DDL.</a:t>
            </a:r>
          </a:p>
          <a:p>
            <a:r>
              <a:rPr lang="en-US" dirty="0" err="1" smtClean="0"/>
              <a:t>B’z</a:t>
            </a:r>
            <a:r>
              <a:rPr lang="en-US" dirty="0" smtClean="0"/>
              <a:t> of the above problems Cache Came into feature.</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40057363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ln>
            <a:solidFill>
              <a:schemeClr val="accent1"/>
            </a:solidFill>
          </a:ln>
        </p:spPr>
        <p:txBody>
          <a:bodyPr>
            <a:normAutofit fontScale="85000" lnSpcReduction="10000"/>
          </a:bodyPr>
          <a:lstStyle/>
          <a:p>
            <a:r>
              <a:rPr lang="en-US" dirty="0" smtClean="0"/>
              <a:t>Cache:</a:t>
            </a:r>
          </a:p>
          <a:p>
            <a:pPr lvl="1"/>
            <a:r>
              <a:rPr lang="en-US" dirty="0" smtClean="0"/>
              <a:t>Cache is used for storing the data in it. So we are avoiding the round trips to visiting the DB every time and storing the data into the cache.</a:t>
            </a:r>
          </a:p>
          <a:p>
            <a:pPr lvl="1"/>
            <a:r>
              <a:rPr lang="en-US" dirty="0" smtClean="0"/>
              <a:t>Cache improve the performance of the application.</a:t>
            </a:r>
          </a:p>
          <a:p>
            <a:pPr lvl="1"/>
            <a:r>
              <a:rPr lang="en-US" dirty="0" smtClean="0">
                <a:solidFill>
                  <a:srgbClr val="FF0000"/>
                </a:solidFill>
              </a:rPr>
              <a:t>When to use the cache?</a:t>
            </a:r>
          </a:p>
          <a:p>
            <a:pPr lvl="2"/>
            <a:r>
              <a:rPr lang="en-US" dirty="0" smtClean="0"/>
              <a:t>There are several places we can use the cache.</a:t>
            </a:r>
          </a:p>
          <a:p>
            <a:pPr lvl="2"/>
            <a:r>
              <a:rPr lang="en-US" dirty="0" smtClean="0"/>
              <a:t>If data is common for throughout the application then go to cache concept.</a:t>
            </a:r>
          </a:p>
          <a:p>
            <a:pPr lvl="2"/>
            <a:r>
              <a:rPr lang="en-US" dirty="0" smtClean="0"/>
              <a:t>If we want to shared the data among the application then use cache.</a:t>
            </a:r>
          </a:p>
          <a:p>
            <a:pPr lvl="2"/>
            <a:r>
              <a:rPr lang="en-US" dirty="0" smtClean="0"/>
              <a:t>Every class with in the application can access the cache class and he can use the data.</a:t>
            </a:r>
          </a:p>
          <a:p>
            <a:pPr lvl="2"/>
            <a:r>
              <a:rPr lang="en-US" dirty="0" smtClean="0"/>
              <a:t>Most of the time cache must be singleton only.</a:t>
            </a:r>
          </a:p>
          <a:p>
            <a:pPr lvl="2"/>
            <a:r>
              <a:rPr lang="en-US" dirty="0" err="1" smtClean="0"/>
              <a:t>B’z</a:t>
            </a:r>
            <a:r>
              <a:rPr lang="en-US" dirty="0" smtClean="0"/>
              <a:t> data remain same for every request then there is no need to create an multiple object of the class.</a:t>
            </a:r>
          </a:p>
          <a:p>
            <a:pPr lvl="2"/>
            <a:r>
              <a:rPr lang="en-US" dirty="0" smtClean="0"/>
              <a:t>Using  cache we going to avoid duplication logic as part of the application.</a:t>
            </a:r>
          </a:p>
          <a:p>
            <a:pPr lvl="2"/>
            <a:r>
              <a:rPr lang="en-US" dirty="0" smtClean="0"/>
              <a:t>Actually in cache data will be stored in the form of key and value.</a:t>
            </a:r>
          </a:p>
          <a:p>
            <a:pPr lvl="2"/>
            <a:r>
              <a:rPr lang="en-US" dirty="0" smtClean="0"/>
              <a:t>It may help in organizing the data.</a:t>
            </a:r>
          </a:p>
          <a:p>
            <a:pPr lvl="2"/>
            <a:r>
              <a:rPr lang="en-US" dirty="0" smtClean="0"/>
              <a:t>A cache contains other member methods also which going to shared the state of the object in it.</a:t>
            </a:r>
          </a:p>
          <a:p>
            <a:pPr lvl="2"/>
            <a:r>
              <a:rPr lang="en-US" dirty="0" smtClean="0"/>
              <a:t>Cache can has multiple method to add, retrieve and to check the data.</a:t>
            </a:r>
          </a:p>
          <a:p>
            <a:pPr marL="914400" lvl="2"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22225623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r>
              <a:rPr lang="en-US" dirty="0" smtClean="0"/>
              <a:t>Why I should not write Map into every servlet to handle the roundtrips?</a:t>
            </a:r>
          </a:p>
          <a:p>
            <a:pPr lvl="1"/>
            <a:r>
              <a:rPr lang="en-US" dirty="0" smtClean="0"/>
              <a:t>If there are  10 classes want the same data then every class has to take separate Map to maintain the data.</a:t>
            </a:r>
          </a:p>
          <a:p>
            <a:pPr lvl="1"/>
            <a:r>
              <a:rPr lang="en-US" dirty="0" smtClean="0"/>
              <a:t>Every class has to write the same logic to connect to the DB and add to the Map object.</a:t>
            </a:r>
          </a:p>
          <a:p>
            <a:pPr lvl="1"/>
            <a:r>
              <a:rPr lang="en-US" dirty="0" smtClean="0"/>
              <a:t>If there is change in underlying structure then we have to manually make the changes into the Maps.</a:t>
            </a:r>
          </a:p>
          <a:p>
            <a:pPr lvl="1"/>
            <a:r>
              <a:rPr lang="en-US" dirty="0" smtClean="0"/>
              <a:t>To avoid such kind of things we have to use the Cache concept, even cache provide the corresponding methods to work with Map objects.</a:t>
            </a:r>
          </a:p>
          <a:p>
            <a:r>
              <a:rPr lang="en-US" dirty="0" smtClean="0"/>
              <a:t>There are several classes can access the from the cache and several classes can add the data there is no restriction. But if number of classes started adding the value to the cache then it is very hard to get the data from the cache.</a:t>
            </a:r>
          </a:p>
          <a:p>
            <a:r>
              <a:rPr lang="en-US" dirty="0" err="1" smtClean="0"/>
              <a:t>B’z</a:t>
            </a:r>
            <a:r>
              <a:rPr lang="en-US" dirty="0" smtClean="0"/>
              <a:t> it may contains duplicate data also or cache may fail to decide which data a other class asking for.</a:t>
            </a:r>
          </a:p>
          <a:p>
            <a:r>
              <a:rPr lang="en-US" dirty="0" smtClean="0"/>
              <a:t>We can’t justify a particular data into the Map, </a:t>
            </a:r>
            <a:r>
              <a:rPr lang="en-US" dirty="0" err="1" smtClean="0"/>
              <a:t>b’z</a:t>
            </a:r>
            <a:r>
              <a:rPr lang="en-US" dirty="0" smtClean="0"/>
              <a:t> of the duplication keys.</a:t>
            </a:r>
          </a:p>
          <a:p>
            <a:r>
              <a:rPr lang="en-US" dirty="0" smtClean="0"/>
              <a:t>To solve this kind problems we have to write our cache more intelligence means take Map inside other Map which organize the data in well format.</a:t>
            </a:r>
          </a:p>
          <a:p>
            <a:r>
              <a:rPr lang="en-US" dirty="0" smtClean="0"/>
              <a:t>As per the table or as per class it will store the data and clearly differentiate the </a:t>
            </a:r>
            <a:r>
              <a:rPr lang="en-US" dirty="0" err="1" smtClean="0"/>
              <a:t>city,state</a:t>
            </a:r>
            <a:r>
              <a:rPr lang="en-US" dirty="0" smtClean="0"/>
              <a:t> , country.</a:t>
            </a: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59334415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blipFill dpi="0" rotWithShape="1">
            <a:blip r:embed="rId2">
              <a:extLst>
                <a:ext uri="{28A0092B-C50C-407E-A947-70E740481C1C}">
                  <a14:useLocalDpi xmlns:a14="http://schemas.microsoft.com/office/drawing/2010/main" val="0"/>
                </a:ext>
              </a:extLst>
            </a:blip>
            <a:srcRect/>
            <a:stretch>
              <a:fillRect/>
            </a:stretch>
          </a:blipFill>
        </p:spPr>
        <p:txBody>
          <a:bodyPr/>
          <a:lstStyle/>
          <a:p>
            <a:pPr marL="0" indent="0">
              <a:buNone/>
            </a:pPr>
            <a:r>
              <a:rPr lang="en-US" dirty="0" smtClean="0"/>
              <a:t>.</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5086985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When to use singleton third use case?</a:t>
            </a:r>
          </a:p>
          <a:p>
            <a:r>
              <a:rPr lang="en-US" dirty="0" smtClean="0"/>
              <a:t>{3}</a:t>
            </a:r>
          </a:p>
          <a:p>
            <a:pPr lvl="1"/>
            <a:r>
              <a:rPr lang="en-US" dirty="0" smtClean="0"/>
              <a:t>When state of the object is there and it will sharable into the member method.</a:t>
            </a:r>
          </a:p>
          <a:p>
            <a:pPr lvl="1"/>
            <a:r>
              <a:rPr lang="en-US" dirty="0" smtClean="0"/>
              <a:t>While creating the cache class we have to use the third use case of the singleton class.</a:t>
            </a:r>
          </a:p>
          <a:p>
            <a:r>
              <a:rPr lang="en-US" dirty="0" smtClean="0">
                <a:solidFill>
                  <a:srgbClr val="FF0000"/>
                </a:solidFill>
              </a:rPr>
              <a:t>In use case first when the object state is empty then we can make our class as singleton to access the method, but we can make our class static and we can avoid to create single object also.</a:t>
            </a:r>
          </a:p>
          <a:p>
            <a:pPr lvl="1"/>
            <a:r>
              <a:rPr lang="en-US" dirty="0" smtClean="0"/>
              <a:t>we can make our method static and we can use it by class name itself. But we can’t restrict to create other class to create the object. Other classes can create as many number of object for the corresponding class, so to create multiple object for using the same method it waste of JVM memory.</a:t>
            </a:r>
          </a:p>
          <a:p>
            <a:pPr lvl="1"/>
            <a:r>
              <a:rPr lang="en-US" dirty="0" smtClean="0"/>
              <a:t>And it will kill the performance of the application, </a:t>
            </a:r>
            <a:r>
              <a:rPr lang="en-US" dirty="0" err="1" smtClean="0"/>
              <a:t>b’z</a:t>
            </a:r>
            <a:r>
              <a:rPr lang="en-US" dirty="0" smtClean="0"/>
              <a:t> of that we have to make our class as singleton only.</a:t>
            </a:r>
          </a:p>
          <a:p>
            <a:pPr marL="514350" indent="-457200"/>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76867754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solidFill>
                  <a:srgbClr val="FF0000"/>
                </a:solidFill>
              </a:rPr>
              <a:t>Bean scope:</a:t>
            </a:r>
          </a:p>
          <a:p>
            <a:pPr lvl="1"/>
            <a:r>
              <a:rPr lang="en-US" dirty="0" smtClean="0">
                <a:solidFill>
                  <a:srgbClr val="FF0000"/>
                </a:solidFill>
              </a:rPr>
              <a:t>1. singleton scope</a:t>
            </a:r>
          </a:p>
          <a:p>
            <a:pPr lvl="2"/>
            <a:r>
              <a:rPr lang="en-US" dirty="0" smtClean="0"/>
              <a:t>Actually in spring every bean have default scope i.e. singleton.</a:t>
            </a:r>
          </a:p>
          <a:p>
            <a:pPr lvl="2"/>
            <a:r>
              <a:rPr lang="en-US" dirty="0" smtClean="0"/>
              <a:t>If we try to create multiple object also we will get same object as part of the class.</a:t>
            </a:r>
          </a:p>
          <a:p>
            <a:pPr lvl="1"/>
            <a:r>
              <a:rPr lang="en-US" dirty="0" smtClean="0">
                <a:solidFill>
                  <a:srgbClr val="FF0000"/>
                </a:solidFill>
              </a:rPr>
              <a:t>2.prototype scope</a:t>
            </a:r>
          </a:p>
          <a:p>
            <a:pPr lvl="2"/>
            <a:r>
              <a:rPr lang="en-US" dirty="0" smtClean="0"/>
              <a:t>Prototype is the another bean scope which is used for creating multiple object as part of the class.</a:t>
            </a:r>
          </a:p>
          <a:p>
            <a:pPr lvl="2"/>
            <a:r>
              <a:rPr lang="en-US" dirty="0" smtClean="0"/>
              <a:t>IOC container will read the scope and depends on the scope it will create or return the object.</a:t>
            </a:r>
          </a:p>
          <a:p>
            <a:pPr lvl="1"/>
            <a:r>
              <a:rPr lang="en-US" dirty="0" smtClean="0">
                <a:solidFill>
                  <a:srgbClr val="FF0000"/>
                </a:solidFill>
              </a:rPr>
              <a:t>3.request </a:t>
            </a:r>
            <a:r>
              <a:rPr lang="en-US" dirty="0">
                <a:solidFill>
                  <a:srgbClr val="FF0000"/>
                </a:solidFill>
              </a:rPr>
              <a:t>scope</a:t>
            </a:r>
          </a:p>
          <a:p>
            <a:pPr lvl="1"/>
            <a:r>
              <a:rPr lang="en-US" dirty="0" smtClean="0">
                <a:solidFill>
                  <a:srgbClr val="FF0000"/>
                </a:solidFill>
              </a:rPr>
              <a:t>4.session </a:t>
            </a:r>
            <a:r>
              <a:rPr lang="en-US" dirty="0">
                <a:solidFill>
                  <a:srgbClr val="FF0000"/>
                </a:solidFill>
              </a:rPr>
              <a:t>scope</a:t>
            </a:r>
          </a:p>
          <a:p>
            <a:pPr lvl="1"/>
            <a:r>
              <a:rPr lang="en-US" dirty="0" smtClean="0">
                <a:solidFill>
                  <a:srgbClr val="FF0000"/>
                </a:solidFill>
              </a:rPr>
              <a:t>5.globel session scope </a:t>
            </a:r>
            <a:r>
              <a:rPr lang="en-US" dirty="0" smtClean="0"/>
              <a:t>[portal application] deprecated and removed form spring 3.0.</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06329247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blipFill dpi="0" rotWithShape="1">
            <a:blip r:embed="rId2">
              <a:extLst>
                <a:ext uri="{28A0092B-C50C-407E-A947-70E740481C1C}">
                  <a14:useLocalDpi xmlns:a14="http://schemas.microsoft.com/office/drawing/2010/main" val="0"/>
                </a:ext>
              </a:extLst>
            </a:blip>
            <a:srcRect/>
            <a:stretch>
              <a:fillRect/>
            </a:stretch>
          </a:blipFill>
        </p:spPr>
        <p:txBody>
          <a:bodyPr/>
          <a:lstStyle/>
          <a:p>
            <a:pPr marL="457200" lvl="1" indent="0">
              <a:buNone/>
            </a:pPr>
            <a:r>
              <a:rPr lang="en-US" dirty="0"/>
              <a:t>.</a:t>
            </a:r>
            <a:endParaRPr lang="en-US" dirty="0" smtClean="0"/>
          </a:p>
        </p:txBody>
      </p:sp>
      <p:sp>
        <p:nvSpPr>
          <p:cNvPr id="4" name="TextBox 3"/>
          <p:cNvSpPr txBox="1"/>
          <p:nvPr/>
        </p:nvSpPr>
        <p:spPr>
          <a:xfrm>
            <a:off x="3429000" y="304800"/>
            <a:ext cx="1981200" cy="369332"/>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Portlet application</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TextBox 4"/>
          <p:cNvSpPr txBox="1"/>
          <p:nvPr/>
        </p:nvSpPr>
        <p:spPr>
          <a:xfrm>
            <a:off x="3200400" y="3352800"/>
            <a:ext cx="1981200" cy="369332"/>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Portlet application</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174220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Spring </a:t>
            </a:r>
            <a:r>
              <a:rPr lang="en-US" dirty="0" smtClean="0">
                <a:solidFill>
                  <a:srgbClr val="FF0000"/>
                </a:solidFill>
              </a:rPr>
              <a:t>6 Class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olidFill>
                  <a:srgbClr val="FF0000"/>
                </a:solidFill>
              </a:rPr>
              <a:t>Strategy Design pattern</a:t>
            </a:r>
          </a:p>
          <a:p>
            <a:r>
              <a:rPr lang="en-US" dirty="0" smtClean="0"/>
              <a:t>In strategy Design pattern 3 principles are there:</a:t>
            </a:r>
          </a:p>
          <a:p>
            <a:r>
              <a:rPr lang="en-US" dirty="0" smtClean="0"/>
              <a:t>1. favor composition over inheritance.</a:t>
            </a:r>
          </a:p>
          <a:p>
            <a:r>
              <a:rPr lang="en-US" dirty="0" smtClean="0"/>
              <a:t>2. design interfaces do not create concrete classes </a:t>
            </a:r>
          </a:p>
          <a:p>
            <a:r>
              <a:rPr lang="en-US" dirty="0" smtClean="0"/>
              <a:t>3.open for extension and closed for modification.</a:t>
            </a:r>
          </a:p>
          <a:p>
            <a:r>
              <a:rPr lang="en-US" dirty="0" smtClean="0"/>
              <a:t>do not use abstract classes with inhering the features.</a:t>
            </a:r>
          </a:p>
          <a:p>
            <a:r>
              <a:rPr lang="en-US" dirty="0" smtClean="0"/>
              <a:t>There are sort of drawbacks available in inheritance.</a:t>
            </a:r>
          </a:p>
          <a:p>
            <a:r>
              <a:rPr lang="en-US" dirty="0" smtClean="0"/>
              <a:t>There are two ways to access the features of one class to another class .</a:t>
            </a:r>
          </a:p>
          <a:p>
            <a:r>
              <a:rPr lang="en-US" dirty="0" smtClean="0">
                <a:solidFill>
                  <a:srgbClr val="FF0000"/>
                </a:solidFill>
              </a:rPr>
              <a:t>--1.inheritance</a:t>
            </a:r>
          </a:p>
          <a:p>
            <a:r>
              <a:rPr lang="en-US" dirty="0" smtClean="0">
                <a:solidFill>
                  <a:srgbClr val="FF0000"/>
                </a:solidFill>
              </a:rPr>
              <a:t>--2.composition</a:t>
            </a:r>
          </a:p>
          <a:p>
            <a:endParaRPr lang="en-US" dirty="0" smtClean="0">
              <a:solidFill>
                <a:srgbClr val="FF0000"/>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54712911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t>Spring 59</a:t>
            </a:r>
            <a:endParaRPr lang="en-US" dirty="0"/>
          </a:p>
        </p:txBody>
      </p:sp>
      <p:sp>
        <p:nvSpPr>
          <p:cNvPr id="3" name="Content Placeholder 2"/>
          <p:cNvSpPr>
            <a:spLocks noGrp="1"/>
          </p:cNvSpPr>
          <p:nvPr>
            <p:ph idx="1"/>
          </p:nvPr>
        </p:nvSpPr>
        <p:spPr>
          <a:xfrm>
            <a:off x="0" y="533400"/>
            <a:ext cx="9144000" cy="6324600"/>
          </a:xfrm>
        </p:spPr>
        <p:txBody>
          <a:bodyPr>
            <a:normAutofit fontScale="85000" lnSpcReduction="20000"/>
          </a:bodyPr>
          <a:lstStyle/>
          <a:p>
            <a:r>
              <a:rPr lang="en-US" dirty="0" smtClean="0"/>
              <a:t>As we discussed in the previous classes what are the benefits of singleton and when to use singleton and what are the rule we have to follow while using the singleton.</a:t>
            </a:r>
          </a:p>
          <a:p>
            <a:r>
              <a:rPr lang="en-US" dirty="0" smtClean="0">
                <a:solidFill>
                  <a:srgbClr val="FF0000"/>
                </a:solidFill>
              </a:rPr>
              <a:t>Static factory method instantiation</a:t>
            </a:r>
          </a:p>
          <a:p>
            <a:pPr lvl="1"/>
            <a:r>
              <a:rPr lang="en-US" dirty="0" smtClean="0"/>
              <a:t>By default bean scope is singleton only but when there are some classes will not allow to create the object directly, if you want to create the object then these classes provide static factory method to create an object.  </a:t>
            </a:r>
          </a:p>
          <a:p>
            <a:pPr lvl="1"/>
            <a:r>
              <a:rPr lang="en-US" dirty="0" smtClean="0"/>
              <a:t>Ex:</a:t>
            </a:r>
          </a:p>
          <a:p>
            <a:pPr lvl="2"/>
            <a:r>
              <a:rPr lang="en-US" dirty="0" smtClean="0"/>
              <a:t>&lt;bean id =“</a:t>
            </a:r>
            <a:r>
              <a:rPr lang="en-US" dirty="0" err="1" smtClean="0"/>
              <a:t>cal</a:t>
            </a:r>
            <a:r>
              <a:rPr lang="en-US" dirty="0" smtClean="0"/>
              <a:t>” class=“</a:t>
            </a:r>
            <a:r>
              <a:rPr lang="en-US" dirty="0" err="1" smtClean="0"/>
              <a:t>java.util.Calendar</a:t>
            </a:r>
            <a:r>
              <a:rPr lang="en-US" dirty="0" smtClean="0"/>
              <a:t>”/&gt;</a:t>
            </a:r>
          </a:p>
          <a:p>
            <a:pPr lvl="2"/>
            <a:r>
              <a:rPr lang="en-US" dirty="0" smtClean="0"/>
              <a:t>Here we can not create the object of the calendar </a:t>
            </a:r>
            <a:r>
              <a:rPr lang="en-US" dirty="0" err="1" smtClean="0"/>
              <a:t>b’z</a:t>
            </a:r>
            <a:r>
              <a:rPr lang="en-US" dirty="0" smtClean="0"/>
              <a:t> calendar has private constructor.</a:t>
            </a:r>
          </a:p>
          <a:p>
            <a:pPr lvl="2"/>
            <a:r>
              <a:rPr lang="en-US" dirty="0" smtClean="0"/>
              <a:t>Actually calendar has one static factory method which going to return the Calendar class object.</a:t>
            </a:r>
          </a:p>
          <a:p>
            <a:pPr lvl="2"/>
            <a:r>
              <a:rPr lang="en-US" dirty="0" smtClean="0"/>
              <a:t>Hare IOC container can not create the object of Calendar class </a:t>
            </a:r>
            <a:r>
              <a:rPr lang="en-US" dirty="0" err="1" smtClean="0"/>
              <a:t>b’z</a:t>
            </a:r>
            <a:r>
              <a:rPr lang="en-US" dirty="0" smtClean="0"/>
              <a:t> </a:t>
            </a:r>
            <a:r>
              <a:rPr lang="en-US" dirty="0" err="1" smtClean="0"/>
              <a:t>calender</a:t>
            </a:r>
            <a:r>
              <a:rPr lang="en-US" dirty="0" smtClean="0"/>
              <a:t> class is the abstract. To get the object we have to write static factory method which going to return the object.</a:t>
            </a:r>
          </a:p>
          <a:p>
            <a:pPr lvl="2"/>
            <a:r>
              <a:rPr lang="en-US" dirty="0" smtClean="0"/>
              <a:t>We have to use the bellow procedure to get the object.</a:t>
            </a:r>
          </a:p>
          <a:p>
            <a:pPr lvl="3"/>
            <a:r>
              <a:rPr lang="en-US" dirty="0" smtClean="0"/>
              <a:t>Ex:</a:t>
            </a:r>
          </a:p>
          <a:p>
            <a:pPr marL="1828800" lvl="4" indent="0">
              <a:buNone/>
            </a:pPr>
            <a:r>
              <a:rPr lang="en-US" dirty="0" smtClean="0"/>
              <a:t>&lt;bean id=“</a:t>
            </a:r>
            <a:r>
              <a:rPr lang="en-US" dirty="0" err="1" smtClean="0"/>
              <a:t>cal</a:t>
            </a:r>
            <a:r>
              <a:rPr lang="en-US" dirty="0" smtClean="0"/>
              <a:t>” class=“Calendar” factory-method=“</a:t>
            </a:r>
            <a:r>
              <a:rPr lang="en-US" dirty="0" err="1" smtClean="0"/>
              <a:t>getInstance</a:t>
            </a:r>
            <a:r>
              <a:rPr lang="en-US" dirty="0" smtClean="0"/>
              <a:t>” /&gt;</a:t>
            </a:r>
          </a:p>
          <a:p>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0470434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t>When to use static factory method in the application, in some cases we have a partial implementation of the class at the time we usually use abstract class, but generally we can not create the object of abstract class, but we want the object then we can use static factory method instantiation strategy to get the object.</a:t>
            </a:r>
          </a:p>
          <a:p>
            <a:r>
              <a:rPr lang="en-US" dirty="0" smtClean="0"/>
              <a:t>For example</a:t>
            </a:r>
          </a:p>
          <a:p>
            <a:pPr marL="457200" lvl="1" indent="0">
              <a:buNone/>
            </a:pPr>
            <a:r>
              <a:rPr lang="en-US" dirty="0" smtClean="0"/>
              <a:t>Class Alarm{</a:t>
            </a:r>
          </a:p>
          <a:p>
            <a:pPr marL="457200" lvl="1" indent="0">
              <a:buNone/>
            </a:pPr>
            <a:r>
              <a:rPr lang="en-US" dirty="0"/>
              <a:t>	</a:t>
            </a:r>
            <a:r>
              <a:rPr lang="en-US" dirty="0" smtClean="0"/>
              <a:t>private Calendar time;</a:t>
            </a:r>
          </a:p>
          <a:p>
            <a:pPr marL="457200" lvl="1" indent="0">
              <a:buNone/>
            </a:pPr>
            <a:r>
              <a:rPr lang="en-US" dirty="0"/>
              <a:t>	</a:t>
            </a:r>
            <a:r>
              <a:rPr lang="en-US" dirty="0" smtClean="0"/>
              <a:t>public void </a:t>
            </a:r>
            <a:r>
              <a:rPr lang="en-US" dirty="0" err="1" smtClean="0"/>
              <a:t>sayTime</a:t>
            </a:r>
            <a:r>
              <a:rPr lang="en-US" dirty="0" smtClean="0"/>
              <a:t>()[</a:t>
            </a:r>
          </a:p>
          <a:p>
            <a:pPr marL="457200" lvl="1" indent="0">
              <a:buNone/>
            </a:pPr>
            <a:r>
              <a:rPr lang="en-US" dirty="0"/>
              <a:t>	</a:t>
            </a:r>
            <a:r>
              <a:rPr lang="en-US" dirty="0" smtClean="0"/>
              <a:t>	sop( </a:t>
            </a:r>
            <a:r>
              <a:rPr lang="en-US" dirty="0" err="1" smtClean="0"/>
              <a:t>time.getTime</a:t>
            </a:r>
            <a:r>
              <a:rPr lang="en-US" dirty="0" smtClean="0"/>
              <a:t>());</a:t>
            </a:r>
          </a:p>
          <a:p>
            <a:pPr marL="457200" lvl="1" indent="0">
              <a:buNone/>
            </a:pPr>
            <a:r>
              <a:rPr lang="en-US" dirty="0"/>
              <a:t>	</a:t>
            </a:r>
            <a:r>
              <a:rPr lang="en-US" dirty="0" smtClean="0"/>
              <a:t>}</a:t>
            </a:r>
          </a:p>
          <a:p>
            <a:pPr marL="457200" lvl="1" indent="0">
              <a:buNone/>
            </a:pPr>
            <a:r>
              <a:rPr lang="en-US" dirty="0"/>
              <a:t>	</a:t>
            </a:r>
            <a:r>
              <a:rPr lang="en-US" dirty="0" smtClean="0"/>
              <a:t>public void </a:t>
            </a:r>
            <a:r>
              <a:rPr lang="en-US" dirty="0" err="1" smtClean="0"/>
              <a:t>setTime</a:t>
            </a:r>
            <a:r>
              <a:rPr lang="en-US" dirty="0" smtClean="0"/>
              <a:t>(Calendar time){</a:t>
            </a:r>
          </a:p>
          <a:p>
            <a:pPr marL="457200" lvl="1" indent="0">
              <a:buNone/>
            </a:pPr>
            <a:r>
              <a:rPr lang="en-US" dirty="0"/>
              <a:t>		</a:t>
            </a:r>
            <a:r>
              <a:rPr lang="en-US" dirty="0" err="1" smtClean="0"/>
              <a:t>this.time</a:t>
            </a:r>
            <a:r>
              <a:rPr lang="en-US" dirty="0" smtClean="0"/>
              <a:t> = time;</a:t>
            </a:r>
          </a:p>
          <a:p>
            <a:pPr marL="457200" lvl="1" indent="0">
              <a:buNone/>
            </a:pPr>
            <a:r>
              <a:rPr lang="en-US" dirty="0"/>
              <a:t>	</a:t>
            </a:r>
            <a:r>
              <a:rPr lang="en-US" dirty="0" smtClean="0"/>
              <a:t>}</a:t>
            </a:r>
          </a:p>
          <a:p>
            <a:pPr marL="457200" lvl="1" indent="0">
              <a:buNone/>
            </a:pPr>
            <a:r>
              <a:rPr lang="en-US" dirty="0" smtClean="0"/>
              <a:t>}</a:t>
            </a:r>
          </a:p>
          <a:p>
            <a:pPr marL="457200" lvl="1" indent="0">
              <a:buNone/>
            </a:pPr>
            <a:r>
              <a:rPr lang="en-US" dirty="0" smtClean="0"/>
              <a:t>Here calendar is the abstract class, IOC container unable to create object, but Calendar class has one method called “public static Calendar </a:t>
            </a:r>
            <a:r>
              <a:rPr lang="en-US" dirty="0" err="1" smtClean="0"/>
              <a:t>getInstance</a:t>
            </a:r>
            <a:r>
              <a:rPr lang="en-US" dirty="0" smtClean="0"/>
              <a:t>(){</a:t>
            </a:r>
          </a:p>
          <a:p>
            <a:pPr marL="457200" lvl="1" indent="0">
              <a:buNone/>
            </a:pPr>
            <a:r>
              <a:rPr lang="en-US" dirty="0"/>
              <a:t>	</a:t>
            </a:r>
            <a:r>
              <a:rPr lang="en-US" dirty="0" smtClean="0"/>
              <a:t>return new Calendar();</a:t>
            </a:r>
          </a:p>
          <a:p>
            <a:pPr marL="457200" lvl="1" indent="0">
              <a:buNone/>
            </a:pPr>
            <a:r>
              <a:rPr lang="en-US" dirty="0" smtClean="0"/>
              <a:t>}</a:t>
            </a:r>
          </a:p>
          <a:p>
            <a:pPr marL="457200" lvl="1" indent="0">
              <a:buNone/>
            </a:pPr>
            <a:r>
              <a:rPr lang="en-US" dirty="0" smtClean="0"/>
              <a:t>Which going to return the object of the calendar class.</a:t>
            </a:r>
          </a:p>
          <a:p>
            <a:pPr marL="457200" lvl="1" indent="0">
              <a:buNone/>
            </a:pPr>
            <a:r>
              <a:rPr lang="en-US" dirty="0" smtClean="0"/>
              <a:t>So now we easily can get the time by using calendar object.</a:t>
            </a:r>
          </a:p>
          <a:p>
            <a:pPr lvl="1"/>
            <a:r>
              <a:rPr lang="en-US" dirty="0" smtClean="0"/>
              <a:t>To get calendar class object we have to call </a:t>
            </a:r>
          </a:p>
          <a:p>
            <a:pPr lvl="1"/>
            <a:r>
              <a:rPr lang="en-US" dirty="0">
                <a:solidFill>
                  <a:srgbClr val="FF0000"/>
                </a:solidFill>
              </a:rPr>
              <a:t>&lt;bean id=“</a:t>
            </a:r>
            <a:r>
              <a:rPr lang="en-US" dirty="0" err="1">
                <a:solidFill>
                  <a:srgbClr val="FF0000"/>
                </a:solidFill>
              </a:rPr>
              <a:t>cal</a:t>
            </a:r>
            <a:r>
              <a:rPr lang="en-US" dirty="0">
                <a:solidFill>
                  <a:srgbClr val="FF0000"/>
                </a:solidFill>
              </a:rPr>
              <a:t>” class=“Calendar” factory-method=“</a:t>
            </a:r>
            <a:r>
              <a:rPr lang="en-US" dirty="0" err="1">
                <a:solidFill>
                  <a:srgbClr val="FF0000"/>
                </a:solidFill>
              </a:rPr>
              <a:t>getInstance</a:t>
            </a:r>
            <a:r>
              <a:rPr lang="en-US" dirty="0">
                <a:solidFill>
                  <a:srgbClr val="FF0000"/>
                </a:solidFill>
              </a:rPr>
              <a:t>” /&gt;</a:t>
            </a:r>
          </a:p>
          <a:p>
            <a:pPr lvl="1"/>
            <a:r>
              <a:rPr lang="en-US" dirty="0" smtClean="0"/>
              <a:t>By this we can get the object.</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19860756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blipFill dpi="0" rotWithShape="1">
            <a:blip r:embed="rId2">
              <a:extLst>
                <a:ext uri="{28A0092B-C50C-407E-A947-70E740481C1C}">
                  <a14:useLocalDpi xmlns:a14="http://schemas.microsoft.com/office/drawing/2010/main" val="0"/>
                </a:ext>
              </a:extLst>
            </a:blip>
            <a:srcRect/>
            <a:stretch>
              <a:fillRect t="7000" r="-198000" b="-5000"/>
            </a:stretch>
          </a:blipFill>
        </p:spPr>
        <p:txBody>
          <a:bodyPr/>
          <a:lstStyle/>
          <a:p>
            <a:r>
              <a:rPr lang="en-US" b="1" dirty="0" smtClean="0">
                <a:solidFill>
                  <a:srgbClr val="002060"/>
                </a:solidFill>
              </a:rPr>
              <a:t>Instance factory method instantiation  </a:t>
            </a:r>
            <a:r>
              <a:rPr lang="en-US" b="1" dirty="0" smtClean="0">
                <a:solidFill>
                  <a:srgbClr val="FF0000"/>
                </a:solidFill>
              </a:rPr>
              <a:t>(</a:t>
            </a:r>
            <a:r>
              <a:rPr lang="en-US" sz="2800" b="1" dirty="0" smtClean="0">
                <a:solidFill>
                  <a:srgbClr val="FF0000"/>
                </a:solidFill>
              </a:rPr>
              <a:t>60,61,62,63</a:t>
            </a:r>
            <a:r>
              <a:rPr lang="en-US" b="1" dirty="0" smtClean="0">
                <a:solidFill>
                  <a:srgbClr val="FF0000"/>
                </a:solidFill>
              </a:rPr>
              <a:t>)</a:t>
            </a:r>
          </a:p>
          <a:p>
            <a:endParaRPr lang="en-US" b="1" dirty="0" smtClean="0">
              <a:solidFill>
                <a:srgbClr val="002060"/>
              </a:solidFill>
            </a:endParaRPr>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7654524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sz="4500" b="1" dirty="0" smtClean="0">
                <a:solidFill>
                  <a:srgbClr val="FF0000"/>
                </a:solidFill>
              </a:rPr>
              <a:t>Problems while dealing with remote based application</a:t>
            </a:r>
          </a:p>
          <a:p>
            <a:r>
              <a:rPr lang="en-US" dirty="0" smtClean="0"/>
              <a:t>As per the above diagram there are so many problems are involved , but still we want to talk the remote application. </a:t>
            </a:r>
          </a:p>
          <a:p>
            <a:r>
              <a:rPr lang="en-US" dirty="0" smtClean="0"/>
              <a:t>so remote application server has to put the object in the JNDI registry they other partner can lookup and object and they will easily access the feature of the remote application.</a:t>
            </a:r>
          </a:p>
          <a:p>
            <a:r>
              <a:rPr lang="en-US" dirty="0" smtClean="0"/>
              <a:t>If my servlet writing the logic for getting the object of remote application i.e. </a:t>
            </a:r>
            <a:r>
              <a:rPr lang="en-US" dirty="0" err="1" smtClean="0"/>
              <a:t>BSCStockExchage</a:t>
            </a:r>
            <a:r>
              <a:rPr lang="en-US" dirty="0" smtClean="0"/>
              <a:t> then it is seem to be good if one class is writing the logic, but  icicidirect.com application contains multiple classes they want to talk to the BSC stock Exchange then every class has to write the lookup logic for getting the object.</a:t>
            </a:r>
          </a:p>
          <a:p>
            <a:r>
              <a:rPr lang="en-US" dirty="0" smtClean="0">
                <a:solidFill>
                  <a:srgbClr val="FF0000"/>
                </a:solidFill>
              </a:rPr>
              <a:t>First problem </a:t>
            </a:r>
            <a:r>
              <a:rPr lang="en-US" dirty="0" smtClean="0"/>
              <a:t>involved is duplication of logic.</a:t>
            </a:r>
          </a:p>
          <a:p>
            <a:r>
              <a:rPr lang="en-US" dirty="0" smtClean="0">
                <a:solidFill>
                  <a:srgbClr val="FF0000"/>
                </a:solidFill>
              </a:rPr>
              <a:t>Second problem </a:t>
            </a:r>
            <a:r>
              <a:rPr lang="en-US" dirty="0" smtClean="0"/>
              <a:t>is if there is change in technology driven then again all the classes has to rewrite the lookup logic for getting the remote object from JNDI registry, </a:t>
            </a:r>
            <a:r>
              <a:rPr lang="en-US" dirty="0" err="1" smtClean="0"/>
              <a:t>b’z</a:t>
            </a:r>
            <a:r>
              <a:rPr lang="en-US" dirty="0" smtClean="0"/>
              <a:t> every tech. specific lookup jars are different.</a:t>
            </a:r>
          </a:p>
          <a:p>
            <a:r>
              <a:rPr lang="en-US" dirty="0" smtClean="0">
                <a:solidFill>
                  <a:srgbClr val="FF0000"/>
                </a:solidFill>
              </a:rPr>
              <a:t>Third problems</a:t>
            </a:r>
            <a:r>
              <a:rPr lang="en-US" dirty="0" smtClean="0"/>
              <a:t> is if there is change in application server then again we have to rewrite whole logic for connecting to the other application server.</a:t>
            </a:r>
          </a:p>
          <a:p>
            <a:pPr lvl="1"/>
            <a:r>
              <a:rPr lang="en-US" dirty="0" smtClean="0"/>
              <a:t>Ex: if remote application is running on JBOSS server and there is problems with JBOSS server and they moved from JBOSS to the WEB LOGIC  SERVER then again I have to rewrite the whole logic for connecting the web logic server.</a:t>
            </a:r>
          </a:p>
          <a:p>
            <a:r>
              <a:rPr lang="en-US" dirty="0" smtClean="0">
                <a:solidFill>
                  <a:srgbClr val="FF0000"/>
                </a:solidFill>
              </a:rPr>
              <a:t>Fourth problem</a:t>
            </a:r>
            <a:r>
              <a:rPr lang="en-US" dirty="0" smtClean="0"/>
              <a:t> is specific to the environment platform if there change in environment then again we have to rewrite the logic .</a:t>
            </a:r>
          </a:p>
          <a:p>
            <a:pPr lvl="1"/>
            <a:r>
              <a:rPr lang="en-US" dirty="0" smtClean="0"/>
              <a:t>Ex: if application running on Joss server in machine because of lack of hardware capacity or performance issue application moved from one machine  to another machine then problem will encounter. </a:t>
            </a:r>
          </a:p>
          <a:p>
            <a:pPr marL="457200" lvl="1" indent="0">
              <a:buNone/>
            </a:pPr>
            <a:endParaRPr lang="en-US" dirty="0" smtClean="0"/>
          </a:p>
          <a:p>
            <a:endParaRPr lang="en-US" dirty="0" smtClean="0"/>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2889385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smtClean="0"/>
              <a:t>To overcome from these problems we will use one of the design pattern called </a:t>
            </a:r>
            <a:r>
              <a:rPr lang="en-US" dirty="0" err="1" smtClean="0"/>
              <a:t>serviceLocator</a:t>
            </a:r>
            <a:r>
              <a:rPr lang="en-US" dirty="0" smtClean="0"/>
              <a:t> design pattern.</a:t>
            </a:r>
          </a:p>
          <a:p>
            <a:r>
              <a:rPr lang="en-US" dirty="0" smtClean="0"/>
              <a:t>Why it is called as </a:t>
            </a:r>
            <a:r>
              <a:rPr lang="en-US" dirty="0" err="1" smtClean="0"/>
              <a:t>serviceLocator</a:t>
            </a:r>
            <a:r>
              <a:rPr lang="en-US" dirty="0" smtClean="0"/>
              <a:t>?</a:t>
            </a:r>
          </a:p>
          <a:p>
            <a:pPr lvl="1"/>
            <a:r>
              <a:rPr lang="en-US" dirty="0" smtClean="0"/>
              <a:t>Actually </a:t>
            </a:r>
            <a:r>
              <a:rPr lang="en-US" dirty="0" err="1" smtClean="0"/>
              <a:t>serviceLocator</a:t>
            </a:r>
            <a:r>
              <a:rPr lang="en-US" dirty="0" smtClean="0"/>
              <a:t> is the class which will avoid all the problems which are available in our application.</a:t>
            </a:r>
          </a:p>
          <a:p>
            <a:pPr lvl="1"/>
            <a:r>
              <a:rPr lang="en-US" dirty="0" smtClean="0"/>
              <a:t>Actually this class get the reference object from the remote location by performing lookup and it will provide this locator reference service to the current application </a:t>
            </a:r>
            <a:r>
              <a:rPr lang="en-US" dirty="0" err="1" smtClean="0"/>
              <a:t>b’z</a:t>
            </a:r>
            <a:r>
              <a:rPr lang="en-US" dirty="0" smtClean="0"/>
              <a:t> of that is it called as </a:t>
            </a:r>
            <a:r>
              <a:rPr lang="en-US" dirty="0" err="1" smtClean="0"/>
              <a:t>serviceLocator</a:t>
            </a:r>
            <a:r>
              <a:rPr lang="en-US" dirty="0" smtClean="0"/>
              <a:t>.</a:t>
            </a:r>
          </a:p>
          <a:p>
            <a:pPr lvl="1"/>
            <a:r>
              <a:rPr lang="en-US" dirty="0" err="1" smtClean="0"/>
              <a:t>serviceLocator</a:t>
            </a:r>
            <a:r>
              <a:rPr lang="en-US" dirty="0" smtClean="0"/>
              <a:t> provide transference  of the remote location. Actually my other classes don’t no from where we are accessing the information, they think that the accessing class as part of our application only.</a:t>
            </a:r>
          </a:p>
          <a:p>
            <a:pPr lvl="1"/>
            <a:r>
              <a:rPr lang="en-US" dirty="0" err="1" smtClean="0"/>
              <a:t>serviceLocator</a:t>
            </a:r>
            <a:r>
              <a:rPr lang="en-US" dirty="0" smtClean="0"/>
              <a:t> also </a:t>
            </a:r>
            <a:r>
              <a:rPr lang="en-US" dirty="0" err="1" smtClean="0"/>
              <a:t>opetimize</a:t>
            </a:r>
            <a:r>
              <a:rPr lang="en-US" dirty="0" smtClean="0"/>
              <a:t> the performance of the application.</a:t>
            </a:r>
          </a:p>
          <a:p>
            <a:pPr lvl="2"/>
            <a:r>
              <a:rPr lang="en-US" dirty="0" smtClean="0"/>
              <a:t>Ex: if there are 100 classes want the remote application object, and if </a:t>
            </a:r>
            <a:r>
              <a:rPr lang="en-US" dirty="0" err="1" smtClean="0"/>
              <a:t>serviceLocator</a:t>
            </a:r>
            <a:r>
              <a:rPr lang="en-US" dirty="0" smtClean="0"/>
              <a:t> going each time and getting the object means it is very heavy job.</a:t>
            </a:r>
          </a:p>
          <a:p>
            <a:pPr lvl="2"/>
            <a:r>
              <a:rPr lang="en-US" dirty="0" err="1" smtClean="0"/>
              <a:t>Bz</a:t>
            </a:r>
            <a:r>
              <a:rPr lang="en-US" dirty="0" smtClean="0"/>
              <a:t> of that </a:t>
            </a:r>
            <a:r>
              <a:rPr lang="en-US" dirty="0" err="1" smtClean="0"/>
              <a:t>serviceLocator</a:t>
            </a:r>
            <a:r>
              <a:rPr lang="en-US" dirty="0" smtClean="0"/>
              <a:t> manages one </a:t>
            </a:r>
            <a:r>
              <a:rPr lang="en-US" dirty="0" err="1" smtClean="0"/>
              <a:t>ConnectionPool</a:t>
            </a:r>
            <a:r>
              <a:rPr lang="en-US" dirty="0" smtClean="0"/>
              <a:t> which help the </a:t>
            </a:r>
            <a:r>
              <a:rPr lang="en-US" dirty="0" err="1" smtClean="0"/>
              <a:t>serviceLocator</a:t>
            </a:r>
            <a:r>
              <a:rPr lang="en-US" dirty="0" smtClean="0"/>
              <a:t> and optimize the performance.</a:t>
            </a:r>
          </a:p>
          <a:p>
            <a:pPr lvl="2"/>
            <a:r>
              <a:rPr lang="en-US" dirty="0" smtClean="0"/>
              <a:t>At the loading of the application it will go and get the sufficient amount of object from the remote location and put into the connection pool. </a:t>
            </a:r>
          </a:p>
          <a:p>
            <a:pPr lvl="2"/>
            <a:r>
              <a:rPr lang="en-US" dirty="0" smtClean="0"/>
              <a:t>Next time when request will come then </a:t>
            </a:r>
            <a:r>
              <a:rPr lang="en-US" dirty="0" err="1" smtClean="0"/>
              <a:t>serviceLocator</a:t>
            </a:r>
            <a:r>
              <a:rPr lang="en-US" dirty="0" smtClean="0"/>
              <a:t> will use the connection pool object for responding.</a:t>
            </a:r>
          </a:p>
          <a:p>
            <a:pPr lvl="1"/>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512211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r>
              <a:rPr lang="en-US" dirty="0" smtClean="0"/>
              <a:t>Instance factory </a:t>
            </a:r>
            <a:r>
              <a:rPr lang="en-US" dirty="0"/>
              <a:t>method</a:t>
            </a:r>
            <a:r>
              <a:rPr lang="en-US" dirty="0" smtClean="0"/>
              <a:t> instantiation which is available from spring 2.0 version.</a:t>
            </a:r>
          </a:p>
          <a:p>
            <a:r>
              <a:rPr lang="en-US" dirty="0" smtClean="0"/>
              <a:t>It is the special kind of factory method instantiation.</a:t>
            </a:r>
          </a:p>
          <a:p>
            <a:r>
              <a:rPr lang="en-US" dirty="0" smtClean="0"/>
              <a:t>Actually IOC container usually while creating an object, it instantiate the new keyword for creating an object. But there are some cases IOC container will not create the object, so for that we have to use instance and static factory method instantiation to create an object.</a:t>
            </a:r>
          </a:p>
          <a:p>
            <a:r>
              <a:rPr lang="en-US" dirty="0" smtClean="0"/>
              <a:t>In the above example my </a:t>
            </a:r>
            <a:r>
              <a:rPr lang="en-US" dirty="0" err="1" smtClean="0"/>
              <a:t>serviceLocator</a:t>
            </a:r>
            <a:r>
              <a:rPr lang="en-US" dirty="0" smtClean="0"/>
              <a:t> will get the object from the remote location and it will allow as to use in our application as normal object.</a:t>
            </a:r>
          </a:p>
          <a:p>
            <a:r>
              <a:rPr lang="en-US" dirty="0" smtClean="0"/>
              <a:t>But IOC container will create an object for classes which are available in the application, here </a:t>
            </a:r>
            <a:r>
              <a:rPr lang="en-US" dirty="0" err="1" smtClean="0"/>
              <a:t>serviceLocator</a:t>
            </a:r>
            <a:r>
              <a:rPr lang="en-US" dirty="0" smtClean="0"/>
              <a:t> class is the one who going to locate the object which is available on the remote location.</a:t>
            </a:r>
          </a:p>
          <a:p>
            <a:r>
              <a:rPr lang="en-US" dirty="0" smtClean="0"/>
              <a:t>So IOC container can not create the object for remote application classes.bz those classes not with the current application.</a:t>
            </a:r>
          </a:p>
          <a:p>
            <a:r>
              <a:rPr lang="en-US" dirty="0" smtClean="0"/>
              <a:t>Here </a:t>
            </a:r>
            <a:r>
              <a:rPr lang="en-US" dirty="0" err="1" smtClean="0"/>
              <a:t>serviceLocator</a:t>
            </a:r>
            <a:r>
              <a:rPr lang="en-US" dirty="0" smtClean="0"/>
              <a:t> class have one method which is responsible for getting the object from the target class and method name is </a:t>
            </a:r>
            <a:r>
              <a:rPr lang="en-US" dirty="0" err="1" smtClean="0"/>
              <a:t>getServiceLocator</a:t>
            </a:r>
            <a:r>
              <a:rPr lang="en-US" dirty="0" smtClean="0"/>
              <a:t>().</a:t>
            </a:r>
          </a:p>
          <a:p>
            <a:r>
              <a:rPr lang="en-US" dirty="0" err="1" smtClean="0"/>
              <a:t>getserviceLocator</a:t>
            </a:r>
            <a:r>
              <a:rPr lang="en-US" dirty="0"/>
              <a:t> </a:t>
            </a:r>
            <a:r>
              <a:rPr lang="en-US" dirty="0" smtClean="0"/>
              <a:t>is the instance method so IOC container can easily perform the instance factory method instantiation to get the object.</a:t>
            </a:r>
          </a:p>
          <a:p>
            <a:r>
              <a:rPr lang="en-US" dirty="0"/>
              <a:t> </a:t>
            </a:r>
            <a:r>
              <a:rPr lang="en-US" dirty="0" smtClean="0"/>
              <a:t>so how IOC container perform the instance factory method instantiation lets see.</a:t>
            </a:r>
          </a:p>
          <a:p>
            <a:pPr lvl="1"/>
            <a:r>
              <a:rPr lang="en-US" dirty="0" smtClean="0"/>
              <a:t>IOC container will get the object of </a:t>
            </a:r>
            <a:r>
              <a:rPr lang="en-US" dirty="0" err="1" smtClean="0"/>
              <a:t>serviceLocator</a:t>
            </a:r>
            <a:r>
              <a:rPr lang="en-US" dirty="0" smtClean="0"/>
              <a:t> class and by help of object it will call the instance method of the </a:t>
            </a:r>
            <a:r>
              <a:rPr lang="en-US" dirty="0" err="1" smtClean="0"/>
              <a:t>serviceLocator</a:t>
            </a:r>
            <a:r>
              <a:rPr lang="en-US" dirty="0" smtClean="0"/>
              <a:t> .</a:t>
            </a:r>
          </a:p>
          <a:p>
            <a:pPr lvl="1"/>
            <a:endParaRPr lang="en-US" dirty="0" smtClean="0"/>
          </a:p>
          <a:p>
            <a:endParaRPr lang="en-US" dirty="0" smtClean="0"/>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95580708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74" y="0"/>
            <a:ext cx="9155374"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6200" y="3505200"/>
            <a:ext cx="8839200" cy="3693319"/>
          </a:xfrm>
          <a:prstGeom prst="rect">
            <a:avLst/>
          </a:prstGeom>
          <a:noFill/>
        </p:spPr>
        <p:txBody>
          <a:bodyPr wrap="square" rtlCol="0">
            <a:spAutoFit/>
          </a:bodyPr>
          <a:lstStyle/>
          <a:p>
            <a:r>
              <a:rPr lang="en-US" dirty="0" smtClean="0"/>
              <a:t>If a instance method of </a:t>
            </a:r>
            <a:r>
              <a:rPr lang="en-US" dirty="0" err="1" smtClean="0"/>
              <a:t>serviceLocator</a:t>
            </a:r>
            <a:r>
              <a:rPr lang="en-US" dirty="0" smtClean="0"/>
              <a:t> taking an parameter then how we going to call that method in application-context . Actually IOC container will execute the virtual constructor to inject the parameter.</a:t>
            </a:r>
          </a:p>
          <a:p>
            <a:r>
              <a:rPr lang="en-US" dirty="0" smtClean="0"/>
              <a:t>ex:</a:t>
            </a:r>
          </a:p>
          <a:p>
            <a:r>
              <a:rPr lang="en-US" dirty="0" smtClean="0"/>
              <a:t>&lt;</a:t>
            </a:r>
            <a:r>
              <a:rPr lang="en-US" dirty="0"/>
              <a:t>bean id=</a:t>
            </a:r>
            <a:r>
              <a:rPr lang="en-US" i="1" dirty="0"/>
              <a:t>"</a:t>
            </a:r>
            <a:r>
              <a:rPr lang="en-US" i="1" dirty="0" err="1"/>
              <a:t>indiagoogleEngine</a:t>
            </a:r>
            <a:r>
              <a:rPr lang="en-US" i="1" dirty="0"/>
              <a:t>" </a:t>
            </a:r>
            <a:r>
              <a:rPr lang="en-US" i="1" dirty="0">
                <a:solidFill>
                  <a:schemeClr val="tx2"/>
                </a:solidFill>
              </a:rPr>
              <a:t>factory-bean</a:t>
            </a:r>
            <a:r>
              <a:rPr lang="en-US" i="1" dirty="0"/>
              <a:t>="</a:t>
            </a:r>
            <a:r>
              <a:rPr lang="en-US" i="1" dirty="0" err="1"/>
              <a:t>googleEngineServiceLocator</a:t>
            </a:r>
            <a:r>
              <a:rPr lang="en-US" i="1" dirty="0"/>
              <a:t>"</a:t>
            </a:r>
          </a:p>
          <a:p>
            <a:r>
              <a:rPr lang="en-US" dirty="0">
                <a:solidFill>
                  <a:schemeClr val="tx2"/>
                </a:solidFill>
              </a:rPr>
              <a:t>factory-method</a:t>
            </a:r>
            <a:r>
              <a:rPr lang="en-US" dirty="0"/>
              <a:t>=</a:t>
            </a:r>
            <a:r>
              <a:rPr lang="en-US" i="1" dirty="0"/>
              <a:t>"</a:t>
            </a:r>
            <a:r>
              <a:rPr lang="en-US" i="1" dirty="0" err="1"/>
              <a:t>getDerection</a:t>
            </a:r>
            <a:r>
              <a:rPr lang="en-US" i="1" dirty="0"/>
              <a:t>"&gt;</a:t>
            </a:r>
          </a:p>
          <a:p>
            <a:r>
              <a:rPr lang="en-US" dirty="0">
                <a:solidFill>
                  <a:srgbClr val="FF0000"/>
                </a:solidFill>
              </a:rPr>
              <a:t>&lt;constructor-</a:t>
            </a:r>
            <a:r>
              <a:rPr lang="en-US" dirty="0" err="1">
                <a:solidFill>
                  <a:srgbClr val="FF0000"/>
                </a:solidFill>
              </a:rPr>
              <a:t>arg</a:t>
            </a:r>
            <a:r>
              <a:rPr lang="en-US" dirty="0">
                <a:solidFill>
                  <a:srgbClr val="FF0000"/>
                </a:solidFill>
              </a:rPr>
              <a:t> value=</a:t>
            </a:r>
            <a:r>
              <a:rPr lang="en-US" i="1" dirty="0">
                <a:solidFill>
                  <a:srgbClr val="FF0000"/>
                </a:solidFill>
              </a:rPr>
              <a:t>"</a:t>
            </a:r>
            <a:r>
              <a:rPr lang="en-US" i="1" dirty="0" err="1">
                <a:solidFill>
                  <a:srgbClr val="FF0000"/>
                </a:solidFill>
              </a:rPr>
              <a:t>india</a:t>
            </a:r>
            <a:r>
              <a:rPr lang="en-US" i="1" dirty="0">
                <a:solidFill>
                  <a:srgbClr val="FF0000"/>
                </a:solidFill>
              </a:rPr>
              <a:t>"&gt;&lt;/constructor-</a:t>
            </a:r>
            <a:r>
              <a:rPr lang="en-US" i="1" dirty="0" err="1">
                <a:solidFill>
                  <a:srgbClr val="FF0000"/>
                </a:solidFill>
              </a:rPr>
              <a:t>arg</a:t>
            </a:r>
            <a:r>
              <a:rPr lang="en-US" i="1" dirty="0">
                <a:solidFill>
                  <a:srgbClr val="FF0000"/>
                </a:solidFill>
              </a:rPr>
              <a:t>&gt;</a:t>
            </a:r>
          </a:p>
          <a:p>
            <a:r>
              <a:rPr lang="en-US" dirty="0"/>
              <a:t>&lt;/bean&gt;</a:t>
            </a:r>
          </a:p>
          <a:p>
            <a:r>
              <a:rPr lang="en-US" dirty="0"/>
              <a:t>&lt;bean id=</a:t>
            </a:r>
            <a:r>
              <a:rPr lang="en-US" i="1" dirty="0"/>
              <a:t>"</a:t>
            </a:r>
            <a:r>
              <a:rPr lang="en-US" i="1" dirty="0" err="1"/>
              <a:t>usgooleEngine</a:t>
            </a:r>
            <a:r>
              <a:rPr lang="en-US" i="1" dirty="0"/>
              <a:t>" </a:t>
            </a:r>
            <a:r>
              <a:rPr lang="en-US" i="1" dirty="0">
                <a:solidFill>
                  <a:schemeClr val="tx2"/>
                </a:solidFill>
              </a:rPr>
              <a:t>factory-bean</a:t>
            </a:r>
            <a:r>
              <a:rPr lang="en-US" i="1" dirty="0"/>
              <a:t>="</a:t>
            </a:r>
            <a:r>
              <a:rPr lang="en-US" i="1" dirty="0" err="1"/>
              <a:t>googleEngineServiceLocator</a:t>
            </a:r>
            <a:r>
              <a:rPr lang="en-US" i="1" dirty="0"/>
              <a:t>"</a:t>
            </a:r>
          </a:p>
          <a:p>
            <a:r>
              <a:rPr lang="en-US" dirty="0">
                <a:solidFill>
                  <a:schemeClr val="tx2"/>
                </a:solidFill>
              </a:rPr>
              <a:t>factory-method=</a:t>
            </a:r>
            <a:r>
              <a:rPr lang="en-US" i="1" dirty="0"/>
              <a:t>"</a:t>
            </a:r>
            <a:r>
              <a:rPr lang="en-US" i="1" dirty="0" err="1"/>
              <a:t>getDerection</a:t>
            </a:r>
            <a:r>
              <a:rPr lang="en-US" i="1" dirty="0"/>
              <a:t>" &gt;</a:t>
            </a:r>
          </a:p>
          <a:p>
            <a:r>
              <a:rPr lang="en-US" dirty="0">
                <a:solidFill>
                  <a:srgbClr val="FF0000"/>
                </a:solidFill>
              </a:rPr>
              <a:t>&lt;constructor-</a:t>
            </a:r>
            <a:r>
              <a:rPr lang="en-US" dirty="0" err="1">
                <a:solidFill>
                  <a:srgbClr val="FF0000"/>
                </a:solidFill>
              </a:rPr>
              <a:t>arg</a:t>
            </a:r>
            <a:r>
              <a:rPr lang="en-US" dirty="0">
                <a:solidFill>
                  <a:srgbClr val="FF0000"/>
                </a:solidFill>
              </a:rPr>
              <a:t> value=</a:t>
            </a:r>
            <a:r>
              <a:rPr lang="en-US" i="1" dirty="0">
                <a:solidFill>
                  <a:srgbClr val="FF0000"/>
                </a:solidFill>
              </a:rPr>
              <a:t>"us"&gt;&lt;/constructor-</a:t>
            </a:r>
            <a:r>
              <a:rPr lang="en-US" i="1" dirty="0" err="1">
                <a:solidFill>
                  <a:srgbClr val="FF0000"/>
                </a:solidFill>
              </a:rPr>
              <a:t>arg</a:t>
            </a:r>
            <a:r>
              <a:rPr lang="en-US" i="1" dirty="0">
                <a:solidFill>
                  <a:srgbClr val="FF0000"/>
                </a:solidFill>
              </a:rPr>
              <a:t>&gt;</a:t>
            </a:r>
          </a:p>
          <a:p>
            <a:r>
              <a:rPr lang="en-US" dirty="0"/>
              <a:t>&lt;/bean&gt;</a:t>
            </a:r>
            <a:endParaRPr lang="en-US" dirty="0" smtClean="0"/>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02053113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693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3881929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solidFill>
                  <a:srgbClr val="FF0000"/>
                </a:solidFill>
              </a:rPr>
              <a:t>Factory bean:</a:t>
            </a:r>
          </a:p>
          <a:p>
            <a:pPr lvl="1"/>
            <a:r>
              <a:rPr lang="en-US" dirty="0" smtClean="0"/>
              <a:t>Factory bean is the old concept which a part of the spring 1.x version. At the initial day onwards this concept used by the spring.</a:t>
            </a:r>
          </a:p>
          <a:p>
            <a:pPr lvl="1"/>
            <a:r>
              <a:rPr lang="en-US" dirty="0" smtClean="0"/>
              <a:t>Actually there are some cases where IOC container unable to create an object for those classes.</a:t>
            </a:r>
          </a:p>
          <a:p>
            <a:pPr lvl="1"/>
            <a:r>
              <a:rPr lang="en-US" dirty="0" smtClean="0"/>
              <a:t>IOC container  internally call the default constructor to create the object. Means it will get the object by calling new operator.</a:t>
            </a:r>
          </a:p>
          <a:p>
            <a:pPr lvl="1"/>
            <a:r>
              <a:rPr lang="en-US" dirty="0"/>
              <a:t> </a:t>
            </a:r>
            <a:r>
              <a:rPr lang="en-US" dirty="0" smtClean="0"/>
              <a:t>but some time it is not possible for IOC container to create the object then we can use the concept called factory bean.</a:t>
            </a:r>
          </a:p>
          <a:p>
            <a:pPr lvl="1"/>
            <a:r>
              <a:rPr lang="en-US" dirty="0" smtClean="0"/>
              <a:t>Spring has provided one interface called </a:t>
            </a:r>
            <a:r>
              <a:rPr lang="en-US" dirty="0" err="1" smtClean="0"/>
              <a:t>FactoryBean</a:t>
            </a:r>
            <a:r>
              <a:rPr lang="en-US" dirty="0"/>
              <a:t> </a:t>
            </a:r>
            <a:r>
              <a:rPr lang="en-US" dirty="0" smtClean="0"/>
              <a:t>which contains three method.</a:t>
            </a:r>
          </a:p>
          <a:p>
            <a:pPr marL="0" indent="0">
              <a:buNone/>
            </a:pPr>
            <a:r>
              <a:rPr lang="en-US" sz="2600" b="1" dirty="0" smtClean="0"/>
              <a:t>	1)public </a:t>
            </a:r>
            <a:r>
              <a:rPr lang="en-US" sz="2600" b="1" dirty="0"/>
              <a:t>Object </a:t>
            </a:r>
            <a:r>
              <a:rPr lang="en-US" sz="2600" b="1" dirty="0" err="1"/>
              <a:t>getObject</a:t>
            </a:r>
            <a:r>
              <a:rPr lang="en-US" sz="2600" b="1" dirty="0"/>
              <a:t>() </a:t>
            </a:r>
            <a:endParaRPr lang="en-US" sz="2600" b="1" dirty="0" smtClean="0"/>
          </a:p>
          <a:p>
            <a:pPr marL="0" indent="0">
              <a:buNone/>
            </a:pPr>
            <a:r>
              <a:rPr lang="en-US" sz="2600" b="1" dirty="0" smtClean="0"/>
              <a:t>	2)public </a:t>
            </a:r>
            <a:r>
              <a:rPr lang="en-US" sz="2600" b="1" u="sng" dirty="0"/>
              <a:t>Class </a:t>
            </a:r>
            <a:r>
              <a:rPr lang="en-US" sz="2600" b="1" u="sng" dirty="0" err="1"/>
              <a:t>getObjectType</a:t>
            </a:r>
            <a:r>
              <a:rPr lang="en-US" sz="2600" b="1" u="sng" dirty="0"/>
              <a:t>() </a:t>
            </a:r>
            <a:endParaRPr lang="en-US" sz="2600" b="1" u="sng" dirty="0" smtClean="0"/>
          </a:p>
          <a:p>
            <a:pPr marL="0" indent="0">
              <a:buNone/>
            </a:pPr>
            <a:r>
              <a:rPr lang="en-US" sz="2600" b="1" dirty="0" smtClean="0"/>
              <a:t>	3)public </a:t>
            </a:r>
            <a:r>
              <a:rPr lang="en-US" sz="2600" b="1" dirty="0" err="1"/>
              <a:t>boolean</a:t>
            </a:r>
            <a:r>
              <a:rPr lang="en-US" sz="2600" b="1" dirty="0"/>
              <a:t> </a:t>
            </a:r>
            <a:r>
              <a:rPr lang="en-US" sz="2600" b="1" dirty="0" err="1"/>
              <a:t>isSingleton</a:t>
            </a:r>
            <a:r>
              <a:rPr lang="en-US" sz="2600" b="1" dirty="0" smtClean="0"/>
              <a:t>()</a:t>
            </a:r>
          </a:p>
          <a:p>
            <a:pPr marL="0" indent="0">
              <a:buNone/>
            </a:pPr>
            <a:r>
              <a:rPr lang="en-US" sz="2600" b="1" dirty="0" smtClean="0"/>
              <a:t>Lets see the example for better understanding</a:t>
            </a: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4004343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962"/>
            <a:ext cx="9144000" cy="686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V="1">
            <a:off x="4648200" y="609600"/>
            <a:ext cx="381000" cy="434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781800" y="5334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010400" y="1676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239000" y="2781300"/>
            <a:ext cx="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1600200" y="1066800"/>
            <a:ext cx="4495800" cy="388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086600" y="1698872"/>
            <a:ext cx="301686" cy="369332"/>
          </a:xfrm>
          <a:prstGeom prst="rect">
            <a:avLst/>
          </a:prstGeom>
          <a:noFill/>
        </p:spPr>
        <p:txBody>
          <a:bodyPr wrap="none" rtlCol="0">
            <a:spAutoFit/>
          </a:bodyPr>
          <a:lstStyle/>
          <a:p>
            <a:r>
              <a:rPr lang="en-US" dirty="0" smtClean="0"/>
              <a:t>1</a:t>
            </a:r>
            <a:endParaRPr lang="en-US" dirty="0"/>
          </a:p>
        </p:txBody>
      </p:sp>
      <p:sp>
        <p:nvSpPr>
          <p:cNvPr id="19" name="TextBox 18"/>
          <p:cNvSpPr txBox="1"/>
          <p:nvPr/>
        </p:nvSpPr>
        <p:spPr>
          <a:xfrm>
            <a:off x="6901869" y="525439"/>
            <a:ext cx="301686" cy="369332"/>
          </a:xfrm>
          <a:prstGeom prst="rect">
            <a:avLst/>
          </a:prstGeom>
          <a:noFill/>
        </p:spPr>
        <p:txBody>
          <a:bodyPr wrap="none" rtlCol="0">
            <a:spAutoFit/>
          </a:bodyPr>
          <a:lstStyle/>
          <a:p>
            <a:r>
              <a:rPr lang="en-US" dirty="0" smtClean="0"/>
              <a:t>2</a:t>
            </a:r>
            <a:endParaRPr lang="en-US" dirty="0"/>
          </a:p>
        </p:txBody>
      </p:sp>
      <p:sp>
        <p:nvSpPr>
          <p:cNvPr id="20" name="TextBox 19"/>
          <p:cNvSpPr txBox="1"/>
          <p:nvPr/>
        </p:nvSpPr>
        <p:spPr>
          <a:xfrm>
            <a:off x="7241517" y="2832058"/>
            <a:ext cx="301686" cy="369332"/>
          </a:xfrm>
          <a:prstGeom prst="rect">
            <a:avLst/>
          </a:prstGeom>
          <a:noFill/>
        </p:spPr>
        <p:txBody>
          <a:bodyPr wrap="none" rtlCol="0">
            <a:spAutoFit/>
          </a:bodyPr>
          <a:lstStyle/>
          <a:p>
            <a:r>
              <a:rPr lang="en-US" dirty="0" smtClean="0"/>
              <a:t>3</a:t>
            </a:r>
            <a:endParaRPr lang="en-US" dirty="0"/>
          </a:p>
        </p:txBody>
      </p:sp>
      <p:sp>
        <p:nvSpPr>
          <p:cNvPr id="21" name="TextBox 20"/>
          <p:cNvSpPr txBox="1"/>
          <p:nvPr/>
        </p:nvSpPr>
        <p:spPr>
          <a:xfrm>
            <a:off x="6553200" y="2383956"/>
            <a:ext cx="2286000" cy="369332"/>
          </a:xfrm>
          <a:prstGeom prst="rect">
            <a:avLst/>
          </a:prstGeom>
          <a:noFill/>
        </p:spPr>
        <p:txBody>
          <a:bodyPr wrap="square" rtlCol="0">
            <a:spAutoFit/>
          </a:bodyPr>
          <a:lstStyle/>
          <a:p>
            <a:r>
              <a:rPr lang="en-US" dirty="0" err="1" smtClean="0"/>
              <a:t>Java.util.Calendar</a:t>
            </a:r>
            <a:endParaRPr lang="en-US" dirty="0"/>
          </a:p>
        </p:txBody>
      </p:sp>
      <p:sp>
        <p:nvSpPr>
          <p:cNvPr id="22" name="Rectangle 21"/>
          <p:cNvSpPr/>
          <p:nvPr/>
        </p:nvSpPr>
        <p:spPr>
          <a:xfrm>
            <a:off x="2286000" y="3425167"/>
            <a:ext cx="1829027" cy="369332"/>
          </a:xfrm>
          <a:prstGeom prst="rect">
            <a:avLst/>
          </a:prstGeom>
        </p:spPr>
        <p:txBody>
          <a:bodyPr wrap="none">
            <a:spAutoFit/>
          </a:bodyPr>
          <a:lstStyle/>
          <a:p>
            <a:r>
              <a:rPr lang="en-US" dirty="0" err="1"/>
              <a:t>Java.util.Calendar</a:t>
            </a:r>
            <a:endParaRPr lang="en-US" dirty="0"/>
          </a:p>
        </p:txBody>
      </p:sp>
      <p:cxnSp>
        <p:nvCxnSpPr>
          <p:cNvPr id="24" name="Straight Arrow Connector 23"/>
          <p:cNvCxnSpPr/>
          <p:nvPr/>
        </p:nvCxnSpPr>
        <p:spPr>
          <a:xfrm flipV="1">
            <a:off x="1752600" y="4648200"/>
            <a:ext cx="2362427"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3200513" y="2568622"/>
            <a:ext cx="914514" cy="20795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355558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r>
              <a:rPr lang="en-US" dirty="0" smtClean="0">
                <a:solidFill>
                  <a:srgbClr val="FF0000"/>
                </a:solidFill>
              </a:rPr>
              <a:t>1.inheritance </a:t>
            </a:r>
          </a:p>
          <a:p>
            <a:r>
              <a:rPr lang="en-US" dirty="0" smtClean="0"/>
              <a:t>Most of the time we recommended to use composition over inheritance. </a:t>
            </a:r>
            <a:r>
              <a:rPr lang="en-US" dirty="0" err="1" smtClean="0"/>
              <a:t>B’z</a:t>
            </a:r>
            <a:r>
              <a:rPr lang="en-US" dirty="0" smtClean="0"/>
              <a:t> in the project it is not possible a class can use only one class feature, it may possible to use multiple classes. So most of the Object </a:t>
            </a:r>
            <a:r>
              <a:rPr lang="en-US" dirty="0" err="1" smtClean="0"/>
              <a:t>prog</a:t>
            </a:r>
            <a:r>
              <a:rPr lang="en-US" dirty="0" smtClean="0"/>
              <a:t>. Lang. not supporting multiple inheritance.</a:t>
            </a:r>
          </a:p>
          <a:p>
            <a:r>
              <a:rPr lang="en-US" dirty="0" smtClean="0">
                <a:solidFill>
                  <a:srgbClr val="FF0000"/>
                </a:solidFill>
              </a:rPr>
              <a:t>1.)</a:t>
            </a:r>
            <a:r>
              <a:rPr lang="en-US" dirty="0" smtClean="0"/>
              <a:t>Inheritance means IS-A relationship. IS-A means a child as similar as parent. We can easily replace the parent class to child class easily.</a:t>
            </a:r>
          </a:p>
          <a:p>
            <a:r>
              <a:rPr lang="en-US" dirty="0" smtClean="0"/>
              <a:t>Its means a class may want to use some feature of the class but when we inherit the class it forces you to use all the features of the particular class. </a:t>
            </a:r>
          </a:p>
          <a:p>
            <a:r>
              <a:rPr lang="en-US" dirty="0" smtClean="0"/>
              <a:t>Lets see in below diagram…</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7638411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While creating the object of </a:t>
            </a:r>
            <a:r>
              <a:rPr lang="en-US" dirty="0" err="1" smtClean="0"/>
              <a:t>AlarmFactoryBean</a:t>
            </a:r>
            <a:r>
              <a:rPr lang="en-US" dirty="0" smtClean="0"/>
              <a:t> IOC container will identify the implemented interface and he will call the internal method of the AFB .</a:t>
            </a:r>
          </a:p>
          <a:p>
            <a:r>
              <a:rPr lang="en-US" dirty="0" smtClean="0"/>
              <a:t>Factory bean create a another bean and place into the IOC container.</a:t>
            </a:r>
          </a:p>
          <a:p>
            <a:r>
              <a:rPr lang="en-US" dirty="0" smtClean="0"/>
              <a:t>Actually factory bean for creating an bean were implementation provided by programmer and place that bean into the IOC container.</a:t>
            </a:r>
          </a:p>
          <a:p>
            <a:r>
              <a:rPr lang="en-US" dirty="0" smtClean="0"/>
              <a:t>Internals</a:t>
            </a:r>
          </a:p>
          <a:p>
            <a:pPr lvl="1"/>
            <a:r>
              <a:rPr lang="en-US" dirty="0" smtClean="0"/>
              <a:t>If the programmer provided class is singleton then IOC container will check were object is available with him or not, if it is not then it will call the </a:t>
            </a:r>
            <a:r>
              <a:rPr lang="en-US" dirty="0" err="1" smtClean="0"/>
              <a:t>getObjectType</a:t>
            </a:r>
            <a:r>
              <a:rPr lang="en-US" dirty="0" smtClean="0"/>
              <a:t>() method and after that it will call the </a:t>
            </a:r>
            <a:r>
              <a:rPr lang="en-US" dirty="0" err="1" smtClean="0"/>
              <a:t>getObject</a:t>
            </a:r>
            <a:r>
              <a:rPr lang="en-US" dirty="0" smtClean="0"/>
              <a:t>() to get the Object with corresponding data returns type.</a:t>
            </a:r>
          </a:p>
          <a:p>
            <a:pPr lvl="1"/>
            <a:r>
              <a:rPr lang="en-US" dirty="0" smtClean="0"/>
              <a:t>If programmer provided class is prototype then every time IOC will create new object for corresponding classes, Even we specified internal method as </a:t>
            </a:r>
            <a:r>
              <a:rPr lang="en-US" dirty="0" err="1" smtClean="0"/>
              <a:t>isSingleton</a:t>
            </a:r>
            <a:r>
              <a:rPr lang="en-US" dirty="0" smtClean="0"/>
              <a:t> as  true. </a:t>
            </a: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61077713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334962"/>
          </a:xfrm>
        </p:spPr>
        <p:txBody>
          <a:bodyPr>
            <a:normAutofit fontScale="90000"/>
          </a:bodyPr>
          <a:lstStyle/>
          <a:p>
            <a:r>
              <a:rPr lang="en-US" dirty="0" smtClean="0">
                <a:solidFill>
                  <a:srgbClr val="FF0000"/>
                </a:solidFill>
              </a:rPr>
              <a:t>Hibernate 64</a:t>
            </a:r>
            <a:endParaRPr lang="en-US" dirty="0">
              <a:solidFill>
                <a:srgbClr val="FF0000"/>
              </a:solidFill>
            </a:endParaRPr>
          </a:p>
        </p:txBody>
      </p:sp>
      <p:sp>
        <p:nvSpPr>
          <p:cNvPr id="3" name="Content Placeholder 2"/>
          <p:cNvSpPr>
            <a:spLocks noGrp="1"/>
          </p:cNvSpPr>
          <p:nvPr>
            <p:ph idx="1"/>
          </p:nvPr>
        </p:nvSpPr>
        <p:spPr>
          <a:xfrm>
            <a:off x="0" y="457200"/>
            <a:ext cx="9144000" cy="6400800"/>
          </a:xfrm>
        </p:spPr>
        <p:txBody>
          <a:bodyPr>
            <a:normAutofit fontScale="70000" lnSpcReduction="20000"/>
          </a:bodyPr>
          <a:lstStyle/>
          <a:p>
            <a:r>
              <a:rPr lang="en-US" dirty="0" smtClean="0">
                <a:solidFill>
                  <a:srgbClr val="FF0000"/>
                </a:solidFill>
              </a:rPr>
              <a:t>Lifecycle of the object:</a:t>
            </a:r>
          </a:p>
          <a:p>
            <a:pPr lvl="1"/>
            <a:r>
              <a:rPr lang="en-US" dirty="0" smtClean="0"/>
              <a:t>In general every existence has a life or state in there life.</a:t>
            </a:r>
          </a:p>
          <a:p>
            <a:pPr lvl="1"/>
            <a:r>
              <a:rPr lang="en-US" dirty="0" smtClean="0"/>
              <a:t>In programming world also build on top up such kind state which gives more things.</a:t>
            </a:r>
          </a:p>
          <a:p>
            <a:pPr lvl="1"/>
            <a:r>
              <a:rPr lang="en-US" dirty="0" smtClean="0"/>
              <a:t>Every programming language has a support for lifecycle of the object.</a:t>
            </a:r>
          </a:p>
          <a:p>
            <a:pPr lvl="1"/>
            <a:r>
              <a:rPr lang="en-US" dirty="0" smtClean="0"/>
              <a:t>Actually object is represent the structure of the class. And it will allow us to perform some operation.</a:t>
            </a:r>
          </a:p>
          <a:p>
            <a:pPr lvl="1"/>
            <a:r>
              <a:rPr lang="en-US" dirty="0" smtClean="0"/>
              <a:t>There are two state of the object </a:t>
            </a:r>
          </a:p>
          <a:p>
            <a:pPr lvl="2"/>
            <a:r>
              <a:rPr lang="en-US" dirty="0" smtClean="0"/>
              <a:t>Creation /Born state (initial state)</a:t>
            </a:r>
          </a:p>
          <a:p>
            <a:pPr lvl="2"/>
            <a:r>
              <a:rPr lang="en-US" dirty="0" smtClean="0"/>
              <a:t>Destruction /Die state (ending state)</a:t>
            </a:r>
          </a:p>
          <a:p>
            <a:pPr lvl="1"/>
            <a:r>
              <a:rPr lang="en-US" dirty="0" smtClean="0"/>
              <a:t>Every state represent the specific role throughout the life of the object.</a:t>
            </a:r>
          </a:p>
          <a:p>
            <a:pPr lvl="1"/>
            <a:r>
              <a:rPr lang="en-US" dirty="0" smtClean="0"/>
              <a:t>By using new operator we will usually create the object, but some time just after the creation and before used by other one we want to perform some initialization logic, then java has provided one method called as constructor.</a:t>
            </a:r>
          </a:p>
          <a:p>
            <a:pPr lvl="1"/>
            <a:r>
              <a:rPr lang="en-US" dirty="0" smtClean="0"/>
              <a:t>Constructor is the object management lifecycle method.</a:t>
            </a:r>
          </a:p>
          <a:p>
            <a:pPr lvl="1"/>
            <a:r>
              <a:rPr lang="en-US" dirty="0" smtClean="0"/>
              <a:t>It is used for assigning the state of the object for performing the task.</a:t>
            </a:r>
          </a:p>
          <a:p>
            <a:pPr lvl="1"/>
            <a:r>
              <a:rPr lang="en-US" dirty="0" err="1" smtClean="0"/>
              <a:t>Bz</a:t>
            </a:r>
            <a:r>
              <a:rPr lang="en-US" dirty="0" smtClean="0"/>
              <a:t> of that java has provided two method to handle the life cycle of the object.</a:t>
            </a:r>
          </a:p>
          <a:p>
            <a:pPr lvl="2"/>
            <a:r>
              <a:rPr lang="en-US" dirty="0" smtClean="0"/>
              <a:t>Constructor</a:t>
            </a:r>
          </a:p>
          <a:p>
            <a:pPr lvl="2"/>
            <a:r>
              <a:rPr lang="en-US" dirty="0" smtClean="0"/>
              <a:t>Finalize (it is used for realizing the resources which are occupied by the object)</a:t>
            </a:r>
          </a:p>
          <a:p>
            <a:pPr marL="914400" lvl="2" indent="0">
              <a:buNone/>
            </a:pPr>
            <a:r>
              <a:rPr lang="en-US" dirty="0"/>
              <a:t>	</a:t>
            </a:r>
            <a:r>
              <a:rPr lang="en-US" dirty="0" smtClean="0"/>
              <a:t>this method execute when program about to exit / end.  </a:t>
            </a:r>
          </a:p>
          <a:p>
            <a:pPr lvl="1"/>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60473714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r>
              <a:rPr lang="en-US" dirty="0" smtClean="0"/>
              <a:t>Why servlet has its own lifecycle? Why it doesn’t use java lifecycle methods?</a:t>
            </a:r>
          </a:p>
          <a:p>
            <a:pPr lvl="1"/>
            <a:r>
              <a:rPr lang="en-US" dirty="0" smtClean="0"/>
              <a:t>There are some scenario were programmer want to initialize the values at the time of start up of the servlet, but the problem is that we cant take parameterized constructor in servlet, even if we take we can not pass the values to the servlet because every thing managed by servlet container.</a:t>
            </a:r>
          </a:p>
          <a:p>
            <a:pPr lvl="1"/>
            <a:r>
              <a:rPr lang="en-US" dirty="0" smtClean="0"/>
              <a:t>Because of that we can not use same java object life cycle in servlet.</a:t>
            </a:r>
          </a:p>
          <a:p>
            <a:pPr lvl="1"/>
            <a:r>
              <a:rPr lang="en-US" dirty="0" smtClean="0"/>
              <a:t>Servlet has it’s own life cycle to manage the object lifecycle.</a:t>
            </a:r>
          </a:p>
          <a:p>
            <a:pPr lvl="1"/>
            <a:r>
              <a:rPr lang="en-US" dirty="0" smtClean="0"/>
              <a:t>There are two methods  used by servlet container to handle </a:t>
            </a:r>
            <a:r>
              <a:rPr lang="en-US" dirty="0" err="1" smtClean="0"/>
              <a:t>lifycycle</a:t>
            </a:r>
            <a:r>
              <a:rPr lang="en-US" dirty="0" smtClean="0"/>
              <a:t>.</a:t>
            </a:r>
          </a:p>
          <a:p>
            <a:pPr lvl="2"/>
            <a:r>
              <a:rPr lang="en-US" dirty="0" err="1" smtClean="0"/>
              <a:t>Init</a:t>
            </a:r>
            <a:r>
              <a:rPr lang="en-US" dirty="0" smtClean="0"/>
              <a:t>()</a:t>
            </a:r>
          </a:p>
          <a:p>
            <a:pPr lvl="2"/>
            <a:r>
              <a:rPr lang="en-US" dirty="0" smtClean="0"/>
              <a:t>Destroy() </a:t>
            </a:r>
          </a:p>
          <a:p>
            <a:pPr lvl="2"/>
            <a:r>
              <a:rPr lang="en-US" dirty="0" smtClean="0"/>
              <a:t>Service() =&gt; service is the request processer method , it is not for handling the lifecycle of the servlet. </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2318095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err="1" smtClean="0"/>
              <a:t>Init</a:t>
            </a:r>
            <a:r>
              <a:rPr lang="en-US" dirty="0" smtClean="0"/>
              <a:t>() method is separate for every servlet.</a:t>
            </a:r>
          </a:p>
          <a:p>
            <a:r>
              <a:rPr lang="en-US" dirty="0" err="1" smtClean="0"/>
              <a:t>Init</a:t>
            </a:r>
            <a:r>
              <a:rPr lang="en-US" dirty="0" smtClean="0"/>
              <a:t> is the method which is used for providing the dynamic input to the servlet.</a:t>
            </a:r>
          </a:p>
          <a:p>
            <a:r>
              <a:rPr lang="en-US" dirty="0" smtClean="0"/>
              <a:t>We can configure our input data into </a:t>
            </a:r>
            <a:r>
              <a:rPr lang="en-US" dirty="0" err="1" smtClean="0"/>
              <a:t>init-param</a:t>
            </a:r>
            <a:r>
              <a:rPr lang="en-US" dirty="0" smtClean="0"/>
              <a:t> tag with name and value, which is read by </a:t>
            </a:r>
            <a:r>
              <a:rPr lang="en-US" dirty="0" err="1" smtClean="0"/>
              <a:t>servletConfig</a:t>
            </a:r>
            <a:r>
              <a:rPr lang="en-US" dirty="0"/>
              <a:t> </a:t>
            </a:r>
            <a:r>
              <a:rPr lang="en-US" dirty="0" smtClean="0"/>
              <a:t>object, and assign to the </a:t>
            </a:r>
            <a:r>
              <a:rPr lang="en-US" dirty="0" err="1" smtClean="0"/>
              <a:t>init</a:t>
            </a:r>
            <a:r>
              <a:rPr lang="en-US" dirty="0" smtClean="0"/>
              <a:t> method to use into servlet.</a:t>
            </a:r>
          </a:p>
          <a:p>
            <a:pPr lvl="1"/>
            <a:r>
              <a:rPr lang="en-US" dirty="0" smtClean="0">
                <a:solidFill>
                  <a:srgbClr val="FF0000"/>
                </a:solidFill>
              </a:rPr>
              <a:t>Ex: </a:t>
            </a:r>
            <a:r>
              <a:rPr lang="en-US" dirty="0" err="1" smtClean="0">
                <a:solidFill>
                  <a:srgbClr val="FF0000"/>
                </a:solidFill>
              </a:rPr>
              <a:t>servletConfig</a:t>
            </a:r>
            <a:r>
              <a:rPr lang="en-US" dirty="0" smtClean="0">
                <a:solidFill>
                  <a:srgbClr val="FF0000"/>
                </a:solidFill>
              </a:rPr>
              <a:t> </a:t>
            </a:r>
            <a:r>
              <a:rPr lang="en-US" dirty="0" err="1" smtClean="0">
                <a:solidFill>
                  <a:srgbClr val="FF0000"/>
                </a:solidFill>
              </a:rPr>
              <a:t>config</a:t>
            </a:r>
            <a:r>
              <a:rPr lang="en-US" dirty="0" smtClean="0">
                <a:solidFill>
                  <a:srgbClr val="FF0000"/>
                </a:solidFill>
              </a:rPr>
              <a:t>;</a:t>
            </a:r>
          </a:p>
          <a:p>
            <a:pPr marL="914400" lvl="2" indent="0">
              <a:buNone/>
            </a:pPr>
            <a:r>
              <a:rPr lang="en-US" dirty="0" err="1" smtClean="0">
                <a:solidFill>
                  <a:srgbClr val="FF0000"/>
                </a:solidFill>
              </a:rPr>
              <a:t>Init</a:t>
            </a:r>
            <a:r>
              <a:rPr lang="en-US" dirty="0" smtClean="0">
                <a:solidFill>
                  <a:srgbClr val="FF0000"/>
                </a:solidFill>
              </a:rPr>
              <a:t>(</a:t>
            </a:r>
            <a:r>
              <a:rPr lang="en-US" dirty="0" err="1" smtClean="0">
                <a:solidFill>
                  <a:srgbClr val="FF0000"/>
                </a:solidFill>
              </a:rPr>
              <a:t>servletConfig</a:t>
            </a:r>
            <a:r>
              <a:rPr lang="en-US" dirty="0" smtClean="0">
                <a:solidFill>
                  <a:srgbClr val="FF0000"/>
                </a:solidFill>
              </a:rPr>
              <a:t> </a:t>
            </a:r>
            <a:r>
              <a:rPr lang="en-US" dirty="0" err="1" smtClean="0">
                <a:solidFill>
                  <a:srgbClr val="FF0000"/>
                </a:solidFill>
              </a:rPr>
              <a:t>config</a:t>
            </a:r>
            <a:r>
              <a:rPr lang="en-US" dirty="0" smtClean="0">
                <a:solidFill>
                  <a:srgbClr val="FF0000"/>
                </a:solidFill>
              </a:rPr>
              <a:t>){</a:t>
            </a:r>
          </a:p>
          <a:p>
            <a:pPr marL="914400" lvl="2" indent="0">
              <a:buNone/>
            </a:pPr>
            <a:r>
              <a:rPr lang="en-US" dirty="0">
                <a:solidFill>
                  <a:srgbClr val="FF0000"/>
                </a:solidFill>
              </a:rPr>
              <a:t>	</a:t>
            </a:r>
            <a:r>
              <a:rPr lang="en-US" dirty="0" err="1" smtClean="0">
                <a:solidFill>
                  <a:srgbClr val="FF0000"/>
                </a:solidFill>
              </a:rPr>
              <a:t>this.config</a:t>
            </a:r>
            <a:r>
              <a:rPr lang="en-US" dirty="0" smtClean="0">
                <a:solidFill>
                  <a:srgbClr val="FF0000"/>
                </a:solidFill>
              </a:rPr>
              <a:t> = </a:t>
            </a:r>
            <a:r>
              <a:rPr lang="en-US" dirty="0" err="1" smtClean="0">
                <a:solidFill>
                  <a:srgbClr val="FF0000"/>
                </a:solidFill>
              </a:rPr>
              <a:t>config</a:t>
            </a:r>
            <a:r>
              <a:rPr lang="en-US" dirty="0" smtClean="0">
                <a:solidFill>
                  <a:srgbClr val="FF0000"/>
                </a:solidFill>
              </a:rPr>
              <a:t>;</a:t>
            </a:r>
          </a:p>
          <a:p>
            <a:pPr marL="914400" lvl="2" indent="0">
              <a:buNone/>
            </a:pPr>
            <a:r>
              <a:rPr lang="en-US" dirty="0" smtClean="0">
                <a:solidFill>
                  <a:srgbClr val="FF0000"/>
                </a:solidFill>
              </a:rPr>
              <a:t>}</a:t>
            </a:r>
          </a:p>
          <a:p>
            <a:pPr marL="571500" indent="-457200"/>
            <a:r>
              <a:rPr lang="en-US" dirty="0" smtClean="0"/>
              <a:t>By destroy method we can release the hold objects.</a:t>
            </a:r>
          </a:p>
          <a:p>
            <a:pPr marL="571500" indent="-457200"/>
            <a:endParaRPr lang="en-US" dirty="0"/>
          </a:p>
          <a:p>
            <a:pPr marL="571500" indent="-457200"/>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35711028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solidFill>
                  <a:srgbClr val="FF0000"/>
                </a:solidFill>
              </a:rPr>
              <a:t>Bean Lifecycle:</a:t>
            </a:r>
          </a:p>
          <a:p>
            <a:r>
              <a:rPr lang="en-US" dirty="0" smtClean="0"/>
              <a:t>Spring support both the way of initialization i.e. default and dynamic initialization.</a:t>
            </a:r>
          </a:p>
          <a:p>
            <a:r>
              <a:rPr lang="en-US" dirty="0" smtClean="0"/>
              <a:t>i.e. constructor initialization and setter initialization. Even though spring not supporting java lifecycle. </a:t>
            </a:r>
          </a:p>
          <a:p>
            <a:r>
              <a:rPr lang="en-US" dirty="0" smtClean="0"/>
              <a:t>Why spring has different lifecycle? Why spring not use java lifecycle ?</a:t>
            </a:r>
          </a:p>
          <a:p>
            <a:pPr lvl="1"/>
            <a:r>
              <a:rPr lang="en-US" dirty="0" smtClean="0"/>
              <a:t>There are some situation programmer wanted to do some operation with constructor passes value and setter passed value then by using java lifecycle they can not do.</a:t>
            </a:r>
          </a:p>
          <a:p>
            <a:pPr lvl="1"/>
            <a:r>
              <a:rPr lang="en-US" dirty="0" smtClean="0"/>
              <a:t>spring also has two attribute which will take care of executing the method after creating the object.</a:t>
            </a:r>
          </a:p>
          <a:p>
            <a:pPr lvl="2"/>
            <a:r>
              <a:rPr lang="en-US" dirty="0" err="1" smtClean="0"/>
              <a:t>Init</a:t>
            </a:r>
            <a:r>
              <a:rPr lang="en-US" dirty="0" smtClean="0"/>
              <a:t>-method </a:t>
            </a:r>
          </a:p>
          <a:p>
            <a:pPr lvl="2"/>
            <a:r>
              <a:rPr lang="en-US" dirty="0" smtClean="0"/>
              <a:t>Destroy method</a:t>
            </a:r>
          </a:p>
          <a:p>
            <a:pPr lvl="1"/>
            <a:r>
              <a:rPr lang="en-US" dirty="0" smtClean="0"/>
              <a:t>In spring we can give any name to the method but we have to add that addition configuration into spring bean configuration file.</a:t>
            </a:r>
          </a:p>
          <a:p>
            <a:pPr marL="914400" lvl="2" indent="0">
              <a:buNone/>
            </a:pPr>
            <a:r>
              <a:rPr lang="en-US" dirty="0" smtClean="0"/>
              <a:t> </a:t>
            </a: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17992988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82" y="10236"/>
            <a:ext cx="9008583" cy="6847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216162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Spring 65</a:t>
            </a:r>
            <a:endParaRPr lang="en-US" dirty="0"/>
          </a:p>
        </p:txBody>
      </p:sp>
      <p:sp>
        <p:nvSpPr>
          <p:cNvPr id="3" name="Content Placeholder 2"/>
          <p:cNvSpPr>
            <a:spLocks noGrp="1"/>
          </p:cNvSpPr>
          <p:nvPr>
            <p:ph idx="1"/>
          </p:nvPr>
        </p:nvSpPr>
        <p:spPr>
          <a:xfrm>
            <a:off x="0" y="609600"/>
            <a:ext cx="9144000" cy="6248400"/>
          </a:xfrm>
        </p:spPr>
        <p:txBody>
          <a:bodyPr/>
          <a:lstStyle/>
          <a:p>
            <a:r>
              <a:rPr lang="en-US" dirty="0" smtClean="0"/>
              <a:t>Garbage Collector </a:t>
            </a:r>
          </a:p>
          <a:p>
            <a:r>
              <a:rPr lang="en-US" dirty="0" smtClean="0"/>
              <a:t>Why </a:t>
            </a:r>
            <a:r>
              <a:rPr lang="en-US" dirty="0" err="1" smtClean="0"/>
              <a:t>jvm</a:t>
            </a:r>
            <a:r>
              <a:rPr lang="en-US" dirty="0" smtClean="0"/>
              <a:t> is not responsible for calling the GC</a:t>
            </a:r>
          </a:p>
          <a:p>
            <a:r>
              <a:rPr lang="en-US" dirty="0" smtClean="0"/>
              <a:t>What is the internal process to invoke GC</a:t>
            </a:r>
          </a:p>
          <a:p>
            <a:r>
              <a:rPr lang="en-US" dirty="0" smtClean="0"/>
              <a:t>What happen when GC under control of JVM</a:t>
            </a:r>
          </a:p>
          <a:p>
            <a:r>
              <a:rPr lang="en-US" dirty="0" smtClean="0"/>
              <a:t>At what time GC will execute </a:t>
            </a:r>
          </a:p>
          <a:p>
            <a:r>
              <a:rPr lang="en-US" dirty="0" smtClean="0"/>
              <a:t>What will be the impact if GC called each and every request?</a:t>
            </a:r>
          </a:p>
          <a:p>
            <a:r>
              <a:rPr lang="en-US" dirty="0" smtClean="0"/>
              <a:t>What is </a:t>
            </a:r>
            <a:r>
              <a:rPr lang="en-US" dirty="0" err="1" smtClean="0"/>
              <a:t>doamen</a:t>
            </a:r>
            <a:r>
              <a:rPr lang="en-US" dirty="0" smtClean="0"/>
              <a:t> thread what is the use of it?</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21306610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t>Spring 69</a:t>
            </a:r>
            <a:endParaRPr lang="en-US" dirty="0"/>
          </a:p>
        </p:txBody>
      </p:sp>
      <p:sp>
        <p:nvSpPr>
          <p:cNvPr id="3" name="Content Placeholder 2"/>
          <p:cNvSpPr>
            <a:spLocks noGrp="1"/>
          </p:cNvSpPr>
          <p:nvPr>
            <p:ph idx="1"/>
          </p:nvPr>
        </p:nvSpPr>
        <p:spPr>
          <a:xfrm>
            <a:off x="0" y="609600"/>
            <a:ext cx="9144000" cy="6248400"/>
          </a:xfrm>
        </p:spPr>
        <p:txBody>
          <a:bodyPr>
            <a:normAutofit fontScale="92500" lnSpcReduction="10000"/>
          </a:bodyPr>
          <a:lstStyle/>
          <a:p>
            <a:r>
              <a:rPr lang="en-US" dirty="0" smtClean="0">
                <a:solidFill>
                  <a:srgbClr val="FF0000"/>
                </a:solidFill>
              </a:rPr>
              <a:t>Dependency-check:</a:t>
            </a:r>
          </a:p>
          <a:p>
            <a:pPr lvl="1"/>
            <a:r>
              <a:rPr lang="en-US" dirty="0" smtClean="0"/>
              <a:t>Most of the time we going to inject the values via setter and constructor and constructor inject is mandatory.</a:t>
            </a:r>
          </a:p>
          <a:p>
            <a:pPr lvl="1"/>
            <a:r>
              <a:rPr lang="en-US" dirty="0" smtClean="0"/>
              <a:t>Means if a bean contains a constructor then we  have to pass the values then only a object of bean will be created.</a:t>
            </a:r>
          </a:p>
          <a:p>
            <a:pPr lvl="1"/>
            <a:r>
              <a:rPr lang="en-US" dirty="0" smtClean="0"/>
              <a:t>But come to the setter injection it is optional  if we will not provide any value also, IOC container will create the object.</a:t>
            </a:r>
          </a:p>
          <a:p>
            <a:pPr lvl="1"/>
            <a:r>
              <a:rPr lang="en-US" dirty="0" smtClean="0"/>
              <a:t>If </a:t>
            </a:r>
            <a:r>
              <a:rPr lang="en-US" dirty="0"/>
              <a:t> </a:t>
            </a:r>
            <a:r>
              <a:rPr lang="en-US" dirty="0" smtClean="0"/>
              <a:t>we want to make setter also mandatory then spring has provided dependency-check as a additional configuration.</a:t>
            </a:r>
          </a:p>
          <a:p>
            <a:pPr lvl="1"/>
            <a:r>
              <a:rPr lang="en-US" dirty="0" smtClean="0"/>
              <a:t>Dependency-check will make setter inject mandatory by adding additional configuration. There are three modes available which make primitive and object to be mandatory.</a:t>
            </a:r>
          </a:p>
          <a:p>
            <a:pPr lvl="2"/>
            <a:r>
              <a:rPr lang="en-US" dirty="0" smtClean="0">
                <a:solidFill>
                  <a:srgbClr val="FF0000"/>
                </a:solidFill>
              </a:rPr>
              <a:t>MODES:</a:t>
            </a:r>
          </a:p>
          <a:p>
            <a:pPr lvl="3"/>
            <a:r>
              <a:rPr lang="en-US" dirty="0" smtClean="0">
                <a:solidFill>
                  <a:srgbClr val="FF0000"/>
                </a:solidFill>
              </a:rPr>
              <a:t>Simple :- it is for primitives </a:t>
            </a:r>
          </a:p>
          <a:p>
            <a:pPr lvl="3"/>
            <a:r>
              <a:rPr lang="en-US" dirty="0" smtClean="0">
                <a:solidFill>
                  <a:srgbClr val="FF0000"/>
                </a:solidFill>
              </a:rPr>
              <a:t>Object :- it is for Objects</a:t>
            </a:r>
          </a:p>
          <a:p>
            <a:pPr lvl="3"/>
            <a:r>
              <a:rPr lang="en-US" dirty="0" smtClean="0">
                <a:solidFill>
                  <a:srgbClr val="FF0000"/>
                </a:solidFill>
              </a:rPr>
              <a:t>All :- it is for primitives and objects</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32855719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dirty="0" smtClean="0"/>
              <a:t>IOC container will follow sort of procedure while creating an object when we configured as dependency-check.</a:t>
            </a:r>
          </a:p>
          <a:p>
            <a:pPr lvl="1"/>
            <a:r>
              <a:rPr lang="en-US" dirty="0" smtClean="0"/>
              <a:t>IOC container will take an ID of the configured bean and it will check into in-memory metadata any bean has been configured with given id or not. If ID will be there then it will check the scope of the bean, if it is singleton then it will check the IOC container whether object is there or not, if object is not there then it will check for circular dependency.</a:t>
            </a:r>
          </a:p>
          <a:p>
            <a:pPr lvl="1"/>
            <a:r>
              <a:rPr lang="en-US" dirty="0" smtClean="0"/>
              <a:t>After it will inject all the constructor parameter and it will check setter injection. </a:t>
            </a:r>
          </a:p>
          <a:p>
            <a:pPr lvl="1"/>
            <a:r>
              <a:rPr lang="en-US" dirty="0" smtClean="0"/>
              <a:t>If it is configured with dependency-check then it will check the mode of the dependency-check and along with that it will check corresponding attributes or object will be available or not along with there setters.</a:t>
            </a:r>
          </a:p>
          <a:p>
            <a:pPr lvl="1"/>
            <a:r>
              <a:rPr lang="en-US" dirty="0" smtClean="0"/>
              <a:t>If attributes are there and setter will not be there then it will not inject, as same object also.</a:t>
            </a:r>
          </a:p>
          <a:p>
            <a:pPr lvl="1"/>
            <a:r>
              <a:rPr lang="en-US" dirty="0" smtClean="0"/>
              <a:t>For attributes or object setters are mandatory.</a:t>
            </a:r>
          </a:p>
          <a:p>
            <a:pPr lvl="1"/>
            <a:r>
              <a:rPr lang="en-US" dirty="0" smtClean="0"/>
              <a:t>If setters are there then only it will inject the value.</a:t>
            </a:r>
          </a:p>
          <a:p>
            <a:pPr lvl="1"/>
            <a:r>
              <a:rPr lang="en-US" dirty="0" smtClean="0"/>
              <a:t>It setter has taken but we didn’t provided the value  so the attributes and object get initialized with default value, then IOC container will not create complete object. We will get exception.</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7918605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Spring 70,71</a:t>
            </a:r>
            <a:endParaRPr lang="en-US" dirty="0"/>
          </a:p>
        </p:txBody>
      </p:sp>
      <p:sp>
        <p:nvSpPr>
          <p:cNvPr id="3" name="Content Placeholder 2"/>
          <p:cNvSpPr>
            <a:spLocks noGrp="1"/>
          </p:cNvSpPr>
          <p:nvPr>
            <p:ph idx="1"/>
          </p:nvPr>
        </p:nvSpPr>
        <p:spPr>
          <a:xfrm>
            <a:off x="0" y="609600"/>
            <a:ext cx="9144000" cy="6172200"/>
          </a:xfrm>
        </p:spPr>
        <p:txBody>
          <a:bodyPr>
            <a:normAutofit fontScale="70000" lnSpcReduction="20000"/>
          </a:bodyPr>
          <a:lstStyle/>
          <a:p>
            <a:r>
              <a:rPr lang="en-US" dirty="0" smtClean="0">
                <a:solidFill>
                  <a:srgbClr val="FF0000"/>
                </a:solidFill>
              </a:rPr>
              <a:t>Depends on:</a:t>
            </a:r>
          </a:p>
          <a:p>
            <a:r>
              <a:rPr lang="en-US" dirty="0"/>
              <a:t>Cache:</a:t>
            </a:r>
          </a:p>
          <a:p>
            <a:pPr lvl="1"/>
            <a:r>
              <a:rPr lang="en-US" dirty="0"/>
              <a:t>Cache is used for storing the data in it. So we are avoiding the round trips to visiting the DB every time and storing the data into the cache.</a:t>
            </a:r>
          </a:p>
          <a:p>
            <a:pPr lvl="1"/>
            <a:r>
              <a:rPr lang="en-US" dirty="0"/>
              <a:t>Cache improve the performance of the application.</a:t>
            </a:r>
          </a:p>
          <a:p>
            <a:pPr lvl="1"/>
            <a:r>
              <a:rPr lang="en-US" dirty="0">
                <a:solidFill>
                  <a:srgbClr val="FF0000"/>
                </a:solidFill>
              </a:rPr>
              <a:t>When to use the cache?</a:t>
            </a:r>
          </a:p>
          <a:p>
            <a:pPr lvl="2"/>
            <a:r>
              <a:rPr lang="en-US" dirty="0"/>
              <a:t>There are several places we can use the cache.</a:t>
            </a:r>
          </a:p>
          <a:p>
            <a:pPr lvl="2"/>
            <a:r>
              <a:rPr lang="en-US" dirty="0"/>
              <a:t>If data is common for throughout the application then go to cache concept.</a:t>
            </a:r>
          </a:p>
          <a:p>
            <a:pPr lvl="2"/>
            <a:r>
              <a:rPr lang="en-US" dirty="0"/>
              <a:t>If we want to shared the data among the application then use cache.</a:t>
            </a:r>
          </a:p>
          <a:p>
            <a:pPr lvl="2"/>
            <a:r>
              <a:rPr lang="en-US" dirty="0"/>
              <a:t>Every class with in the application can access the cache class and </a:t>
            </a:r>
            <a:r>
              <a:rPr lang="en-US" dirty="0" smtClean="0"/>
              <a:t>can </a:t>
            </a:r>
            <a:r>
              <a:rPr lang="en-US" dirty="0"/>
              <a:t>use the data.</a:t>
            </a:r>
          </a:p>
          <a:p>
            <a:pPr lvl="2"/>
            <a:r>
              <a:rPr lang="en-US" dirty="0"/>
              <a:t>Most of the time cache must be singleton only.</a:t>
            </a:r>
          </a:p>
          <a:p>
            <a:pPr lvl="2"/>
            <a:r>
              <a:rPr lang="en-US" dirty="0" err="1"/>
              <a:t>B’z</a:t>
            </a:r>
            <a:r>
              <a:rPr lang="en-US" dirty="0"/>
              <a:t> data remain same for every request then there is no need to create an multiple object of the class.</a:t>
            </a:r>
          </a:p>
          <a:p>
            <a:pPr lvl="2"/>
            <a:r>
              <a:rPr lang="en-US" dirty="0"/>
              <a:t>Using  cache we going to avoid duplication logic as part of the application.</a:t>
            </a:r>
          </a:p>
          <a:p>
            <a:pPr lvl="2"/>
            <a:r>
              <a:rPr lang="en-US" dirty="0"/>
              <a:t>Actually in cache data will be stored in the form of key and value.</a:t>
            </a:r>
          </a:p>
          <a:p>
            <a:pPr lvl="2"/>
            <a:r>
              <a:rPr lang="en-US" dirty="0"/>
              <a:t>It may help in organizing the data.</a:t>
            </a:r>
          </a:p>
          <a:p>
            <a:pPr lvl="2"/>
            <a:r>
              <a:rPr lang="en-US" dirty="0"/>
              <a:t>A cache contains other member methods also which going to shared the state of the object in it.</a:t>
            </a:r>
          </a:p>
          <a:p>
            <a:pPr lvl="2"/>
            <a:r>
              <a:rPr lang="en-US" dirty="0"/>
              <a:t>Cache can has multiple method to add, retrieve and to check the data.</a:t>
            </a:r>
            <a:endParaRPr lang="en-US" dirty="0" smtClean="0"/>
          </a:p>
          <a:p>
            <a:pPr lvl="2"/>
            <a:r>
              <a:rPr lang="en-US" dirty="0" smtClean="0"/>
              <a:t>Cache should not contains business related logic.</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15590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2937164"/>
            <a:ext cx="6553200" cy="415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304800"/>
            <a:ext cx="8229600" cy="5821363"/>
          </a:xfrm>
        </p:spPr>
        <p:txBody>
          <a:bodyPr>
            <a:normAutofit/>
          </a:bodyPr>
          <a:lstStyle/>
          <a:p>
            <a:pPr marL="914400" lvl="2" indent="0">
              <a:buNone/>
            </a:pPr>
            <a:r>
              <a:rPr lang="en-US" dirty="0" smtClean="0"/>
              <a:t>			A</a:t>
            </a:r>
          </a:p>
          <a:p>
            <a:pPr marL="914400" lvl="2" indent="0">
              <a:buNone/>
            </a:pPr>
            <a:endParaRPr lang="en-US" dirty="0" smtClean="0"/>
          </a:p>
          <a:p>
            <a:pPr marL="914400" lvl="2" indent="0">
              <a:buNone/>
            </a:pPr>
            <a:endParaRPr lang="en-US" dirty="0"/>
          </a:p>
          <a:p>
            <a:pPr marL="914400" lvl="2" indent="0">
              <a:buNone/>
            </a:pPr>
            <a:endParaRPr lang="en-US" dirty="0"/>
          </a:p>
          <a:p>
            <a:pPr marL="914400" lvl="2" indent="0">
              <a:buNone/>
            </a:pPr>
            <a:r>
              <a:rPr lang="en-US" dirty="0" smtClean="0"/>
              <a:t>B			C			D</a:t>
            </a:r>
          </a:p>
          <a:p>
            <a:pPr marL="914400" lvl="2" indent="0">
              <a:buNone/>
            </a:pPr>
            <a:r>
              <a:rPr lang="en-US" dirty="0" smtClean="0"/>
              <a:t>M1()			m2()			m3()</a:t>
            </a:r>
          </a:p>
          <a:p>
            <a:pPr marL="914400" lvl="2" indent="0">
              <a:buNone/>
            </a:pPr>
            <a:r>
              <a:rPr lang="en-US" dirty="0"/>
              <a:t>m</a:t>
            </a:r>
            <a:r>
              <a:rPr lang="en-US" dirty="0" smtClean="0"/>
              <a:t>4()			m4()			m4()</a:t>
            </a:r>
          </a:p>
          <a:p>
            <a:pPr marL="914400" lvl="2" indent="0">
              <a:buNone/>
            </a:pPr>
            <a:endParaRPr lang="en-US" dirty="0" smtClean="0"/>
          </a:p>
          <a:p>
            <a:pPr marL="914400" lvl="2" indent="0">
              <a:buNone/>
            </a:pPr>
            <a:r>
              <a:rPr lang="en-US" dirty="0" smtClean="0"/>
              <a:t>In the above structure  m4() method duplicate in all the classes. Better to keep the method in one class and inherit that class to all other classes. Let see below structure how to avoid the duplicate method in the classes.</a:t>
            </a: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490808212"/>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t>If 5 classes are there they want to use the data which is available into the cache.</a:t>
            </a:r>
          </a:p>
          <a:p>
            <a:r>
              <a:rPr lang="en-US" dirty="0" smtClean="0"/>
              <a:t>Each class has to check data is available into cache or not, if not he has to load the data, means each class end up with writing the checking the data is available or not  and if not it will load the data.</a:t>
            </a:r>
          </a:p>
          <a:p>
            <a:r>
              <a:rPr lang="en-US" dirty="0" smtClean="0"/>
              <a:t>Means the same code going to write into all the classes which is not good best practice.</a:t>
            </a:r>
          </a:p>
          <a:p>
            <a:r>
              <a:rPr lang="en-US" dirty="0" smtClean="0"/>
              <a:t>To avoid such kind of problems we can write the same code in one place which is going to shared across the application i.e. cache.</a:t>
            </a:r>
          </a:p>
          <a:p>
            <a:r>
              <a:rPr lang="en-US" dirty="0" smtClean="0"/>
              <a:t>If we going to write the code within cache is it wrathful  or not ? Actually every class get the data from cache then it is wrathful, but there are bunch of problems when we write the code into cache.</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4907769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dirty="0" smtClean="0">
                <a:solidFill>
                  <a:srgbClr val="FF0000"/>
                </a:solidFill>
              </a:rPr>
              <a:t>Why we should not write loading logic into cache?</a:t>
            </a:r>
          </a:p>
          <a:p>
            <a:pPr lvl="1"/>
            <a:r>
              <a:rPr lang="en-US" dirty="0" smtClean="0"/>
              <a:t>There are several problems available when we going to write logic into cache </a:t>
            </a:r>
          </a:p>
          <a:p>
            <a:pPr lvl="2"/>
            <a:r>
              <a:rPr lang="en-US" dirty="0" smtClean="0"/>
              <a:t>We going to expose the internal resource system .</a:t>
            </a:r>
          </a:p>
          <a:p>
            <a:pPr lvl="2"/>
            <a:r>
              <a:rPr lang="en-US" dirty="0" smtClean="0"/>
              <a:t>If there is change into resource system then whole application going to impact, </a:t>
            </a:r>
            <a:r>
              <a:rPr lang="en-US" dirty="0" err="1" smtClean="0"/>
              <a:t>b’z</a:t>
            </a:r>
            <a:r>
              <a:rPr lang="en-US" dirty="0" smtClean="0"/>
              <a:t> cache is the one of the place were every one going to access the data from the cache.</a:t>
            </a:r>
          </a:p>
          <a:p>
            <a:pPr lvl="2"/>
            <a:r>
              <a:rPr lang="en-US" dirty="0" smtClean="0"/>
              <a:t>If there are multiple outsources are available then to get the data from multiple sources and writing the logic for loading it is very clumsy/hard.</a:t>
            </a:r>
          </a:p>
          <a:p>
            <a:pPr lvl="2"/>
            <a:r>
              <a:rPr lang="en-US" dirty="0" smtClean="0"/>
              <a:t>Even though we prepared to write the logic, we have to face problems like if there is problem with one outsource will going to impact all the class which are related to other outsource also.</a:t>
            </a:r>
          </a:p>
          <a:p>
            <a:pPr lvl="2"/>
            <a:r>
              <a:rPr lang="en-US" dirty="0" smtClean="0"/>
              <a:t>We should not write the business logic into the cache. Actually cache made for storing the data and retrieving the data.</a:t>
            </a:r>
          </a:p>
          <a:p>
            <a:pPr lvl="2"/>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51933340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dirty="0" smtClean="0"/>
              <a:t>One of the best practice is should not write the logic into constructor because once constructor will execute we unable to call next time, to call the constructor we have to re-execute application. We can avoid above problem by writing code into one of the method and call that method from the constructor, if there is change into the data we can recall that method to get latest data.</a:t>
            </a:r>
          </a:p>
          <a:p>
            <a:pPr lvl="1"/>
            <a:r>
              <a:rPr lang="en-US" dirty="0" smtClean="0"/>
              <a:t>Ex:</a:t>
            </a:r>
          </a:p>
          <a:p>
            <a:pPr marL="914400" lvl="2" indent="0">
              <a:buNone/>
            </a:pPr>
            <a:r>
              <a:rPr lang="en-US" dirty="0" smtClean="0">
                <a:solidFill>
                  <a:srgbClr val="FF0000"/>
                </a:solidFill>
              </a:rPr>
              <a:t>Cache{</a:t>
            </a:r>
          </a:p>
          <a:p>
            <a:pPr marL="914400" lvl="2" indent="0">
              <a:buNone/>
            </a:pPr>
            <a:r>
              <a:rPr lang="en-US" dirty="0" smtClean="0">
                <a:solidFill>
                  <a:srgbClr val="FF0000"/>
                </a:solidFill>
              </a:rPr>
              <a:t>	</a:t>
            </a:r>
            <a:r>
              <a:rPr lang="en-US" dirty="0" err="1" smtClean="0">
                <a:solidFill>
                  <a:srgbClr val="FF0000"/>
                </a:solidFill>
              </a:rPr>
              <a:t>init</a:t>
            </a:r>
            <a:r>
              <a:rPr lang="en-US" dirty="0" smtClean="0">
                <a:solidFill>
                  <a:srgbClr val="FF0000"/>
                </a:solidFill>
              </a:rPr>
              <a:t>();</a:t>
            </a:r>
            <a:endParaRPr lang="en-US" dirty="0">
              <a:solidFill>
                <a:srgbClr val="FF0000"/>
              </a:solidFill>
            </a:endParaRPr>
          </a:p>
          <a:p>
            <a:pPr marL="914400" lvl="2" indent="0">
              <a:buNone/>
            </a:pPr>
            <a:r>
              <a:rPr lang="en-US" dirty="0" smtClean="0">
                <a:solidFill>
                  <a:srgbClr val="FF0000"/>
                </a:solidFill>
              </a:rPr>
              <a:t>}</a:t>
            </a:r>
          </a:p>
          <a:p>
            <a:pPr marL="914400" lvl="2" indent="0">
              <a:buNone/>
            </a:pPr>
            <a:r>
              <a:rPr lang="en-US" dirty="0" smtClean="0">
                <a:solidFill>
                  <a:srgbClr val="FF0000"/>
                </a:solidFill>
              </a:rPr>
              <a:t>Public void </a:t>
            </a:r>
            <a:r>
              <a:rPr lang="en-US" dirty="0" err="1" smtClean="0">
                <a:solidFill>
                  <a:srgbClr val="FF0000"/>
                </a:solidFill>
              </a:rPr>
              <a:t>init</a:t>
            </a:r>
            <a:r>
              <a:rPr lang="en-US" dirty="0" smtClean="0">
                <a:solidFill>
                  <a:srgbClr val="FF0000"/>
                </a:solidFill>
              </a:rPr>
              <a:t>(){</a:t>
            </a:r>
          </a:p>
          <a:p>
            <a:pPr marL="914400" lvl="2" indent="0">
              <a:buNone/>
            </a:pPr>
            <a:r>
              <a:rPr lang="en-US" dirty="0" smtClean="0">
                <a:solidFill>
                  <a:srgbClr val="FF0000"/>
                </a:solidFill>
              </a:rPr>
              <a:t>     //logic for getting data</a:t>
            </a:r>
            <a:endParaRPr lang="en-US" dirty="0">
              <a:solidFill>
                <a:srgbClr val="FF0000"/>
              </a:solidFill>
            </a:endParaRPr>
          </a:p>
          <a:p>
            <a:pPr marL="914400" lvl="2" indent="0">
              <a:buNone/>
            </a:pPr>
            <a:r>
              <a:rPr lang="en-US" dirty="0" smtClean="0">
                <a:solidFill>
                  <a:srgbClr val="FF0000"/>
                </a:solidFill>
              </a:rPr>
              <a:t>}</a:t>
            </a:r>
          </a:p>
          <a:p>
            <a:pPr marL="914400" lvl="2" indent="0">
              <a:buNone/>
            </a:pPr>
            <a:endParaRPr lang="en-US" dirty="0"/>
          </a:p>
          <a:p>
            <a:pPr marL="571500" indent="-457200"/>
            <a:r>
              <a:rPr lang="en-US" dirty="0" smtClean="0"/>
              <a:t>So up to this we got we should not write the loading logic into the cache.</a:t>
            </a:r>
          </a:p>
          <a:p>
            <a:pPr marL="571500" indent="-457200"/>
            <a:r>
              <a:rPr lang="en-US" dirty="0" smtClean="0"/>
              <a:t>But we have to write logic some where else where all the application can use it.</a:t>
            </a:r>
          </a:p>
          <a:p>
            <a:pPr marL="571500" indent="-457200"/>
            <a:r>
              <a:rPr lang="en-US" dirty="0" smtClean="0"/>
              <a:t>So </a:t>
            </a:r>
            <a:r>
              <a:rPr lang="en-US" dirty="0" err="1" smtClean="0"/>
              <a:t>CacheManager</a:t>
            </a:r>
            <a:r>
              <a:rPr lang="en-US" dirty="0" smtClean="0"/>
              <a:t> came to feature.  </a:t>
            </a: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0083145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err="1" smtClean="0"/>
              <a:t>CacheManager</a:t>
            </a:r>
            <a:r>
              <a:rPr lang="en-US" dirty="0" smtClean="0"/>
              <a:t>:</a:t>
            </a:r>
          </a:p>
          <a:p>
            <a:pPr lvl="1"/>
            <a:r>
              <a:rPr lang="en-US" dirty="0" err="1" smtClean="0"/>
              <a:t>CacheManager</a:t>
            </a:r>
            <a:r>
              <a:rPr lang="en-US" dirty="0" smtClean="0"/>
              <a:t> is the class who going to manage all the problems. But even </a:t>
            </a:r>
            <a:r>
              <a:rPr lang="en-US" dirty="0" err="1" smtClean="0"/>
              <a:t>CacheManager</a:t>
            </a:r>
            <a:r>
              <a:rPr lang="en-US" dirty="0" smtClean="0"/>
              <a:t> also has to write same loading logic in it.</a:t>
            </a:r>
          </a:p>
          <a:p>
            <a:pPr lvl="1"/>
            <a:r>
              <a:rPr lang="en-US" dirty="0" smtClean="0"/>
              <a:t>Again </a:t>
            </a:r>
            <a:r>
              <a:rPr lang="en-US" dirty="0" err="1" smtClean="0"/>
              <a:t>cacheManager</a:t>
            </a:r>
            <a:r>
              <a:rPr lang="en-US" dirty="0" smtClean="0"/>
              <a:t> also has to fall into the same problems like cache class, but </a:t>
            </a:r>
            <a:r>
              <a:rPr lang="en-US" dirty="0" err="1" smtClean="0"/>
              <a:t>CacheManager</a:t>
            </a:r>
            <a:r>
              <a:rPr lang="en-US" dirty="0" smtClean="0"/>
              <a:t> not only manages the loading logic it has to manage other prospective logic also, ex: making sure data should be in correct manager …</a:t>
            </a:r>
          </a:p>
          <a:p>
            <a:pPr lvl="1"/>
            <a:r>
              <a:rPr lang="en-US" dirty="0" err="1" smtClean="0"/>
              <a:t>cacheManager</a:t>
            </a:r>
            <a:r>
              <a:rPr lang="en-US" dirty="0" smtClean="0"/>
              <a:t> will perform verification, validation, accuracy and all other jobs also.  </a:t>
            </a:r>
          </a:p>
          <a:p>
            <a:pPr lvl="1"/>
            <a:r>
              <a:rPr lang="en-US" dirty="0" err="1" smtClean="0"/>
              <a:t>CacheManager</a:t>
            </a:r>
            <a:r>
              <a:rPr lang="en-US" dirty="0" smtClean="0"/>
              <a:t> will not load the data from the corresponding source system it will call other classes to load the data from resource system.</a:t>
            </a:r>
          </a:p>
          <a:p>
            <a:pPr lvl="1"/>
            <a:r>
              <a:rPr lang="en-US" dirty="0" smtClean="0"/>
              <a:t>Once they loaded, </a:t>
            </a:r>
            <a:r>
              <a:rPr lang="en-US" dirty="0" err="1" smtClean="0"/>
              <a:t>CacheManager</a:t>
            </a:r>
            <a:r>
              <a:rPr lang="en-US" dirty="0" smtClean="0"/>
              <a:t> will take the data and it will perform some operation to make sure data in usable format and it will stored into the cache.</a:t>
            </a:r>
          </a:p>
          <a:p>
            <a:pPr lvl="1"/>
            <a:r>
              <a:rPr lang="en-US" dirty="0" smtClean="0"/>
              <a:t>Means now other classes need not be worry about parsing the data in each and every class they can use directly. </a:t>
            </a:r>
          </a:p>
          <a:p>
            <a:pPr lvl="1"/>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1433506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53454"/>
            <a:ext cx="4495799" cy="6835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8904377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solidFill>
                  <a:srgbClr val="FF0000"/>
                </a:solidFill>
              </a:rPr>
              <a:t>Spring 73,74,75</a:t>
            </a:r>
            <a:endParaRPr lang="en-US" dirty="0">
              <a:solidFill>
                <a:srgbClr val="FF0000"/>
              </a:solidFill>
            </a:endParaRPr>
          </a:p>
        </p:txBody>
      </p:sp>
      <p:sp>
        <p:nvSpPr>
          <p:cNvPr id="3" name="Content Placeholder 2"/>
          <p:cNvSpPr>
            <a:spLocks noGrp="1"/>
          </p:cNvSpPr>
          <p:nvPr>
            <p:ph idx="1"/>
          </p:nvPr>
        </p:nvSpPr>
        <p:spPr>
          <a:xfrm>
            <a:off x="0" y="533400"/>
            <a:ext cx="9144000" cy="6324600"/>
          </a:xfrm>
        </p:spPr>
        <p:txBody>
          <a:bodyPr>
            <a:normAutofit fontScale="70000" lnSpcReduction="20000"/>
          </a:bodyPr>
          <a:lstStyle/>
          <a:p>
            <a:r>
              <a:rPr lang="en-US" dirty="0" smtClean="0"/>
              <a:t>To solve the above problem we have to use one of the design pattern which is accessor design pattern.</a:t>
            </a:r>
          </a:p>
          <a:p>
            <a:r>
              <a:rPr lang="en-US" dirty="0" smtClean="0">
                <a:solidFill>
                  <a:srgbClr val="FF0000"/>
                </a:solidFill>
              </a:rPr>
              <a:t>Accessor Design Pattern </a:t>
            </a:r>
            <a:r>
              <a:rPr lang="en-US" dirty="0" smtClean="0"/>
              <a:t>:</a:t>
            </a:r>
          </a:p>
          <a:p>
            <a:pPr lvl="1"/>
            <a:r>
              <a:rPr lang="en-US" dirty="0" smtClean="0"/>
              <a:t>It is the one of the Design Pattern which going to interact with the underlying database to load the data.</a:t>
            </a:r>
            <a:endParaRPr lang="en-US" dirty="0"/>
          </a:p>
          <a:p>
            <a:pPr lvl="1"/>
            <a:r>
              <a:rPr lang="en-US" dirty="0" smtClean="0"/>
              <a:t>ADP is one of the way we can improve the performance of the application,  actually it will used with core requirement.</a:t>
            </a:r>
          </a:p>
          <a:p>
            <a:pPr lvl="1"/>
            <a:r>
              <a:rPr lang="en-US" dirty="0" smtClean="0"/>
              <a:t>There are multiple accessor which are talking to underlying databases or filesystem.</a:t>
            </a:r>
          </a:p>
          <a:p>
            <a:pPr lvl="1"/>
            <a:r>
              <a:rPr lang="en-US" dirty="0" smtClean="0"/>
              <a:t>So </a:t>
            </a:r>
            <a:r>
              <a:rPr lang="en-US" dirty="0" err="1" smtClean="0"/>
              <a:t>cacheManager</a:t>
            </a:r>
            <a:r>
              <a:rPr lang="en-US" dirty="0" smtClean="0"/>
              <a:t> has to talk to every accessor to get the data from the particular accessor. If </a:t>
            </a:r>
            <a:r>
              <a:rPr lang="en-US" dirty="0" err="1" smtClean="0"/>
              <a:t>cacheManager</a:t>
            </a:r>
            <a:r>
              <a:rPr lang="en-US" dirty="0" smtClean="0"/>
              <a:t> talking to every accessor then he has to check every time data is available into the cache or not it not it has to get the data from accessor.</a:t>
            </a:r>
          </a:p>
          <a:p>
            <a:pPr lvl="1"/>
            <a:r>
              <a:rPr lang="en-US" dirty="0" smtClean="0"/>
              <a:t>To avoid  repeated checks we have to use one abstract class which has common requirement logic for checking and loading the data into the </a:t>
            </a:r>
            <a:r>
              <a:rPr lang="en-US" dirty="0" err="1" smtClean="0"/>
              <a:t>cacheManager</a:t>
            </a:r>
            <a:r>
              <a:rPr lang="en-US" dirty="0" smtClean="0"/>
              <a:t> and </a:t>
            </a:r>
            <a:r>
              <a:rPr lang="en-US" dirty="0" err="1" smtClean="0"/>
              <a:t>checkManager</a:t>
            </a:r>
            <a:r>
              <a:rPr lang="en-US" dirty="0" smtClean="0"/>
              <a:t> will massage the data and load into cache.</a:t>
            </a:r>
          </a:p>
          <a:p>
            <a:pPr lvl="1"/>
            <a:r>
              <a:rPr lang="en-US" dirty="0" smtClean="0"/>
              <a:t> even we are using ADP and </a:t>
            </a:r>
            <a:r>
              <a:rPr lang="en-US" dirty="0" err="1" smtClean="0"/>
              <a:t>CacheManager</a:t>
            </a:r>
            <a:r>
              <a:rPr lang="en-US" dirty="0" smtClean="0"/>
              <a:t> still my class tightly coupled with the cache class.</a:t>
            </a:r>
          </a:p>
          <a:p>
            <a:pPr lvl="1"/>
            <a:r>
              <a:rPr lang="en-US" dirty="0" err="1" smtClean="0"/>
              <a:t>Bz</a:t>
            </a:r>
            <a:r>
              <a:rPr lang="en-US" dirty="0" smtClean="0"/>
              <a:t> my class is getting the data from cache and it is getting instance into my class.</a:t>
            </a:r>
            <a:endParaRPr lang="en-US" dirty="0"/>
          </a:p>
          <a:p>
            <a:pPr lvl="1"/>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63845812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t>To avoid above problem profiler design pattern came into feature.</a:t>
            </a:r>
          </a:p>
          <a:p>
            <a:r>
              <a:rPr lang="en-US" dirty="0" smtClean="0">
                <a:solidFill>
                  <a:srgbClr val="FF0000"/>
                </a:solidFill>
              </a:rPr>
              <a:t>Profile Design Pattern:</a:t>
            </a:r>
          </a:p>
          <a:p>
            <a:pPr lvl="1"/>
            <a:r>
              <a:rPr lang="en-US" dirty="0" err="1" smtClean="0"/>
              <a:t>cacheManager</a:t>
            </a:r>
            <a:r>
              <a:rPr lang="en-US" dirty="0" smtClean="0"/>
              <a:t> going to talk to the profiler and profiler itself check the data into cache and </a:t>
            </a:r>
            <a:r>
              <a:rPr lang="en-US" dirty="0"/>
              <a:t> </a:t>
            </a:r>
            <a:r>
              <a:rPr lang="en-US" dirty="0" smtClean="0"/>
              <a:t>it load the data into cache also.</a:t>
            </a:r>
          </a:p>
          <a:p>
            <a:pPr lvl="1"/>
            <a:r>
              <a:rPr lang="en-US" dirty="0" smtClean="0"/>
              <a:t>Using profiler design pattern we can improve the core performance of the application.</a:t>
            </a:r>
          </a:p>
          <a:p>
            <a:pPr lvl="1"/>
            <a:r>
              <a:rPr lang="en-US" dirty="0" smtClean="0"/>
              <a:t>Profiler works as on demand, depends on demand it will call the appropriate accessor to get the data and load to the cache.</a:t>
            </a:r>
          </a:p>
          <a:p>
            <a:pPr lvl="1"/>
            <a:r>
              <a:rPr lang="en-US" dirty="0" err="1" smtClean="0"/>
              <a:t>CacheManager</a:t>
            </a:r>
            <a:r>
              <a:rPr lang="en-US" dirty="0" smtClean="0"/>
              <a:t> job is to massage the data only.</a:t>
            </a:r>
          </a:p>
          <a:p>
            <a:pPr lvl="1"/>
            <a:r>
              <a:rPr lang="en-US" dirty="0" smtClean="0"/>
              <a:t>We can improve the core usability by creating the </a:t>
            </a:r>
            <a:r>
              <a:rPr lang="en-US" dirty="0" err="1" smtClean="0"/>
              <a:t>baseprofiler</a:t>
            </a:r>
            <a:r>
              <a:rPr lang="en-US" dirty="0" smtClean="0"/>
              <a:t> which is going to handle common checks in cache and accessor.</a:t>
            </a:r>
          </a:p>
          <a:p>
            <a:pPr lvl="1"/>
            <a:r>
              <a:rPr lang="en-US" dirty="0" smtClean="0"/>
              <a:t>Let see the program to get more details</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2891476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r>
              <a:rPr lang="en-US" dirty="0" smtClean="0">
                <a:solidFill>
                  <a:srgbClr val="FF0000"/>
                </a:solidFill>
              </a:rPr>
              <a:t>Depends on:</a:t>
            </a:r>
          </a:p>
          <a:p>
            <a:pPr lvl="1"/>
            <a:r>
              <a:rPr lang="en-US" dirty="0" smtClean="0"/>
              <a:t>Depends on just the one of the attribute in bean level elements but it plays the very crucial role while developing the application.</a:t>
            </a:r>
          </a:p>
          <a:p>
            <a:pPr lvl="1"/>
            <a:r>
              <a:rPr lang="en-US" dirty="0" smtClean="0"/>
              <a:t>While developing an application one class is depends on another class directly, and we can inject directly no problems .</a:t>
            </a:r>
          </a:p>
          <a:p>
            <a:pPr lvl="1"/>
            <a:r>
              <a:rPr lang="en-US" dirty="0" smtClean="0"/>
              <a:t>But some time indirect dependency also be there means before creating the object of </a:t>
            </a:r>
            <a:r>
              <a:rPr lang="en-US" dirty="0" err="1" smtClean="0"/>
              <a:t>myclass</a:t>
            </a:r>
            <a:r>
              <a:rPr lang="en-US" dirty="0" smtClean="0"/>
              <a:t> other class should be loaded because </a:t>
            </a:r>
            <a:r>
              <a:rPr lang="en-US" dirty="0" err="1" smtClean="0"/>
              <a:t>myclass</a:t>
            </a:r>
            <a:r>
              <a:rPr lang="en-US" dirty="0" smtClean="0"/>
              <a:t> using the data from other class.</a:t>
            </a:r>
          </a:p>
          <a:p>
            <a:pPr lvl="1"/>
            <a:r>
              <a:rPr lang="en-US" dirty="0" smtClean="0"/>
              <a:t>To fulfill the requirement we can easily use the depends on addition configuration.</a:t>
            </a:r>
          </a:p>
          <a:p>
            <a:pPr lvl="1"/>
            <a:r>
              <a:rPr lang="en-US" dirty="0" smtClean="0"/>
              <a:t>Ex:</a:t>
            </a:r>
          </a:p>
          <a:p>
            <a:pPr marL="914400" lvl="2" indent="0">
              <a:buNone/>
            </a:pPr>
            <a:r>
              <a:rPr lang="en-US" dirty="0" err="1" smtClean="0"/>
              <a:t>LoanCalculator</a:t>
            </a:r>
            <a:r>
              <a:rPr lang="en-US" dirty="0" smtClean="0"/>
              <a:t> class what the data from cache but cache data loaded by </a:t>
            </a:r>
            <a:r>
              <a:rPr lang="en-US" dirty="0" err="1" smtClean="0"/>
              <a:t>cacheManager</a:t>
            </a:r>
            <a:r>
              <a:rPr lang="en-US" dirty="0" smtClean="0"/>
              <a:t> so before </a:t>
            </a:r>
            <a:r>
              <a:rPr lang="en-US" dirty="0" err="1" smtClean="0"/>
              <a:t>myclass</a:t>
            </a:r>
            <a:r>
              <a:rPr lang="en-US" dirty="0" smtClean="0"/>
              <a:t> object created I want the data available into the cache, means </a:t>
            </a:r>
            <a:r>
              <a:rPr lang="en-US" dirty="0" err="1" smtClean="0"/>
              <a:t>loanCalculator</a:t>
            </a:r>
            <a:r>
              <a:rPr lang="en-US" dirty="0" smtClean="0"/>
              <a:t> indirectly depends on </a:t>
            </a:r>
            <a:r>
              <a:rPr lang="en-US" dirty="0" err="1" smtClean="0"/>
              <a:t>cacheManager</a:t>
            </a:r>
            <a:r>
              <a:rPr lang="en-US" dirty="0" smtClean="0"/>
              <a:t>. So before created </a:t>
            </a:r>
            <a:r>
              <a:rPr lang="en-US" dirty="0" err="1" smtClean="0"/>
              <a:t>loanCalculator</a:t>
            </a:r>
            <a:r>
              <a:rPr lang="en-US" dirty="0" smtClean="0"/>
              <a:t> </a:t>
            </a:r>
            <a:r>
              <a:rPr lang="en-US" dirty="0" err="1" smtClean="0"/>
              <a:t>cacheManager</a:t>
            </a:r>
            <a:r>
              <a:rPr lang="en-US" dirty="0" smtClean="0"/>
              <a:t> has to load the data into cache, so </a:t>
            </a:r>
            <a:r>
              <a:rPr lang="en-US" dirty="0" err="1" smtClean="0"/>
              <a:t>loadCalculator</a:t>
            </a:r>
            <a:r>
              <a:rPr lang="en-US" dirty="0" smtClean="0"/>
              <a:t> can easily use the data.</a:t>
            </a:r>
          </a:p>
          <a:p>
            <a:pPr marL="914400" lvl="2" indent="0">
              <a:buNone/>
            </a:pPr>
            <a:r>
              <a:rPr lang="en-US" dirty="0" smtClean="0"/>
              <a:t>Use depends on and configure </a:t>
            </a:r>
            <a:r>
              <a:rPr lang="en-US" dirty="0" err="1" smtClean="0"/>
              <a:t>loanCalculator</a:t>
            </a:r>
            <a:r>
              <a:rPr lang="en-US" dirty="0" smtClean="0"/>
              <a:t>  with depends-on=“</a:t>
            </a:r>
            <a:r>
              <a:rPr lang="en-US" dirty="0" err="1" smtClean="0"/>
              <a:t>cacheManager</a:t>
            </a:r>
            <a:r>
              <a:rPr lang="en-US" dirty="0" smtClean="0"/>
              <a:t>” attribute.</a:t>
            </a:r>
          </a:p>
          <a:p>
            <a:pPr marL="914400" lvl="2" indent="0">
              <a:buNone/>
            </a:pPr>
            <a:r>
              <a:rPr lang="en-US" dirty="0" smtClean="0"/>
              <a:t> </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13251269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Beanfactory vs ApplicationContext:</a:t>
            </a:r>
          </a:p>
          <a:p>
            <a:r>
              <a:rPr lang="en-US" dirty="0" smtClean="0">
                <a:solidFill>
                  <a:srgbClr val="FF0000"/>
                </a:solidFill>
              </a:rPr>
              <a:t>Beanfactory:</a:t>
            </a:r>
          </a:p>
          <a:p>
            <a:pPr lvl="1"/>
            <a:r>
              <a:rPr lang="en-US" dirty="0" smtClean="0"/>
              <a:t>Beanfactory is the interface which has multiple implementation to create IOC container.</a:t>
            </a:r>
          </a:p>
          <a:p>
            <a:pPr lvl="1"/>
            <a:r>
              <a:rPr lang="en-US" dirty="0"/>
              <a:t>IOC is the logical memory in the JVM memory.</a:t>
            </a:r>
          </a:p>
          <a:p>
            <a:pPr lvl="1"/>
            <a:r>
              <a:rPr lang="en-US" dirty="0"/>
              <a:t>When we going to execute the </a:t>
            </a:r>
            <a:r>
              <a:rPr lang="en-US" dirty="0" err="1"/>
              <a:t>XMLBeanFactory</a:t>
            </a:r>
            <a:r>
              <a:rPr lang="en-US" dirty="0"/>
              <a:t>() method this memory will be created by </a:t>
            </a:r>
            <a:r>
              <a:rPr lang="en-US" dirty="0" err="1"/>
              <a:t>XMLBeanFactory</a:t>
            </a:r>
            <a:r>
              <a:rPr lang="en-US" dirty="0"/>
              <a:t> to keep an object .</a:t>
            </a:r>
          </a:p>
          <a:p>
            <a:pPr lvl="1"/>
            <a:r>
              <a:rPr lang="en-US" dirty="0"/>
              <a:t>IOC also called as Core Container.</a:t>
            </a:r>
          </a:p>
          <a:p>
            <a:pPr lvl="1"/>
            <a:r>
              <a:rPr lang="en-US" dirty="0"/>
              <a:t>IOC container memory having two parts </a:t>
            </a:r>
          </a:p>
          <a:p>
            <a:pPr lvl="1"/>
            <a:r>
              <a:rPr lang="en-US" dirty="0"/>
              <a:t>In memory METADATA</a:t>
            </a:r>
          </a:p>
          <a:p>
            <a:pPr lvl="1"/>
            <a:r>
              <a:rPr lang="en-US" dirty="0"/>
              <a:t>Empty(for storing the object (key=value format)).</a:t>
            </a:r>
          </a:p>
          <a:p>
            <a:pPr marL="914400" lvl="1" indent="-457200"/>
            <a:r>
              <a:rPr lang="en-US" dirty="0" err="1"/>
              <a:t>XMLBeanFactory</a:t>
            </a:r>
            <a:r>
              <a:rPr lang="en-US" dirty="0"/>
              <a:t>() method will take an object resource from the </a:t>
            </a:r>
            <a:r>
              <a:rPr lang="en-US" dirty="0" err="1"/>
              <a:t>ClassPathResource</a:t>
            </a:r>
            <a:r>
              <a:rPr lang="en-US" dirty="0"/>
              <a:t>() and create the object and keep it in to the IOC Container</a:t>
            </a:r>
            <a:r>
              <a:rPr lang="en-US" dirty="0" smtClean="0"/>
              <a:t>.</a:t>
            </a:r>
          </a:p>
          <a:p>
            <a:pPr marL="914400" lvl="1" indent="-457200"/>
            <a:r>
              <a:rPr lang="en-US" dirty="0" smtClean="0"/>
              <a:t>Before creating IOC container </a:t>
            </a:r>
            <a:r>
              <a:rPr lang="en-US" dirty="0" err="1" smtClean="0"/>
              <a:t>XmlBeanFactory</a:t>
            </a:r>
            <a:r>
              <a:rPr lang="en-US" dirty="0" smtClean="0"/>
              <a:t> will check for well form ness and validation then only it will create the object.</a:t>
            </a:r>
          </a:p>
          <a:p>
            <a:pPr marL="914400" lvl="1" indent="-457200"/>
            <a:endParaRPr lang="en-US" dirty="0"/>
          </a:p>
          <a:p>
            <a:pPr lvl="2"/>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53451266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r>
              <a:rPr lang="en-US" dirty="0" smtClean="0"/>
              <a:t>Beanfactory is the lazy initializer because </a:t>
            </a:r>
            <a:r>
              <a:rPr lang="en-US" dirty="0" err="1" smtClean="0"/>
              <a:t>beanfactory</a:t>
            </a:r>
            <a:r>
              <a:rPr lang="en-US" dirty="0" smtClean="0"/>
              <a:t> will going to create the object on demand only.</a:t>
            </a:r>
          </a:p>
          <a:p>
            <a:pPr marL="0" indent="0">
              <a:buNone/>
            </a:pPr>
            <a:r>
              <a:rPr lang="en-US" dirty="0"/>
              <a:t>	</a:t>
            </a:r>
            <a:r>
              <a:rPr lang="en-US" dirty="0" smtClean="0">
                <a:solidFill>
                  <a:srgbClr val="FF0000"/>
                </a:solidFill>
              </a:rPr>
              <a:t>BeanFactory factory = new </a:t>
            </a:r>
            <a:r>
              <a:rPr lang="en-US" dirty="0" err="1" smtClean="0">
                <a:solidFill>
                  <a:srgbClr val="FF0000"/>
                </a:solidFill>
              </a:rPr>
              <a:t>XmlBeanFactory</a:t>
            </a:r>
            <a:r>
              <a:rPr lang="en-US" dirty="0" smtClean="0">
                <a:solidFill>
                  <a:srgbClr val="FF0000"/>
                </a:solidFill>
              </a:rPr>
              <a:t>(new </a:t>
            </a:r>
            <a:r>
              <a:rPr lang="en-US" dirty="0" err="1" smtClean="0">
                <a:solidFill>
                  <a:srgbClr val="FF0000"/>
                </a:solidFill>
              </a:rPr>
              <a:t>ClassPathResource</a:t>
            </a:r>
            <a:r>
              <a:rPr lang="en-US" dirty="0" smtClean="0">
                <a:solidFill>
                  <a:srgbClr val="FF0000"/>
                </a:solidFill>
              </a:rPr>
              <a:t>(“application-context.xml”);</a:t>
            </a:r>
          </a:p>
          <a:p>
            <a:r>
              <a:rPr lang="en-US" dirty="0" smtClean="0"/>
              <a:t>Above line </a:t>
            </a:r>
            <a:r>
              <a:rPr lang="en-US" dirty="0" err="1" smtClean="0"/>
              <a:t>classpathResource</a:t>
            </a:r>
            <a:r>
              <a:rPr lang="en-US" dirty="0" smtClean="0"/>
              <a:t> will take the application-context.xml  file and create the object of the resource and pass as the input to the </a:t>
            </a:r>
            <a:r>
              <a:rPr lang="en-US" dirty="0" err="1"/>
              <a:t>X</a:t>
            </a:r>
            <a:r>
              <a:rPr lang="en-US" dirty="0" err="1" smtClean="0"/>
              <a:t>mlBeanFactory</a:t>
            </a:r>
            <a:r>
              <a:rPr lang="en-US" dirty="0" smtClean="0"/>
              <a:t>, here it will check for well </a:t>
            </a:r>
            <a:r>
              <a:rPr lang="en-US" dirty="0" err="1" smtClean="0"/>
              <a:t>formness</a:t>
            </a:r>
            <a:r>
              <a:rPr lang="en-US" dirty="0" smtClean="0"/>
              <a:t> and  validation and it will create the IOC container.</a:t>
            </a:r>
          </a:p>
          <a:p>
            <a:r>
              <a:rPr lang="en-US" dirty="0" smtClean="0"/>
              <a:t>It will not generate any bean object into the IOC container.</a:t>
            </a:r>
          </a:p>
          <a:p>
            <a:r>
              <a:rPr lang="en-US" dirty="0" smtClean="0"/>
              <a:t>When we say </a:t>
            </a:r>
            <a:r>
              <a:rPr lang="en-US" dirty="0" err="1" smtClean="0"/>
              <a:t>factory.getBean</a:t>
            </a:r>
            <a:r>
              <a:rPr lang="en-US" dirty="0" smtClean="0"/>
              <a:t>(“name”,</a:t>
            </a:r>
            <a:r>
              <a:rPr lang="en-US" dirty="0" err="1" smtClean="0"/>
              <a:t>class_name.class</a:t>
            </a:r>
            <a:r>
              <a:rPr lang="en-US" dirty="0" smtClean="0"/>
              <a:t>); then only </a:t>
            </a:r>
            <a:r>
              <a:rPr lang="en-US" dirty="0" err="1" smtClean="0"/>
              <a:t>ti</a:t>
            </a:r>
            <a:r>
              <a:rPr lang="en-US" dirty="0" smtClean="0"/>
              <a:t> will create the object for corresponding class.</a:t>
            </a:r>
          </a:p>
          <a:p>
            <a:r>
              <a:rPr lang="en-US" dirty="0" smtClean="0">
                <a:solidFill>
                  <a:srgbClr val="FF0000"/>
                </a:solidFill>
              </a:rPr>
              <a:t>Drawback:</a:t>
            </a:r>
          </a:p>
          <a:p>
            <a:pPr lvl="1"/>
            <a:r>
              <a:rPr lang="en-US" dirty="0" smtClean="0"/>
              <a:t>Even if we configure wrong beans also it will not throw error, when we call the bean then  only it will throws an exception which will going to terminated the application.</a:t>
            </a:r>
            <a:endParaRPr lang="en-US" dirty="0"/>
          </a:p>
          <a:p>
            <a:pPr lvl="1"/>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840616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1087581"/>
            <a:ext cx="8458200" cy="5516563"/>
          </a:xfrm>
        </p:spPr>
        <p:txBody>
          <a:bodyPr>
            <a:normAutofit fontScale="92500" lnSpcReduction="20000"/>
          </a:bodyPr>
          <a:lstStyle/>
          <a:p>
            <a:pPr marL="0" indent="0">
              <a:buNone/>
            </a:pPr>
            <a:r>
              <a:rPr lang="en-US" dirty="0" smtClean="0"/>
              <a:t>				A</a:t>
            </a:r>
          </a:p>
          <a:p>
            <a:pPr marL="0" indent="0">
              <a:buNone/>
            </a:pPr>
            <a:r>
              <a:rPr lang="en-US" dirty="0"/>
              <a:t>	</a:t>
            </a:r>
            <a:r>
              <a:rPr lang="en-US" dirty="0" smtClean="0"/>
              <a:t>			m4()</a:t>
            </a:r>
          </a:p>
          <a:p>
            <a:pPr marL="0" indent="0">
              <a:buNone/>
            </a:pPr>
            <a:endParaRPr lang="en-US" dirty="0"/>
          </a:p>
          <a:p>
            <a:pPr marL="0" indent="0">
              <a:buNone/>
            </a:pPr>
            <a:r>
              <a:rPr lang="en-US" dirty="0" smtClean="0"/>
              <a:t>	B			C 			D</a:t>
            </a:r>
          </a:p>
          <a:p>
            <a:pPr marL="0" indent="0">
              <a:buNone/>
            </a:pPr>
            <a:r>
              <a:rPr lang="en-US" dirty="0" smtClean="0"/>
              <a:t>	m1()			m2()			m3()</a:t>
            </a:r>
          </a:p>
          <a:p>
            <a:pPr marL="0" indent="0">
              <a:buNone/>
            </a:pPr>
            <a:endParaRPr lang="en-US" dirty="0"/>
          </a:p>
          <a:p>
            <a:pPr marL="0" indent="0">
              <a:buNone/>
            </a:pPr>
            <a:r>
              <a:rPr lang="en-US" dirty="0" smtClean="0"/>
              <a:t>Here All the classes B,C,D inherit the features of class A using extends keyword. But the problems is if class B and class D want to use method m5() which is in class A but the class C don’t want to use even though class C forcibly inherit that method in it. It is the drawback of inheritance.</a:t>
            </a:r>
          </a:p>
          <a:p>
            <a:pPr marL="0" indent="0">
              <a:buNone/>
            </a:pPr>
            <a:endParaRPr lang="en-US" dirty="0" smtClean="0"/>
          </a:p>
        </p:txBody>
      </p:sp>
      <p:cxnSp>
        <p:nvCxnSpPr>
          <p:cNvPr id="5" name="Elbow Connector 4"/>
          <p:cNvCxnSpPr/>
          <p:nvPr/>
        </p:nvCxnSpPr>
        <p:spPr>
          <a:xfrm flipV="1">
            <a:off x="1676400" y="1278081"/>
            <a:ext cx="2286000" cy="1295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267200" y="18288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rot="10800000">
            <a:off x="4572000" y="1257299"/>
            <a:ext cx="2286000" cy="11430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85800" y="228600"/>
            <a:ext cx="784860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0000"/>
                </a:solidFill>
              </a:rPr>
              <a:t>Spring </a:t>
            </a:r>
            <a:r>
              <a:rPr lang="en-US" sz="3600" dirty="0" smtClean="0">
                <a:solidFill>
                  <a:srgbClr val="FF0000"/>
                </a:solidFill>
              </a:rPr>
              <a:t>7 </a:t>
            </a:r>
            <a:r>
              <a:rPr lang="en-US" sz="3600" dirty="0">
                <a:solidFill>
                  <a:srgbClr val="FF0000"/>
                </a:solidFill>
              </a:rPr>
              <a:t>Class </a:t>
            </a:r>
            <a:endParaRPr lang="en-US" sz="3600"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59712781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r>
              <a:rPr lang="en-US" dirty="0" smtClean="0">
                <a:solidFill>
                  <a:srgbClr val="FF0000"/>
                </a:solidFill>
              </a:rPr>
              <a:t>ApplicationContext:</a:t>
            </a:r>
          </a:p>
          <a:p>
            <a:pPr lvl="1"/>
            <a:r>
              <a:rPr lang="en-US" dirty="0" smtClean="0"/>
              <a:t>ApplicationContext also an interface which has number of implementation classes, it is also used for creating an IOC container.</a:t>
            </a:r>
          </a:p>
          <a:p>
            <a:pPr lvl="1"/>
            <a:r>
              <a:rPr lang="en-US" dirty="0" smtClean="0"/>
              <a:t>ApplicationContext is the eager initializer.</a:t>
            </a:r>
          </a:p>
          <a:p>
            <a:pPr lvl="1"/>
            <a:r>
              <a:rPr lang="en-US" dirty="0" err="1" smtClean="0"/>
              <a:t>applicationContext</a:t>
            </a:r>
            <a:r>
              <a:rPr lang="en-US" dirty="0" smtClean="0"/>
              <a:t> has number of implementation classes </a:t>
            </a:r>
          </a:p>
          <a:p>
            <a:pPr lvl="2"/>
            <a:r>
              <a:rPr lang="en-US" dirty="0" err="1" smtClean="0"/>
              <a:t>XmlBeanFactoryApplicationContext</a:t>
            </a:r>
            <a:endParaRPr lang="en-US" dirty="0" smtClean="0"/>
          </a:p>
          <a:p>
            <a:pPr lvl="2"/>
            <a:r>
              <a:rPr lang="en-US" dirty="0" err="1" smtClean="0"/>
              <a:t>ClassPathXmlApplicationContext</a:t>
            </a:r>
            <a:endParaRPr lang="en-US" dirty="0" smtClean="0"/>
          </a:p>
          <a:p>
            <a:pPr marL="971550" lvl="1" indent="-457200"/>
            <a:r>
              <a:rPr lang="en-US" dirty="0" smtClean="0"/>
              <a:t>When we create the </a:t>
            </a:r>
            <a:r>
              <a:rPr lang="en-US" dirty="0" err="1" smtClean="0"/>
              <a:t>applicationConext</a:t>
            </a:r>
            <a:r>
              <a:rPr lang="en-US" dirty="0" smtClean="0"/>
              <a:t> reference it will instantiate all the beans which are configured as part of the application-context.xml.</a:t>
            </a:r>
          </a:p>
          <a:p>
            <a:pPr marL="971550" lvl="1" indent="-457200"/>
            <a:r>
              <a:rPr lang="en-US" dirty="0" smtClean="0"/>
              <a:t>While create the object it will check bean id along with definition into </a:t>
            </a:r>
            <a:r>
              <a:rPr lang="en-US" dirty="0" err="1" smtClean="0"/>
              <a:t>inmemory</a:t>
            </a:r>
            <a:r>
              <a:rPr lang="en-US" dirty="0" smtClean="0"/>
              <a:t> metadata, along with that</a:t>
            </a:r>
          </a:p>
          <a:p>
            <a:pPr marL="1371600" lvl="2" indent="-457200"/>
            <a:r>
              <a:rPr lang="en-US" dirty="0" smtClean="0"/>
              <a:t>Circular dependency</a:t>
            </a:r>
          </a:p>
          <a:p>
            <a:pPr marL="1371600" lvl="2" indent="-457200"/>
            <a:r>
              <a:rPr lang="en-US" dirty="0" smtClean="0"/>
              <a:t>Constructor injection</a:t>
            </a:r>
          </a:p>
          <a:p>
            <a:pPr marL="1371600" lvl="2" indent="-457200"/>
            <a:r>
              <a:rPr lang="en-US" dirty="0" smtClean="0"/>
              <a:t>Scope of the bean</a:t>
            </a:r>
          </a:p>
          <a:p>
            <a:pPr marL="1371600" lvl="2" indent="-457200"/>
            <a:r>
              <a:rPr lang="en-US" dirty="0" smtClean="0"/>
              <a:t>Setter injection</a:t>
            </a:r>
          </a:p>
          <a:p>
            <a:pPr marL="1371600" lvl="2" indent="-457200"/>
            <a:r>
              <a:rPr lang="en-US" dirty="0" smtClean="0"/>
              <a:t>Dependency-check</a:t>
            </a:r>
          </a:p>
          <a:p>
            <a:pPr marL="1371600" lvl="2" indent="-457200"/>
            <a:r>
              <a:rPr lang="en-US" dirty="0" smtClean="0"/>
              <a:t>Direct references</a:t>
            </a:r>
          </a:p>
          <a:p>
            <a:pPr marL="1371600" lvl="2" indent="-457200"/>
            <a:r>
              <a:rPr lang="en-US" dirty="0" smtClean="0"/>
              <a:t>Depends-on</a:t>
            </a:r>
          </a:p>
          <a:p>
            <a:pPr marL="1371600" lvl="2" indent="-457200"/>
            <a:r>
              <a:rPr lang="en-US" dirty="0" smtClean="0"/>
              <a:t>And so on..</a:t>
            </a:r>
          </a:p>
          <a:p>
            <a:pPr marL="971550" lvl="1" indent="-457200"/>
            <a:r>
              <a:rPr lang="en-US" dirty="0" smtClean="0"/>
              <a:t>After checking all the permutation and combination it will create the object, for every object it will do the same process and create the object.</a:t>
            </a:r>
          </a:p>
          <a:p>
            <a:pPr marL="971550" lvl="1" indent="-457200"/>
            <a:r>
              <a:rPr lang="en-US" dirty="0" smtClean="0"/>
              <a:t>If there is the problem then it will not create the IOC container, </a:t>
            </a:r>
            <a:r>
              <a:rPr lang="en-US" dirty="0" err="1" smtClean="0"/>
              <a:t>bz</a:t>
            </a:r>
            <a:r>
              <a:rPr lang="en-US" dirty="0" smtClean="0"/>
              <a:t> </a:t>
            </a:r>
            <a:r>
              <a:rPr lang="en-US" dirty="0" err="1" smtClean="0"/>
              <a:t>applicationContext</a:t>
            </a:r>
            <a:r>
              <a:rPr lang="en-US" dirty="0" smtClean="0"/>
              <a:t> is the eager initializer.</a:t>
            </a:r>
          </a:p>
          <a:p>
            <a:pPr marL="971550" lvl="1" indent="-457200"/>
            <a:r>
              <a:rPr lang="en-US" dirty="0" smtClean="0"/>
              <a:t>The benefits of </a:t>
            </a:r>
            <a:r>
              <a:rPr lang="en-US" dirty="0" err="1" smtClean="0"/>
              <a:t>applicationContext</a:t>
            </a:r>
            <a:r>
              <a:rPr lang="en-US" dirty="0" smtClean="0"/>
              <a:t> is it will check all the configured beans at initiate time only and if it is problem then it will throw an exception. </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68098687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Spring</a:t>
            </a:r>
            <a:endParaRPr lang="en-US" dirty="0">
              <a:solidFill>
                <a:srgbClr val="FF0000"/>
              </a:solidFill>
            </a:endParaRPr>
          </a:p>
        </p:txBody>
      </p:sp>
      <p:sp>
        <p:nvSpPr>
          <p:cNvPr id="3" name="Content Placeholder 2"/>
          <p:cNvSpPr>
            <a:spLocks noGrp="1"/>
          </p:cNvSpPr>
          <p:nvPr>
            <p:ph idx="1"/>
          </p:nvPr>
        </p:nvSpPr>
        <p:spPr/>
        <p:txBody>
          <a:bodyPr>
            <a:normAutofit fontScale="92500"/>
          </a:bodyPr>
          <a:lstStyle/>
          <a:p>
            <a:r>
              <a:rPr lang="en-US" dirty="0" smtClean="0">
                <a:solidFill>
                  <a:srgbClr val="FF0000"/>
                </a:solidFill>
              </a:rPr>
              <a:t>76 – Resume builder information</a:t>
            </a:r>
          </a:p>
          <a:p>
            <a:r>
              <a:rPr lang="en-US" dirty="0" smtClean="0">
                <a:solidFill>
                  <a:srgbClr val="FF0000"/>
                </a:solidFill>
              </a:rPr>
              <a:t>77 -  interview tips and fake experience overview </a:t>
            </a:r>
          </a:p>
          <a:p>
            <a:r>
              <a:rPr lang="en-US" dirty="0" smtClean="0">
                <a:solidFill>
                  <a:srgbClr val="FF0000"/>
                </a:solidFill>
              </a:rPr>
              <a:t>78- industry awareness</a:t>
            </a:r>
          </a:p>
          <a:p>
            <a:r>
              <a:rPr lang="en-US" dirty="0" smtClean="0">
                <a:solidFill>
                  <a:srgbClr val="FF0000"/>
                </a:solidFill>
              </a:rPr>
              <a:t>79-techniqual rounds and HR round </a:t>
            </a:r>
          </a:p>
          <a:p>
            <a:r>
              <a:rPr lang="en-US" dirty="0" smtClean="0">
                <a:solidFill>
                  <a:srgbClr val="FF0000"/>
                </a:solidFill>
              </a:rPr>
              <a:t>80-after offer letter release to you what next ? Guidelines</a:t>
            </a:r>
          </a:p>
          <a:p>
            <a:r>
              <a:rPr lang="en-US" dirty="0" smtClean="0">
                <a:solidFill>
                  <a:srgbClr val="FF0000"/>
                </a:solidFill>
              </a:rPr>
              <a:t>81 – </a:t>
            </a:r>
            <a:r>
              <a:rPr lang="en-US" dirty="0" err="1" smtClean="0">
                <a:solidFill>
                  <a:srgbClr val="FF0000"/>
                </a:solidFill>
              </a:rPr>
              <a:t>usecase</a:t>
            </a:r>
            <a:r>
              <a:rPr lang="en-US" dirty="0" smtClean="0">
                <a:solidFill>
                  <a:srgbClr val="FF0000"/>
                </a:solidFill>
              </a:rPr>
              <a:t> with team lead and Rule Engine and method Replacement.</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06398873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dirty="0" smtClean="0">
                <a:solidFill>
                  <a:srgbClr val="FF0000"/>
                </a:solidFill>
              </a:rPr>
              <a:t>Spring 81</a:t>
            </a:r>
            <a:endParaRPr lang="en-US" dirty="0">
              <a:solidFill>
                <a:srgbClr val="FF0000"/>
              </a:solidFill>
            </a:endParaRPr>
          </a:p>
        </p:txBody>
      </p:sp>
      <p:sp>
        <p:nvSpPr>
          <p:cNvPr id="3" name="Content Placeholder 2"/>
          <p:cNvSpPr>
            <a:spLocks noGrp="1"/>
          </p:cNvSpPr>
          <p:nvPr>
            <p:ph idx="1"/>
          </p:nvPr>
        </p:nvSpPr>
        <p:spPr>
          <a:xfrm>
            <a:off x="0" y="381000"/>
            <a:ext cx="9144000" cy="6477000"/>
          </a:xfrm>
        </p:spPr>
        <p:txBody>
          <a:bodyPr>
            <a:normAutofit fontScale="70000" lnSpcReduction="20000"/>
          </a:bodyPr>
          <a:lstStyle/>
          <a:p>
            <a:r>
              <a:rPr lang="en-US" dirty="0" smtClean="0"/>
              <a:t>Once we completed the industry awareness now lets see the overview about RULE ENGINE.</a:t>
            </a:r>
          </a:p>
          <a:p>
            <a:r>
              <a:rPr lang="en-US" dirty="0" smtClean="0"/>
              <a:t>Most of the project has some critical development module which going to crack the developer has mostly decision making statement.</a:t>
            </a:r>
          </a:p>
          <a:p>
            <a:r>
              <a:rPr lang="en-US" dirty="0" smtClean="0"/>
              <a:t>We can not be on the one decision while developing an module there would be many decision are there so depends on the decision we can to perform some business operation.</a:t>
            </a:r>
          </a:p>
          <a:p>
            <a:r>
              <a:rPr lang="en-US" dirty="0" smtClean="0"/>
              <a:t>Take an example providing and insurance policy to the customer </a:t>
            </a:r>
          </a:p>
          <a:p>
            <a:pPr lvl="1"/>
            <a:r>
              <a:rPr lang="en-US" dirty="0" smtClean="0"/>
              <a:t>Ex: If Govt. has given a permission to every insurance vendors to accept the insurance for poor stage people whose income is less than 1 lacs rupees.</a:t>
            </a:r>
          </a:p>
          <a:p>
            <a:pPr lvl="1"/>
            <a:r>
              <a:rPr lang="en-US" dirty="0" smtClean="0"/>
              <a:t>So insurance vendors has to take all the required document and according to the rule they have to provide the insurance, after that they have to send those document details to the Govt. for verification. Once verification has completed Govt. will provide money to the insurance vendors.</a:t>
            </a:r>
          </a:p>
          <a:p>
            <a:pPr lvl="1"/>
            <a:r>
              <a:rPr lang="en-US" dirty="0" smtClean="0"/>
              <a:t>But while filling the insurance form they have to take age, in-network treatment, out-network treatment, address ……, after that they have to check any discount available or not,… for this they have to perform multiple decision making which lead to the huge problem.</a:t>
            </a:r>
          </a:p>
          <a:p>
            <a:pPr lvl="1"/>
            <a:r>
              <a:rPr lang="en-US" dirty="0" smtClean="0"/>
              <a:t>We can not avoid writing if-else , else if , condition which makes many confusion. </a:t>
            </a:r>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86847985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lvl="1"/>
            <a:r>
              <a:rPr lang="en-US" dirty="0" smtClean="0"/>
              <a:t>If there are four parameter available then we can write 24 decision making condition, it is so difficult to handle such kind of situation.</a:t>
            </a:r>
          </a:p>
          <a:p>
            <a:pPr lvl="1"/>
            <a:r>
              <a:rPr lang="en-US" dirty="0" smtClean="0"/>
              <a:t>To avoid such kind of confusion we should have to use RULE ENGINE.</a:t>
            </a:r>
          </a:p>
          <a:p>
            <a:pPr marL="514350" indent="-457200"/>
            <a:r>
              <a:rPr lang="en-US" dirty="0" smtClean="0">
                <a:solidFill>
                  <a:srgbClr val="FF0000"/>
                </a:solidFill>
              </a:rPr>
              <a:t>RULE ENGINE:</a:t>
            </a:r>
          </a:p>
          <a:p>
            <a:pPr marL="914400" lvl="1" indent="-457200"/>
            <a:r>
              <a:rPr lang="en-US" dirty="0" smtClean="0"/>
              <a:t>Rule Engine is the tool or framework which will help to make decision making easy.</a:t>
            </a:r>
          </a:p>
          <a:p>
            <a:pPr marL="914400" lvl="1" indent="-457200"/>
            <a:r>
              <a:rPr lang="en-US" dirty="0" smtClean="0"/>
              <a:t>It is another approach we of programmatic approach.</a:t>
            </a:r>
          </a:p>
          <a:p>
            <a:pPr marL="914400" lvl="1" indent="-457200"/>
            <a:r>
              <a:rPr lang="en-US" dirty="0" smtClean="0"/>
              <a:t>Rule Engine is unlike the java programming decision making approach, actually it will provide the ENGLISH like decision approach any one can read and any one can modify depends up on the requirement.</a:t>
            </a:r>
          </a:p>
          <a:p>
            <a:pPr marL="914400" lvl="1" indent="-457200"/>
            <a:r>
              <a:rPr lang="en-US" dirty="0" smtClean="0"/>
              <a:t>We can write the decision making statement in sentence format only and even business people can also easily modify the rule files.</a:t>
            </a:r>
          </a:p>
          <a:p>
            <a:pPr marL="914400" lvl="1" indent="-457200"/>
            <a:r>
              <a:rPr lang="en-US" dirty="0" smtClean="0"/>
              <a:t>Actually all the decision making statement will going to put into the rule file, which will dynamically modify by programmer or business people and there is no need to re-compile, re-deploy, re-test and so on. </a:t>
            </a:r>
          </a:p>
          <a:p>
            <a:pPr marL="914400" lvl="1" indent="-457200"/>
            <a:r>
              <a:rPr lang="en-US" dirty="0" smtClean="0"/>
              <a:t>It will automatically update and run with latest changes. But if we use general if-else and else-if condition then it is every hard to change the decision because it will lead to the maintenance.  </a:t>
            </a:r>
          </a:p>
          <a:p>
            <a:pPr marL="914400" lvl="1" indent="-457200"/>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2273521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solidFill>
                  <a:srgbClr val="FF0000"/>
                </a:solidFill>
              </a:rPr>
              <a:t>When to use Rule Engine?</a:t>
            </a:r>
          </a:p>
          <a:p>
            <a:r>
              <a:rPr lang="en-US" dirty="0" smtClean="0"/>
              <a:t>when </a:t>
            </a:r>
            <a:r>
              <a:rPr lang="en-US" dirty="0"/>
              <a:t>there is no satisfactory traditional </a:t>
            </a:r>
            <a:r>
              <a:rPr lang="en-US" dirty="0" smtClean="0"/>
              <a:t>programming </a:t>
            </a:r>
            <a:r>
              <a:rPr lang="en-US" dirty="0"/>
              <a:t>approach to solve the </a:t>
            </a:r>
            <a:r>
              <a:rPr lang="en-US" dirty="0" smtClean="0"/>
              <a:t>problem.</a:t>
            </a:r>
          </a:p>
          <a:p>
            <a:r>
              <a:rPr lang="en-US" dirty="0"/>
              <a:t>The problem is just too fiddle for traditional code.</a:t>
            </a:r>
          </a:p>
          <a:p>
            <a:r>
              <a:rPr lang="en-US" dirty="0"/>
              <a:t>The problem may not be complex, but you can't see a non-fragile way of building a solution for it.</a:t>
            </a:r>
          </a:p>
          <a:p>
            <a:r>
              <a:rPr lang="en-US" dirty="0"/>
              <a:t>The problem is beyond any </a:t>
            </a:r>
            <a:r>
              <a:rPr lang="en-US" dirty="0" smtClean="0"/>
              <a:t>obvious(clear) </a:t>
            </a:r>
            <a:r>
              <a:rPr lang="en-US" dirty="0"/>
              <a:t>algorithmic solution.</a:t>
            </a:r>
          </a:p>
          <a:p>
            <a:r>
              <a:rPr lang="en-US" dirty="0"/>
              <a:t>It is a complex problem to solve, there are no </a:t>
            </a:r>
            <a:r>
              <a:rPr lang="en-US" dirty="0" smtClean="0"/>
              <a:t>obvious(clear) </a:t>
            </a:r>
            <a:r>
              <a:rPr lang="en-US" dirty="0"/>
              <a:t>traditional solutions, or basically the problem isn't fully understood.</a:t>
            </a:r>
          </a:p>
          <a:p>
            <a:r>
              <a:rPr lang="en-US" dirty="0"/>
              <a:t>The logic changes </a:t>
            </a:r>
            <a:r>
              <a:rPr lang="en-US" dirty="0" smtClean="0"/>
              <a:t>often.</a:t>
            </a:r>
            <a:endParaRPr lang="en-US" dirty="0"/>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53618559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914400" lvl="1" indent="-457200"/>
            <a:r>
              <a:rPr lang="en-US" dirty="0"/>
              <a:t>There are several tools available in the market who provide the Rule </a:t>
            </a:r>
            <a:r>
              <a:rPr lang="en-US" dirty="0" smtClean="0"/>
              <a:t>Engine tools.</a:t>
            </a:r>
            <a:endParaRPr lang="en-US" dirty="0"/>
          </a:p>
          <a:p>
            <a:pPr marL="1314450" lvl="2" indent="-457200"/>
            <a:r>
              <a:rPr lang="en-US" b="1" u="sng" dirty="0">
                <a:solidFill>
                  <a:srgbClr val="0000FF"/>
                </a:solidFill>
              </a:rPr>
              <a:t>JBOSS Drools</a:t>
            </a:r>
          </a:p>
          <a:p>
            <a:pPr marL="1314450" lvl="2" indent="-457200"/>
            <a:r>
              <a:rPr lang="en-US" b="1" u="sng" dirty="0" err="1" smtClean="0">
                <a:solidFill>
                  <a:srgbClr val="0000FF"/>
                </a:solidFill>
              </a:rPr>
              <a:t>JRuleEngine</a:t>
            </a:r>
            <a:endParaRPr lang="en-US" b="1" u="sng" dirty="0" smtClean="0">
              <a:solidFill>
                <a:srgbClr val="0000FF"/>
              </a:solidFill>
            </a:endParaRPr>
          </a:p>
          <a:p>
            <a:pPr marL="1314450" lvl="2" indent="-457200"/>
            <a:r>
              <a:rPr lang="en-US" b="1" dirty="0" err="1">
                <a:solidFill>
                  <a:srgbClr val="0000FF"/>
                </a:solidFill>
                <a:hlinkClick r:id="rId2"/>
              </a:rPr>
              <a:t>Mandarax</a:t>
            </a:r>
            <a:endParaRPr lang="en-US" b="1" dirty="0">
              <a:solidFill>
                <a:srgbClr val="0000FF"/>
              </a:solidFill>
            </a:endParaRPr>
          </a:p>
          <a:p>
            <a:pPr marL="1314450" lvl="2" indent="-457200"/>
            <a:r>
              <a:rPr lang="en-US" b="1" dirty="0" err="1">
                <a:solidFill>
                  <a:srgbClr val="0000FF"/>
                </a:solidFill>
                <a:hlinkClick r:id="rId3"/>
              </a:rPr>
              <a:t>JLisa</a:t>
            </a:r>
            <a:endParaRPr lang="en-US" b="1" dirty="0">
              <a:solidFill>
                <a:srgbClr val="0000FF"/>
              </a:solidFill>
            </a:endParaRPr>
          </a:p>
          <a:p>
            <a:pPr marL="1314450" lvl="2" indent="-457200"/>
            <a:r>
              <a:rPr lang="en-US" b="1" dirty="0">
                <a:solidFill>
                  <a:srgbClr val="0000FF"/>
                </a:solidFill>
                <a:hlinkClick r:id="rId4"/>
              </a:rPr>
              <a:t>JEOPS - The Java Embedded Object Production System</a:t>
            </a:r>
            <a:endParaRPr lang="en-US" b="1" dirty="0">
              <a:solidFill>
                <a:srgbClr val="0000FF"/>
              </a:solidFill>
            </a:endParaRPr>
          </a:p>
          <a:p>
            <a:pPr marL="1314450" lvl="2" indent="-457200"/>
            <a:r>
              <a:rPr lang="en-US" b="1" dirty="0" err="1">
                <a:solidFill>
                  <a:srgbClr val="0000FF"/>
                </a:solidFill>
                <a:hlinkClick r:id="rId5"/>
              </a:rPr>
              <a:t>Prova</a:t>
            </a:r>
            <a:r>
              <a:rPr lang="en-US" b="1" dirty="0">
                <a:solidFill>
                  <a:srgbClr val="0000FF"/>
                </a:solidFill>
                <a:hlinkClick r:id="rId5"/>
              </a:rPr>
              <a:t> language</a:t>
            </a:r>
            <a:endParaRPr lang="en-US" b="1" dirty="0">
              <a:solidFill>
                <a:srgbClr val="0000FF"/>
              </a:solidFill>
            </a:endParaRPr>
          </a:p>
          <a:p>
            <a:pPr marL="1314450" lvl="2" indent="-457200"/>
            <a:r>
              <a:rPr lang="en-US" b="1" dirty="0" err="1">
                <a:solidFill>
                  <a:srgbClr val="0000FF"/>
                </a:solidFill>
                <a:hlinkClick r:id="rId6"/>
              </a:rPr>
              <a:t>OpenRules</a:t>
            </a:r>
            <a:endParaRPr lang="en-US" b="1" dirty="0">
              <a:solidFill>
                <a:srgbClr val="0000FF"/>
              </a:solidFill>
            </a:endParaRPr>
          </a:p>
          <a:p>
            <a:pPr marL="1314450" lvl="2" indent="-457200"/>
            <a:r>
              <a:rPr lang="en-US" b="1" dirty="0">
                <a:solidFill>
                  <a:srgbClr val="0000FF"/>
                </a:solidFill>
                <a:hlinkClick r:id="rId7"/>
              </a:rPr>
              <a:t>Open Lexicon</a:t>
            </a:r>
            <a:endParaRPr lang="en-US" b="1" dirty="0">
              <a:solidFill>
                <a:srgbClr val="0000FF"/>
              </a:solidFill>
            </a:endParaRPr>
          </a:p>
          <a:p>
            <a:pPr marL="1314450" lvl="2" indent="-457200"/>
            <a:r>
              <a:rPr lang="en-US" b="1" dirty="0" err="1">
                <a:solidFill>
                  <a:srgbClr val="0000FF"/>
                </a:solidFill>
                <a:hlinkClick r:id="rId8"/>
              </a:rPr>
              <a:t>SweetRules</a:t>
            </a:r>
            <a:endParaRPr lang="en-US" b="1" dirty="0">
              <a:solidFill>
                <a:srgbClr val="0000FF"/>
              </a:solidFill>
            </a:endParaRPr>
          </a:p>
          <a:p>
            <a:pPr marL="1314450" lvl="2" indent="-457200"/>
            <a:r>
              <a:rPr lang="en-US" b="1" dirty="0" err="1">
                <a:solidFill>
                  <a:srgbClr val="0000FF"/>
                </a:solidFill>
                <a:hlinkClick r:id="rId9"/>
              </a:rPr>
              <a:t>Zilonis</a:t>
            </a:r>
            <a:endParaRPr lang="en-US" b="1" dirty="0">
              <a:solidFill>
                <a:srgbClr val="0000FF"/>
              </a:solidFill>
            </a:endParaRPr>
          </a:p>
          <a:p>
            <a:pPr marL="1314450" lvl="2" indent="-457200"/>
            <a:r>
              <a:rPr lang="en-US" b="1" dirty="0" err="1">
                <a:solidFill>
                  <a:srgbClr val="0000FF"/>
                </a:solidFill>
                <a:hlinkClick r:id="rId10"/>
              </a:rPr>
              <a:t>Hammurapi</a:t>
            </a:r>
            <a:r>
              <a:rPr lang="en-US" b="1" dirty="0">
                <a:solidFill>
                  <a:srgbClr val="0000FF"/>
                </a:solidFill>
                <a:hlinkClick r:id="rId10"/>
              </a:rPr>
              <a:t> </a:t>
            </a:r>
            <a:r>
              <a:rPr lang="en-US" b="1" dirty="0" smtClean="0">
                <a:solidFill>
                  <a:srgbClr val="0000FF"/>
                </a:solidFill>
                <a:hlinkClick r:id="rId10"/>
              </a:rPr>
              <a:t>Rules</a:t>
            </a:r>
            <a:endParaRPr lang="en-US" b="1" dirty="0">
              <a:solidFill>
                <a:srgbClr val="0000FF"/>
              </a:solidFill>
            </a:endParaRPr>
          </a:p>
          <a:p>
            <a:pPr marL="914400" lvl="1" indent="-457200"/>
            <a:r>
              <a:rPr lang="en-US" dirty="0" smtClean="0">
                <a:solidFill>
                  <a:srgbClr val="0000FF"/>
                </a:solidFill>
              </a:rPr>
              <a:t>Again there are so many open source rule engines tools are available.</a:t>
            </a:r>
            <a:endParaRPr lang="en-US" dirty="0">
              <a:solidFill>
                <a:srgbClr val="0000FF"/>
              </a:solidFill>
            </a:endParaRPr>
          </a:p>
          <a:p>
            <a:pPr marL="1314450" lvl="2" indent="-457200"/>
            <a:endParaRPr lang="en-US" dirty="0" smtClean="0"/>
          </a:p>
          <a:p>
            <a:pPr marL="1314450" lvl="2" indent="-457200"/>
            <a:endParaRPr lang="en-US" dirty="0"/>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56384764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solidFill>
                  <a:srgbClr val="FF0000"/>
                </a:solidFill>
              </a:rPr>
              <a:t>Method Replacement:</a:t>
            </a:r>
          </a:p>
          <a:p>
            <a:pPr lvl="1"/>
            <a:r>
              <a:rPr lang="en-US" dirty="0" smtClean="0"/>
              <a:t>It is the feature of the spring which is available in spring framework only. </a:t>
            </a:r>
          </a:p>
          <a:p>
            <a:pPr lvl="1"/>
            <a:r>
              <a:rPr lang="en-US" dirty="0" smtClean="0"/>
              <a:t>This feature  makes so many sense in industry </a:t>
            </a:r>
            <a:r>
              <a:rPr lang="en-US" dirty="0" err="1" smtClean="0"/>
              <a:t>bz</a:t>
            </a:r>
            <a:r>
              <a:rPr lang="en-US" dirty="0" smtClean="0"/>
              <a:t> it will reduce maintenance cost, cost, time, …. So on.</a:t>
            </a:r>
          </a:p>
          <a:p>
            <a:pPr lvl="1"/>
            <a:r>
              <a:rPr lang="en-US" dirty="0" smtClean="0"/>
              <a:t>Without touching to the method or without modify the existing method we can replace one method to another method, using method replacement feature.</a:t>
            </a:r>
          </a:p>
          <a:p>
            <a:pPr marL="457200" lvl="1" indent="0">
              <a:buNone/>
            </a:pPr>
            <a:r>
              <a:rPr lang="en-US" dirty="0" smtClean="0"/>
              <a:t>Ex:</a:t>
            </a:r>
          </a:p>
          <a:p>
            <a:pPr marL="457200" lvl="1" indent="0">
              <a:buNone/>
            </a:pPr>
            <a:r>
              <a:rPr lang="en-US" dirty="0"/>
              <a:t>	T</a:t>
            </a:r>
            <a:r>
              <a:rPr lang="en-US" dirty="0" smtClean="0"/>
              <a:t>here are some situation we  can not solve the bug in the module but we wanted to solve that bug ,actually we tried number of time but in production environment it will failing but still it is working, it will arise after 10000 request, but still it is there then we can not modify the current working class method code, but still we wanted to modify then we can easily can use method replacement feature.</a:t>
            </a:r>
          </a:p>
          <a:p>
            <a:pPr lvl="1"/>
            <a:endParaRPr lang="en-US" dirty="0"/>
          </a:p>
        </p:txBody>
      </p:sp>
      <p:sp>
        <p:nvSpPr>
          <p:cNvPr id="2" name="Footer Placeholder 1"/>
          <p:cNvSpPr>
            <a:spLocks noGrp="1"/>
          </p:cNvSpPr>
          <p:nvPr>
            <p:ph type="ftr" sz="quarter" idx="11"/>
          </p:nvPr>
        </p:nvSpPr>
        <p:spPr/>
        <p:txBody>
          <a:bodyPr/>
          <a:lstStyle/>
          <a:p>
            <a:r>
              <a:rPr lang="en-US" dirty="0" smtClean="0"/>
              <a:t>By Mr. Sachin Gaikwad</a:t>
            </a:r>
            <a:endParaRPr lang="en-US" dirty="0"/>
          </a:p>
        </p:txBody>
      </p:sp>
    </p:spTree>
    <p:extLst>
      <p:ext uri="{BB962C8B-B14F-4D97-AF65-F5344CB8AC3E}">
        <p14:creationId xmlns:p14="http://schemas.microsoft.com/office/powerpoint/2010/main" val="227427576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dirty="0" smtClean="0">
                <a:solidFill>
                  <a:srgbClr val="FF0000"/>
                </a:solidFill>
              </a:rPr>
              <a:t>Spring 82</a:t>
            </a:r>
            <a:endParaRPr lang="en-US" dirty="0">
              <a:solidFill>
                <a:srgbClr val="FF0000"/>
              </a:solidFill>
            </a:endParaRPr>
          </a:p>
        </p:txBody>
      </p:sp>
      <p:sp>
        <p:nvSpPr>
          <p:cNvPr id="3" name="Content Placeholder 2"/>
          <p:cNvSpPr>
            <a:spLocks noGrp="1"/>
          </p:cNvSpPr>
          <p:nvPr>
            <p:ph idx="1"/>
          </p:nvPr>
        </p:nvSpPr>
        <p:spPr>
          <a:xfrm>
            <a:off x="0" y="457200"/>
            <a:ext cx="9144000" cy="6400800"/>
          </a:xfrm>
        </p:spPr>
        <p:txBody>
          <a:bodyPr>
            <a:normAutofit fontScale="70000" lnSpcReduction="20000"/>
          </a:bodyPr>
          <a:lstStyle/>
          <a:p>
            <a:r>
              <a:rPr lang="en-US" dirty="0" smtClean="0"/>
              <a:t>To use method replacement spring has provide one interface called as </a:t>
            </a:r>
            <a:r>
              <a:rPr lang="en-US" dirty="0" err="1" smtClean="0"/>
              <a:t>MethodReplacer</a:t>
            </a:r>
            <a:r>
              <a:rPr lang="en-US" dirty="0" smtClean="0"/>
              <a:t>, which has a method and we have to override that method i.e. </a:t>
            </a:r>
            <a:r>
              <a:rPr lang="en-US" dirty="0" err="1" smtClean="0"/>
              <a:t>reimplement</a:t>
            </a:r>
            <a:r>
              <a:rPr lang="en-US" dirty="0" smtClean="0"/>
              <a:t>().</a:t>
            </a:r>
          </a:p>
          <a:p>
            <a:r>
              <a:rPr lang="en-US" dirty="0" err="1" smtClean="0"/>
              <a:t>Reimplement</a:t>
            </a:r>
            <a:r>
              <a:rPr lang="en-US" dirty="0" smtClean="0"/>
              <a:t>() method has three parameter which going to represent to whom he is replacing.</a:t>
            </a:r>
          </a:p>
          <a:p>
            <a:r>
              <a:rPr lang="en-US" dirty="0" smtClean="0"/>
              <a:t>Actually every parameter has it own data which is required for replacing the original method to new method without modifying the existing one.</a:t>
            </a:r>
          </a:p>
          <a:p>
            <a:pPr lvl="1"/>
            <a:r>
              <a:rPr lang="en-US" dirty="0" smtClean="0"/>
              <a:t>Ex:</a:t>
            </a:r>
          </a:p>
          <a:p>
            <a:pPr marL="914400" lvl="2" indent="0">
              <a:buNone/>
            </a:pPr>
            <a:r>
              <a:rPr lang="en-US" dirty="0" smtClean="0"/>
              <a:t>Public Object </a:t>
            </a:r>
            <a:r>
              <a:rPr lang="en-US" dirty="0" err="1" smtClean="0"/>
              <a:t>reimplement</a:t>
            </a:r>
            <a:r>
              <a:rPr lang="en-US" dirty="0" smtClean="0"/>
              <a:t>(Object </a:t>
            </a:r>
            <a:r>
              <a:rPr lang="en-US" dirty="0" err="1" smtClean="0"/>
              <a:t>OrgObj,Method</a:t>
            </a:r>
            <a:r>
              <a:rPr lang="en-US" dirty="0" smtClean="0"/>
              <a:t> method, Object[] </a:t>
            </a:r>
            <a:r>
              <a:rPr lang="en-US" dirty="0" err="1" smtClean="0"/>
              <a:t>agrs</a:t>
            </a:r>
            <a:r>
              <a:rPr lang="en-US" dirty="0" smtClean="0"/>
              <a:t>){</a:t>
            </a:r>
          </a:p>
          <a:p>
            <a:pPr marL="914400" lvl="2" indent="0">
              <a:buNone/>
            </a:pPr>
            <a:r>
              <a:rPr lang="en-US" dirty="0" smtClean="0"/>
              <a:t>	//logic</a:t>
            </a:r>
          </a:p>
          <a:p>
            <a:pPr marL="914400" lvl="2" indent="0">
              <a:buNone/>
            </a:pPr>
            <a:r>
              <a:rPr lang="en-US" dirty="0" smtClean="0"/>
              <a:t>}</a:t>
            </a:r>
          </a:p>
          <a:p>
            <a:pPr marL="571500" indent="-457200"/>
            <a:r>
              <a:rPr lang="en-US" dirty="0" smtClean="0"/>
              <a:t>If we look at the above method it going to return the Object </a:t>
            </a:r>
            <a:r>
              <a:rPr lang="en-US" dirty="0" err="1" smtClean="0"/>
              <a:t>bz</a:t>
            </a:r>
            <a:r>
              <a:rPr lang="en-US" dirty="0" smtClean="0"/>
              <a:t> if original method has returning some thing means this method also has to return the appropriate value. If it is not there then assign null as the return type.</a:t>
            </a:r>
          </a:p>
          <a:p>
            <a:pPr marL="571500" indent="-457200"/>
            <a:r>
              <a:rPr lang="en-US" dirty="0" smtClean="0"/>
              <a:t>There are three parameters are there first one is original class object were we can get the instance data of the original one and on which class object we are calling the method we will come to know.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3652570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smtClean="0"/>
              <a:t>Second one is the Method which tells about the method on which we are performing the operation, method parameter contains the original method name. </a:t>
            </a:r>
          </a:p>
          <a:p>
            <a:r>
              <a:rPr lang="en-US" dirty="0" smtClean="0"/>
              <a:t>Third one is the Object[] </a:t>
            </a:r>
            <a:r>
              <a:rPr lang="en-US" dirty="0" err="1" smtClean="0"/>
              <a:t>args</a:t>
            </a:r>
            <a:r>
              <a:rPr lang="en-US" dirty="0" smtClean="0"/>
              <a:t>, it will give all the required set of value which are passed as parameter to the original one. Here we can extract the Object[] and we will get all the parameters.</a:t>
            </a:r>
          </a:p>
          <a:p>
            <a:endParaRPr lang="en-US" dirty="0"/>
          </a:p>
          <a:p>
            <a:r>
              <a:rPr lang="en-US" dirty="0" smtClean="0"/>
              <a:t>Replacing the method is not a easy task </a:t>
            </a:r>
            <a:r>
              <a:rPr lang="en-US" dirty="0" err="1" smtClean="0"/>
              <a:t>bz</a:t>
            </a:r>
            <a:r>
              <a:rPr lang="en-US" dirty="0" smtClean="0"/>
              <a:t> we can not touch to the original method, moreover all the object not with us, they are available with the IOC container.</a:t>
            </a:r>
          </a:p>
          <a:p>
            <a:r>
              <a:rPr lang="en-US" dirty="0" smtClean="0"/>
              <a:t>Now we have to tell to the IOC container to replace the original method with new method. For that we have to provide  the additional configuration to the IOC container.</a:t>
            </a:r>
          </a:p>
          <a:p>
            <a:r>
              <a:rPr lang="en-US" dirty="0" smtClean="0"/>
              <a:t>Once we configured all the information then requests come to the original class method but internally IOC container manages and it will execute the new method i.e. </a:t>
            </a:r>
            <a:r>
              <a:rPr lang="en-US" dirty="0" err="1" smtClean="0"/>
              <a:t>reimplement</a:t>
            </a:r>
            <a:r>
              <a:rPr lang="en-US" dirty="0" smtClean="0"/>
              <a:t>().</a:t>
            </a:r>
          </a:p>
          <a:p>
            <a:r>
              <a:rPr lang="en-US" dirty="0" smtClean="0"/>
              <a:t>Actually we are calling original method only but internally IOC container will check is there any additional configuration has been provided or not if it is there IOC container will manages </a:t>
            </a:r>
            <a:r>
              <a:rPr lang="en-US" dirty="0" err="1" smtClean="0"/>
              <a:t>dependencys</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3574754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For method replacement below additional configuration will be provided</a:t>
            </a:r>
          </a:p>
          <a:p>
            <a:pPr lvl="1"/>
            <a:r>
              <a:rPr lang="en-US" dirty="0" smtClean="0"/>
              <a:t>Ex:</a:t>
            </a:r>
          </a:p>
          <a:p>
            <a:pPr marL="0" indent="0">
              <a:buNone/>
            </a:pPr>
            <a:r>
              <a:rPr lang="en-US" dirty="0"/>
              <a:t>	</a:t>
            </a:r>
            <a:r>
              <a:rPr lang="en-US" dirty="0" smtClean="0">
                <a:solidFill>
                  <a:srgbClr val="FF0000"/>
                </a:solidFill>
              </a:rPr>
              <a:t>&lt;bean id=“a” class=“A”&gt;</a:t>
            </a:r>
          </a:p>
          <a:p>
            <a:pPr marL="0" indent="0">
              <a:buNone/>
            </a:pPr>
            <a:r>
              <a:rPr lang="en-US" dirty="0">
                <a:solidFill>
                  <a:srgbClr val="FF0000"/>
                </a:solidFill>
              </a:rPr>
              <a:t>	</a:t>
            </a:r>
            <a:r>
              <a:rPr lang="en-US" dirty="0" smtClean="0">
                <a:solidFill>
                  <a:srgbClr val="FF0000"/>
                </a:solidFill>
              </a:rPr>
              <a:t>  &lt;replaced-method=“m1” replacer=“b”/&gt;</a:t>
            </a:r>
          </a:p>
          <a:p>
            <a:pPr marL="0" indent="0">
              <a:buNone/>
            </a:pPr>
            <a:r>
              <a:rPr lang="en-US" dirty="0">
                <a:solidFill>
                  <a:srgbClr val="FF0000"/>
                </a:solidFill>
              </a:rPr>
              <a:t>	</a:t>
            </a:r>
            <a:r>
              <a:rPr lang="en-US" dirty="0" smtClean="0">
                <a:solidFill>
                  <a:srgbClr val="FF0000"/>
                </a:solidFill>
              </a:rPr>
              <a:t>&lt;/bean&gt;</a:t>
            </a:r>
          </a:p>
          <a:p>
            <a:pPr marL="0" indent="0">
              <a:buNone/>
            </a:pPr>
            <a:r>
              <a:rPr lang="en-US" dirty="0">
                <a:solidFill>
                  <a:srgbClr val="FF0000"/>
                </a:solidFill>
              </a:rPr>
              <a:t>	</a:t>
            </a:r>
            <a:r>
              <a:rPr lang="en-US" dirty="0" smtClean="0">
                <a:solidFill>
                  <a:srgbClr val="FF0000"/>
                </a:solidFill>
              </a:rPr>
              <a:t>&lt;bean id=“b” class=“B”/&gt;</a:t>
            </a:r>
          </a:p>
          <a:p>
            <a:r>
              <a:rPr lang="en-US" dirty="0" smtClean="0"/>
              <a:t>Replaced-method tag will talk about which method we want to be replace and replacer tag talks about by whom we are </a:t>
            </a:r>
            <a:r>
              <a:rPr lang="en-US" smtClean="0"/>
              <a:t>replacing.</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360481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25000" lnSpcReduction="20000"/>
          </a:bodyPr>
          <a:lstStyle/>
          <a:p>
            <a:r>
              <a:rPr lang="en-US" sz="5600" b="1" dirty="0" smtClean="0"/>
              <a:t>Ex. </a:t>
            </a:r>
          </a:p>
          <a:p>
            <a:pPr marL="0" indent="0">
              <a:buNone/>
            </a:pPr>
            <a:r>
              <a:rPr lang="en-US" sz="5600" b="1" dirty="0" smtClean="0"/>
              <a:t>Class A{</a:t>
            </a:r>
          </a:p>
          <a:p>
            <a:pPr marL="0" indent="0">
              <a:buNone/>
            </a:pPr>
            <a:r>
              <a:rPr lang="en-US" sz="5600" b="1" dirty="0"/>
              <a:t>	</a:t>
            </a:r>
            <a:r>
              <a:rPr lang="en-US" sz="5600" b="1" dirty="0" smtClean="0"/>
              <a:t>public </a:t>
            </a:r>
            <a:r>
              <a:rPr lang="en-US" sz="5600" b="1" dirty="0" err="1" smtClean="0"/>
              <a:t>int</a:t>
            </a:r>
            <a:r>
              <a:rPr lang="en-US" sz="5600" b="1" dirty="0" smtClean="0"/>
              <a:t> m4(){}</a:t>
            </a:r>
          </a:p>
          <a:p>
            <a:pPr marL="0" indent="0">
              <a:buNone/>
            </a:pPr>
            <a:r>
              <a:rPr lang="en-US" sz="5600" b="1" dirty="0"/>
              <a:t>	public </a:t>
            </a:r>
            <a:r>
              <a:rPr lang="en-US" sz="5600" b="1" dirty="0" err="1"/>
              <a:t>int</a:t>
            </a:r>
            <a:r>
              <a:rPr lang="en-US" sz="5600" b="1" dirty="0"/>
              <a:t> m5</a:t>
            </a:r>
            <a:r>
              <a:rPr lang="en-US" sz="5600" b="1" dirty="0" smtClean="0"/>
              <a:t>(){}</a:t>
            </a:r>
            <a:r>
              <a:rPr lang="en-US" sz="5600" b="1" dirty="0"/>
              <a:t>	</a:t>
            </a:r>
          </a:p>
          <a:p>
            <a:pPr marL="0" indent="0">
              <a:buNone/>
            </a:pPr>
            <a:endParaRPr lang="en-US" sz="5600" b="1" dirty="0" smtClean="0"/>
          </a:p>
          <a:p>
            <a:pPr marL="0" indent="0">
              <a:buNone/>
            </a:pPr>
            <a:r>
              <a:rPr lang="en-US" sz="5600" b="1" dirty="0" smtClean="0"/>
              <a:t>}</a:t>
            </a:r>
          </a:p>
          <a:p>
            <a:pPr marL="0" indent="0">
              <a:buNone/>
            </a:pPr>
            <a:r>
              <a:rPr lang="en-US" sz="5600" b="1" dirty="0" smtClean="0"/>
              <a:t>Class B extends A{</a:t>
            </a:r>
          </a:p>
          <a:p>
            <a:pPr marL="0" indent="0">
              <a:buNone/>
            </a:pPr>
            <a:r>
              <a:rPr lang="en-US" sz="5600" b="1" dirty="0"/>
              <a:t>	 public </a:t>
            </a:r>
            <a:r>
              <a:rPr lang="en-US" sz="5600" b="1" dirty="0" err="1"/>
              <a:t>int</a:t>
            </a:r>
            <a:r>
              <a:rPr lang="en-US" sz="5600" b="1" dirty="0"/>
              <a:t> </a:t>
            </a:r>
            <a:r>
              <a:rPr lang="en-US" sz="5600" b="1" dirty="0" smtClean="0"/>
              <a:t>m1(){</a:t>
            </a:r>
          </a:p>
          <a:p>
            <a:pPr marL="0" indent="0">
              <a:buNone/>
            </a:pPr>
            <a:r>
              <a:rPr lang="en-US" sz="5600" b="1" dirty="0"/>
              <a:t>	</a:t>
            </a:r>
            <a:r>
              <a:rPr lang="en-US" sz="5600" b="1" dirty="0" smtClean="0"/>
              <a:t>	A </a:t>
            </a:r>
            <a:r>
              <a:rPr lang="en-US" sz="5600" b="1" dirty="0" err="1" smtClean="0"/>
              <a:t>a</a:t>
            </a:r>
            <a:r>
              <a:rPr lang="en-US" sz="5600" b="1" dirty="0" smtClean="0"/>
              <a:t> = new A();</a:t>
            </a:r>
          </a:p>
          <a:p>
            <a:pPr marL="0" indent="0">
              <a:buNone/>
            </a:pPr>
            <a:r>
              <a:rPr lang="en-US" sz="5600" b="1" dirty="0" smtClean="0"/>
              <a:t>		a.m4();</a:t>
            </a:r>
          </a:p>
          <a:p>
            <a:pPr marL="0" indent="0">
              <a:buNone/>
            </a:pPr>
            <a:r>
              <a:rPr lang="en-US" sz="5600" b="1" dirty="0" smtClean="0"/>
              <a:t>		a.m5();</a:t>
            </a:r>
          </a:p>
          <a:p>
            <a:pPr marL="0" indent="0">
              <a:buNone/>
            </a:pPr>
            <a:r>
              <a:rPr lang="en-US" sz="5600" b="1" dirty="0"/>
              <a:t>	</a:t>
            </a:r>
            <a:r>
              <a:rPr lang="en-US" sz="5600" b="1" dirty="0" smtClean="0"/>
              <a:t>	}</a:t>
            </a:r>
          </a:p>
          <a:p>
            <a:pPr marL="0" indent="0">
              <a:buNone/>
            </a:pPr>
            <a:r>
              <a:rPr lang="en-US" sz="5600" b="1" dirty="0" smtClean="0"/>
              <a:t>}</a:t>
            </a:r>
          </a:p>
          <a:p>
            <a:pPr marL="0" indent="0">
              <a:buNone/>
            </a:pPr>
            <a:r>
              <a:rPr lang="en-US" sz="5600" b="1" dirty="0" smtClean="0"/>
              <a:t>Class C </a:t>
            </a:r>
            <a:r>
              <a:rPr lang="en-US" sz="5600" b="1" dirty="0"/>
              <a:t>extends A</a:t>
            </a:r>
            <a:r>
              <a:rPr lang="en-US" sz="5600" b="1" dirty="0" smtClean="0"/>
              <a:t>{</a:t>
            </a:r>
          </a:p>
          <a:p>
            <a:pPr marL="0" indent="0">
              <a:buNone/>
            </a:pPr>
            <a:r>
              <a:rPr lang="en-US" sz="5600" b="1" dirty="0"/>
              <a:t>	 public </a:t>
            </a:r>
            <a:r>
              <a:rPr lang="en-US" sz="5600" b="1" dirty="0" err="1"/>
              <a:t>int</a:t>
            </a:r>
            <a:r>
              <a:rPr lang="en-US" sz="5600" b="1" dirty="0"/>
              <a:t> </a:t>
            </a:r>
            <a:r>
              <a:rPr lang="en-US" sz="5600" b="1" dirty="0" smtClean="0"/>
              <a:t>m2(){</a:t>
            </a:r>
            <a:r>
              <a:rPr lang="en-US" sz="5600" b="1" dirty="0"/>
              <a:t>		</a:t>
            </a:r>
            <a:endParaRPr lang="en-US" sz="5600" b="1" dirty="0" smtClean="0"/>
          </a:p>
          <a:p>
            <a:pPr marL="0" indent="0">
              <a:buNone/>
            </a:pPr>
            <a:r>
              <a:rPr lang="en-US" sz="5600" b="1" dirty="0"/>
              <a:t>	</a:t>
            </a:r>
            <a:r>
              <a:rPr lang="en-US" sz="5600" b="1" dirty="0" smtClean="0"/>
              <a:t>	A </a:t>
            </a:r>
            <a:r>
              <a:rPr lang="en-US" sz="5600" b="1" dirty="0" err="1"/>
              <a:t>a</a:t>
            </a:r>
            <a:r>
              <a:rPr lang="en-US" sz="5600" b="1" dirty="0"/>
              <a:t> = new A</a:t>
            </a:r>
            <a:r>
              <a:rPr lang="en-US" sz="5600" b="1" dirty="0" smtClean="0"/>
              <a:t>();  // class  C don’t want to use method  m5() </a:t>
            </a:r>
            <a:r>
              <a:rPr lang="en-US" sz="5600" b="1" dirty="0" err="1" smtClean="0"/>
              <a:t>B’z</a:t>
            </a:r>
            <a:r>
              <a:rPr lang="en-US" sz="5600" b="1" dirty="0" smtClean="0"/>
              <a:t> of extends C class forcibly </a:t>
            </a:r>
            <a:endParaRPr lang="en-US" sz="5600" b="1" dirty="0"/>
          </a:p>
          <a:p>
            <a:pPr marL="0" indent="0">
              <a:buNone/>
            </a:pPr>
            <a:r>
              <a:rPr lang="en-US" sz="5600" b="1" dirty="0"/>
              <a:t>		a.m4</a:t>
            </a:r>
            <a:r>
              <a:rPr lang="en-US" sz="5600" b="1" dirty="0" smtClean="0"/>
              <a:t>();	//inherit the method m5() in  it.</a:t>
            </a:r>
            <a:endParaRPr lang="en-US" sz="5600" b="1" dirty="0"/>
          </a:p>
          <a:p>
            <a:pPr marL="0" indent="0">
              <a:buNone/>
            </a:pPr>
            <a:r>
              <a:rPr lang="en-US" sz="5600" b="1" dirty="0" smtClean="0"/>
              <a:t>	}</a:t>
            </a:r>
          </a:p>
          <a:p>
            <a:pPr marL="0" indent="0">
              <a:buNone/>
            </a:pPr>
            <a:r>
              <a:rPr lang="en-US" sz="5600" b="1" dirty="0" smtClean="0"/>
              <a:t>}</a:t>
            </a:r>
          </a:p>
          <a:p>
            <a:pPr marL="0" indent="0">
              <a:buNone/>
            </a:pPr>
            <a:r>
              <a:rPr lang="en-US" sz="5600" b="1" dirty="0" smtClean="0"/>
              <a:t>Class D </a:t>
            </a:r>
            <a:r>
              <a:rPr lang="en-US" sz="5600" b="1" dirty="0"/>
              <a:t>extends A</a:t>
            </a:r>
            <a:r>
              <a:rPr lang="en-US" sz="5600" b="1" dirty="0" smtClean="0"/>
              <a:t>{</a:t>
            </a:r>
          </a:p>
          <a:p>
            <a:pPr marL="0" indent="0">
              <a:buNone/>
            </a:pPr>
            <a:r>
              <a:rPr lang="en-US" sz="5600" b="1" dirty="0"/>
              <a:t>	 public </a:t>
            </a:r>
            <a:r>
              <a:rPr lang="en-US" sz="5600" b="1" dirty="0" err="1"/>
              <a:t>int</a:t>
            </a:r>
            <a:r>
              <a:rPr lang="en-US" sz="5600" b="1" dirty="0"/>
              <a:t> </a:t>
            </a:r>
            <a:r>
              <a:rPr lang="en-US" sz="5600" b="1" dirty="0" smtClean="0"/>
              <a:t>m3(){</a:t>
            </a:r>
          </a:p>
          <a:p>
            <a:pPr marL="0" indent="0">
              <a:buNone/>
            </a:pPr>
            <a:r>
              <a:rPr lang="en-US" sz="5600" b="1" dirty="0" smtClean="0"/>
              <a:t>	</a:t>
            </a:r>
            <a:r>
              <a:rPr lang="en-US" sz="5600" b="1" dirty="0"/>
              <a:t>	</a:t>
            </a:r>
            <a:r>
              <a:rPr lang="en-US" sz="5600" b="1" dirty="0" smtClean="0"/>
              <a:t>A </a:t>
            </a:r>
            <a:r>
              <a:rPr lang="en-US" sz="5600" b="1" dirty="0" err="1"/>
              <a:t>a</a:t>
            </a:r>
            <a:r>
              <a:rPr lang="en-US" sz="5600" b="1" dirty="0"/>
              <a:t> = new A();</a:t>
            </a:r>
          </a:p>
          <a:p>
            <a:pPr marL="0" indent="0">
              <a:buNone/>
            </a:pPr>
            <a:r>
              <a:rPr lang="en-US" sz="5600" b="1" dirty="0"/>
              <a:t>		a.m4</a:t>
            </a:r>
            <a:r>
              <a:rPr lang="en-US" sz="5600" b="1" dirty="0" smtClean="0"/>
              <a:t>();</a:t>
            </a:r>
          </a:p>
          <a:p>
            <a:pPr marL="0" indent="0">
              <a:buNone/>
            </a:pPr>
            <a:r>
              <a:rPr lang="en-US" sz="5600" b="1" dirty="0"/>
              <a:t>	</a:t>
            </a:r>
            <a:r>
              <a:rPr lang="en-US" sz="5600" b="1" dirty="0" smtClean="0"/>
              <a:t>	a.m5();</a:t>
            </a:r>
            <a:endParaRPr lang="en-US" sz="5600" b="1" dirty="0"/>
          </a:p>
          <a:p>
            <a:pPr marL="0" indent="0">
              <a:buNone/>
            </a:pPr>
            <a:r>
              <a:rPr lang="en-US" sz="5600" b="1" dirty="0"/>
              <a:t>	</a:t>
            </a:r>
            <a:r>
              <a:rPr lang="en-US" sz="5600" b="1" dirty="0" smtClean="0"/>
              <a:t>	</a:t>
            </a:r>
          </a:p>
          <a:p>
            <a:pPr marL="0" indent="0">
              <a:buNone/>
            </a:pPr>
            <a:r>
              <a:rPr lang="en-US" sz="5600" b="1" dirty="0" smtClean="0"/>
              <a:t>		}</a:t>
            </a:r>
          </a:p>
          <a:p>
            <a:pPr marL="0" indent="0">
              <a:buNone/>
            </a:pPr>
            <a:endParaRPr lang="en-US" sz="5600" b="1" dirty="0" smtClean="0"/>
          </a:p>
          <a:p>
            <a:pPr marL="0" indent="0">
              <a:buNone/>
            </a:pPr>
            <a:r>
              <a:rPr lang="en-US" sz="5600" b="1" dirty="0"/>
              <a:t>}</a:t>
            </a:r>
            <a:endParaRPr lang="en-US" sz="5600" b="1" dirty="0" smtClean="0"/>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82881569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dirty="0" smtClean="0">
                <a:solidFill>
                  <a:srgbClr val="FF0000"/>
                </a:solidFill>
              </a:rPr>
              <a:t>Spring 83</a:t>
            </a:r>
            <a:endParaRPr lang="en-US" dirty="0">
              <a:solidFill>
                <a:srgbClr val="FF0000"/>
              </a:solidFill>
            </a:endParaRPr>
          </a:p>
        </p:txBody>
      </p:sp>
      <p:sp>
        <p:nvSpPr>
          <p:cNvPr id="3" name="Content Placeholder 2"/>
          <p:cNvSpPr>
            <a:spLocks noGrp="1"/>
          </p:cNvSpPr>
          <p:nvPr>
            <p:ph idx="1"/>
          </p:nvPr>
        </p:nvSpPr>
        <p:spPr>
          <a:xfrm>
            <a:off x="0" y="457200"/>
            <a:ext cx="9144000" cy="6400800"/>
          </a:xfrm>
        </p:spPr>
        <p:txBody>
          <a:bodyPr>
            <a:normAutofit fontScale="85000" lnSpcReduction="20000"/>
          </a:bodyPr>
          <a:lstStyle/>
          <a:p>
            <a:r>
              <a:rPr lang="en-US" dirty="0" smtClean="0"/>
              <a:t>Once a class implements the </a:t>
            </a:r>
            <a:r>
              <a:rPr lang="en-US" dirty="0" err="1"/>
              <a:t>M</a:t>
            </a:r>
            <a:r>
              <a:rPr lang="en-US" dirty="0" err="1" smtClean="0"/>
              <a:t>ethodReplacer</a:t>
            </a:r>
            <a:r>
              <a:rPr lang="en-US" dirty="0" smtClean="0"/>
              <a:t> interface and when configured with replaced-method and replacer then IOC container will internally going the create a proxy class which extends the original class and override the replaced-method and internally call the new implemented method which is in new class. </a:t>
            </a:r>
          </a:p>
          <a:p>
            <a:r>
              <a:rPr lang="en-US" dirty="0" smtClean="0"/>
              <a:t>Just see the below diagram we can understand how internally proxy will generate and how it is calling the </a:t>
            </a:r>
            <a:r>
              <a:rPr lang="en-US" dirty="0" err="1" smtClean="0"/>
              <a:t>reimplement</a:t>
            </a:r>
            <a:r>
              <a:rPr lang="en-US" dirty="0" smtClean="0"/>
              <a:t> method.</a:t>
            </a:r>
          </a:p>
          <a:p>
            <a:r>
              <a:rPr lang="en-US" dirty="0" smtClean="0"/>
              <a:t>If we want to use method replacement then the original class should not be final and method should not be static, then only it is possible because </a:t>
            </a:r>
            <a:r>
              <a:rPr lang="en-US" dirty="0" err="1" smtClean="0"/>
              <a:t>interally</a:t>
            </a:r>
            <a:r>
              <a:rPr lang="en-US" dirty="0" smtClean="0"/>
              <a:t> original class will extends by proxy class.</a:t>
            </a:r>
          </a:p>
          <a:p>
            <a:r>
              <a:rPr lang="en-US" dirty="0" smtClean="0"/>
              <a:t>To get all the details of the method internally proxy class uses </a:t>
            </a:r>
            <a:r>
              <a:rPr lang="en-US" dirty="0" err="1" smtClean="0"/>
              <a:t>stackTrace</a:t>
            </a:r>
            <a:r>
              <a:rPr lang="en-US" dirty="0" smtClean="0"/>
              <a:t> techniques.</a:t>
            </a:r>
          </a:p>
          <a:p>
            <a:r>
              <a:rPr lang="en-US" dirty="0" err="1" smtClean="0"/>
              <a:t>stackTrace</a:t>
            </a:r>
            <a:r>
              <a:rPr lang="en-US" dirty="0" smtClean="0"/>
              <a:t> will keep all the records of current thread which is currently executing.</a:t>
            </a:r>
          </a:p>
          <a:p>
            <a:endParaRPr lang="en-US" dirty="0" smtClean="0"/>
          </a:p>
          <a:p>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9350565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3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97239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solidFill>
                  <a:srgbClr val="FF0000"/>
                </a:solidFill>
              </a:rPr>
              <a:t>Spring 84</a:t>
            </a:r>
            <a:endParaRPr lang="en-US" dirty="0">
              <a:solidFill>
                <a:srgbClr val="FF0000"/>
              </a:solidFill>
            </a:endParaRPr>
          </a:p>
        </p:txBody>
      </p:sp>
      <p:sp>
        <p:nvSpPr>
          <p:cNvPr id="3" name="Content Placeholder 2"/>
          <p:cNvSpPr>
            <a:spLocks noGrp="1"/>
          </p:cNvSpPr>
          <p:nvPr>
            <p:ph idx="1"/>
          </p:nvPr>
        </p:nvSpPr>
        <p:spPr>
          <a:xfrm>
            <a:off x="0" y="685800"/>
            <a:ext cx="9144000" cy="6172200"/>
          </a:xfrm>
        </p:spPr>
        <p:txBody>
          <a:bodyPr>
            <a:normAutofit fontScale="85000" lnSpcReduction="10000"/>
          </a:bodyPr>
          <a:lstStyle/>
          <a:p>
            <a:r>
              <a:rPr lang="en-US" dirty="0" smtClean="0">
                <a:solidFill>
                  <a:srgbClr val="FF0000"/>
                </a:solidFill>
              </a:rPr>
              <a:t>Property Editors:</a:t>
            </a:r>
          </a:p>
          <a:p>
            <a:pPr lvl="1"/>
            <a:r>
              <a:rPr lang="en-US" dirty="0" smtClean="0"/>
              <a:t>We can inject the values to the attribute in spring by two ways </a:t>
            </a:r>
          </a:p>
          <a:p>
            <a:pPr lvl="2"/>
            <a:r>
              <a:rPr lang="en-US" dirty="0" smtClean="0">
                <a:solidFill>
                  <a:srgbClr val="FF0000"/>
                </a:solidFill>
              </a:rPr>
              <a:t>Setter injection</a:t>
            </a:r>
          </a:p>
          <a:p>
            <a:pPr lvl="2"/>
            <a:r>
              <a:rPr lang="en-US" dirty="0" smtClean="0">
                <a:solidFill>
                  <a:srgbClr val="FF0000"/>
                </a:solidFill>
              </a:rPr>
              <a:t>Constructor injection </a:t>
            </a:r>
          </a:p>
          <a:p>
            <a:pPr marL="971550" lvl="1" indent="-457200"/>
            <a:r>
              <a:rPr lang="en-US" dirty="0" smtClean="0"/>
              <a:t>Using spring bean configuration file we can easily inject value to the properties.</a:t>
            </a:r>
          </a:p>
          <a:p>
            <a:pPr marL="971550" lvl="1" indent="-457200"/>
            <a:r>
              <a:rPr lang="en-US" dirty="0" smtClean="0"/>
              <a:t>By default spring considered all the value as string, but spring is intelligence in converting string to primitives. Implicit casting it will use and convert. but there are some situation we can not convert object, arrays, file , URL ,date and so on.</a:t>
            </a:r>
          </a:p>
          <a:p>
            <a:pPr marL="971550" lvl="1" indent="-457200"/>
            <a:r>
              <a:rPr lang="en-US" dirty="0" smtClean="0"/>
              <a:t>So to convert different objects into corresponding format spring has provided a feature called property Editors.</a:t>
            </a:r>
          </a:p>
          <a:p>
            <a:pPr marL="971550" lvl="1" indent="-457200"/>
            <a:r>
              <a:rPr lang="en-US" dirty="0" smtClean="0">
                <a:solidFill>
                  <a:srgbClr val="FF0000"/>
                </a:solidFill>
              </a:rPr>
              <a:t>Property editors</a:t>
            </a:r>
            <a:r>
              <a:rPr lang="en-US" dirty="0" smtClean="0"/>
              <a:t> mean to edit the property and convert into corresponding format for operation.</a:t>
            </a:r>
          </a:p>
          <a:p>
            <a:pPr marL="971550" lvl="1" indent="-457200"/>
            <a:r>
              <a:rPr lang="en-US" dirty="0" smtClean="0"/>
              <a:t>Spring has provided number of property editors class internally which will help in directly declaring the values for that property.</a:t>
            </a:r>
          </a:p>
          <a:p>
            <a:pPr lvl="1"/>
            <a:endParaRPr lang="en-US" dirty="0"/>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Gaikwad</a:t>
            </a:r>
            <a:endParaRPr lang="en-US" dirty="0"/>
          </a:p>
        </p:txBody>
      </p:sp>
    </p:spTree>
    <p:extLst>
      <p:ext uri="{BB962C8B-B14F-4D97-AF65-F5344CB8AC3E}">
        <p14:creationId xmlns:p14="http://schemas.microsoft.com/office/powerpoint/2010/main" val="17781359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While creating the object of the bean IOC container will check the scope the of the bean if it is singleton then it will check object already available into container or not, after it will check constructor injection is there or not, after it will check any object value directly in injected to the property or not if it is there then it will check what is the property type and it will take the property and look into property editors Registry which is available with IOC container.</a:t>
            </a:r>
          </a:p>
          <a:p>
            <a:r>
              <a:rPr lang="en-US" dirty="0" smtClean="0"/>
              <a:t>Property editor Registry contains key as the type and value as the object type.</a:t>
            </a:r>
          </a:p>
          <a:p>
            <a:r>
              <a:rPr lang="en-US" dirty="0" smtClean="0"/>
              <a:t>See the diagram we will get the better clarity.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4169843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48000"/>
            <a:ext cx="91440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722845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t>Spring 85</a:t>
            </a:r>
            <a:endParaRPr lang="en-US" dirty="0"/>
          </a:p>
        </p:txBody>
      </p:sp>
      <p:sp>
        <p:nvSpPr>
          <p:cNvPr id="3" name="Content Placeholder 2"/>
          <p:cNvSpPr>
            <a:spLocks noGrp="1"/>
          </p:cNvSpPr>
          <p:nvPr>
            <p:ph idx="1"/>
          </p:nvPr>
        </p:nvSpPr>
        <p:spPr>
          <a:xfrm>
            <a:off x="0" y="457200"/>
            <a:ext cx="9144000" cy="6400800"/>
          </a:xfrm>
        </p:spPr>
        <p:txBody>
          <a:bodyPr>
            <a:normAutofit fontScale="92500" lnSpcReduction="20000"/>
          </a:bodyPr>
          <a:lstStyle/>
          <a:p>
            <a:r>
              <a:rPr lang="en-US" dirty="0" smtClean="0"/>
              <a:t>There are some situation were have to create our own custom property editors , internally spring given number of property editors we can easily use it.</a:t>
            </a:r>
          </a:p>
          <a:p>
            <a:r>
              <a:rPr lang="en-US" dirty="0" smtClean="0"/>
              <a:t>As per above discussion if there is an object as attribute and if we are passing string as value then while creating an object IOC container will check any corresponding property editor available or not if available it will convert that string format to appropriate format, neither it will throw an exception saying no matching editors found.</a:t>
            </a:r>
          </a:p>
          <a:p>
            <a:r>
              <a:rPr lang="en-US" dirty="0" smtClean="0"/>
              <a:t>So to create our own custom property editor spring has provided a abstract class called </a:t>
            </a:r>
            <a:r>
              <a:rPr lang="en-US" dirty="0" err="1" smtClean="0"/>
              <a:t>PropertyEditorSupport</a:t>
            </a:r>
            <a:r>
              <a:rPr lang="en-US" dirty="0" smtClean="0"/>
              <a:t>.</a:t>
            </a:r>
          </a:p>
          <a:p>
            <a:r>
              <a:rPr lang="en-US" dirty="0" smtClean="0"/>
              <a:t>We can override one method called </a:t>
            </a:r>
            <a:r>
              <a:rPr lang="en-US" dirty="0" err="1" smtClean="0"/>
              <a:t>setAsText</a:t>
            </a:r>
            <a:r>
              <a:rPr lang="en-US" dirty="0" smtClean="0"/>
              <a:t>(String value) and we can write the converting logic in it and set to the corresponding constructor.</a:t>
            </a:r>
          </a:p>
          <a:p>
            <a:r>
              <a:rPr lang="en-US" dirty="0" smtClean="0"/>
              <a:t>Lets see the example</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4239474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sp>
        <p:nvSpPr>
          <p:cNvPr id="5" name="Content Placeholder 4"/>
          <p:cNvSpPr>
            <a:spLocks noGrp="1"/>
          </p:cNvSpPr>
          <p:nvPr>
            <p:ph idx="1"/>
          </p:nvPr>
        </p:nvSpPr>
        <p:spPr>
          <a:xfrm>
            <a:off x="0" y="0"/>
            <a:ext cx="9144000" cy="6858000"/>
          </a:xfrm>
        </p:spPr>
        <p:txBody>
          <a:bodyPr>
            <a:normAutofit lnSpcReduction="10000"/>
          </a:bodyPr>
          <a:lstStyle/>
          <a:p>
            <a:endParaRPr lang="en-US" dirty="0" smtClean="0"/>
          </a:p>
          <a:p>
            <a:endParaRPr lang="en-US" dirty="0"/>
          </a:p>
          <a:p>
            <a:endParaRPr lang="en-US" dirty="0" smtClean="0"/>
          </a:p>
          <a:p>
            <a:endParaRPr lang="en-US" dirty="0"/>
          </a:p>
          <a:p>
            <a:endParaRPr lang="en-US" dirty="0" smtClean="0"/>
          </a:p>
          <a:p>
            <a:r>
              <a:rPr lang="en-US" dirty="0" smtClean="0"/>
              <a:t>Writing property editor class is not enough we have to register that custom property editor </a:t>
            </a:r>
            <a:r>
              <a:rPr lang="en-US" dirty="0" err="1" smtClean="0"/>
              <a:t>propertyEditorRegistry</a:t>
            </a:r>
            <a:r>
              <a:rPr lang="en-US" dirty="0" smtClean="0"/>
              <a:t> in IOC Container. </a:t>
            </a:r>
            <a:endParaRPr lang="en-US" dirty="0"/>
          </a:p>
          <a:p>
            <a:r>
              <a:rPr lang="en-US" dirty="0" smtClean="0"/>
              <a:t>To register into IOC container we have to talk to the </a:t>
            </a:r>
            <a:r>
              <a:rPr lang="en-US" dirty="0" err="1" smtClean="0"/>
              <a:t>PropertyEditorRegistrar</a:t>
            </a:r>
            <a:r>
              <a:rPr lang="en-US" dirty="0" smtClean="0"/>
              <a:t> interface by overriding one method called </a:t>
            </a:r>
            <a:r>
              <a:rPr lang="en-US" sz="2500" dirty="0" smtClean="0">
                <a:solidFill>
                  <a:srgbClr val="FF0000"/>
                </a:solidFill>
              </a:rPr>
              <a:t>public </a:t>
            </a:r>
            <a:r>
              <a:rPr lang="en-US" sz="2500" dirty="0">
                <a:solidFill>
                  <a:srgbClr val="FF0000"/>
                </a:solidFill>
              </a:rPr>
              <a:t>void </a:t>
            </a:r>
            <a:r>
              <a:rPr lang="en-US" sz="2500" dirty="0" err="1">
                <a:solidFill>
                  <a:srgbClr val="FF0000"/>
                </a:solidFill>
              </a:rPr>
              <a:t>registerCustomEditors</a:t>
            </a:r>
            <a:r>
              <a:rPr lang="en-US" sz="2500" dirty="0">
                <a:solidFill>
                  <a:srgbClr val="FF0000"/>
                </a:solidFill>
              </a:rPr>
              <a:t>(</a:t>
            </a:r>
            <a:r>
              <a:rPr lang="en-US" sz="2500" dirty="0" err="1">
                <a:solidFill>
                  <a:srgbClr val="FF0000"/>
                </a:solidFill>
              </a:rPr>
              <a:t>PropertyEditorRegistry</a:t>
            </a:r>
            <a:r>
              <a:rPr lang="en-US" sz="2500" dirty="0">
                <a:solidFill>
                  <a:srgbClr val="FF0000"/>
                </a:solidFill>
              </a:rPr>
              <a:t> registry</a:t>
            </a:r>
            <a:r>
              <a:rPr lang="en-US" sz="2500" dirty="0" smtClean="0">
                <a:solidFill>
                  <a:srgbClr val="FF0000"/>
                </a:solidFill>
              </a:rPr>
              <a:t>) </a:t>
            </a:r>
            <a:r>
              <a:rPr lang="en-US" sz="2500" dirty="0" smtClean="0"/>
              <a:t>and we have to register into the </a:t>
            </a:r>
            <a:r>
              <a:rPr lang="en-US" sz="2500" dirty="0" err="1" smtClean="0"/>
              <a:t>propertyEditorRegistry</a:t>
            </a:r>
            <a:r>
              <a:rPr lang="en-US" sz="2500" dirty="0" smtClean="0"/>
              <a:t>.</a:t>
            </a:r>
          </a:p>
          <a:p>
            <a:r>
              <a:rPr lang="en-US" sz="2500" dirty="0" smtClean="0"/>
              <a:t>Lets see snippet of code.</a:t>
            </a:r>
          </a:p>
          <a:p>
            <a:endParaRPr lang="en-US" dirty="0"/>
          </a:p>
          <a:p>
            <a:endParaRPr lang="en-US" dirty="0" smtClean="0"/>
          </a:p>
          <a:p>
            <a:endParaRPr lang="en-US" dirty="0"/>
          </a:p>
          <a:p>
            <a:endParaRPr lang="en-US" dirty="0" smtClean="0"/>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4119"/>
            <a:ext cx="8534400" cy="2709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510643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b="1" dirty="0">
                <a:solidFill>
                  <a:srgbClr val="FF0000"/>
                </a:solidFill>
              </a:rPr>
              <a:t>public class </a:t>
            </a:r>
            <a:r>
              <a:rPr lang="en-US" b="1" dirty="0" err="1">
                <a:solidFill>
                  <a:srgbClr val="FF0000"/>
                </a:solidFill>
              </a:rPr>
              <a:t>CustomPropertyEditors</a:t>
            </a:r>
            <a:r>
              <a:rPr lang="en-US" b="1" dirty="0">
                <a:solidFill>
                  <a:srgbClr val="FF0000"/>
                </a:solidFill>
              </a:rPr>
              <a:t> implements </a:t>
            </a:r>
            <a:r>
              <a:rPr lang="en-US" b="1" dirty="0" err="1">
                <a:solidFill>
                  <a:srgbClr val="FF0000"/>
                </a:solidFill>
              </a:rPr>
              <a:t>PropertyEditorRegistrar</a:t>
            </a:r>
            <a:r>
              <a:rPr lang="en-US" b="1" dirty="0">
                <a:solidFill>
                  <a:srgbClr val="FF0000"/>
                </a:solidFill>
              </a:rPr>
              <a:t>{</a:t>
            </a:r>
          </a:p>
          <a:p>
            <a:r>
              <a:rPr lang="en-US" dirty="0" smtClean="0">
                <a:solidFill>
                  <a:srgbClr val="FF0000"/>
                </a:solidFill>
              </a:rPr>
              <a:t>@</a:t>
            </a:r>
            <a:r>
              <a:rPr lang="en-US" dirty="0">
                <a:solidFill>
                  <a:srgbClr val="FF0000"/>
                </a:solidFill>
              </a:rPr>
              <a:t>Override</a:t>
            </a:r>
          </a:p>
          <a:p>
            <a:r>
              <a:rPr lang="en-US" b="1" dirty="0">
                <a:solidFill>
                  <a:srgbClr val="FF0000"/>
                </a:solidFill>
              </a:rPr>
              <a:t>public void </a:t>
            </a:r>
            <a:r>
              <a:rPr lang="en-US" b="1" dirty="0" err="1">
                <a:solidFill>
                  <a:srgbClr val="FF0000"/>
                </a:solidFill>
              </a:rPr>
              <a:t>registerCustomEditors</a:t>
            </a:r>
            <a:r>
              <a:rPr lang="en-US" b="1" dirty="0">
                <a:solidFill>
                  <a:srgbClr val="FF0000"/>
                </a:solidFill>
              </a:rPr>
              <a:t>(</a:t>
            </a:r>
            <a:r>
              <a:rPr lang="en-US" b="1" dirty="0" err="1">
                <a:solidFill>
                  <a:srgbClr val="FF0000"/>
                </a:solidFill>
              </a:rPr>
              <a:t>PropertyEditorRegistry</a:t>
            </a:r>
            <a:r>
              <a:rPr lang="en-US" b="1" dirty="0">
                <a:solidFill>
                  <a:srgbClr val="FF0000"/>
                </a:solidFill>
              </a:rPr>
              <a:t> registry) {</a:t>
            </a:r>
          </a:p>
          <a:p>
            <a:r>
              <a:rPr lang="en-US" dirty="0" err="1">
                <a:solidFill>
                  <a:srgbClr val="FF0000"/>
                </a:solidFill>
              </a:rPr>
              <a:t>registry.registerCustomEditor</a:t>
            </a:r>
            <a:r>
              <a:rPr lang="en-US" dirty="0">
                <a:solidFill>
                  <a:srgbClr val="FF0000"/>
                </a:solidFill>
              </a:rPr>
              <a:t>(</a:t>
            </a:r>
            <a:r>
              <a:rPr lang="en-US" dirty="0" err="1">
                <a:solidFill>
                  <a:srgbClr val="FF0000"/>
                </a:solidFill>
              </a:rPr>
              <a:t>ComplexNumber.</a:t>
            </a:r>
            <a:r>
              <a:rPr lang="en-US" b="1" dirty="0" err="1">
                <a:solidFill>
                  <a:srgbClr val="FF0000"/>
                </a:solidFill>
              </a:rPr>
              <a:t>class</a:t>
            </a:r>
            <a:r>
              <a:rPr lang="en-US" b="1" dirty="0">
                <a:solidFill>
                  <a:srgbClr val="FF0000"/>
                </a:solidFill>
              </a:rPr>
              <a:t>, new </a:t>
            </a:r>
            <a:r>
              <a:rPr lang="en-US" b="1" dirty="0" err="1">
                <a:solidFill>
                  <a:srgbClr val="FF0000"/>
                </a:solidFill>
              </a:rPr>
              <a:t>ComplexNumberPropertyEditors</a:t>
            </a:r>
            <a:r>
              <a:rPr lang="en-US" b="1" dirty="0">
                <a:solidFill>
                  <a:srgbClr val="FF0000"/>
                </a:solidFill>
              </a:rPr>
              <a:t>());</a:t>
            </a:r>
          </a:p>
          <a:p>
            <a:r>
              <a:rPr lang="en-US" dirty="0" smtClean="0">
                <a:solidFill>
                  <a:srgbClr val="FF0000"/>
                </a:solidFill>
              </a:rPr>
              <a:t>}</a:t>
            </a:r>
            <a:endParaRPr lang="en-US" dirty="0">
              <a:solidFill>
                <a:srgbClr val="FF0000"/>
              </a:solidFill>
            </a:endParaRPr>
          </a:p>
          <a:p>
            <a:r>
              <a:rPr lang="en-US" dirty="0" smtClean="0">
                <a:solidFill>
                  <a:srgbClr val="FF0000"/>
                </a:solidFill>
              </a:rPr>
              <a:t>}</a:t>
            </a:r>
          </a:p>
          <a:p>
            <a:r>
              <a:rPr lang="en-US" dirty="0" smtClean="0"/>
              <a:t>Once we write the above code we can register </a:t>
            </a:r>
            <a:r>
              <a:rPr lang="en-US" dirty="0" err="1" smtClean="0"/>
              <a:t>customPropertyEditors</a:t>
            </a:r>
            <a:r>
              <a:rPr lang="en-US" dirty="0" smtClean="0"/>
              <a:t> into the </a:t>
            </a:r>
            <a:r>
              <a:rPr lang="en-US" dirty="0" err="1" smtClean="0"/>
              <a:t>propertyEditorRegistry</a:t>
            </a:r>
            <a:r>
              <a:rPr lang="en-US" dirty="0" smtClean="0"/>
              <a:t> but to add into IOC container we have to write the snippets of code i.e.</a:t>
            </a:r>
          </a:p>
          <a:p>
            <a:r>
              <a:rPr lang="en-US" dirty="0">
                <a:solidFill>
                  <a:srgbClr val="FF0000"/>
                </a:solidFill>
              </a:rPr>
              <a:t>BeanFactory factory = </a:t>
            </a:r>
            <a:r>
              <a:rPr lang="en-US" b="1" dirty="0">
                <a:solidFill>
                  <a:srgbClr val="FF0000"/>
                </a:solidFill>
              </a:rPr>
              <a:t>new </a:t>
            </a:r>
            <a:r>
              <a:rPr lang="en-US" b="1" dirty="0" err="1">
                <a:solidFill>
                  <a:srgbClr val="FF0000"/>
                </a:solidFill>
              </a:rPr>
              <a:t>XmlBeanFactory</a:t>
            </a:r>
            <a:r>
              <a:rPr lang="en-US" b="1" dirty="0">
                <a:solidFill>
                  <a:srgbClr val="FF0000"/>
                </a:solidFill>
              </a:rPr>
              <a:t>(new </a:t>
            </a:r>
            <a:r>
              <a:rPr lang="en-US" b="1" dirty="0" err="1">
                <a:solidFill>
                  <a:srgbClr val="FF0000"/>
                </a:solidFill>
              </a:rPr>
              <a:t>ClassPathResource</a:t>
            </a:r>
            <a:r>
              <a:rPr lang="en-US" b="1" dirty="0">
                <a:solidFill>
                  <a:srgbClr val="FF0000"/>
                </a:solidFill>
              </a:rPr>
              <a:t>("com/</a:t>
            </a:r>
            <a:r>
              <a:rPr lang="en-US" b="1" dirty="0" err="1">
                <a:solidFill>
                  <a:srgbClr val="FF0000"/>
                </a:solidFill>
              </a:rPr>
              <a:t>cpe</a:t>
            </a:r>
            <a:r>
              <a:rPr lang="en-US" b="1" dirty="0">
                <a:solidFill>
                  <a:srgbClr val="FF0000"/>
                </a:solidFill>
              </a:rPr>
              <a:t>/common/application-context.xml"));</a:t>
            </a:r>
          </a:p>
          <a:p>
            <a:r>
              <a:rPr lang="en-US" dirty="0">
                <a:solidFill>
                  <a:srgbClr val="FF0000"/>
                </a:solidFill>
              </a:rPr>
              <a:t>((</a:t>
            </a:r>
            <a:r>
              <a:rPr lang="en-US" dirty="0" err="1">
                <a:solidFill>
                  <a:srgbClr val="FF0000"/>
                </a:solidFill>
              </a:rPr>
              <a:t>ConfigurableListableBeanFactory</a:t>
            </a:r>
            <a:r>
              <a:rPr lang="en-US" dirty="0">
                <a:solidFill>
                  <a:srgbClr val="FF0000"/>
                </a:solidFill>
              </a:rPr>
              <a:t>)factory).</a:t>
            </a:r>
            <a:r>
              <a:rPr lang="en-US" dirty="0" err="1">
                <a:solidFill>
                  <a:srgbClr val="FF0000"/>
                </a:solidFill>
              </a:rPr>
              <a:t>addPropertyEditorRegistrar</a:t>
            </a:r>
            <a:r>
              <a:rPr lang="en-US" dirty="0">
                <a:solidFill>
                  <a:srgbClr val="FF0000"/>
                </a:solidFill>
              </a:rPr>
              <a:t>(</a:t>
            </a:r>
            <a:r>
              <a:rPr lang="en-US" b="1" dirty="0">
                <a:solidFill>
                  <a:srgbClr val="FF0000"/>
                </a:solidFill>
              </a:rPr>
              <a:t>new </a:t>
            </a:r>
            <a:r>
              <a:rPr lang="en-US" b="1" dirty="0" err="1">
                <a:solidFill>
                  <a:srgbClr val="FF0000"/>
                </a:solidFill>
              </a:rPr>
              <a:t>CustomPropertyEditors</a:t>
            </a:r>
            <a:r>
              <a:rPr lang="en-US" b="1" dirty="0" smtClean="0">
                <a:solidFill>
                  <a:srgbClr val="FF0000"/>
                </a:solidFill>
              </a:rPr>
              <a:t>());</a:t>
            </a:r>
          </a:p>
          <a:p>
            <a:r>
              <a:rPr lang="en-US" dirty="0" smtClean="0"/>
              <a:t>BeanFactory is immutable we can not modify the IOC container, to modify or add we have to use the </a:t>
            </a:r>
            <a:r>
              <a:rPr lang="en-US" dirty="0" err="1" smtClean="0">
                <a:solidFill>
                  <a:srgbClr val="FF0000"/>
                </a:solidFill>
              </a:rPr>
              <a:t>configurableListableBeanFactory</a:t>
            </a:r>
            <a:endParaRPr lang="en-US" dirty="0" smtClean="0">
              <a:solidFill>
                <a:srgbClr val="FF000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45946205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296" y="0"/>
            <a:ext cx="9171296"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876718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solidFill>
                  <a:srgbClr val="FF0000"/>
                </a:solidFill>
              </a:rPr>
              <a:t>Spring 86,87,88,89,90</a:t>
            </a:r>
            <a:endParaRPr lang="en-US" dirty="0">
              <a:solidFill>
                <a:srgbClr val="FF0000"/>
              </a:solidFill>
            </a:endParaRPr>
          </a:p>
        </p:txBody>
      </p:sp>
      <p:sp>
        <p:nvSpPr>
          <p:cNvPr id="3" name="Content Placeholder 2"/>
          <p:cNvSpPr>
            <a:spLocks noGrp="1"/>
          </p:cNvSpPr>
          <p:nvPr>
            <p:ph idx="1"/>
          </p:nvPr>
        </p:nvSpPr>
        <p:spPr>
          <a:xfrm>
            <a:off x="0" y="609600"/>
            <a:ext cx="9144000" cy="6248400"/>
          </a:xfrm>
        </p:spPr>
        <p:txBody>
          <a:bodyPr>
            <a:normAutofit fontScale="55000" lnSpcReduction="20000"/>
          </a:bodyPr>
          <a:lstStyle/>
          <a:p>
            <a:r>
              <a:rPr lang="en-US" b="1" dirty="0" smtClean="0"/>
              <a:t>What is Internationalization?</a:t>
            </a:r>
          </a:p>
          <a:p>
            <a:r>
              <a:rPr lang="en-US" dirty="0" smtClean="0"/>
              <a:t>How internationalization works with core java?</a:t>
            </a:r>
          </a:p>
          <a:p>
            <a:r>
              <a:rPr lang="en-US" dirty="0" smtClean="0"/>
              <a:t>How internationalization works with JEE?</a:t>
            </a:r>
          </a:p>
          <a:p>
            <a:r>
              <a:rPr lang="en-US" dirty="0" smtClean="0"/>
              <a:t>There are three ways we can develop internationalization </a:t>
            </a:r>
          </a:p>
          <a:p>
            <a:pPr lvl="1"/>
            <a:r>
              <a:rPr lang="en-US" dirty="0" smtClean="0"/>
              <a:t>Data internationalization(collation)</a:t>
            </a:r>
          </a:p>
          <a:p>
            <a:pPr lvl="1"/>
            <a:r>
              <a:rPr lang="en-US" dirty="0" smtClean="0"/>
              <a:t>NLS Programming</a:t>
            </a:r>
          </a:p>
          <a:p>
            <a:pPr lvl="1"/>
            <a:r>
              <a:rPr lang="en-US" dirty="0" smtClean="0"/>
              <a:t>Content internationalization</a:t>
            </a:r>
          </a:p>
          <a:p>
            <a:r>
              <a:rPr lang="en-US" dirty="0" smtClean="0"/>
              <a:t>How data internationalize will work ?</a:t>
            </a:r>
          </a:p>
          <a:p>
            <a:r>
              <a:rPr lang="en-US" dirty="0" smtClean="0"/>
              <a:t>What is NLS programming internationalization?</a:t>
            </a:r>
          </a:p>
          <a:p>
            <a:r>
              <a:rPr lang="en-US" dirty="0" smtClean="0"/>
              <a:t>Content internationalization .</a:t>
            </a:r>
          </a:p>
          <a:p>
            <a:r>
              <a:rPr lang="en-US" dirty="0" smtClean="0"/>
              <a:t>How to render static context or static templet on </a:t>
            </a:r>
            <a:r>
              <a:rPr lang="en-US" dirty="0" err="1" smtClean="0"/>
              <a:t>jsp</a:t>
            </a:r>
            <a:r>
              <a:rPr lang="en-US" dirty="0" smtClean="0"/>
              <a:t> pages.</a:t>
            </a:r>
          </a:p>
          <a:p>
            <a:r>
              <a:rPr lang="en-US" dirty="0" smtClean="0"/>
              <a:t>Drawback with static text file static context?</a:t>
            </a:r>
          </a:p>
          <a:p>
            <a:r>
              <a:rPr lang="en-US" dirty="0" smtClean="0"/>
              <a:t>Property file approach and drawbacks with property file approach.</a:t>
            </a:r>
          </a:p>
          <a:p>
            <a:r>
              <a:rPr lang="en-US" dirty="0" smtClean="0"/>
              <a:t>What is mean by Locale?</a:t>
            </a:r>
          </a:p>
          <a:p>
            <a:r>
              <a:rPr lang="en-US" dirty="0" smtClean="0"/>
              <a:t>How to work with locale?</a:t>
            </a:r>
          </a:p>
          <a:p>
            <a:r>
              <a:rPr lang="en-US" dirty="0" smtClean="0"/>
              <a:t>What is the use of </a:t>
            </a:r>
            <a:r>
              <a:rPr lang="en-US" dirty="0" err="1"/>
              <a:t>R</a:t>
            </a:r>
            <a:r>
              <a:rPr lang="en-US" dirty="0" err="1" smtClean="0"/>
              <a:t>esourceBundle</a:t>
            </a:r>
            <a:r>
              <a:rPr lang="en-US" dirty="0" smtClean="0"/>
              <a:t>?</a:t>
            </a:r>
          </a:p>
          <a:p>
            <a:r>
              <a:rPr lang="en-US" dirty="0" smtClean="0"/>
              <a:t>How to use </a:t>
            </a:r>
            <a:r>
              <a:rPr lang="en-US" dirty="0" err="1" smtClean="0"/>
              <a:t>ResourceBundle</a:t>
            </a:r>
            <a:r>
              <a:rPr lang="en-US" dirty="0" smtClean="0"/>
              <a:t>?</a:t>
            </a:r>
          </a:p>
          <a:p>
            <a:r>
              <a:rPr lang="en-US" dirty="0" smtClean="0"/>
              <a:t>Drawbacks with </a:t>
            </a:r>
            <a:r>
              <a:rPr lang="en-US" dirty="0" err="1" smtClean="0"/>
              <a:t>resourcebundle</a:t>
            </a:r>
            <a:r>
              <a:rPr lang="en-US" dirty="0" smtClean="0"/>
              <a:t> and example of resource bundle?</a:t>
            </a:r>
          </a:p>
          <a:p>
            <a:r>
              <a:rPr lang="en-US" dirty="0" err="1" smtClean="0"/>
              <a:t>Resourcebundle</a:t>
            </a:r>
            <a:r>
              <a:rPr lang="en-US" dirty="0" smtClean="0"/>
              <a:t> example using servlet and </a:t>
            </a:r>
            <a:r>
              <a:rPr lang="en-US" dirty="0" err="1" smtClean="0"/>
              <a:t>dofilter</a:t>
            </a:r>
            <a:r>
              <a:rPr lang="en-US" dirty="0" smtClean="0"/>
              <a:t>.</a:t>
            </a:r>
          </a:p>
          <a:p>
            <a:r>
              <a:rPr lang="en-US" dirty="0" smtClean="0"/>
              <a:t>How to optimize the solution of the </a:t>
            </a:r>
            <a:r>
              <a:rPr lang="en-US" dirty="0" err="1" smtClean="0"/>
              <a:t>resourcebundle</a:t>
            </a:r>
            <a:r>
              <a:rPr lang="en-US" dirty="0" smtClean="0"/>
              <a:t> using locale  and </a:t>
            </a:r>
            <a:r>
              <a:rPr lang="en-US" dirty="0" err="1" smtClean="0"/>
              <a:t>baseName</a:t>
            </a:r>
            <a:r>
              <a:rPr lang="en-US" dirty="0" smtClean="0"/>
              <a:t>.</a:t>
            </a:r>
          </a:p>
          <a:p>
            <a:r>
              <a:rPr lang="en-US" dirty="0" smtClean="0"/>
              <a:t> </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475706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15855"/>
            <a:ext cx="8229600" cy="5821363"/>
          </a:xfrm>
        </p:spPr>
        <p:txBody>
          <a:bodyPr>
            <a:normAutofit fontScale="47500" lnSpcReduction="20000"/>
          </a:bodyPr>
          <a:lstStyle/>
          <a:p>
            <a:endParaRPr lang="en-US" sz="4400" b="1" dirty="0" smtClean="0">
              <a:solidFill>
                <a:srgbClr val="FF0000"/>
              </a:solidFill>
            </a:endParaRPr>
          </a:p>
          <a:p>
            <a:endParaRPr lang="en-US" sz="4400" b="1" dirty="0">
              <a:solidFill>
                <a:srgbClr val="FF0000"/>
              </a:solidFill>
            </a:endParaRPr>
          </a:p>
          <a:p>
            <a:r>
              <a:rPr lang="en-US" sz="4400" b="1" dirty="0" smtClean="0">
                <a:solidFill>
                  <a:srgbClr val="FF0000"/>
                </a:solidFill>
              </a:rPr>
              <a:t>2.Another drawback of inheritance is fragile of classes.</a:t>
            </a:r>
            <a:endParaRPr lang="en-US" b="1" dirty="0" smtClean="0">
              <a:solidFill>
                <a:srgbClr val="FF0000"/>
              </a:solidFill>
            </a:endParaRPr>
          </a:p>
          <a:p>
            <a:r>
              <a:rPr lang="en-US" dirty="0" smtClean="0"/>
              <a:t>Fragile means change in super class may break the all subsequent class those are using this super class.</a:t>
            </a:r>
          </a:p>
          <a:p>
            <a:pPr marL="0" indent="0">
              <a:buNone/>
            </a:pPr>
            <a:r>
              <a:rPr lang="en-US" dirty="0" smtClean="0">
                <a:solidFill>
                  <a:srgbClr val="FF0000"/>
                </a:solidFill>
              </a:rPr>
              <a:t>Class A{</a:t>
            </a:r>
          </a:p>
          <a:p>
            <a:pPr marL="0" indent="0">
              <a:buNone/>
            </a:pPr>
            <a:r>
              <a:rPr lang="en-US" dirty="0">
                <a:solidFill>
                  <a:srgbClr val="FF0000"/>
                </a:solidFill>
              </a:rPr>
              <a:t>	</a:t>
            </a:r>
            <a:r>
              <a:rPr lang="en-US" dirty="0" smtClean="0">
                <a:solidFill>
                  <a:srgbClr val="FF0000"/>
                </a:solidFill>
              </a:rPr>
              <a:t>public </a:t>
            </a:r>
            <a:r>
              <a:rPr lang="en-US" dirty="0" err="1" smtClean="0">
                <a:solidFill>
                  <a:srgbClr val="FF0000"/>
                </a:solidFill>
              </a:rPr>
              <a:t>int</a:t>
            </a:r>
            <a:r>
              <a:rPr lang="en-US" dirty="0" smtClean="0">
                <a:solidFill>
                  <a:srgbClr val="FF0000"/>
                </a:solidFill>
              </a:rPr>
              <a:t> m1(){</a:t>
            </a:r>
          </a:p>
          <a:p>
            <a:pPr marL="0" indent="0">
              <a:buNone/>
            </a:pPr>
            <a:r>
              <a:rPr lang="en-US" dirty="0">
                <a:solidFill>
                  <a:srgbClr val="FF0000"/>
                </a:solidFill>
              </a:rPr>
              <a:t>	</a:t>
            </a:r>
            <a:r>
              <a:rPr lang="en-US" dirty="0" smtClean="0">
                <a:solidFill>
                  <a:srgbClr val="FF0000"/>
                </a:solidFill>
              </a:rPr>
              <a:t>	return 10;</a:t>
            </a:r>
          </a:p>
          <a:p>
            <a:pPr marL="0" indent="0">
              <a:buNone/>
            </a:pPr>
            <a:r>
              <a:rPr lang="en-US" dirty="0">
                <a:solidFill>
                  <a:srgbClr val="FF0000"/>
                </a:solidFill>
              </a:rPr>
              <a:t>	</a:t>
            </a:r>
            <a:r>
              <a:rPr lang="en-US" dirty="0" smtClean="0">
                <a:solidFill>
                  <a:srgbClr val="FF0000"/>
                </a:solidFill>
              </a:rPr>
              <a:t>}</a:t>
            </a:r>
          </a:p>
          <a:p>
            <a:pPr marL="0" indent="0">
              <a:buNone/>
            </a:pPr>
            <a:r>
              <a:rPr lang="en-US" dirty="0" smtClean="0">
                <a:solidFill>
                  <a:srgbClr val="FF0000"/>
                </a:solidFill>
              </a:rPr>
              <a:t>}</a:t>
            </a:r>
          </a:p>
          <a:p>
            <a:pPr marL="0" indent="0">
              <a:buNone/>
            </a:pPr>
            <a:r>
              <a:rPr lang="en-US" dirty="0" smtClean="0">
                <a:solidFill>
                  <a:srgbClr val="FF0000"/>
                </a:solidFill>
              </a:rPr>
              <a:t>Class B extends A{</a:t>
            </a:r>
          </a:p>
          <a:p>
            <a:pPr marL="0" indent="0">
              <a:buNone/>
            </a:pPr>
            <a:r>
              <a:rPr lang="en-US" dirty="0">
                <a:solidFill>
                  <a:srgbClr val="FF0000"/>
                </a:solidFill>
              </a:rPr>
              <a:t>	</a:t>
            </a:r>
            <a:r>
              <a:rPr lang="en-US" dirty="0" smtClean="0">
                <a:solidFill>
                  <a:srgbClr val="FF0000"/>
                </a:solidFill>
              </a:rPr>
              <a:t>public </a:t>
            </a:r>
            <a:r>
              <a:rPr lang="en-US" dirty="0" err="1" smtClean="0">
                <a:solidFill>
                  <a:srgbClr val="FF0000"/>
                </a:solidFill>
              </a:rPr>
              <a:t>int</a:t>
            </a:r>
            <a:r>
              <a:rPr lang="en-US" dirty="0" smtClean="0">
                <a:solidFill>
                  <a:srgbClr val="FF0000"/>
                </a:solidFill>
              </a:rPr>
              <a:t> m1(){</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int</a:t>
            </a:r>
            <a:r>
              <a:rPr lang="en-US" dirty="0" smtClean="0">
                <a:solidFill>
                  <a:srgbClr val="FF0000"/>
                </a:solidFill>
              </a:rPr>
              <a:t> I =0 ;</a:t>
            </a:r>
          </a:p>
          <a:p>
            <a:pPr marL="0" indent="0">
              <a:buNone/>
            </a:pPr>
            <a:r>
              <a:rPr lang="en-US" dirty="0">
                <a:solidFill>
                  <a:srgbClr val="FF0000"/>
                </a:solidFill>
              </a:rPr>
              <a:t>	</a:t>
            </a:r>
            <a:r>
              <a:rPr lang="en-US" dirty="0" smtClean="0">
                <a:solidFill>
                  <a:srgbClr val="FF0000"/>
                </a:solidFill>
              </a:rPr>
              <a:t>	I = super.m1();</a:t>
            </a:r>
          </a:p>
          <a:p>
            <a:pPr marL="0" indent="0">
              <a:buNone/>
            </a:pPr>
            <a:r>
              <a:rPr lang="en-US" dirty="0">
                <a:solidFill>
                  <a:srgbClr val="FF0000"/>
                </a:solidFill>
              </a:rPr>
              <a:t>	</a:t>
            </a:r>
            <a:r>
              <a:rPr lang="en-US" dirty="0" smtClean="0">
                <a:solidFill>
                  <a:srgbClr val="FF0000"/>
                </a:solidFill>
              </a:rPr>
              <a:t>	return I + 10;</a:t>
            </a:r>
          </a:p>
          <a:p>
            <a:pPr marL="0" indent="0">
              <a:buNone/>
            </a:pPr>
            <a:r>
              <a:rPr lang="en-US" dirty="0">
                <a:solidFill>
                  <a:srgbClr val="FF0000"/>
                </a:solidFill>
              </a:rPr>
              <a:t>	</a:t>
            </a:r>
            <a:r>
              <a:rPr lang="en-US" dirty="0" smtClean="0">
                <a:solidFill>
                  <a:srgbClr val="FF0000"/>
                </a:solidFill>
              </a:rPr>
              <a:t>}</a:t>
            </a:r>
          </a:p>
          <a:p>
            <a:pPr marL="0" indent="0">
              <a:buNone/>
            </a:pPr>
            <a:r>
              <a:rPr lang="en-US" dirty="0" smtClean="0">
                <a:solidFill>
                  <a:srgbClr val="FF0000"/>
                </a:solidFill>
              </a:rPr>
              <a:t>}</a:t>
            </a:r>
          </a:p>
          <a:p>
            <a:pPr marL="0" indent="0">
              <a:buNone/>
            </a:pPr>
            <a:r>
              <a:rPr lang="en-US" dirty="0" smtClean="0"/>
              <a:t>Here class B overriding the method which is in super class and extending the features. And there are other classes also available those are depends on class B. here the problem is that, if super class suddenly change the return type of the method </a:t>
            </a:r>
            <a:r>
              <a:rPr lang="en-US" dirty="0" err="1" smtClean="0"/>
              <a:t>int</a:t>
            </a:r>
            <a:r>
              <a:rPr lang="en-US" dirty="0" smtClean="0"/>
              <a:t> to float then this change may break class B and </a:t>
            </a:r>
            <a:r>
              <a:rPr lang="en-US" dirty="0" err="1" smtClean="0"/>
              <a:t>B’z</a:t>
            </a:r>
            <a:r>
              <a:rPr lang="en-US" dirty="0" smtClean="0"/>
              <a:t> of B class all  respected to B all classes will be break.</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endParaRPr lang="en-US" dirty="0"/>
          </a:p>
        </p:txBody>
      </p:sp>
      <p:sp>
        <p:nvSpPr>
          <p:cNvPr id="4" name="Rectangle 3"/>
          <p:cNvSpPr/>
          <p:nvPr/>
        </p:nvSpPr>
        <p:spPr>
          <a:xfrm>
            <a:off x="1143000" y="304800"/>
            <a:ext cx="6324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rgbClr val="FF0000"/>
                </a:solidFill>
              </a:rPr>
              <a:t>Spring 8 Class </a:t>
            </a:r>
            <a:endParaRPr lang="en-US" sz="4800"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998780785"/>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IN" sz="2000" dirty="0">
                <a:solidFill>
                  <a:srgbClr val="FF0000"/>
                </a:solidFill>
              </a:rPr>
              <a:t>Why </a:t>
            </a:r>
            <a:r>
              <a:rPr lang="en-IN" sz="2000" dirty="0" err="1">
                <a:solidFill>
                  <a:srgbClr val="FF0000"/>
                </a:solidFill>
              </a:rPr>
              <a:t>ResourceBundle</a:t>
            </a:r>
            <a:r>
              <a:rPr lang="en-IN" sz="2000" dirty="0">
                <a:solidFill>
                  <a:srgbClr val="FF0000"/>
                </a:solidFill>
              </a:rPr>
              <a:t> will take the bundle from </a:t>
            </a:r>
            <a:r>
              <a:rPr lang="en-IN" sz="2000" dirty="0" err="1">
                <a:solidFill>
                  <a:srgbClr val="FF0000"/>
                </a:solidFill>
              </a:rPr>
              <a:t>src</a:t>
            </a:r>
            <a:r>
              <a:rPr lang="en-IN" sz="2000" dirty="0">
                <a:solidFill>
                  <a:srgbClr val="FF0000"/>
                </a:solidFill>
              </a:rPr>
              <a:t>??</a:t>
            </a:r>
            <a:endParaRPr lang="en-US" sz="2000" dirty="0">
              <a:solidFill>
                <a:srgbClr val="FF0000"/>
              </a:solidFill>
            </a:endParaRPr>
          </a:p>
          <a:p>
            <a:r>
              <a:rPr lang="en-IN" sz="1100" dirty="0" smtClean="0">
                <a:sym typeface="Wingdings"/>
              </a:rPr>
              <a:t></a:t>
            </a:r>
            <a:r>
              <a:rPr lang="en-IN" sz="1200" b="1" dirty="0" smtClean="0"/>
              <a:t>Hard </a:t>
            </a:r>
            <a:r>
              <a:rPr lang="en-IN" sz="1200" b="1" dirty="0"/>
              <a:t>Coding the static content in any application will not make it Internationalized, so, write the content in some other source, i.e., Properties.</a:t>
            </a:r>
            <a:endParaRPr lang="en-US" sz="1200" b="1" dirty="0"/>
          </a:p>
          <a:p>
            <a:r>
              <a:rPr lang="en-IN" sz="1200" b="1" dirty="0">
                <a:sym typeface="Wingdings"/>
              </a:rPr>
              <a:t></a:t>
            </a:r>
            <a:r>
              <a:rPr lang="en-IN" sz="1200" b="1" dirty="0"/>
              <a:t>Why properties means, we can read any content using Key, so we can access them easily. If we use Text file, we can’t read a specific portion of it.</a:t>
            </a:r>
            <a:endParaRPr lang="en-US" sz="1200" b="1" dirty="0"/>
          </a:p>
          <a:p>
            <a:endParaRPr lang="en-US" sz="1200" b="1" dirty="0"/>
          </a:p>
        </p:txBody>
      </p:sp>
      <p:sp>
        <p:nvSpPr>
          <p:cNvPr id="4" name="Footer Placeholder 3"/>
          <p:cNvSpPr>
            <a:spLocks noGrp="1"/>
          </p:cNvSpPr>
          <p:nvPr>
            <p:ph type="ftr" sz="quarter" idx="11"/>
          </p:nvPr>
        </p:nvSpPr>
        <p:spPr/>
        <p:txBody>
          <a:bodyPr/>
          <a:lstStyle/>
          <a:p>
            <a:r>
              <a:rPr lang="en-US" smtClean="0"/>
              <a:t>By Mr.Sachin Gaikwad</a:t>
            </a: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9200"/>
            <a:ext cx="914400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641871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smtClean="0"/>
          </a:p>
          <a:p>
            <a:endParaRPr lang="en-US" dirty="0" smtClean="0"/>
          </a:p>
          <a:p>
            <a:r>
              <a:rPr lang="en-IN" dirty="0">
                <a:sym typeface="Wingdings"/>
              </a:rPr>
              <a:t></a:t>
            </a:r>
            <a:r>
              <a:rPr lang="en-IN" dirty="0"/>
              <a:t> Here, we are reading the static content (or) template text from the properties file, but it display only one language, the end user may send request from any Locale , so write multiple properties files for multiple languages.</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91540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578" y="3886200"/>
            <a:ext cx="8764422"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925867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IN" dirty="0">
                <a:sym typeface="Wingdings"/>
              </a:rPr>
              <a:t></a:t>
            </a:r>
            <a:r>
              <a:rPr lang="en-IN" dirty="0"/>
              <a:t>Here for every Locale specific language, we have to provide one if condition, so to avoid that, append locale to base name(like messages), and name the properties file in same </a:t>
            </a:r>
            <a:r>
              <a:rPr lang="en-IN" dirty="0" err="1" smtClean="0"/>
              <a:t>convertion</a:t>
            </a:r>
            <a:r>
              <a:rPr lang="en-IN" dirty="0"/>
              <a:t>.</a:t>
            </a:r>
            <a:endParaRPr lang="en-US" dirty="0"/>
          </a:p>
          <a:p>
            <a:pPr marL="0" indent="0">
              <a:buNone/>
            </a:pPr>
            <a:endParaRPr lang="en-US" dirty="0" smtClean="0"/>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Gaikwad</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752157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0" y="2438400"/>
            <a:ext cx="9144000" cy="3970318"/>
          </a:xfrm>
          <a:prstGeom prst="rect">
            <a:avLst/>
          </a:prstGeom>
        </p:spPr>
        <p:txBody>
          <a:bodyPr wrap="square">
            <a:spAutoFit/>
          </a:bodyPr>
          <a:lstStyle/>
          <a:p>
            <a:r>
              <a:rPr lang="en-IN" dirty="0"/>
              <a:t>&lt;%	</a:t>
            </a:r>
            <a:endParaRPr lang="en-US" dirty="0"/>
          </a:p>
          <a:p>
            <a:r>
              <a:rPr lang="en-IN" dirty="0"/>
              <a:t>	</a:t>
            </a:r>
            <a:r>
              <a:rPr lang="en-IN" dirty="0">
                <a:solidFill>
                  <a:srgbClr val="FF0000"/>
                </a:solidFill>
              </a:rPr>
              <a:t>/* Locale </a:t>
            </a:r>
            <a:r>
              <a:rPr lang="en-IN" dirty="0" err="1">
                <a:solidFill>
                  <a:srgbClr val="FF0000"/>
                </a:solidFill>
              </a:rPr>
              <a:t>locale</a:t>
            </a:r>
            <a:r>
              <a:rPr lang="en-IN" dirty="0">
                <a:solidFill>
                  <a:srgbClr val="FF0000"/>
                </a:solidFill>
              </a:rPr>
              <a:t> = </a:t>
            </a:r>
            <a:r>
              <a:rPr lang="en-IN" dirty="0" err="1">
                <a:solidFill>
                  <a:srgbClr val="FF0000"/>
                </a:solidFill>
              </a:rPr>
              <a:t>Locale.getDefault</a:t>
            </a:r>
            <a:r>
              <a:rPr lang="en-IN" dirty="0">
                <a:solidFill>
                  <a:srgbClr val="FF0000"/>
                </a:solidFill>
              </a:rPr>
              <a:t>(); */</a:t>
            </a:r>
            <a:endParaRPr lang="en-US" dirty="0">
              <a:solidFill>
                <a:srgbClr val="FF0000"/>
              </a:solidFill>
            </a:endParaRPr>
          </a:p>
          <a:p>
            <a:r>
              <a:rPr lang="en-IN" dirty="0">
                <a:solidFill>
                  <a:srgbClr val="FF0000"/>
                </a:solidFill>
              </a:rPr>
              <a:t>	Locale </a:t>
            </a:r>
            <a:r>
              <a:rPr lang="en-IN" dirty="0" err="1">
                <a:solidFill>
                  <a:srgbClr val="FF0000"/>
                </a:solidFill>
              </a:rPr>
              <a:t>locale</a:t>
            </a:r>
            <a:r>
              <a:rPr lang="en-IN" dirty="0">
                <a:solidFill>
                  <a:srgbClr val="FF0000"/>
                </a:solidFill>
              </a:rPr>
              <a:t> = </a:t>
            </a:r>
            <a:r>
              <a:rPr lang="en-IN" dirty="0" err="1">
                <a:solidFill>
                  <a:srgbClr val="FF0000"/>
                </a:solidFill>
              </a:rPr>
              <a:t>request.getLocale</a:t>
            </a:r>
            <a:r>
              <a:rPr lang="en-IN" dirty="0">
                <a:solidFill>
                  <a:srgbClr val="FF0000"/>
                </a:solidFill>
              </a:rPr>
              <a:t>();</a:t>
            </a:r>
            <a:endParaRPr lang="en-US" dirty="0">
              <a:solidFill>
                <a:srgbClr val="FF0000"/>
              </a:solidFill>
            </a:endParaRPr>
          </a:p>
          <a:p>
            <a:r>
              <a:rPr lang="en-IN" dirty="0">
                <a:solidFill>
                  <a:srgbClr val="FF0000"/>
                </a:solidFill>
              </a:rPr>
              <a:t>	</a:t>
            </a:r>
            <a:r>
              <a:rPr lang="en-IN" dirty="0" err="1">
                <a:solidFill>
                  <a:srgbClr val="FF0000"/>
                </a:solidFill>
              </a:rPr>
              <a:t>out.println</a:t>
            </a:r>
            <a:r>
              <a:rPr lang="en-IN" dirty="0">
                <a:solidFill>
                  <a:srgbClr val="FF0000"/>
                </a:solidFill>
              </a:rPr>
              <a:t>(locale);</a:t>
            </a:r>
            <a:endParaRPr lang="en-US" dirty="0">
              <a:solidFill>
                <a:srgbClr val="FF0000"/>
              </a:solidFill>
            </a:endParaRPr>
          </a:p>
          <a:p>
            <a:r>
              <a:rPr lang="en-IN" dirty="0">
                <a:solidFill>
                  <a:srgbClr val="FF0000"/>
                </a:solidFill>
              </a:rPr>
              <a:t>	</a:t>
            </a:r>
            <a:r>
              <a:rPr lang="en-IN" dirty="0" err="1">
                <a:solidFill>
                  <a:srgbClr val="FF0000"/>
                </a:solidFill>
              </a:rPr>
              <a:t>out.println</a:t>
            </a:r>
            <a:r>
              <a:rPr lang="en-IN" dirty="0">
                <a:solidFill>
                  <a:srgbClr val="FF0000"/>
                </a:solidFill>
              </a:rPr>
              <a:t>(</a:t>
            </a:r>
            <a:r>
              <a:rPr lang="en-IN" dirty="0" err="1">
                <a:solidFill>
                  <a:srgbClr val="FF0000"/>
                </a:solidFill>
              </a:rPr>
              <a:t>locale.getDisplayLanguage</a:t>
            </a:r>
            <a:r>
              <a:rPr lang="en-IN" dirty="0">
                <a:solidFill>
                  <a:srgbClr val="FF0000"/>
                </a:solidFill>
              </a:rPr>
              <a:t>());</a:t>
            </a:r>
            <a:endParaRPr lang="en-US" dirty="0">
              <a:solidFill>
                <a:srgbClr val="FF0000"/>
              </a:solidFill>
            </a:endParaRPr>
          </a:p>
          <a:p>
            <a:r>
              <a:rPr lang="en-IN" dirty="0">
                <a:solidFill>
                  <a:srgbClr val="FF0000"/>
                </a:solidFill>
              </a:rPr>
              <a:t>	Properties props =  </a:t>
            </a:r>
            <a:r>
              <a:rPr lang="en-IN" b="1" dirty="0">
                <a:solidFill>
                  <a:srgbClr val="FF0000"/>
                </a:solidFill>
              </a:rPr>
              <a:t>null</a:t>
            </a:r>
            <a:r>
              <a:rPr lang="en-IN" dirty="0">
                <a:solidFill>
                  <a:srgbClr val="FF0000"/>
                </a:solidFill>
              </a:rPr>
              <a:t>;</a:t>
            </a:r>
            <a:endParaRPr lang="en-US" dirty="0">
              <a:solidFill>
                <a:srgbClr val="FF0000"/>
              </a:solidFill>
            </a:endParaRPr>
          </a:p>
          <a:p>
            <a:r>
              <a:rPr lang="en-IN" dirty="0">
                <a:solidFill>
                  <a:srgbClr val="FF0000"/>
                </a:solidFill>
              </a:rPr>
              <a:t>	props = </a:t>
            </a:r>
            <a:r>
              <a:rPr lang="en-IN" b="1" dirty="0">
                <a:solidFill>
                  <a:srgbClr val="FF0000"/>
                </a:solidFill>
              </a:rPr>
              <a:t>new</a:t>
            </a:r>
            <a:r>
              <a:rPr lang="en-IN" dirty="0">
                <a:solidFill>
                  <a:srgbClr val="FF0000"/>
                </a:solidFill>
              </a:rPr>
              <a:t> Properties();</a:t>
            </a:r>
            <a:endParaRPr lang="en-US" dirty="0">
              <a:solidFill>
                <a:srgbClr val="FF0000"/>
              </a:solidFill>
            </a:endParaRPr>
          </a:p>
          <a:p>
            <a:r>
              <a:rPr lang="en-IN" dirty="0"/>
              <a:t>	</a:t>
            </a:r>
            <a:r>
              <a:rPr lang="en-IN" dirty="0" err="1">
                <a:solidFill>
                  <a:schemeClr val="tx2">
                    <a:lumMod val="75000"/>
                  </a:schemeClr>
                </a:solidFill>
              </a:rPr>
              <a:t>props.load</a:t>
            </a:r>
            <a:r>
              <a:rPr lang="en-IN" dirty="0">
                <a:solidFill>
                  <a:schemeClr val="tx2">
                    <a:lumMod val="75000"/>
                  </a:schemeClr>
                </a:solidFill>
              </a:rPr>
              <a:t>(</a:t>
            </a:r>
            <a:r>
              <a:rPr lang="en-IN" b="1" dirty="0">
                <a:solidFill>
                  <a:schemeClr val="tx2">
                    <a:lumMod val="75000"/>
                  </a:schemeClr>
                </a:solidFill>
              </a:rPr>
              <a:t>new</a:t>
            </a:r>
            <a:r>
              <a:rPr lang="en-IN" dirty="0">
                <a:solidFill>
                  <a:schemeClr val="tx2">
                    <a:lumMod val="75000"/>
                  </a:schemeClr>
                </a:solidFill>
              </a:rPr>
              <a:t> </a:t>
            </a:r>
            <a:r>
              <a:rPr lang="en-IN" dirty="0" err="1">
                <a:solidFill>
                  <a:schemeClr val="tx2">
                    <a:lumMod val="75000"/>
                  </a:schemeClr>
                </a:solidFill>
              </a:rPr>
              <a:t>FileInputStream</a:t>
            </a:r>
            <a:r>
              <a:rPr lang="en-IN" dirty="0">
                <a:solidFill>
                  <a:schemeClr val="tx2">
                    <a:lumMod val="75000"/>
                  </a:schemeClr>
                </a:solidFill>
              </a:rPr>
              <a:t>(</a:t>
            </a:r>
            <a:r>
              <a:rPr lang="en-IN" b="1" dirty="0">
                <a:solidFill>
                  <a:schemeClr val="tx2">
                    <a:lumMod val="75000"/>
                  </a:schemeClr>
                </a:solidFill>
              </a:rPr>
              <a:t>new</a:t>
            </a:r>
            <a:r>
              <a:rPr lang="en-IN" dirty="0">
                <a:solidFill>
                  <a:schemeClr val="tx2">
                    <a:lumMod val="75000"/>
                  </a:schemeClr>
                </a:solidFill>
              </a:rPr>
              <a:t> File("E:\\</a:t>
            </a:r>
            <a:r>
              <a:rPr lang="en-IN" dirty="0" err="1">
                <a:solidFill>
                  <a:schemeClr val="tx2">
                    <a:lumMod val="75000"/>
                  </a:schemeClr>
                </a:solidFill>
              </a:rPr>
              <a:t>Sriman</a:t>
            </a:r>
            <a:r>
              <a:rPr lang="en-IN" dirty="0">
                <a:solidFill>
                  <a:schemeClr val="tx2">
                    <a:lumMod val="75000"/>
                  </a:schemeClr>
                </a:solidFill>
              </a:rPr>
              <a:t>\\Spring\\08102015\\</a:t>
            </a:r>
            <a:r>
              <a:rPr lang="en-IN" dirty="0" err="1">
                <a:solidFill>
                  <a:schemeClr val="tx2">
                    <a:lumMod val="75000"/>
                  </a:schemeClr>
                </a:solidFill>
              </a:rPr>
              <a:t>SpringCore</a:t>
            </a:r>
            <a:r>
              <a:rPr lang="en-IN" dirty="0">
                <a:solidFill>
                  <a:schemeClr val="tx2">
                    <a:lumMod val="75000"/>
                  </a:schemeClr>
                </a:solidFill>
              </a:rPr>
              <a:t>\\I18N_Practice2\\</a:t>
            </a:r>
            <a:r>
              <a:rPr lang="en-IN" dirty="0" err="1">
                <a:solidFill>
                  <a:schemeClr val="tx2">
                    <a:lumMod val="75000"/>
                  </a:schemeClr>
                </a:solidFill>
              </a:rPr>
              <a:t>WebContent</a:t>
            </a:r>
            <a:r>
              <a:rPr lang="en-IN" dirty="0">
                <a:solidFill>
                  <a:schemeClr val="tx2">
                    <a:lumMod val="75000"/>
                  </a:schemeClr>
                </a:solidFill>
              </a:rPr>
              <a:t>\\messages</a:t>
            </a:r>
            <a:r>
              <a:rPr lang="en-IN" dirty="0" smtClean="0">
                <a:solidFill>
                  <a:schemeClr val="tx2">
                    <a:lumMod val="75000"/>
                  </a:schemeClr>
                </a:solidFill>
              </a:rPr>
              <a:t>_"+ </a:t>
            </a:r>
            <a:r>
              <a:rPr lang="en-IN" dirty="0" err="1" smtClean="0">
                <a:solidFill>
                  <a:schemeClr val="tx2">
                    <a:lumMod val="75000"/>
                  </a:schemeClr>
                </a:solidFill>
              </a:rPr>
              <a:t>locale</a:t>
            </a:r>
            <a:r>
              <a:rPr lang="en-IN" dirty="0" err="1">
                <a:solidFill>
                  <a:schemeClr val="tx2">
                    <a:lumMod val="75000"/>
                  </a:schemeClr>
                </a:solidFill>
              </a:rPr>
              <a:t>+".properties</a:t>
            </a:r>
            <a:r>
              <a:rPr lang="en-IN" dirty="0">
                <a:solidFill>
                  <a:schemeClr val="tx2">
                    <a:lumMod val="75000"/>
                  </a:schemeClr>
                </a:solidFill>
              </a:rPr>
              <a:t>")));</a:t>
            </a:r>
            <a:endParaRPr lang="en-US" dirty="0">
              <a:solidFill>
                <a:schemeClr val="tx2">
                  <a:lumMod val="75000"/>
                </a:schemeClr>
              </a:solidFill>
            </a:endParaRPr>
          </a:p>
          <a:p>
            <a:r>
              <a:rPr lang="en-IN" dirty="0">
                <a:solidFill>
                  <a:schemeClr val="tx2">
                    <a:lumMod val="75000"/>
                  </a:schemeClr>
                </a:solidFill>
              </a:rPr>
              <a:t> </a:t>
            </a:r>
            <a:endParaRPr lang="en-US" dirty="0">
              <a:solidFill>
                <a:schemeClr val="tx2">
                  <a:lumMod val="75000"/>
                </a:schemeClr>
              </a:solidFill>
            </a:endParaRPr>
          </a:p>
          <a:p>
            <a:r>
              <a:rPr lang="en-IN" dirty="0" err="1">
                <a:solidFill>
                  <a:srgbClr val="0070C0"/>
                </a:solidFill>
              </a:rPr>
              <a:t>props.load</a:t>
            </a:r>
            <a:r>
              <a:rPr lang="en-IN" dirty="0">
                <a:solidFill>
                  <a:srgbClr val="0070C0"/>
                </a:solidFill>
              </a:rPr>
              <a:t>(</a:t>
            </a:r>
            <a:r>
              <a:rPr lang="en-IN" dirty="0" err="1">
                <a:solidFill>
                  <a:srgbClr val="0070C0"/>
                </a:solidFill>
              </a:rPr>
              <a:t>request.getServletContext</a:t>
            </a:r>
            <a:r>
              <a:rPr lang="en-IN" dirty="0">
                <a:solidFill>
                  <a:srgbClr val="0070C0"/>
                </a:solidFill>
              </a:rPr>
              <a:t>().</a:t>
            </a:r>
            <a:r>
              <a:rPr lang="en-IN" dirty="0" err="1">
                <a:solidFill>
                  <a:srgbClr val="0070C0"/>
                </a:solidFill>
              </a:rPr>
              <a:t>getResourceAsStream</a:t>
            </a:r>
            <a:r>
              <a:rPr lang="en-IN" dirty="0">
                <a:solidFill>
                  <a:srgbClr val="0070C0"/>
                </a:solidFill>
              </a:rPr>
              <a:t>("resources//</a:t>
            </a:r>
            <a:r>
              <a:rPr lang="en-IN" dirty="0" err="1">
                <a:solidFill>
                  <a:srgbClr val="0070C0"/>
                </a:solidFill>
              </a:rPr>
              <a:t>messages_"+locale+".properties</a:t>
            </a:r>
            <a:r>
              <a:rPr lang="en-IN" dirty="0">
                <a:solidFill>
                  <a:srgbClr val="0070C0"/>
                </a:solidFill>
              </a:rPr>
              <a:t>"));</a:t>
            </a:r>
            <a:endParaRPr lang="en-US" dirty="0">
              <a:solidFill>
                <a:srgbClr val="0070C0"/>
              </a:solidFill>
            </a:endParaRPr>
          </a:p>
          <a:p>
            <a:r>
              <a:rPr lang="en-IN" dirty="0">
                <a:solidFill>
                  <a:srgbClr val="0070C0"/>
                </a:solidFill>
              </a:rPr>
              <a:t>%&gt;</a:t>
            </a:r>
            <a:endParaRPr lang="en-US" dirty="0">
              <a:solidFill>
                <a:srgbClr val="0070C0"/>
              </a:solidFill>
            </a:endParaRPr>
          </a:p>
        </p:txBody>
      </p:sp>
    </p:spTree>
    <p:extLst>
      <p:ext uri="{BB962C8B-B14F-4D97-AF65-F5344CB8AC3E}">
        <p14:creationId xmlns:p14="http://schemas.microsoft.com/office/powerpoint/2010/main" val="9748060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lvl="0"/>
            <a:endParaRPr lang="en-IN" dirty="0" smtClean="0"/>
          </a:p>
          <a:p>
            <a:pPr lvl="0"/>
            <a:r>
              <a:rPr lang="en-IN" dirty="0" smtClean="0"/>
              <a:t>We </a:t>
            </a:r>
            <a:r>
              <a:rPr lang="en-IN" dirty="0"/>
              <a:t>are Writing the logic to append the locale to the File, but, J2EE is Provided a class </a:t>
            </a:r>
            <a:r>
              <a:rPr lang="en-IN" dirty="0" err="1"/>
              <a:t>ResourceBundle</a:t>
            </a:r>
            <a:r>
              <a:rPr lang="en-IN" dirty="0"/>
              <a:t> to read properties file bundle.</a:t>
            </a:r>
            <a:endParaRPr lang="en-US" dirty="0"/>
          </a:p>
          <a:p>
            <a:pPr lvl="0"/>
            <a:r>
              <a:rPr lang="en-IN" dirty="0"/>
              <a:t>We have to pass </a:t>
            </a:r>
            <a:r>
              <a:rPr lang="en-IN" dirty="0" err="1"/>
              <a:t>Basename</a:t>
            </a:r>
            <a:r>
              <a:rPr lang="en-IN" dirty="0"/>
              <a:t> and locale, so it will good enough to identify and read the messages from properties file, and returns as </a:t>
            </a:r>
            <a:r>
              <a:rPr lang="en-IN" dirty="0" err="1"/>
              <a:t>resourceBundle</a:t>
            </a:r>
            <a:r>
              <a:rPr lang="en-IN" dirty="0"/>
              <a:t> Object.</a:t>
            </a:r>
            <a:endParaRPr lang="en-US" dirty="0"/>
          </a:p>
          <a:p>
            <a:r>
              <a:rPr lang="en-IN" dirty="0"/>
              <a:t> </a:t>
            </a:r>
            <a:endParaRPr lang="en-US" dirty="0"/>
          </a:p>
          <a:p>
            <a:r>
              <a:rPr lang="en-IN" dirty="0">
                <a:solidFill>
                  <a:srgbClr val="FF0000"/>
                </a:solidFill>
              </a:rPr>
              <a:t>&lt;%	</a:t>
            </a:r>
            <a:endParaRPr lang="en-US" dirty="0">
              <a:solidFill>
                <a:srgbClr val="FF0000"/>
              </a:solidFill>
            </a:endParaRPr>
          </a:p>
          <a:p>
            <a:r>
              <a:rPr lang="en-IN" dirty="0">
                <a:solidFill>
                  <a:srgbClr val="FF0000"/>
                </a:solidFill>
              </a:rPr>
              <a:t>	/* Locale </a:t>
            </a:r>
            <a:r>
              <a:rPr lang="en-IN" dirty="0" err="1">
                <a:solidFill>
                  <a:srgbClr val="FF0000"/>
                </a:solidFill>
              </a:rPr>
              <a:t>locale</a:t>
            </a:r>
            <a:r>
              <a:rPr lang="en-IN" dirty="0">
                <a:solidFill>
                  <a:srgbClr val="FF0000"/>
                </a:solidFill>
              </a:rPr>
              <a:t> = </a:t>
            </a:r>
            <a:r>
              <a:rPr lang="en-IN" dirty="0" err="1">
                <a:solidFill>
                  <a:srgbClr val="FF0000"/>
                </a:solidFill>
              </a:rPr>
              <a:t>Locale.getDefault</a:t>
            </a:r>
            <a:r>
              <a:rPr lang="en-IN" dirty="0">
                <a:solidFill>
                  <a:srgbClr val="FF0000"/>
                </a:solidFill>
              </a:rPr>
              <a:t>(); */</a:t>
            </a:r>
            <a:endParaRPr lang="en-US" dirty="0">
              <a:solidFill>
                <a:srgbClr val="FF0000"/>
              </a:solidFill>
            </a:endParaRPr>
          </a:p>
          <a:p>
            <a:r>
              <a:rPr lang="en-IN" dirty="0">
                <a:solidFill>
                  <a:srgbClr val="FF0000"/>
                </a:solidFill>
              </a:rPr>
              <a:t>	Locale </a:t>
            </a:r>
            <a:r>
              <a:rPr lang="en-IN" dirty="0" err="1">
                <a:solidFill>
                  <a:srgbClr val="FF0000"/>
                </a:solidFill>
              </a:rPr>
              <a:t>locale</a:t>
            </a:r>
            <a:r>
              <a:rPr lang="en-IN" dirty="0">
                <a:solidFill>
                  <a:srgbClr val="FF0000"/>
                </a:solidFill>
              </a:rPr>
              <a:t> = </a:t>
            </a:r>
            <a:r>
              <a:rPr lang="en-IN" dirty="0" err="1">
                <a:solidFill>
                  <a:srgbClr val="FF0000"/>
                </a:solidFill>
              </a:rPr>
              <a:t>request.getLocale</a:t>
            </a:r>
            <a:r>
              <a:rPr lang="en-IN" dirty="0">
                <a:solidFill>
                  <a:srgbClr val="FF0000"/>
                </a:solidFill>
              </a:rPr>
              <a:t>();</a:t>
            </a:r>
            <a:endParaRPr lang="en-US" dirty="0">
              <a:solidFill>
                <a:srgbClr val="FF0000"/>
              </a:solidFill>
            </a:endParaRPr>
          </a:p>
          <a:p>
            <a:r>
              <a:rPr lang="en-IN" dirty="0">
                <a:solidFill>
                  <a:srgbClr val="FF0000"/>
                </a:solidFill>
              </a:rPr>
              <a:t>	</a:t>
            </a:r>
            <a:r>
              <a:rPr lang="en-IN" dirty="0" err="1">
                <a:solidFill>
                  <a:srgbClr val="FF0000"/>
                </a:solidFill>
              </a:rPr>
              <a:t>ResourceBundle</a:t>
            </a:r>
            <a:r>
              <a:rPr lang="en-IN" dirty="0">
                <a:solidFill>
                  <a:srgbClr val="FF0000"/>
                </a:solidFill>
              </a:rPr>
              <a:t> </a:t>
            </a:r>
            <a:r>
              <a:rPr lang="en-IN" dirty="0" err="1">
                <a:solidFill>
                  <a:srgbClr val="FF0000"/>
                </a:solidFill>
              </a:rPr>
              <a:t>rb</a:t>
            </a:r>
            <a:r>
              <a:rPr lang="en-IN" dirty="0">
                <a:solidFill>
                  <a:srgbClr val="FF0000"/>
                </a:solidFill>
              </a:rPr>
              <a:t> = </a:t>
            </a:r>
            <a:r>
              <a:rPr lang="en-IN" dirty="0" err="1">
                <a:solidFill>
                  <a:srgbClr val="FF0000"/>
                </a:solidFill>
              </a:rPr>
              <a:t>ResourceBundle.getBundle</a:t>
            </a:r>
            <a:r>
              <a:rPr lang="en-IN" dirty="0">
                <a:solidFill>
                  <a:srgbClr val="FF0000"/>
                </a:solidFill>
              </a:rPr>
              <a:t>("messages", locale);</a:t>
            </a:r>
            <a:endParaRPr lang="en-US" dirty="0">
              <a:solidFill>
                <a:srgbClr val="FF0000"/>
              </a:solidFill>
            </a:endParaRPr>
          </a:p>
          <a:p>
            <a:r>
              <a:rPr lang="en-IN" dirty="0">
                <a:solidFill>
                  <a:srgbClr val="FF0000"/>
                </a:solidFill>
              </a:rPr>
              <a:t>%&gt;</a:t>
            </a:r>
            <a:endParaRPr lang="en-US" dirty="0">
              <a:solidFill>
                <a:srgbClr val="FF0000"/>
              </a:solidFill>
            </a:endParaRPr>
          </a:p>
          <a:p>
            <a:r>
              <a:rPr lang="en-IN" dirty="0"/>
              <a:t> </a:t>
            </a:r>
            <a:endParaRPr lang="en-US" dirty="0"/>
          </a:p>
          <a:p>
            <a:r>
              <a:rPr lang="en-IN" dirty="0">
                <a:sym typeface="Wingdings"/>
              </a:rPr>
              <a:t></a:t>
            </a:r>
            <a:r>
              <a:rPr lang="en-IN" dirty="0"/>
              <a:t>But, Writing </a:t>
            </a:r>
            <a:r>
              <a:rPr lang="en-IN" dirty="0" err="1"/>
              <a:t>Scriptlet</a:t>
            </a:r>
            <a:r>
              <a:rPr lang="en-IN" dirty="0"/>
              <a:t> logic inside a  JSP is not recommended, so write this logic of </a:t>
            </a:r>
            <a:r>
              <a:rPr lang="en-IN" dirty="0" err="1"/>
              <a:t>RecourceBundle</a:t>
            </a:r>
            <a:r>
              <a:rPr lang="en-IN" dirty="0"/>
              <a:t> inside a </a:t>
            </a:r>
            <a:r>
              <a:rPr lang="en-IN" dirty="0" err="1"/>
              <a:t>ServletFilter</a:t>
            </a:r>
            <a:r>
              <a:rPr lang="en-IN" dirty="0"/>
              <a:t>, whenever servlet container get the request its handover that request to </a:t>
            </a:r>
            <a:r>
              <a:rPr lang="en-IN" dirty="0" err="1"/>
              <a:t>FilterManager</a:t>
            </a:r>
            <a:r>
              <a:rPr lang="en-IN" dirty="0"/>
              <a:t> and handover that request to that filter based on mapping.</a:t>
            </a:r>
            <a:endParaRPr lang="en-US" dirty="0"/>
          </a:p>
          <a:p>
            <a:r>
              <a:rPr lang="en-IN" dirty="0">
                <a:sym typeface="Wingdings"/>
              </a:rPr>
              <a:t></a:t>
            </a:r>
            <a:r>
              <a:rPr lang="en-IN" dirty="0"/>
              <a:t>Filter is the one which perform pre-processing and post-processing on request.</a:t>
            </a:r>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9192945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934200"/>
          </a:xfrm>
        </p:spPr>
        <p:txBody>
          <a:bodyPr>
            <a:normAutofit fontScale="70000" lnSpcReduction="20000"/>
          </a:bodyPr>
          <a:lstStyle/>
          <a:p>
            <a:r>
              <a:rPr lang="en-IN" dirty="0">
                <a:solidFill>
                  <a:srgbClr val="FF0000"/>
                </a:solidFill>
              </a:rPr>
              <a:t>@</a:t>
            </a:r>
            <a:r>
              <a:rPr lang="en-IN" dirty="0" err="1">
                <a:solidFill>
                  <a:srgbClr val="FF0000"/>
                </a:solidFill>
              </a:rPr>
              <a:t>WebFilter</a:t>
            </a:r>
            <a:r>
              <a:rPr lang="en-IN" dirty="0">
                <a:solidFill>
                  <a:srgbClr val="FF0000"/>
                </a:solidFill>
              </a:rPr>
              <a:t>("/*")</a:t>
            </a:r>
            <a:endParaRPr lang="en-US" dirty="0">
              <a:solidFill>
                <a:srgbClr val="FF0000"/>
              </a:solidFill>
            </a:endParaRPr>
          </a:p>
          <a:p>
            <a:r>
              <a:rPr lang="en-IN" b="1" dirty="0">
                <a:solidFill>
                  <a:srgbClr val="FF0000"/>
                </a:solidFill>
              </a:rPr>
              <a:t>public</a:t>
            </a:r>
            <a:r>
              <a:rPr lang="en-IN" dirty="0">
                <a:solidFill>
                  <a:srgbClr val="FF0000"/>
                </a:solidFill>
              </a:rPr>
              <a:t> </a:t>
            </a:r>
            <a:r>
              <a:rPr lang="en-IN" b="1" dirty="0">
                <a:solidFill>
                  <a:srgbClr val="FF0000"/>
                </a:solidFill>
              </a:rPr>
              <a:t>class</a:t>
            </a:r>
            <a:r>
              <a:rPr lang="en-IN" dirty="0">
                <a:solidFill>
                  <a:srgbClr val="FF0000"/>
                </a:solidFill>
              </a:rPr>
              <a:t> I18NFilter </a:t>
            </a:r>
            <a:r>
              <a:rPr lang="en-IN" b="1" dirty="0">
                <a:solidFill>
                  <a:srgbClr val="FF0000"/>
                </a:solidFill>
              </a:rPr>
              <a:t>implements</a:t>
            </a:r>
            <a:r>
              <a:rPr lang="en-IN" dirty="0">
                <a:solidFill>
                  <a:srgbClr val="FF0000"/>
                </a:solidFill>
              </a:rPr>
              <a:t> Filter{</a:t>
            </a:r>
            <a:endParaRPr lang="en-US" dirty="0">
              <a:solidFill>
                <a:srgbClr val="FF0000"/>
              </a:solidFill>
            </a:endParaRPr>
          </a:p>
          <a:p>
            <a:r>
              <a:rPr lang="en-IN" dirty="0">
                <a:solidFill>
                  <a:srgbClr val="FF0000"/>
                </a:solidFill>
              </a:rPr>
              <a:t>	</a:t>
            </a:r>
            <a:r>
              <a:rPr lang="en-IN" b="1" dirty="0">
                <a:solidFill>
                  <a:srgbClr val="FF0000"/>
                </a:solidFill>
              </a:rPr>
              <a:t>public</a:t>
            </a:r>
            <a:r>
              <a:rPr lang="en-IN" dirty="0">
                <a:solidFill>
                  <a:srgbClr val="FF0000"/>
                </a:solidFill>
              </a:rPr>
              <a:t> </a:t>
            </a:r>
            <a:r>
              <a:rPr lang="en-IN" b="1" dirty="0">
                <a:solidFill>
                  <a:srgbClr val="FF0000"/>
                </a:solidFill>
              </a:rPr>
              <a:t>void</a:t>
            </a:r>
            <a:r>
              <a:rPr lang="en-IN" dirty="0">
                <a:solidFill>
                  <a:srgbClr val="FF0000"/>
                </a:solidFill>
              </a:rPr>
              <a:t> destroy() {}</a:t>
            </a:r>
            <a:endParaRPr lang="en-US" dirty="0">
              <a:solidFill>
                <a:srgbClr val="FF0000"/>
              </a:solidFill>
            </a:endParaRPr>
          </a:p>
          <a:p>
            <a:r>
              <a:rPr lang="en-IN" dirty="0">
                <a:solidFill>
                  <a:srgbClr val="FF0000"/>
                </a:solidFill>
              </a:rPr>
              <a:t>	</a:t>
            </a:r>
            <a:r>
              <a:rPr lang="en-IN" b="1" dirty="0">
                <a:solidFill>
                  <a:srgbClr val="FF0000"/>
                </a:solidFill>
              </a:rPr>
              <a:t>public</a:t>
            </a:r>
            <a:r>
              <a:rPr lang="en-IN" dirty="0">
                <a:solidFill>
                  <a:srgbClr val="FF0000"/>
                </a:solidFill>
              </a:rPr>
              <a:t> </a:t>
            </a:r>
            <a:r>
              <a:rPr lang="en-IN" b="1" dirty="0">
                <a:solidFill>
                  <a:srgbClr val="FF0000"/>
                </a:solidFill>
              </a:rPr>
              <a:t>void</a:t>
            </a:r>
            <a:r>
              <a:rPr lang="en-IN" dirty="0">
                <a:solidFill>
                  <a:srgbClr val="FF0000"/>
                </a:solidFill>
              </a:rPr>
              <a:t> </a:t>
            </a:r>
            <a:r>
              <a:rPr lang="en-IN" dirty="0" err="1">
                <a:solidFill>
                  <a:srgbClr val="FF0000"/>
                </a:solidFill>
              </a:rPr>
              <a:t>init</a:t>
            </a:r>
            <a:r>
              <a:rPr lang="en-IN" dirty="0">
                <a:solidFill>
                  <a:srgbClr val="FF0000"/>
                </a:solidFill>
              </a:rPr>
              <a:t>(</a:t>
            </a:r>
            <a:r>
              <a:rPr lang="en-IN" dirty="0" err="1">
                <a:solidFill>
                  <a:srgbClr val="FF0000"/>
                </a:solidFill>
              </a:rPr>
              <a:t>FilterConfig</a:t>
            </a:r>
            <a:r>
              <a:rPr lang="en-IN" dirty="0">
                <a:solidFill>
                  <a:srgbClr val="FF0000"/>
                </a:solidFill>
              </a:rPr>
              <a:t> arg0) </a:t>
            </a:r>
            <a:r>
              <a:rPr lang="en-IN" b="1" dirty="0">
                <a:solidFill>
                  <a:srgbClr val="FF0000"/>
                </a:solidFill>
              </a:rPr>
              <a:t>throws</a:t>
            </a:r>
            <a:r>
              <a:rPr lang="en-IN" dirty="0">
                <a:solidFill>
                  <a:srgbClr val="FF0000"/>
                </a:solidFill>
              </a:rPr>
              <a:t> </a:t>
            </a:r>
            <a:r>
              <a:rPr lang="en-IN" dirty="0" err="1">
                <a:solidFill>
                  <a:srgbClr val="FF0000"/>
                </a:solidFill>
              </a:rPr>
              <a:t>ServletException</a:t>
            </a:r>
            <a:r>
              <a:rPr lang="en-IN" dirty="0">
                <a:solidFill>
                  <a:srgbClr val="FF0000"/>
                </a:solidFill>
              </a:rPr>
              <a:t> {}</a:t>
            </a:r>
            <a:endParaRPr lang="en-US" dirty="0">
              <a:solidFill>
                <a:srgbClr val="FF0000"/>
              </a:solidFill>
            </a:endParaRPr>
          </a:p>
          <a:p>
            <a:r>
              <a:rPr lang="en-IN" dirty="0">
                <a:solidFill>
                  <a:srgbClr val="FF0000"/>
                </a:solidFill>
              </a:rPr>
              <a:t>	</a:t>
            </a:r>
            <a:r>
              <a:rPr lang="en-IN" b="1" dirty="0">
                <a:solidFill>
                  <a:srgbClr val="FF0000"/>
                </a:solidFill>
              </a:rPr>
              <a:t>public</a:t>
            </a:r>
            <a:r>
              <a:rPr lang="en-IN" dirty="0">
                <a:solidFill>
                  <a:srgbClr val="FF0000"/>
                </a:solidFill>
              </a:rPr>
              <a:t> </a:t>
            </a:r>
            <a:r>
              <a:rPr lang="en-IN" b="1" dirty="0">
                <a:solidFill>
                  <a:srgbClr val="FF0000"/>
                </a:solidFill>
              </a:rPr>
              <a:t>void</a:t>
            </a:r>
            <a:r>
              <a:rPr lang="en-IN" dirty="0">
                <a:solidFill>
                  <a:srgbClr val="FF0000"/>
                </a:solidFill>
              </a:rPr>
              <a:t> </a:t>
            </a:r>
            <a:r>
              <a:rPr lang="en-IN" dirty="0" err="1">
                <a:solidFill>
                  <a:srgbClr val="FF0000"/>
                </a:solidFill>
              </a:rPr>
              <a:t>doFilter</a:t>
            </a:r>
            <a:r>
              <a:rPr lang="en-IN" dirty="0">
                <a:solidFill>
                  <a:srgbClr val="FF0000"/>
                </a:solidFill>
              </a:rPr>
              <a:t>(</a:t>
            </a:r>
            <a:r>
              <a:rPr lang="en-IN" dirty="0" err="1">
                <a:solidFill>
                  <a:srgbClr val="FF0000"/>
                </a:solidFill>
              </a:rPr>
              <a:t>ServletRequest</a:t>
            </a:r>
            <a:r>
              <a:rPr lang="en-IN" dirty="0">
                <a:solidFill>
                  <a:srgbClr val="FF0000"/>
                </a:solidFill>
              </a:rPr>
              <a:t> </a:t>
            </a:r>
            <a:r>
              <a:rPr lang="en-IN" dirty="0" err="1">
                <a:solidFill>
                  <a:srgbClr val="FF0000"/>
                </a:solidFill>
              </a:rPr>
              <a:t>req</a:t>
            </a:r>
            <a:r>
              <a:rPr lang="en-IN" dirty="0">
                <a:solidFill>
                  <a:srgbClr val="FF0000"/>
                </a:solidFill>
              </a:rPr>
              <a:t>, </a:t>
            </a:r>
            <a:r>
              <a:rPr lang="en-IN" dirty="0" err="1">
                <a:solidFill>
                  <a:srgbClr val="FF0000"/>
                </a:solidFill>
              </a:rPr>
              <a:t>ServletResponse</a:t>
            </a:r>
            <a:r>
              <a:rPr lang="en-IN" dirty="0">
                <a:solidFill>
                  <a:srgbClr val="FF0000"/>
                </a:solidFill>
              </a:rPr>
              <a:t> </a:t>
            </a:r>
            <a:r>
              <a:rPr lang="en-IN" dirty="0" err="1">
                <a:solidFill>
                  <a:srgbClr val="FF0000"/>
                </a:solidFill>
              </a:rPr>
              <a:t>resp</a:t>
            </a:r>
            <a:r>
              <a:rPr lang="en-IN" dirty="0">
                <a:solidFill>
                  <a:srgbClr val="FF0000"/>
                </a:solidFill>
              </a:rPr>
              <a:t>,</a:t>
            </a:r>
            <a:endParaRPr lang="en-US" dirty="0">
              <a:solidFill>
                <a:srgbClr val="FF0000"/>
              </a:solidFill>
            </a:endParaRPr>
          </a:p>
          <a:p>
            <a:r>
              <a:rPr lang="en-IN" dirty="0">
                <a:solidFill>
                  <a:srgbClr val="FF0000"/>
                </a:solidFill>
              </a:rPr>
              <a:t>			</a:t>
            </a:r>
            <a:r>
              <a:rPr lang="en-IN" dirty="0" err="1">
                <a:solidFill>
                  <a:srgbClr val="FF0000"/>
                </a:solidFill>
              </a:rPr>
              <a:t>FilterChain</a:t>
            </a:r>
            <a:r>
              <a:rPr lang="en-IN" dirty="0">
                <a:solidFill>
                  <a:srgbClr val="FF0000"/>
                </a:solidFill>
              </a:rPr>
              <a:t> chain) </a:t>
            </a:r>
            <a:r>
              <a:rPr lang="en-IN" b="1" dirty="0">
                <a:solidFill>
                  <a:srgbClr val="FF0000"/>
                </a:solidFill>
              </a:rPr>
              <a:t>throws</a:t>
            </a:r>
            <a:r>
              <a:rPr lang="en-IN" dirty="0">
                <a:solidFill>
                  <a:srgbClr val="FF0000"/>
                </a:solidFill>
              </a:rPr>
              <a:t> </a:t>
            </a:r>
            <a:r>
              <a:rPr lang="en-IN" dirty="0" err="1">
                <a:solidFill>
                  <a:srgbClr val="FF0000"/>
                </a:solidFill>
              </a:rPr>
              <a:t>IOException</a:t>
            </a:r>
            <a:r>
              <a:rPr lang="en-IN" dirty="0">
                <a:solidFill>
                  <a:srgbClr val="FF0000"/>
                </a:solidFill>
              </a:rPr>
              <a:t>, </a:t>
            </a:r>
            <a:r>
              <a:rPr lang="en-IN" dirty="0" err="1">
                <a:solidFill>
                  <a:srgbClr val="FF0000"/>
                </a:solidFill>
              </a:rPr>
              <a:t>ServletException</a:t>
            </a:r>
            <a:r>
              <a:rPr lang="en-IN" dirty="0">
                <a:solidFill>
                  <a:srgbClr val="FF0000"/>
                </a:solidFill>
              </a:rPr>
              <a:t> {</a:t>
            </a:r>
            <a:endParaRPr lang="en-US" dirty="0">
              <a:solidFill>
                <a:srgbClr val="FF0000"/>
              </a:solidFill>
            </a:endParaRPr>
          </a:p>
          <a:p>
            <a:r>
              <a:rPr lang="en-IN" dirty="0">
                <a:solidFill>
                  <a:srgbClr val="FF0000"/>
                </a:solidFill>
              </a:rPr>
              <a:t>		Locale </a:t>
            </a:r>
            <a:r>
              <a:rPr lang="en-IN" dirty="0" err="1">
                <a:solidFill>
                  <a:srgbClr val="FF0000"/>
                </a:solidFill>
              </a:rPr>
              <a:t>locale</a:t>
            </a:r>
            <a:r>
              <a:rPr lang="en-IN" dirty="0">
                <a:solidFill>
                  <a:srgbClr val="FF0000"/>
                </a:solidFill>
              </a:rPr>
              <a:t> = </a:t>
            </a:r>
            <a:r>
              <a:rPr lang="en-IN" dirty="0" err="1">
                <a:solidFill>
                  <a:srgbClr val="FF0000"/>
                </a:solidFill>
              </a:rPr>
              <a:t>req.getLocale</a:t>
            </a:r>
            <a:r>
              <a:rPr lang="en-IN" dirty="0">
                <a:solidFill>
                  <a:srgbClr val="FF0000"/>
                </a:solidFill>
              </a:rPr>
              <a:t>();</a:t>
            </a:r>
            <a:endParaRPr lang="en-US" dirty="0">
              <a:solidFill>
                <a:srgbClr val="FF0000"/>
              </a:solidFill>
            </a:endParaRPr>
          </a:p>
          <a:p>
            <a:r>
              <a:rPr lang="en-IN" dirty="0">
                <a:solidFill>
                  <a:srgbClr val="FF0000"/>
                </a:solidFill>
              </a:rPr>
              <a:t>		</a:t>
            </a:r>
            <a:r>
              <a:rPr lang="en-IN" dirty="0" err="1">
                <a:solidFill>
                  <a:srgbClr val="FF0000"/>
                </a:solidFill>
              </a:rPr>
              <a:t>ResourceBundle</a:t>
            </a:r>
            <a:r>
              <a:rPr lang="en-IN" dirty="0">
                <a:solidFill>
                  <a:srgbClr val="FF0000"/>
                </a:solidFill>
              </a:rPr>
              <a:t> </a:t>
            </a:r>
            <a:r>
              <a:rPr lang="en-IN" dirty="0" err="1">
                <a:solidFill>
                  <a:srgbClr val="FF0000"/>
                </a:solidFill>
              </a:rPr>
              <a:t>rb</a:t>
            </a:r>
            <a:r>
              <a:rPr lang="en-IN" dirty="0">
                <a:solidFill>
                  <a:srgbClr val="FF0000"/>
                </a:solidFill>
              </a:rPr>
              <a:t> = </a:t>
            </a:r>
            <a:r>
              <a:rPr lang="en-IN" dirty="0" err="1">
                <a:solidFill>
                  <a:srgbClr val="FF0000"/>
                </a:solidFill>
              </a:rPr>
              <a:t>ResourceBundle.</a:t>
            </a:r>
            <a:r>
              <a:rPr lang="en-IN" i="1" dirty="0" err="1">
                <a:solidFill>
                  <a:srgbClr val="FF0000"/>
                </a:solidFill>
              </a:rPr>
              <a:t>getBundle</a:t>
            </a:r>
            <a:r>
              <a:rPr lang="en-IN" dirty="0">
                <a:solidFill>
                  <a:srgbClr val="FF0000"/>
                </a:solidFill>
              </a:rPr>
              <a:t>("messages", locale);</a:t>
            </a:r>
            <a:endParaRPr lang="en-US" dirty="0">
              <a:solidFill>
                <a:srgbClr val="FF0000"/>
              </a:solidFill>
            </a:endParaRPr>
          </a:p>
          <a:p>
            <a:r>
              <a:rPr lang="en-IN" dirty="0">
                <a:solidFill>
                  <a:srgbClr val="FF0000"/>
                </a:solidFill>
              </a:rPr>
              <a:t>		</a:t>
            </a:r>
            <a:r>
              <a:rPr lang="en-IN" dirty="0" err="1">
                <a:solidFill>
                  <a:srgbClr val="FF0000"/>
                </a:solidFill>
              </a:rPr>
              <a:t>req.setAttribute</a:t>
            </a:r>
            <a:r>
              <a:rPr lang="en-IN" dirty="0">
                <a:solidFill>
                  <a:srgbClr val="FF0000"/>
                </a:solidFill>
              </a:rPr>
              <a:t>("</a:t>
            </a:r>
            <a:r>
              <a:rPr lang="en-IN" dirty="0" err="1">
                <a:solidFill>
                  <a:srgbClr val="FF0000"/>
                </a:solidFill>
              </a:rPr>
              <a:t>rb</a:t>
            </a:r>
            <a:r>
              <a:rPr lang="en-IN" dirty="0">
                <a:solidFill>
                  <a:srgbClr val="FF0000"/>
                </a:solidFill>
              </a:rPr>
              <a:t>", </a:t>
            </a:r>
            <a:r>
              <a:rPr lang="en-IN" dirty="0" err="1">
                <a:solidFill>
                  <a:srgbClr val="FF0000"/>
                </a:solidFill>
              </a:rPr>
              <a:t>rb</a:t>
            </a:r>
            <a:r>
              <a:rPr lang="en-IN" dirty="0">
                <a:solidFill>
                  <a:srgbClr val="FF0000"/>
                </a:solidFill>
              </a:rPr>
              <a:t>);</a:t>
            </a:r>
            <a:endParaRPr lang="en-US" dirty="0">
              <a:solidFill>
                <a:srgbClr val="FF0000"/>
              </a:solidFill>
            </a:endParaRPr>
          </a:p>
          <a:p>
            <a:r>
              <a:rPr lang="en-IN" dirty="0">
                <a:solidFill>
                  <a:srgbClr val="FF0000"/>
                </a:solidFill>
              </a:rPr>
              <a:t>		</a:t>
            </a:r>
            <a:r>
              <a:rPr lang="en-IN" dirty="0" err="1">
                <a:solidFill>
                  <a:srgbClr val="FF0000"/>
                </a:solidFill>
              </a:rPr>
              <a:t>chain.doFilter</a:t>
            </a:r>
            <a:r>
              <a:rPr lang="en-IN" dirty="0">
                <a:solidFill>
                  <a:srgbClr val="FF0000"/>
                </a:solidFill>
              </a:rPr>
              <a:t>(</a:t>
            </a:r>
            <a:r>
              <a:rPr lang="en-IN" dirty="0" err="1">
                <a:solidFill>
                  <a:srgbClr val="FF0000"/>
                </a:solidFill>
              </a:rPr>
              <a:t>req</a:t>
            </a:r>
            <a:r>
              <a:rPr lang="en-IN" dirty="0">
                <a:solidFill>
                  <a:srgbClr val="FF0000"/>
                </a:solidFill>
              </a:rPr>
              <a:t>, </a:t>
            </a:r>
            <a:r>
              <a:rPr lang="en-IN" dirty="0" err="1">
                <a:solidFill>
                  <a:srgbClr val="FF0000"/>
                </a:solidFill>
              </a:rPr>
              <a:t>resp</a:t>
            </a:r>
            <a:r>
              <a:rPr lang="en-IN" dirty="0">
                <a:solidFill>
                  <a:srgbClr val="FF0000"/>
                </a:solidFill>
              </a:rPr>
              <a:t>);</a:t>
            </a:r>
            <a:endParaRPr lang="en-US" dirty="0">
              <a:solidFill>
                <a:srgbClr val="FF0000"/>
              </a:solidFill>
            </a:endParaRPr>
          </a:p>
          <a:p>
            <a:r>
              <a:rPr lang="en-IN" dirty="0">
                <a:solidFill>
                  <a:srgbClr val="FF0000"/>
                </a:solidFill>
              </a:rPr>
              <a:t>		</a:t>
            </a:r>
            <a:endParaRPr lang="en-US" dirty="0">
              <a:solidFill>
                <a:srgbClr val="FF0000"/>
              </a:solidFill>
            </a:endParaRPr>
          </a:p>
          <a:p>
            <a:r>
              <a:rPr lang="en-IN" dirty="0">
                <a:solidFill>
                  <a:srgbClr val="FF0000"/>
                </a:solidFill>
              </a:rPr>
              <a:t>	}}</a:t>
            </a:r>
            <a:endParaRPr lang="en-US" dirty="0">
              <a:solidFill>
                <a:srgbClr val="FF0000"/>
              </a:solidFill>
            </a:endParaRPr>
          </a:p>
          <a:p>
            <a:r>
              <a:rPr lang="en-IN" dirty="0">
                <a:solidFill>
                  <a:srgbClr val="FF0000"/>
                </a:solidFill>
              </a:rPr>
              <a:t> </a:t>
            </a:r>
            <a:endParaRPr lang="en-US" dirty="0">
              <a:solidFill>
                <a:srgbClr val="FF0000"/>
              </a:solidFill>
            </a:endParaRPr>
          </a:p>
          <a:p>
            <a:r>
              <a:rPr lang="en-IN" dirty="0">
                <a:sym typeface="Wingdings"/>
              </a:rPr>
              <a:t></a:t>
            </a:r>
            <a:r>
              <a:rPr lang="en-IN" dirty="0"/>
              <a:t>The </a:t>
            </a:r>
            <a:r>
              <a:rPr lang="en-IN" dirty="0" err="1"/>
              <a:t>ResourceBundle</a:t>
            </a:r>
            <a:r>
              <a:rPr lang="en-IN" dirty="0"/>
              <a:t> Object is set to request scope.</a:t>
            </a:r>
            <a:endParaRPr lang="en-US" dirty="0"/>
          </a:p>
          <a:p>
            <a:r>
              <a:rPr lang="en-IN" dirty="0">
                <a:sym typeface="Wingdings"/>
              </a:rPr>
              <a:t></a:t>
            </a:r>
            <a:r>
              <a:rPr lang="en-IN" dirty="0"/>
              <a:t>If we want to access multiple Bundles we need to use multiple </a:t>
            </a:r>
            <a:r>
              <a:rPr lang="en-IN" dirty="0" err="1"/>
              <a:t>ResourceBundle’s</a:t>
            </a:r>
            <a:r>
              <a:rPr lang="en-IN" dirty="0"/>
              <a:t>.</a:t>
            </a:r>
            <a:endParaRPr lang="en-US" dirty="0"/>
          </a:p>
          <a:p>
            <a:r>
              <a:rPr lang="en-IN" dirty="0">
                <a:sym typeface="Wingdings"/>
              </a:rPr>
              <a:t></a:t>
            </a:r>
            <a:r>
              <a:rPr lang="en-IN" dirty="0"/>
              <a:t>And we have to set them to request scope.</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40509751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IN" dirty="0">
                <a:solidFill>
                  <a:srgbClr val="FF0000"/>
                </a:solidFill>
              </a:rPr>
              <a:t>@Override</a:t>
            </a:r>
            <a:endParaRPr lang="en-US" dirty="0">
              <a:solidFill>
                <a:srgbClr val="FF0000"/>
              </a:solidFill>
            </a:endParaRPr>
          </a:p>
          <a:p>
            <a:r>
              <a:rPr lang="en-IN" dirty="0">
                <a:solidFill>
                  <a:srgbClr val="FF0000"/>
                </a:solidFill>
              </a:rPr>
              <a:t>	</a:t>
            </a:r>
            <a:r>
              <a:rPr lang="en-IN" b="1" dirty="0">
                <a:solidFill>
                  <a:srgbClr val="FF0000"/>
                </a:solidFill>
              </a:rPr>
              <a:t>public</a:t>
            </a:r>
            <a:r>
              <a:rPr lang="en-IN" dirty="0">
                <a:solidFill>
                  <a:srgbClr val="FF0000"/>
                </a:solidFill>
              </a:rPr>
              <a:t> </a:t>
            </a:r>
            <a:r>
              <a:rPr lang="en-IN" b="1" dirty="0">
                <a:solidFill>
                  <a:srgbClr val="FF0000"/>
                </a:solidFill>
              </a:rPr>
              <a:t>void</a:t>
            </a:r>
            <a:r>
              <a:rPr lang="en-IN" dirty="0">
                <a:solidFill>
                  <a:srgbClr val="FF0000"/>
                </a:solidFill>
              </a:rPr>
              <a:t> </a:t>
            </a:r>
            <a:r>
              <a:rPr lang="en-IN" dirty="0" err="1">
                <a:solidFill>
                  <a:srgbClr val="FF0000"/>
                </a:solidFill>
              </a:rPr>
              <a:t>doFilter</a:t>
            </a:r>
            <a:r>
              <a:rPr lang="en-IN" dirty="0">
                <a:solidFill>
                  <a:srgbClr val="FF0000"/>
                </a:solidFill>
              </a:rPr>
              <a:t>(</a:t>
            </a:r>
            <a:r>
              <a:rPr lang="en-IN" dirty="0" err="1">
                <a:solidFill>
                  <a:srgbClr val="FF0000"/>
                </a:solidFill>
              </a:rPr>
              <a:t>ServletRequest</a:t>
            </a:r>
            <a:r>
              <a:rPr lang="en-IN" dirty="0">
                <a:solidFill>
                  <a:srgbClr val="FF0000"/>
                </a:solidFill>
              </a:rPr>
              <a:t> </a:t>
            </a:r>
            <a:r>
              <a:rPr lang="en-IN" dirty="0" err="1">
                <a:solidFill>
                  <a:srgbClr val="FF0000"/>
                </a:solidFill>
              </a:rPr>
              <a:t>req</a:t>
            </a:r>
            <a:r>
              <a:rPr lang="en-IN" dirty="0">
                <a:solidFill>
                  <a:srgbClr val="FF0000"/>
                </a:solidFill>
              </a:rPr>
              <a:t>, </a:t>
            </a:r>
            <a:r>
              <a:rPr lang="en-IN" dirty="0" err="1">
                <a:solidFill>
                  <a:srgbClr val="FF0000"/>
                </a:solidFill>
              </a:rPr>
              <a:t>ServletResponse</a:t>
            </a:r>
            <a:r>
              <a:rPr lang="en-IN" dirty="0">
                <a:solidFill>
                  <a:srgbClr val="FF0000"/>
                </a:solidFill>
              </a:rPr>
              <a:t> </a:t>
            </a:r>
            <a:r>
              <a:rPr lang="en-IN" dirty="0" err="1">
                <a:solidFill>
                  <a:srgbClr val="FF0000"/>
                </a:solidFill>
              </a:rPr>
              <a:t>resp</a:t>
            </a:r>
            <a:r>
              <a:rPr lang="en-IN" dirty="0">
                <a:solidFill>
                  <a:srgbClr val="FF0000"/>
                </a:solidFill>
              </a:rPr>
              <a:t>,</a:t>
            </a:r>
            <a:endParaRPr lang="en-US" dirty="0">
              <a:solidFill>
                <a:srgbClr val="FF0000"/>
              </a:solidFill>
            </a:endParaRPr>
          </a:p>
          <a:p>
            <a:r>
              <a:rPr lang="en-IN" dirty="0">
                <a:solidFill>
                  <a:srgbClr val="FF0000"/>
                </a:solidFill>
              </a:rPr>
              <a:t>			</a:t>
            </a:r>
            <a:r>
              <a:rPr lang="en-IN" dirty="0" err="1">
                <a:solidFill>
                  <a:srgbClr val="FF0000"/>
                </a:solidFill>
              </a:rPr>
              <a:t>FilterChain</a:t>
            </a:r>
            <a:r>
              <a:rPr lang="en-IN" dirty="0">
                <a:solidFill>
                  <a:srgbClr val="FF0000"/>
                </a:solidFill>
              </a:rPr>
              <a:t> chain) </a:t>
            </a:r>
            <a:r>
              <a:rPr lang="en-IN" b="1" dirty="0">
                <a:solidFill>
                  <a:srgbClr val="FF0000"/>
                </a:solidFill>
              </a:rPr>
              <a:t>throws</a:t>
            </a:r>
            <a:r>
              <a:rPr lang="en-IN" dirty="0">
                <a:solidFill>
                  <a:srgbClr val="FF0000"/>
                </a:solidFill>
              </a:rPr>
              <a:t> </a:t>
            </a:r>
            <a:r>
              <a:rPr lang="en-IN" dirty="0" err="1">
                <a:solidFill>
                  <a:srgbClr val="FF0000"/>
                </a:solidFill>
              </a:rPr>
              <a:t>IOException</a:t>
            </a:r>
            <a:r>
              <a:rPr lang="en-IN" dirty="0">
                <a:solidFill>
                  <a:srgbClr val="FF0000"/>
                </a:solidFill>
              </a:rPr>
              <a:t>, </a:t>
            </a:r>
            <a:r>
              <a:rPr lang="en-IN" dirty="0" err="1">
                <a:solidFill>
                  <a:srgbClr val="FF0000"/>
                </a:solidFill>
              </a:rPr>
              <a:t>ServletException</a:t>
            </a:r>
            <a:r>
              <a:rPr lang="en-IN" dirty="0">
                <a:solidFill>
                  <a:srgbClr val="FF0000"/>
                </a:solidFill>
              </a:rPr>
              <a:t> {</a:t>
            </a:r>
            <a:endParaRPr lang="en-US" dirty="0">
              <a:solidFill>
                <a:srgbClr val="FF0000"/>
              </a:solidFill>
            </a:endParaRPr>
          </a:p>
          <a:p>
            <a:r>
              <a:rPr lang="en-IN" dirty="0">
                <a:solidFill>
                  <a:srgbClr val="FF0000"/>
                </a:solidFill>
              </a:rPr>
              <a:t>		Locale </a:t>
            </a:r>
            <a:r>
              <a:rPr lang="en-IN" dirty="0" err="1">
                <a:solidFill>
                  <a:srgbClr val="FF0000"/>
                </a:solidFill>
              </a:rPr>
              <a:t>locale</a:t>
            </a:r>
            <a:r>
              <a:rPr lang="en-IN" dirty="0">
                <a:solidFill>
                  <a:srgbClr val="FF0000"/>
                </a:solidFill>
              </a:rPr>
              <a:t> = </a:t>
            </a:r>
            <a:r>
              <a:rPr lang="en-IN" dirty="0" err="1">
                <a:solidFill>
                  <a:srgbClr val="FF0000"/>
                </a:solidFill>
              </a:rPr>
              <a:t>req.getLocale</a:t>
            </a:r>
            <a:r>
              <a:rPr lang="en-IN" dirty="0">
                <a:solidFill>
                  <a:srgbClr val="FF0000"/>
                </a:solidFill>
              </a:rPr>
              <a:t>();</a:t>
            </a:r>
            <a:endParaRPr lang="en-US" dirty="0">
              <a:solidFill>
                <a:srgbClr val="FF0000"/>
              </a:solidFill>
            </a:endParaRPr>
          </a:p>
          <a:p>
            <a:r>
              <a:rPr lang="en-IN" dirty="0">
                <a:solidFill>
                  <a:srgbClr val="FF0000"/>
                </a:solidFill>
              </a:rPr>
              <a:t>		</a:t>
            </a:r>
            <a:r>
              <a:rPr lang="en-IN" dirty="0" err="1">
                <a:solidFill>
                  <a:srgbClr val="FF0000"/>
                </a:solidFill>
              </a:rPr>
              <a:t>ResourceBundle</a:t>
            </a:r>
            <a:r>
              <a:rPr lang="en-IN" dirty="0">
                <a:solidFill>
                  <a:srgbClr val="FF0000"/>
                </a:solidFill>
              </a:rPr>
              <a:t> rb1 = </a:t>
            </a:r>
            <a:r>
              <a:rPr lang="en-IN" dirty="0" err="1">
                <a:solidFill>
                  <a:srgbClr val="FF0000"/>
                </a:solidFill>
              </a:rPr>
              <a:t>ResourceBundle.</a:t>
            </a:r>
            <a:r>
              <a:rPr lang="en-IN" i="1" dirty="0" err="1">
                <a:solidFill>
                  <a:srgbClr val="FF0000"/>
                </a:solidFill>
              </a:rPr>
              <a:t>getBundle</a:t>
            </a:r>
            <a:r>
              <a:rPr lang="en-IN" dirty="0">
                <a:solidFill>
                  <a:srgbClr val="FF0000"/>
                </a:solidFill>
              </a:rPr>
              <a:t>("messages", locale);</a:t>
            </a:r>
            <a:endParaRPr lang="en-US" dirty="0">
              <a:solidFill>
                <a:srgbClr val="FF0000"/>
              </a:solidFill>
            </a:endParaRPr>
          </a:p>
          <a:p>
            <a:r>
              <a:rPr lang="en-IN" dirty="0">
                <a:solidFill>
                  <a:srgbClr val="FF0000"/>
                </a:solidFill>
              </a:rPr>
              <a:t>		</a:t>
            </a:r>
            <a:r>
              <a:rPr lang="en-IN" dirty="0" err="1">
                <a:solidFill>
                  <a:srgbClr val="FF0000"/>
                </a:solidFill>
              </a:rPr>
              <a:t>ResourceBundle</a:t>
            </a:r>
            <a:r>
              <a:rPr lang="en-IN" dirty="0">
                <a:solidFill>
                  <a:srgbClr val="FF0000"/>
                </a:solidFill>
              </a:rPr>
              <a:t> rb2 = </a:t>
            </a:r>
            <a:r>
              <a:rPr lang="en-IN" dirty="0" err="1">
                <a:solidFill>
                  <a:srgbClr val="FF0000"/>
                </a:solidFill>
              </a:rPr>
              <a:t>ResourceBundle.</a:t>
            </a:r>
            <a:r>
              <a:rPr lang="en-IN" i="1" dirty="0" err="1">
                <a:solidFill>
                  <a:srgbClr val="FF0000"/>
                </a:solidFill>
              </a:rPr>
              <a:t>getBundle</a:t>
            </a:r>
            <a:r>
              <a:rPr lang="en-IN" dirty="0">
                <a:solidFill>
                  <a:srgbClr val="FF0000"/>
                </a:solidFill>
              </a:rPr>
              <a:t>("errors", locale);</a:t>
            </a:r>
            <a:endParaRPr lang="en-US" dirty="0">
              <a:solidFill>
                <a:srgbClr val="FF0000"/>
              </a:solidFill>
            </a:endParaRPr>
          </a:p>
          <a:p>
            <a:r>
              <a:rPr lang="en-IN" dirty="0">
                <a:solidFill>
                  <a:srgbClr val="FF0000"/>
                </a:solidFill>
              </a:rPr>
              <a:t>		</a:t>
            </a:r>
            <a:r>
              <a:rPr lang="en-IN" dirty="0" err="1">
                <a:solidFill>
                  <a:srgbClr val="FF0000"/>
                </a:solidFill>
              </a:rPr>
              <a:t>req.setAttribute</a:t>
            </a:r>
            <a:r>
              <a:rPr lang="en-IN" dirty="0">
                <a:solidFill>
                  <a:srgbClr val="FF0000"/>
                </a:solidFill>
              </a:rPr>
              <a:t>("rb1", rb1);</a:t>
            </a:r>
            <a:endParaRPr lang="en-US" dirty="0">
              <a:solidFill>
                <a:srgbClr val="FF0000"/>
              </a:solidFill>
            </a:endParaRPr>
          </a:p>
          <a:p>
            <a:r>
              <a:rPr lang="en-IN" dirty="0">
                <a:solidFill>
                  <a:srgbClr val="FF0000"/>
                </a:solidFill>
              </a:rPr>
              <a:t>		</a:t>
            </a:r>
            <a:r>
              <a:rPr lang="en-IN" dirty="0" err="1">
                <a:solidFill>
                  <a:srgbClr val="FF0000"/>
                </a:solidFill>
              </a:rPr>
              <a:t>req.setAttribute</a:t>
            </a:r>
            <a:r>
              <a:rPr lang="en-IN" dirty="0">
                <a:solidFill>
                  <a:srgbClr val="FF0000"/>
                </a:solidFill>
              </a:rPr>
              <a:t>("rb2", rb2);</a:t>
            </a:r>
            <a:endParaRPr lang="en-US" dirty="0">
              <a:solidFill>
                <a:srgbClr val="FF0000"/>
              </a:solidFill>
            </a:endParaRPr>
          </a:p>
          <a:p>
            <a:r>
              <a:rPr lang="en-IN" dirty="0">
                <a:solidFill>
                  <a:srgbClr val="FF0000"/>
                </a:solidFill>
              </a:rPr>
              <a:t>		</a:t>
            </a:r>
            <a:r>
              <a:rPr lang="en-IN" dirty="0" err="1">
                <a:solidFill>
                  <a:srgbClr val="FF0000"/>
                </a:solidFill>
              </a:rPr>
              <a:t>chain.doFilter</a:t>
            </a:r>
            <a:r>
              <a:rPr lang="en-IN" dirty="0">
                <a:solidFill>
                  <a:srgbClr val="FF0000"/>
                </a:solidFill>
              </a:rPr>
              <a:t>(</a:t>
            </a:r>
            <a:r>
              <a:rPr lang="en-IN" dirty="0" err="1">
                <a:solidFill>
                  <a:srgbClr val="FF0000"/>
                </a:solidFill>
              </a:rPr>
              <a:t>req</a:t>
            </a:r>
            <a:r>
              <a:rPr lang="en-IN" dirty="0">
                <a:solidFill>
                  <a:srgbClr val="FF0000"/>
                </a:solidFill>
              </a:rPr>
              <a:t>, </a:t>
            </a:r>
            <a:r>
              <a:rPr lang="en-IN" dirty="0" err="1">
                <a:solidFill>
                  <a:srgbClr val="FF0000"/>
                </a:solidFill>
              </a:rPr>
              <a:t>resp</a:t>
            </a:r>
            <a:r>
              <a:rPr lang="en-IN" dirty="0">
                <a:solidFill>
                  <a:srgbClr val="FF0000"/>
                </a:solidFill>
              </a:rPr>
              <a:t>);</a:t>
            </a:r>
            <a:endParaRPr lang="en-US" dirty="0">
              <a:solidFill>
                <a:srgbClr val="FF0000"/>
              </a:solidFill>
            </a:endParaRPr>
          </a:p>
          <a:p>
            <a:r>
              <a:rPr lang="en-IN" dirty="0">
                <a:solidFill>
                  <a:srgbClr val="FF0000"/>
                </a:solidFill>
              </a:rPr>
              <a:t>}</a:t>
            </a:r>
            <a:endParaRPr lang="en-US" dirty="0">
              <a:solidFill>
                <a:srgbClr val="FF0000"/>
              </a:solidFill>
            </a:endParaRPr>
          </a:p>
          <a:p>
            <a:r>
              <a:rPr lang="en-IN" dirty="0">
                <a:solidFill>
                  <a:srgbClr val="FF0000"/>
                </a:solidFill>
              </a:rPr>
              <a:t> </a:t>
            </a:r>
            <a:endParaRPr lang="en-US" dirty="0">
              <a:solidFill>
                <a:srgbClr val="FF0000"/>
              </a:solidFill>
            </a:endParaRPr>
          </a:p>
          <a:p>
            <a:r>
              <a:rPr lang="en-IN" dirty="0">
                <a:solidFill>
                  <a:srgbClr val="FF0000"/>
                </a:solidFill>
              </a:rPr>
              <a:t>&lt;%  </a:t>
            </a:r>
            <a:r>
              <a:rPr lang="en-IN" dirty="0" err="1">
                <a:solidFill>
                  <a:srgbClr val="FF0000"/>
                </a:solidFill>
              </a:rPr>
              <a:t>ResourceBundle</a:t>
            </a:r>
            <a:r>
              <a:rPr lang="en-IN" dirty="0">
                <a:solidFill>
                  <a:srgbClr val="FF0000"/>
                </a:solidFill>
              </a:rPr>
              <a:t> rb1 = (</a:t>
            </a:r>
            <a:r>
              <a:rPr lang="en-IN" dirty="0" err="1">
                <a:solidFill>
                  <a:srgbClr val="FF0000"/>
                </a:solidFill>
              </a:rPr>
              <a:t>ResourceBundle</a:t>
            </a:r>
            <a:r>
              <a:rPr lang="en-IN" dirty="0">
                <a:solidFill>
                  <a:srgbClr val="FF0000"/>
                </a:solidFill>
              </a:rPr>
              <a:t>) </a:t>
            </a:r>
            <a:r>
              <a:rPr lang="en-IN" dirty="0" err="1">
                <a:solidFill>
                  <a:srgbClr val="FF0000"/>
                </a:solidFill>
              </a:rPr>
              <a:t>request.getAttribute</a:t>
            </a:r>
            <a:r>
              <a:rPr lang="en-IN" dirty="0">
                <a:solidFill>
                  <a:srgbClr val="FF0000"/>
                </a:solidFill>
              </a:rPr>
              <a:t>("rb1"); </a:t>
            </a:r>
            <a:endParaRPr lang="en-US" dirty="0">
              <a:solidFill>
                <a:srgbClr val="FF0000"/>
              </a:solidFill>
            </a:endParaRPr>
          </a:p>
          <a:p>
            <a:r>
              <a:rPr lang="en-IN" dirty="0">
                <a:solidFill>
                  <a:srgbClr val="FF0000"/>
                </a:solidFill>
              </a:rPr>
              <a:t>	</a:t>
            </a:r>
            <a:r>
              <a:rPr lang="en-IN" dirty="0" err="1">
                <a:solidFill>
                  <a:srgbClr val="FF0000"/>
                </a:solidFill>
              </a:rPr>
              <a:t>ResourceBundle</a:t>
            </a:r>
            <a:r>
              <a:rPr lang="en-IN" dirty="0">
                <a:solidFill>
                  <a:srgbClr val="FF0000"/>
                </a:solidFill>
              </a:rPr>
              <a:t> rb2 = (</a:t>
            </a:r>
            <a:r>
              <a:rPr lang="en-IN" dirty="0" err="1">
                <a:solidFill>
                  <a:srgbClr val="FF0000"/>
                </a:solidFill>
              </a:rPr>
              <a:t>ResourceBundle</a:t>
            </a:r>
            <a:r>
              <a:rPr lang="en-IN" dirty="0">
                <a:solidFill>
                  <a:srgbClr val="FF0000"/>
                </a:solidFill>
              </a:rPr>
              <a:t>) </a:t>
            </a:r>
            <a:r>
              <a:rPr lang="en-IN" dirty="0" err="1">
                <a:solidFill>
                  <a:srgbClr val="FF0000"/>
                </a:solidFill>
              </a:rPr>
              <a:t>request.getAttribute</a:t>
            </a:r>
            <a:r>
              <a:rPr lang="en-IN" dirty="0">
                <a:solidFill>
                  <a:srgbClr val="FF0000"/>
                </a:solidFill>
              </a:rPr>
              <a:t>("rb2");</a:t>
            </a:r>
            <a:endParaRPr lang="en-US" dirty="0">
              <a:solidFill>
                <a:srgbClr val="FF0000"/>
              </a:solidFill>
            </a:endParaRPr>
          </a:p>
          <a:p>
            <a:r>
              <a:rPr lang="en-IN" dirty="0">
                <a:solidFill>
                  <a:srgbClr val="FF0000"/>
                </a:solidFill>
              </a:rPr>
              <a:t>%&gt;</a:t>
            </a:r>
            <a:endParaRPr lang="en-US" dirty="0">
              <a:solidFill>
                <a:srgbClr val="FF0000"/>
              </a:solidFill>
            </a:endParaRPr>
          </a:p>
          <a:p>
            <a:r>
              <a:rPr lang="en-IN" dirty="0">
                <a:solidFill>
                  <a:srgbClr val="FF0000"/>
                </a:solidFill>
              </a:rPr>
              <a:t>&lt;%</a:t>
            </a:r>
            <a:r>
              <a:rPr lang="en-IN" dirty="0" err="1">
                <a:solidFill>
                  <a:srgbClr val="FF0000"/>
                </a:solidFill>
              </a:rPr>
              <a:t>out.println</a:t>
            </a:r>
            <a:r>
              <a:rPr lang="en-IN" dirty="0">
                <a:solidFill>
                  <a:srgbClr val="FF0000"/>
                </a:solidFill>
              </a:rPr>
              <a:t>(rb1.getString("</a:t>
            </a:r>
            <a:r>
              <a:rPr lang="en-IN" dirty="0" err="1">
                <a:solidFill>
                  <a:srgbClr val="FF0000"/>
                </a:solidFill>
              </a:rPr>
              <a:t>index_header</a:t>
            </a:r>
            <a:r>
              <a:rPr lang="en-IN" dirty="0">
                <a:solidFill>
                  <a:srgbClr val="FF0000"/>
                </a:solidFill>
              </a:rPr>
              <a:t>"));%&gt;</a:t>
            </a:r>
            <a:endParaRPr lang="en-US" dirty="0">
              <a:solidFill>
                <a:srgbClr val="FF0000"/>
              </a:solidFill>
            </a:endParaRPr>
          </a:p>
          <a:p>
            <a:r>
              <a:rPr lang="en-IN" dirty="0">
                <a:solidFill>
                  <a:srgbClr val="FF0000"/>
                </a:solidFill>
              </a:rPr>
              <a:t>&lt;%</a:t>
            </a:r>
            <a:r>
              <a:rPr lang="en-IN" dirty="0" err="1">
                <a:solidFill>
                  <a:srgbClr val="FF0000"/>
                </a:solidFill>
              </a:rPr>
              <a:t>out.println</a:t>
            </a:r>
            <a:r>
              <a:rPr lang="en-IN" dirty="0">
                <a:solidFill>
                  <a:srgbClr val="FF0000"/>
                </a:solidFill>
              </a:rPr>
              <a:t>(rb2.getString("</a:t>
            </a:r>
            <a:r>
              <a:rPr lang="en-IN" dirty="0" err="1">
                <a:solidFill>
                  <a:srgbClr val="FF0000"/>
                </a:solidFill>
              </a:rPr>
              <a:t>unable_to_login</a:t>
            </a:r>
            <a:r>
              <a:rPr lang="en-IN" dirty="0">
                <a:solidFill>
                  <a:srgbClr val="FF0000"/>
                </a:solidFill>
              </a:rPr>
              <a:t>")); %&gt;</a:t>
            </a:r>
            <a:endParaRPr lang="en-US" dirty="0">
              <a:solidFill>
                <a:srgbClr val="FF0000"/>
              </a:solidFill>
            </a:endParaRPr>
          </a:p>
          <a:p>
            <a:r>
              <a:rPr lang="en-IN" dirty="0"/>
              <a:t> </a:t>
            </a:r>
            <a:endParaRPr lang="en-US" dirty="0"/>
          </a:p>
          <a:p>
            <a:r>
              <a:rPr lang="en-IN" dirty="0">
                <a:sym typeface="Wingdings"/>
              </a:rPr>
              <a:t></a:t>
            </a:r>
            <a:r>
              <a:rPr lang="en-IN" dirty="0"/>
              <a:t>If we have multiple properties bundles we need to write multiple </a:t>
            </a:r>
            <a:r>
              <a:rPr lang="en-IN" dirty="0" err="1"/>
              <a:t>ResourceBundles’s</a:t>
            </a:r>
            <a:r>
              <a:rPr lang="en-IN" dirty="0"/>
              <a:t> and we have to set it to request scope to access in JSP page.</a:t>
            </a:r>
            <a:endParaRPr lang="en-US" dirty="0"/>
          </a:p>
          <a:p>
            <a:r>
              <a:rPr lang="en-IN" dirty="0">
                <a:sym typeface="Wingdings"/>
              </a:rPr>
              <a:t></a:t>
            </a:r>
            <a:r>
              <a:rPr lang="en-IN" dirty="0"/>
              <a:t>But, to access different bundles we need to know their names, this is difficult, so retrieve the data from </a:t>
            </a:r>
            <a:r>
              <a:rPr lang="en-IN" dirty="0" err="1"/>
              <a:t>ResourceBundle</a:t>
            </a:r>
            <a:r>
              <a:rPr lang="en-IN" dirty="0"/>
              <a:t> Objects and store them in a Collection Object then </a:t>
            </a:r>
            <a:r>
              <a:rPr lang="en-IN" dirty="0" err="1"/>
              <a:t>forword</a:t>
            </a:r>
            <a:r>
              <a:rPr lang="en-IN" dirty="0"/>
              <a:t> it to JSP page. </a:t>
            </a:r>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77081437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81800"/>
          </a:xfrm>
        </p:spPr>
        <p:txBody>
          <a:bodyPr>
            <a:normAutofit fontScale="92500" lnSpcReduction="20000"/>
          </a:bodyPr>
          <a:lstStyle/>
          <a:p>
            <a:r>
              <a:rPr lang="en-US" u="sng" dirty="0" smtClean="0">
                <a:solidFill>
                  <a:srgbClr val="FF0000"/>
                </a:solidFill>
              </a:rPr>
              <a:t>I18N Using Spring</a:t>
            </a:r>
          </a:p>
          <a:p>
            <a:r>
              <a:rPr lang="en-US" dirty="0" smtClean="0"/>
              <a:t>Spring has provided a class called </a:t>
            </a:r>
            <a:r>
              <a:rPr lang="en-US" dirty="0" err="1" smtClean="0">
                <a:solidFill>
                  <a:srgbClr val="FF0000"/>
                </a:solidFill>
              </a:rPr>
              <a:t>ResourceBundleMessageSource</a:t>
            </a:r>
            <a:r>
              <a:rPr lang="en-US" dirty="0" smtClean="0"/>
              <a:t> which is implements </a:t>
            </a:r>
            <a:r>
              <a:rPr lang="en-US" dirty="0" err="1" smtClean="0"/>
              <a:t>MessageSource</a:t>
            </a:r>
            <a:r>
              <a:rPr lang="en-US" dirty="0" smtClean="0"/>
              <a:t> interface.</a:t>
            </a:r>
          </a:p>
          <a:p>
            <a:r>
              <a:rPr lang="en-US" dirty="0" err="1" smtClean="0"/>
              <a:t>messageSource</a:t>
            </a:r>
            <a:r>
              <a:rPr lang="en-US" dirty="0" smtClean="0"/>
              <a:t> interface there are two implementation classes are available </a:t>
            </a:r>
          </a:p>
          <a:p>
            <a:pPr lvl="1"/>
            <a:r>
              <a:rPr lang="en-US" dirty="0" err="1" smtClean="0">
                <a:solidFill>
                  <a:srgbClr val="FF0000"/>
                </a:solidFill>
              </a:rPr>
              <a:t>ResourceBundleMessageSource</a:t>
            </a:r>
            <a:endParaRPr lang="en-US" dirty="0" smtClean="0">
              <a:solidFill>
                <a:srgbClr val="FF0000"/>
              </a:solidFill>
            </a:endParaRPr>
          </a:p>
          <a:p>
            <a:pPr lvl="1"/>
            <a:r>
              <a:rPr lang="en-US" dirty="0" err="1" smtClean="0">
                <a:solidFill>
                  <a:srgbClr val="FF0000"/>
                </a:solidFill>
              </a:rPr>
              <a:t>ReloadableResourceBundleMessageSource</a:t>
            </a:r>
            <a:endParaRPr lang="en-US" dirty="0" smtClean="0">
              <a:solidFill>
                <a:srgbClr val="FF0000"/>
              </a:solidFill>
            </a:endParaRPr>
          </a:p>
          <a:p>
            <a:pPr marL="514350" indent="-457200"/>
            <a:r>
              <a:rPr lang="en-US" dirty="0" smtClean="0"/>
              <a:t>The bean id must an should </a:t>
            </a:r>
            <a:r>
              <a:rPr lang="en-US" dirty="0" err="1" smtClean="0"/>
              <a:t>messagesource</a:t>
            </a:r>
            <a:r>
              <a:rPr lang="en-US" dirty="0" smtClean="0"/>
              <a:t> only.</a:t>
            </a:r>
          </a:p>
          <a:p>
            <a:pPr marL="514350" indent="-457200"/>
            <a:r>
              <a:rPr lang="en-US" dirty="0" err="1" smtClean="0"/>
              <a:t>beanFactory</a:t>
            </a:r>
            <a:r>
              <a:rPr lang="en-US" dirty="0" smtClean="0"/>
              <a:t> will not support internationalization but ApplicationContext will support internationalization.</a:t>
            </a:r>
          </a:p>
          <a:p>
            <a:pPr marL="514350" indent="-457200"/>
            <a:r>
              <a:rPr lang="en-US" dirty="0" smtClean="0"/>
              <a:t>And the constructor of </a:t>
            </a:r>
            <a:r>
              <a:rPr lang="en-US" dirty="0" err="1" smtClean="0"/>
              <a:t>resourceBundleMessageSource</a:t>
            </a:r>
            <a:r>
              <a:rPr lang="en-US" dirty="0" smtClean="0"/>
              <a:t> will take</a:t>
            </a:r>
          </a:p>
          <a:p>
            <a:pPr marL="914400" lvl="1" indent="-457200"/>
            <a:r>
              <a:rPr lang="en-US" dirty="0" smtClean="0">
                <a:solidFill>
                  <a:srgbClr val="FF0000"/>
                </a:solidFill>
              </a:rPr>
              <a:t>Property file name i.e. </a:t>
            </a:r>
            <a:r>
              <a:rPr lang="en-US" dirty="0" err="1" smtClean="0">
                <a:solidFill>
                  <a:srgbClr val="FF0000"/>
                </a:solidFill>
              </a:rPr>
              <a:t>baseName,replacement</a:t>
            </a:r>
            <a:r>
              <a:rPr lang="en-US" dirty="0" smtClean="0">
                <a:solidFill>
                  <a:srgbClr val="FF0000"/>
                </a:solidFill>
              </a:rPr>
              <a:t> </a:t>
            </a:r>
            <a:r>
              <a:rPr lang="en-US" dirty="0" err="1" smtClean="0">
                <a:solidFill>
                  <a:srgbClr val="FF0000"/>
                </a:solidFill>
              </a:rPr>
              <a:t>object,locale</a:t>
            </a:r>
            <a:endParaRPr lang="en-US" dirty="0" smtClean="0">
              <a:solidFill>
                <a:srgbClr val="FF0000"/>
              </a:solidFill>
            </a:endParaRPr>
          </a:p>
          <a:p>
            <a:pPr marL="914400" lvl="1" indent="-457200"/>
            <a:r>
              <a:rPr lang="en-US" dirty="0" smtClean="0">
                <a:solidFill>
                  <a:srgbClr val="FF0000"/>
                </a:solidFill>
              </a:rPr>
              <a:t>Internal process of Spring </a:t>
            </a:r>
            <a:r>
              <a:rPr lang="en-US" dirty="0" err="1" smtClean="0">
                <a:solidFill>
                  <a:srgbClr val="FF0000"/>
                </a:solidFill>
              </a:rPr>
              <a:t>resourceBundleMessageSource</a:t>
            </a:r>
            <a:endParaRPr lang="en-US" dirty="0" smtClean="0">
              <a:solidFill>
                <a:srgbClr val="FF000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82448995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solidFill>
                  <a:srgbClr val="FF0000"/>
                </a:solidFill>
              </a:rPr>
              <a:t>Spring 91</a:t>
            </a:r>
            <a:endParaRPr lang="en-US" dirty="0">
              <a:solidFill>
                <a:srgbClr val="FF0000"/>
              </a:solidFill>
            </a:endParaRPr>
          </a:p>
        </p:txBody>
      </p:sp>
      <p:sp>
        <p:nvSpPr>
          <p:cNvPr id="3" name="Content Placeholder 2"/>
          <p:cNvSpPr>
            <a:spLocks noGrp="1"/>
          </p:cNvSpPr>
          <p:nvPr>
            <p:ph idx="1"/>
          </p:nvPr>
        </p:nvSpPr>
        <p:spPr>
          <a:xfrm>
            <a:off x="0" y="457200"/>
            <a:ext cx="9144000" cy="6400800"/>
          </a:xfrm>
        </p:spPr>
        <p:txBody>
          <a:bodyPr>
            <a:normAutofit fontScale="77500" lnSpcReduction="20000"/>
          </a:bodyPr>
          <a:lstStyle/>
          <a:p>
            <a:r>
              <a:rPr lang="en-US" dirty="0" smtClean="0">
                <a:solidFill>
                  <a:srgbClr val="FF0000"/>
                </a:solidFill>
              </a:rPr>
              <a:t>Lookup method Injection:</a:t>
            </a:r>
          </a:p>
          <a:p>
            <a:r>
              <a:rPr lang="en-US" dirty="0" smtClean="0"/>
              <a:t>How many object will going to created by </a:t>
            </a:r>
            <a:r>
              <a:rPr lang="en-US" dirty="0" err="1" smtClean="0"/>
              <a:t>servletContainer</a:t>
            </a:r>
            <a:r>
              <a:rPr lang="en-US" dirty="0" smtClean="0"/>
              <a:t>?</a:t>
            </a:r>
          </a:p>
          <a:p>
            <a:r>
              <a:rPr lang="en-US" dirty="0" smtClean="0"/>
              <a:t>If it is one then why and how actually it is manage all the request by only one object?</a:t>
            </a:r>
          </a:p>
          <a:p>
            <a:pPr lvl="1"/>
            <a:r>
              <a:rPr lang="en-US" dirty="0" smtClean="0"/>
              <a:t>In JEE environment all the application are distributed application so multiple request will come to the corresponding servlet at a time. But </a:t>
            </a:r>
            <a:r>
              <a:rPr lang="en-US" dirty="0" err="1" smtClean="0"/>
              <a:t>servletContainer</a:t>
            </a:r>
            <a:r>
              <a:rPr lang="en-US" dirty="0" smtClean="0"/>
              <a:t> will create only one object for all the request.</a:t>
            </a:r>
          </a:p>
          <a:p>
            <a:pPr lvl="1"/>
            <a:r>
              <a:rPr lang="en-US" dirty="0" smtClean="0"/>
              <a:t>If </a:t>
            </a:r>
            <a:r>
              <a:rPr lang="en-US" dirty="0" err="1" smtClean="0"/>
              <a:t>servletContainer</a:t>
            </a:r>
            <a:r>
              <a:rPr lang="en-US" dirty="0" smtClean="0"/>
              <a:t> will going to create new object for every request then for 1000 request, 1000 object has to created by </a:t>
            </a:r>
            <a:r>
              <a:rPr lang="en-US" dirty="0" err="1" smtClean="0"/>
              <a:t>servletContainer</a:t>
            </a:r>
            <a:r>
              <a:rPr lang="en-US" dirty="0" smtClean="0"/>
              <a:t>. it will cause big performance issue and JVM method will feed up with objects only. </a:t>
            </a:r>
          </a:p>
          <a:p>
            <a:pPr lvl="1"/>
            <a:r>
              <a:rPr lang="en-US" dirty="0" smtClean="0"/>
              <a:t>Because of above problem </a:t>
            </a:r>
            <a:r>
              <a:rPr lang="en-US" dirty="0" err="1" smtClean="0"/>
              <a:t>servletContainer</a:t>
            </a:r>
            <a:r>
              <a:rPr lang="en-US" dirty="0" smtClean="0"/>
              <a:t> will going to create only one object only and that object will shared to all the corresponding requests.</a:t>
            </a:r>
          </a:p>
          <a:p>
            <a:pPr lvl="1"/>
            <a:r>
              <a:rPr lang="en-US" dirty="0" smtClean="0"/>
              <a:t>Actually internally  </a:t>
            </a:r>
            <a:r>
              <a:rPr lang="en-US" dirty="0" err="1" smtClean="0"/>
              <a:t>servetCotainer</a:t>
            </a:r>
            <a:r>
              <a:rPr lang="en-US" dirty="0" smtClean="0"/>
              <a:t> will call run() method which will internally going to call the service() method of servlet, and it will generate one thread for per request.</a:t>
            </a:r>
          </a:p>
          <a:p>
            <a:pPr lvl="1"/>
            <a:r>
              <a:rPr lang="en-US" dirty="0" err="1" smtClean="0"/>
              <a:t>servletContainer</a:t>
            </a:r>
            <a:r>
              <a:rPr lang="en-US" dirty="0" smtClean="0"/>
              <a:t> class is not a singleton class but its behave like singleton.</a:t>
            </a:r>
          </a:p>
          <a:p>
            <a:pPr lvl="1"/>
            <a:endParaRPr lang="en-US" dirty="0" smtClean="0"/>
          </a:p>
          <a:p>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90137538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err="1" smtClean="0"/>
              <a:t>servletContainer</a:t>
            </a:r>
            <a:r>
              <a:rPr lang="en-US" dirty="0" smtClean="0"/>
              <a:t> will generate multiple thread for per request but there is a problem if object state is none-sharable then data inconsistency will encounter.</a:t>
            </a:r>
          </a:p>
          <a:p>
            <a:r>
              <a:rPr lang="en-US" dirty="0" smtClean="0"/>
              <a:t>We will discuss one use case which encounter the problem when object state is none-sharable. </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219734"/>
            <a:ext cx="8915400" cy="3257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531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45163"/>
          </a:xfrm>
        </p:spPr>
        <p:txBody>
          <a:bodyPr>
            <a:normAutofit lnSpcReduction="10000"/>
          </a:bodyPr>
          <a:lstStyle/>
          <a:p>
            <a:r>
              <a:rPr lang="en-US" dirty="0" smtClean="0"/>
              <a:t>If return type of super class changed then it is not possible to compile and execute the class </a:t>
            </a:r>
            <a:r>
              <a:rPr lang="en-US" dirty="0" err="1" smtClean="0"/>
              <a:t>B’z</a:t>
            </a:r>
            <a:r>
              <a:rPr lang="en-US" dirty="0" smtClean="0"/>
              <a:t> it’s look like two methods present in one class. For Example</a:t>
            </a:r>
          </a:p>
          <a:p>
            <a:pPr marL="0" indent="0">
              <a:buNone/>
            </a:pPr>
            <a:r>
              <a:rPr lang="en-US" dirty="0" smtClean="0">
                <a:solidFill>
                  <a:srgbClr val="FF0000"/>
                </a:solidFill>
              </a:rPr>
              <a:t>Class A{</a:t>
            </a:r>
          </a:p>
          <a:p>
            <a:pPr marL="0" indent="0">
              <a:buNone/>
            </a:pPr>
            <a:r>
              <a:rPr lang="en-US" dirty="0">
                <a:solidFill>
                  <a:srgbClr val="FF0000"/>
                </a:solidFill>
              </a:rPr>
              <a:t>	</a:t>
            </a:r>
            <a:r>
              <a:rPr lang="en-US" dirty="0" smtClean="0">
                <a:solidFill>
                  <a:srgbClr val="FF0000"/>
                </a:solidFill>
              </a:rPr>
              <a:t>public </a:t>
            </a:r>
            <a:r>
              <a:rPr lang="en-US" dirty="0" err="1" smtClean="0">
                <a:solidFill>
                  <a:srgbClr val="FF0000"/>
                </a:solidFill>
              </a:rPr>
              <a:t>int</a:t>
            </a:r>
            <a:r>
              <a:rPr lang="en-US" dirty="0" smtClean="0">
                <a:solidFill>
                  <a:srgbClr val="FF0000"/>
                </a:solidFill>
              </a:rPr>
              <a:t> m1(){}</a:t>
            </a:r>
          </a:p>
          <a:p>
            <a:pPr marL="0" indent="0">
              <a:buNone/>
            </a:pPr>
            <a:r>
              <a:rPr lang="en-US" dirty="0">
                <a:solidFill>
                  <a:srgbClr val="FF0000"/>
                </a:solidFill>
              </a:rPr>
              <a:t>	</a:t>
            </a:r>
            <a:r>
              <a:rPr lang="en-US" dirty="0" smtClean="0">
                <a:solidFill>
                  <a:srgbClr val="FF0000"/>
                </a:solidFill>
              </a:rPr>
              <a:t>public float m1(){}</a:t>
            </a:r>
          </a:p>
          <a:p>
            <a:pPr marL="0" indent="0">
              <a:buNone/>
            </a:pPr>
            <a:r>
              <a:rPr lang="en-US" dirty="0" smtClean="0">
                <a:solidFill>
                  <a:srgbClr val="FF0000"/>
                </a:solidFill>
              </a:rPr>
              <a:t>}</a:t>
            </a:r>
          </a:p>
          <a:p>
            <a:pPr marL="0" indent="0">
              <a:buNone/>
            </a:pPr>
            <a:r>
              <a:rPr lang="en-US" dirty="0" smtClean="0"/>
              <a:t>It not possible to have two method with same name but different return type.</a:t>
            </a:r>
          </a:p>
          <a:p>
            <a:pPr marL="0" indent="0">
              <a:buNone/>
            </a:pPr>
            <a:r>
              <a:rPr lang="en-US" dirty="0" smtClean="0"/>
              <a:t>It throws compile tile error.</a:t>
            </a:r>
          </a:p>
          <a:p>
            <a:pPr marL="0" indent="0">
              <a:buNone/>
            </a:pPr>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670581356"/>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r>
              <a:rPr lang="en-US" dirty="0" smtClean="0"/>
              <a:t>As per the above example </a:t>
            </a:r>
            <a:r>
              <a:rPr lang="en-US" dirty="0" err="1" smtClean="0"/>
              <a:t>servletContainer</a:t>
            </a:r>
            <a:r>
              <a:rPr lang="en-US" dirty="0" smtClean="0"/>
              <a:t> will create one thread for first request and that thread will start execution of servlet.</a:t>
            </a:r>
          </a:p>
          <a:p>
            <a:r>
              <a:rPr lang="en-US" dirty="0" smtClean="0"/>
              <a:t>It read the </a:t>
            </a:r>
            <a:r>
              <a:rPr lang="en-US" dirty="0" err="1" smtClean="0"/>
              <a:t>fromAc</a:t>
            </a:r>
            <a:r>
              <a:rPr lang="en-US" dirty="0" smtClean="0"/>
              <a:t>, </a:t>
            </a:r>
            <a:r>
              <a:rPr lang="en-US" dirty="0" err="1" smtClean="0"/>
              <a:t>toAc</a:t>
            </a:r>
            <a:r>
              <a:rPr lang="en-US" dirty="0" smtClean="0"/>
              <a:t> and amount and perform the operation, while performing business operation new request came and </a:t>
            </a:r>
            <a:r>
              <a:rPr lang="en-US" dirty="0" err="1" smtClean="0"/>
              <a:t>servletContainer</a:t>
            </a:r>
            <a:r>
              <a:rPr lang="en-US" dirty="0" smtClean="0"/>
              <a:t> will created one more thread and first thread get suspended.</a:t>
            </a:r>
          </a:p>
          <a:p>
            <a:r>
              <a:rPr lang="en-US" dirty="0" smtClean="0"/>
              <a:t>Now second thread complete the business operation now again first thread came and he want to execute but thread first value overlapped with second thread values which lead the data inconsistency .</a:t>
            </a:r>
          </a:p>
          <a:p>
            <a:r>
              <a:rPr lang="en-US" dirty="0" smtClean="0"/>
              <a:t>When object state is sharable but not final then for every thread it will assigned with new value and prior data gets erase.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6324803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r>
              <a:rPr lang="en-US" dirty="0" smtClean="0"/>
              <a:t>Now how we can make our application works with multi-thread environment without data inconsistency.</a:t>
            </a:r>
          </a:p>
          <a:p>
            <a:r>
              <a:rPr lang="en-US" dirty="0" smtClean="0"/>
              <a:t>There is one way available i.e. put business logic into synchronized block.</a:t>
            </a:r>
          </a:p>
          <a:p>
            <a:r>
              <a:rPr lang="en-US" dirty="0" smtClean="0"/>
              <a:t>Synchronized block will allow only one thread to enter into the block and it will lock the block until and unless block execution complete. After that only it will release the lock.</a:t>
            </a:r>
          </a:p>
          <a:p>
            <a:r>
              <a:rPr lang="en-US" dirty="0" smtClean="0"/>
              <a:t>If multiple request are coming then thread scheduler make  them to wait into the thread scheduler queue.</a:t>
            </a:r>
          </a:p>
          <a:p>
            <a:r>
              <a:rPr lang="en-US" dirty="0" smtClean="0"/>
              <a:t>But here also an problem i.e. performance issue problem.</a:t>
            </a:r>
          </a:p>
          <a:p>
            <a:r>
              <a:rPr lang="en-US" dirty="0" smtClean="0"/>
              <a:t>The above solution will is not much good so we have to see the alternative.</a:t>
            </a:r>
          </a:p>
          <a:p>
            <a:r>
              <a:rPr lang="en-US" dirty="0" smtClean="0"/>
              <a:t>Lets first observe when the problem raising when we read the data from the object state. To remove the problem just remove  the object state and place it in to method level.</a:t>
            </a:r>
          </a:p>
          <a:p>
            <a:r>
              <a:rPr lang="en-US" dirty="0" smtClean="0"/>
              <a:t>Lets see the example.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88488983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sp>
        <p:nvSpPr>
          <p:cNvPr id="6" name="Content Placeholder 5"/>
          <p:cNvSpPr>
            <a:spLocks noGrp="1"/>
          </p:cNvSpPr>
          <p:nvPr>
            <p:ph idx="1"/>
          </p:nvPr>
        </p:nvSpPr>
        <p:spPr>
          <a:xfrm>
            <a:off x="0" y="0"/>
            <a:ext cx="9144000" cy="6858000"/>
          </a:xfrm>
        </p:spPr>
        <p:txBody>
          <a:bodyPr>
            <a:normAutofit fontScale="62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smtClean="0"/>
              <a:t>Now see the above all attributes are available into service() method.</a:t>
            </a:r>
          </a:p>
          <a:p>
            <a:r>
              <a:rPr lang="en-US" dirty="0" smtClean="0"/>
              <a:t>When first thread will create then all attributes will assigned with there corresponding values and perform the operation but while performing first thread execution, second thread will gets created now first thread get suspended but while suspending first thread, it will keep track of current line and </a:t>
            </a:r>
            <a:r>
              <a:rPr lang="en-US" dirty="0" err="1" smtClean="0"/>
              <a:t>and</a:t>
            </a:r>
            <a:r>
              <a:rPr lang="en-US" dirty="0" smtClean="0"/>
              <a:t> all the corresponding variables and there values.</a:t>
            </a:r>
          </a:p>
          <a:p>
            <a:r>
              <a:rPr lang="en-US" dirty="0" smtClean="0"/>
              <a:t>When second thread enter into service method, it will start with new values and attribute, after some time thread first will called, now second thread will track the current line where actually it suspended and it will keep all the attributes and values into thread stack.</a:t>
            </a:r>
          </a:p>
          <a:p>
            <a:r>
              <a:rPr lang="en-US" dirty="0" smtClean="0"/>
              <a:t>Now first thread will restore all the information what was  the current-line, attributes and  corresponding value.  And  it will start execution where at last time he has left.</a:t>
            </a:r>
          </a:p>
          <a:p>
            <a:endParaRPr lang="en-US" dirty="0"/>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75"/>
            <a:ext cx="8839200"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883567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For every thread one stack will be there were it will store all the information, to restore the execution at same line with same data .</a:t>
            </a:r>
          </a:p>
          <a:p>
            <a:endParaRPr lang="en-US" dirty="0"/>
          </a:p>
          <a:p>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02013940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solidFill>
                  <a:srgbClr val="FF0000"/>
                </a:solidFill>
              </a:rPr>
              <a:t>Spring 92</a:t>
            </a:r>
            <a:endParaRPr lang="en-US" dirty="0">
              <a:solidFill>
                <a:srgbClr val="FF0000"/>
              </a:solidFill>
            </a:endParaRPr>
          </a:p>
        </p:txBody>
      </p:sp>
      <p:sp>
        <p:nvSpPr>
          <p:cNvPr id="3" name="Content Placeholder 2"/>
          <p:cNvSpPr>
            <a:spLocks noGrp="1"/>
          </p:cNvSpPr>
          <p:nvPr>
            <p:ph idx="1"/>
          </p:nvPr>
        </p:nvSpPr>
        <p:spPr>
          <a:xfrm>
            <a:off x="0" y="381000"/>
            <a:ext cx="9144000" cy="6477000"/>
          </a:xfrm>
        </p:spPr>
        <p:txBody>
          <a:bodyPr>
            <a:normAutofit fontScale="85000" lnSpcReduction="20000"/>
          </a:bodyPr>
          <a:lstStyle/>
          <a:p>
            <a:r>
              <a:rPr lang="en-US" dirty="0" err="1" smtClean="0">
                <a:solidFill>
                  <a:srgbClr val="FF0000"/>
                </a:solidFill>
              </a:rPr>
              <a:t>ThreadLocal</a:t>
            </a:r>
            <a:r>
              <a:rPr lang="en-US" dirty="0" smtClean="0">
                <a:solidFill>
                  <a:srgbClr val="FF0000"/>
                </a:solidFill>
              </a:rPr>
              <a:t> Usage:</a:t>
            </a:r>
          </a:p>
          <a:p>
            <a:r>
              <a:rPr lang="en-US" dirty="0" smtClean="0"/>
              <a:t>As per the above example we can avoid to write the synchronized block by making those attributes local to that method. But in typical application one class contains multiple method which need same data to perform the business logic. </a:t>
            </a:r>
          </a:p>
          <a:p>
            <a:r>
              <a:rPr lang="en-US" dirty="0" smtClean="0"/>
              <a:t>So we can’t call every time different method to pass the same data within the class. It is some what clumsy. We can do that process but it is not a good programming practice.</a:t>
            </a:r>
          </a:p>
          <a:p>
            <a:r>
              <a:rPr lang="en-US" dirty="0" smtClean="0"/>
              <a:t>To avoid above problem if we declared these attributes at object level but we seen what is the problem when we declared at object level in above example.</a:t>
            </a:r>
          </a:p>
          <a:p>
            <a:r>
              <a:rPr lang="en-US" dirty="0" smtClean="0"/>
              <a:t>Even we declared at object level and we made corresponding method as synchronized which accessing those attributes then performance impact will arise. </a:t>
            </a:r>
            <a:r>
              <a:rPr lang="en-US" dirty="0" err="1" smtClean="0"/>
              <a:t>Bz</a:t>
            </a:r>
            <a:r>
              <a:rPr lang="en-US" dirty="0" smtClean="0"/>
              <a:t> in multi-thread environment it will allow only one thread to access that method so performance impact will arise.</a:t>
            </a:r>
          </a:p>
          <a:p>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26601296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dirty="0" smtClean="0"/>
              <a:t>So we can not write at object level, we can not write at method level and we can not make corresponding method as synchronized then where to declare and how we will solve this problem. </a:t>
            </a:r>
          </a:p>
          <a:p>
            <a:r>
              <a:rPr lang="en-US" dirty="0" smtClean="0"/>
              <a:t>Actually at what time these problems are coming when multiple thread are interacting with the object or method of the class , So maintain these values at thread level itself. </a:t>
            </a:r>
          </a:p>
          <a:p>
            <a:r>
              <a:rPr lang="en-US" dirty="0" smtClean="0"/>
              <a:t>To solve and to maintain values at thread level we have to use a concept called </a:t>
            </a:r>
            <a:r>
              <a:rPr lang="en-US" dirty="0" err="1" smtClean="0"/>
              <a:t>ThreadLocal</a:t>
            </a:r>
            <a:r>
              <a:rPr lang="en-US" dirty="0" smtClean="0"/>
              <a:t>.</a:t>
            </a:r>
          </a:p>
          <a:p>
            <a:r>
              <a:rPr lang="en-US" dirty="0" err="1" smtClean="0"/>
              <a:t>ThreadLocal</a:t>
            </a:r>
            <a:r>
              <a:rPr lang="en-US" dirty="0" smtClean="0"/>
              <a:t> is the class which used to manage thread scope, for per thread it will manage the stack and it will never let one thread to talk to another thread. </a:t>
            </a:r>
          </a:p>
          <a:p>
            <a:r>
              <a:rPr lang="en-US" dirty="0" smtClean="0"/>
              <a:t>But </a:t>
            </a:r>
            <a:r>
              <a:rPr lang="en-US" dirty="0" err="1" smtClean="0"/>
              <a:t>ThreadLocal</a:t>
            </a:r>
            <a:r>
              <a:rPr lang="en-US" dirty="0" smtClean="0"/>
              <a:t> class will allow us to store only one value in it. We can set the value to the </a:t>
            </a:r>
            <a:r>
              <a:rPr lang="en-US" dirty="0" err="1" smtClean="0"/>
              <a:t>threadlocal</a:t>
            </a:r>
            <a:r>
              <a:rPr lang="en-US" dirty="0" smtClean="0"/>
              <a:t>,</a:t>
            </a:r>
          </a:p>
          <a:p>
            <a:pPr lvl="1"/>
            <a:r>
              <a:rPr lang="en-US" dirty="0" smtClean="0"/>
              <a:t>Ex: </a:t>
            </a:r>
            <a:r>
              <a:rPr lang="en-US" dirty="0" err="1" smtClean="0"/>
              <a:t>ThreadLocal</a:t>
            </a:r>
            <a:r>
              <a:rPr lang="en-US" dirty="0" smtClean="0"/>
              <a:t>&lt;integer&gt; </a:t>
            </a:r>
            <a:r>
              <a:rPr lang="en-US" dirty="0" err="1" smtClean="0"/>
              <a:t>tl</a:t>
            </a:r>
            <a:r>
              <a:rPr lang="en-US" dirty="0" smtClean="0"/>
              <a:t> = new </a:t>
            </a:r>
            <a:r>
              <a:rPr lang="en-US" dirty="0" err="1" smtClean="0"/>
              <a:t>ThreadLocal</a:t>
            </a:r>
            <a:r>
              <a:rPr lang="en-US" dirty="0" smtClean="0"/>
              <a:t>&lt;Integer&gt;();</a:t>
            </a:r>
          </a:p>
          <a:p>
            <a:pPr lvl="2"/>
            <a:r>
              <a:rPr lang="en-US" dirty="0" err="1">
                <a:solidFill>
                  <a:srgbClr val="FF0000"/>
                </a:solidFill>
              </a:rPr>
              <a:t>t</a:t>
            </a:r>
            <a:r>
              <a:rPr lang="en-US" dirty="0" err="1" smtClean="0">
                <a:solidFill>
                  <a:srgbClr val="FF0000"/>
                </a:solidFill>
              </a:rPr>
              <a:t>l.set</a:t>
            </a:r>
            <a:r>
              <a:rPr lang="en-US" dirty="0" smtClean="0">
                <a:solidFill>
                  <a:srgbClr val="FF0000"/>
                </a:solidFill>
              </a:rPr>
              <a:t>(10);</a:t>
            </a:r>
          </a:p>
          <a:p>
            <a:pPr lvl="2"/>
            <a:r>
              <a:rPr lang="en-US" dirty="0" err="1">
                <a:solidFill>
                  <a:srgbClr val="FF0000"/>
                </a:solidFill>
              </a:rPr>
              <a:t>t</a:t>
            </a:r>
            <a:r>
              <a:rPr lang="en-US" dirty="0" err="1" smtClean="0">
                <a:solidFill>
                  <a:srgbClr val="FF0000"/>
                </a:solidFill>
              </a:rPr>
              <a:t>l.get</a:t>
            </a:r>
            <a:r>
              <a:rPr lang="en-US" dirty="0" smtClean="0">
                <a:solidFill>
                  <a:srgbClr val="FF0000"/>
                </a:solidFill>
              </a:rPr>
              <a:t>();</a:t>
            </a:r>
            <a:endParaRPr lang="en-US" dirty="0">
              <a:solidFill>
                <a:srgbClr val="FF0000"/>
              </a:solidFill>
            </a:endParaRPr>
          </a:p>
          <a:p>
            <a:r>
              <a:rPr lang="en-US" dirty="0" smtClean="0"/>
              <a:t>By this we can solve the above problems lets see the example.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74324022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250" y="152400"/>
            <a:ext cx="8953500" cy="662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47130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sp>
        <p:nvSpPr>
          <p:cNvPr id="3" name="Content Placeholder 2"/>
          <p:cNvSpPr>
            <a:spLocks noGrp="1"/>
          </p:cNvSpPr>
          <p:nvPr>
            <p:ph idx="4294967295"/>
          </p:nvPr>
        </p:nvSpPr>
        <p:spPr>
          <a:xfrm>
            <a:off x="0" y="0"/>
            <a:ext cx="9144000" cy="6858000"/>
          </a:xfrm>
        </p:spPr>
        <p:txBody>
          <a:bodyPr>
            <a:normAutofit/>
          </a:bodyPr>
          <a:lstStyle/>
          <a:p>
            <a:endParaRPr lang="en-US" dirty="0" smtClean="0"/>
          </a:p>
          <a:p>
            <a:endParaRPr lang="en-US" dirty="0"/>
          </a:p>
          <a:p>
            <a:endParaRPr lang="en-US" dirty="0" smtClean="0"/>
          </a:p>
          <a:p>
            <a:r>
              <a:rPr lang="en-US" dirty="0" smtClean="0"/>
              <a:t>As per the above table we can take sharable data into singleton class, if it is non-singleton then we can take non-sharable data it work but when we have singleton class and if we take non-sharable data then it will work but there is no thread safety. </a:t>
            </a:r>
            <a:endParaRPr lang="en-US" dirty="0"/>
          </a:p>
          <a:p>
            <a:r>
              <a:rPr lang="en-US" dirty="0" smtClean="0"/>
              <a:t>Why we need Lookup method injection lets see the reason with an example</a:t>
            </a:r>
          </a:p>
          <a:p>
            <a:endParaRPr lang="en-US" dirty="0"/>
          </a:p>
          <a:p>
            <a:endParaRPr lang="en-US" dirty="0" smtClean="0"/>
          </a:p>
          <a:p>
            <a:endParaRPr lang="en-US" dirty="0"/>
          </a:p>
          <a:p>
            <a:endParaRPr lang="en-US" dirty="0" smtClean="0"/>
          </a:p>
          <a:p>
            <a:endParaRPr lang="en-US" dirty="0"/>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1"/>
            <a:ext cx="838200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62000" y="1437566"/>
            <a:ext cx="8077200" cy="369332"/>
          </a:xfrm>
          <a:prstGeom prst="rect">
            <a:avLst/>
          </a:prstGeom>
          <a:noFill/>
        </p:spPr>
        <p:txBody>
          <a:bodyPr wrap="square" rtlCol="0">
            <a:spAutoFit/>
          </a:bodyPr>
          <a:lstStyle/>
          <a:p>
            <a:r>
              <a:rPr lang="en-US" dirty="0" smtClean="0"/>
              <a:t>Non-singleton                              Singleton                                             Yes</a:t>
            </a:r>
            <a:endParaRPr lang="en-US" dirty="0"/>
          </a:p>
        </p:txBody>
      </p:sp>
    </p:spTree>
    <p:extLst>
      <p:ext uri="{BB962C8B-B14F-4D97-AF65-F5344CB8AC3E}">
        <p14:creationId xmlns:p14="http://schemas.microsoft.com/office/powerpoint/2010/main" val="128877851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0" y="0"/>
            <a:ext cx="9144000" cy="6858000"/>
          </a:xfrm>
        </p:spPr>
        <p:txBody>
          <a:bodyPr>
            <a:normAutofit fontScale="70000" lnSpcReduction="20000"/>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As per the above example we configured both A class and B class as beans into IOC container.</a:t>
            </a:r>
          </a:p>
          <a:p>
            <a:r>
              <a:rPr lang="en-US" dirty="0" smtClean="0"/>
              <a:t>A class is configured as singleton class but class B configured as prototype.</a:t>
            </a:r>
          </a:p>
          <a:p>
            <a:r>
              <a:rPr lang="en-US" dirty="0" smtClean="0"/>
              <a:t>When we created a IOC container using </a:t>
            </a:r>
            <a:r>
              <a:rPr lang="en-US" dirty="0" err="1" smtClean="0"/>
              <a:t>beanFactory</a:t>
            </a:r>
            <a:r>
              <a:rPr lang="en-US" dirty="0" smtClean="0"/>
              <a:t> factory both the classes place as in-memory metadata into IOC </a:t>
            </a:r>
            <a:r>
              <a:rPr lang="en-US" dirty="0" err="1" smtClean="0"/>
              <a:t>cantainer</a:t>
            </a:r>
            <a:r>
              <a:rPr lang="en-US" dirty="0" smtClean="0"/>
              <a:t>.</a:t>
            </a:r>
          </a:p>
          <a:p>
            <a:r>
              <a:rPr lang="en-US" dirty="0" smtClean="0"/>
              <a:t>When we call  A </a:t>
            </a:r>
            <a:r>
              <a:rPr lang="en-US" dirty="0" err="1" smtClean="0"/>
              <a:t>a</a:t>
            </a:r>
            <a:r>
              <a:rPr lang="en-US" dirty="0" smtClean="0"/>
              <a:t> = </a:t>
            </a:r>
            <a:r>
              <a:rPr lang="en-US" dirty="0" err="1" smtClean="0"/>
              <a:t>factory.getBean</a:t>
            </a:r>
            <a:r>
              <a:rPr lang="en-US" dirty="0" smtClean="0"/>
              <a:t>(“a”,</a:t>
            </a:r>
            <a:r>
              <a:rPr lang="en-US" dirty="0" err="1" smtClean="0"/>
              <a:t>A.class</a:t>
            </a:r>
            <a:r>
              <a:rPr lang="en-US" dirty="0" smtClean="0"/>
              <a:t>);</a:t>
            </a:r>
          </a:p>
          <a:p>
            <a:r>
              <a:rPr lang="en-US" dirty="0" smtClean="0"/>
              <a:t>IOC container check the bean scope if it is singleton it will check object all ready available into IOC container or not if it is not then it will create the object and place into IOC container. When next time we will try to get the A a1 = </a:t>
            </a:r>
            <a:r>
              <a:rPr lang="en-US" dirty="0" err="1" smtClean="0"/>
              <a:t>factory.getBean</a:t>
            </a:r>
            <a:r>
              <a:rPr lang="en-US" dirty="0" smtClean="0"/>
              <a:t>(“a”,</a:t>
            </a:r>
            <a:r>
              <a:rPr lang="en-US" dirty="0" err="1" smtClean="0"/>
              <a:t>A.class</a:t>
            </a:r>
            <a:r>
              <a:rPr lang="en-US" dirty="0" smtClean="0"/>
              <a:t>) then it will check the bean scope if it is singleton it will check object is available in IOC container or not , if it is there it will return the same object reference.</a:t>
            </a:r>
          </a:p>
          <a:p>
            <a:pPr marL="0" indent="0">
              <a:buNone/>
            </a:pPr>
            <a:endParaRPr lang="en-US" dirty="0"/>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6400800"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695769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Now the problem is class B scope is prototype even though we will get same object of B class, means if we inject prototype class into singleton class then prototype class became singleton. </a:t>
            </a:r>
          </a:p>
          <a:p>
            <a:r>
              <a:rPr lang="en-US" dirty="0" smtClean="0"/>
              <a:t>It is one of the limitation with injection.</a:t>
            </a:r>
          </a:p>
          <a:p>
            <a:r>
              <a:rPr lang="en-US" dirty="0" smtClean="0"/>
              <a:t>Every time we can not use injection to manage the dependency some time we need lookup injection also.</a:t>
            </a:r>
          </a:p>
          <a:p>
            <a:r>
              <a:rPr lang="en-US" dirty="0" smtClean="0"/>
              <a:t>One of the core feature of the spring is non-invasiveness : means without spring also we can make our application loosely coupled. </a:t>
            </a:r>
          </a:p>
          <a:p>
            <a:r>
              <a:rPr lang="en-US" dirty="0" smtClean="0"/>
              <a:t>We can easily can switch our application way from spring.</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7887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55000" lnSpcReduction="20000"/>
          </a:bodyPr>
          <a:lstStyle/>
          <a:p>
            <a:r>
              <a:rPr lang="en-US" sz="3600" b="1" dirty="0" smtClean="0">
                <a:solidFill>
                  <a:srgbClr val="FF0000"/>
                </a:solidFill>
              </a:rPr>
              <a:t>Spring Framework</a:t>
            </a:r>
            <a:r>
              <a:rPr lang="en-US" sz="3600" b="1" dirty="0" smtClean="0"/>
              <a:t>: </a:t>
            </a:r>
            <a:r>
              <a:rPr lang="en-US" dirty="0" smtClean="0"/>
              <a:t>It contains pre-identified classes and interfaces which provides boiler plat logic by Spring developers.</a:t>
            </a:r>
          </a:p>
          <a:p>
            <a:r>
              <a:rPr lang="en-US" dirty="0" smtClean="0"/>
              <a:t>There are several way to explain about SF.</a:t>
            </a:r>
          </a:p>
          <a:p>
            <a:r>
              <a:rPr lang="en-US" sz="3600" b="1" dirty="0" smtClean="0">
                <a:solidFill>
                  <a:srgbClr val="FF0000"/>
                </a:solidFill>
              </a:rPr>
              <a:t>Why Spring Framework?</a:t>
            </a:r>
          </a:p>
          <a:p>
            <a:r>
              <a:rPr lang="en-US" dirty="0" smtClean="0"/>
              <a:t>There are a lot to talk about why SF.</a:t>
            </a:r>
          </a:p>
          <a:p>
            <a:r>
              <a:rPr lang="en-US" dirty="0" smtClean="0"/>
              <a:t>Before SF Struts is the highest popular framework in the market. If you see more before SERVLET and JSP were more popular in the market to develop web application.</a:t>
            </a:r>
          </a:p>
          <a:p>
            <a:r>
              <a:rPr lang="en-US" dirty="0" err="1" smtClean="0"/>
              <a:t>SunMicroSystem</a:t>
            </a:r>
            <a:r>
              <a:rPr lang="en-US" dirty="0" smtClean="0"/>
              <a:t> has provided Core Java  to develop Desktop application which is very famous in market . Letter Servlet and </a:t>
            </a:r>
            <a:r>
              <a:rPr lang="en-US" dirty="0" err="1" smtClean="0"/>
              <a:t>Jsp</a:t>
            </a:r>
            <a:r>
              <a:rPr lang="en-US" dirty="0" smtClean="0"/>
              <a:t> came in feature to develop web application.</a:t>
            </a:r>
          </a:p>
          <a:p>
            <a:r>
              <a:rPr lang="en-US" dirty="0" smtClean="0">
                <a:solidFill>
                  <a:srgbClr val="FF0000"/>
                </a:solidFill>
              </a:rPr>
              <a:t>It seem to be good but there are so many demerit available (</a:t>
            </a:r>
            <a:r>
              <a:rPr lang="en-US" sz="3600" b="1" dirty="0" smtClean="0">
                <a:solidFill>
                  <a:srgbClr val="FF0000"/>
                </a:solidFill>
              </a:rPr>
              <a:t>API Drawbacks</a:t>
            </a:r>
            <a:r>
              <a:rPr lang="en-US" dirty="0" smtClean="0">
                <a:solidFill>
                  <a:srgbClr val="FF0000"/>
                </a:solidFill>
              </a:rPr>
              <a:t>)</a:t>
            </a:r>
          </a:p>
          <a:p>
            <a:r>
              <a:rPr lang="en-US" dirty="0" smtClean="0"/>
              <a:t>To develop an application we have to know all the classes and interfaces in Java API.</a:t>
            </a:r>
          </a:p>
          <a:p>
            <a:r>
              <a:rPr lang="en-US" dirty="0" smtClean="0"/>
              <a:t>We can not develop an application by knowing  one or two classes.</a:t>
            </a:r>
          </a:p>
          <a:p>
            <a:r>
              <a:rPr lang="en-US" dirty="0" err="1" smtClean="0"/>
              <a:t>B’z</a:t>
            </a:r>
            <a:r>
              <a:rPr lang="en-US" dirty="0" smtClean="0"/>
              <a:t> all classes are internally depends on all other classes and interfaces.</a:t>
            </a:r>
          </a:p>
          <a:p>
            <a:r>
              <a:rPr lang="en-US" dirty="0" smtClean="0"/>
              <a:t>Ex. To write an JDBC program we have to use different classes and interfaces to establish a connection. Only Establishing the connection we have to learn all respective classes and interfaces.</a:t>
            </a:r>
          </a:p>
          <a:p>
            <a:r>
              <a:rPr lang="en-US" dirty="0" smtClean="0"/>
              <a:t>Java API does not provided any boiler plat logic. If 100 developer want to establish a connection then 100 developer has to write same code in the respective application.</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095622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Spring 9</a:t>
            </a:r>
            <a:r>
              <a:rPr lang="en-US" dirty="0" smtClean="0">
                <a:solidFill>
                  <a:srgbClr val="FF0000"/>
                </a:solidFill>
              </a:rPr>
              <a:t> </a:t>
            </a:r>
            <a:r>
              <a:rPr lang="en-US" dirty="0">
                <a:solidFill>
                  <a:srgbClr val="FF0000"/>
                </a:solidFill>
              </a:rPr>
              <a:t>Class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solidFill>
                  <a:srgbClr val="FF0000"/>
                </a:solidFill>
              </a:rPr>
              <a:t>3) Testability with inheritance </a:t>
            </a:r>
          </a:p>
          <a:p>
            <a:r>
              <a:rPr lang="en-US" dirty="0" smtClean="0"/>
              <a:t>In testability also we have to face the problems if we use inheritance.</a:t>
            </a:r>
          </a:p>
          <a:p>
            <a:r>
              <a:rPr lang="en-US" dirty="0" smtClean="0"/>
              <a:t>In an org. it may not possible to develop a app by one developer. There are number of developers available to construct the app. A app contains no. of classes if A developer developing a app on car there are many classes are available in the app. So there are two classes Car class and Engine class Car class depends on Engine class. If Car class has completed the implementation of the Car class and he has to wait for the Engine class to complete, but in company we cant wait for any other class we have to create a mock class which is act as an Engine class. By help of </a:t>
            </a:r>
            <a:r>
              <a:rPr lang="en-US" dirty="0" err="1" smtClean="0"/>
              <a:t>MockEngine</a:t>
            </a:r>
            <a:r>
              <a:rPr lang="en-US" dirty="0" smtClean="0"/>
              <a:t> class we can perform the testability of the Car class.</a:t>
            </a:r>
          </a:p>
          <a:p>
            <a:r>
              <a:rPr lang="en-US" dirty="0" smtClean="0"/>
              <a:t>Lets see the below program to understand</a:t>
            </a:r>
          </a:p>
          <a:p>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67331752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dirty="0" smtClean="0">
                <a:solidFill>
                  <a:srgbClr val="FF0000"/>
                </a:solidFill>
              </a:rPr>
              <a:t>Spring 93 </a:t>
            </a:r>
            <a:endParaRPr lang="en-US" dirty="0">
              <a:solidFill>
                <a:srgbClr val="FF0000"/>
              </a:solidFill>
            </a:endParaRPr>
          </a:p>
        </p:txBody>
      </p:sp>
      <p:sp>
        <p:nvSpPr>
          <p:cNvPr id="3" name="Content Placeholder 2"/>
          <p:cNvSpPr>
            <a:spLocks noGrp="1"/>
          </p:cNvSpPr>
          <p:nvPr>
            <p:ph idx="1"/>
          </p:nvPr>
        </p:nvSpPr>
        <p:spPr>
          <a:xfrm>
            <a:off x="0" y="381000"/>
            <a:ext cx="9144000" cy="6477000"/>
          </a:xfrm>
        </p:spPr>
        <p:txBody>
          <a:bodyPr>
            <a:normAutofit lnSpcReduction="10000"/>
          </a:bodyPr>
          <a:lstStyle/>
          <a:p>
            <a:r>
              <a:rPr lang="en-US" dirty="0" smtClean="0"/>
              <a:t>In spring we can manage dependency in two ways</a:t>
            </a:r>
          </a:p>
          <a:p>
            <a:pPr lvl="1"/>
            <a:r>
              <a:rPr lang="en-US" dirty="0" smtClean="0">
                <a:solidFill>
                  <a:srgbClr val="FF0000"/>
                </a:solidFill>
              </a:rPr>
              <a:t>Dependency lookup</a:t>
            </a:r>
          </a:p>
          <a:p>
            <a:pPr lvl="2"/>
            <a:r>
              <a:rPr lang="en-US" dirty="0" smtClean="0">
                <a:solidFill>
                  <a:srgbClr val="FF0000"/>
                </a:solidFill>
              </a:rPr>
              <a:t>Lookup method injection</a:t>
            </a:r>
          </a:p>
          <a:p>
            <a:pPr lvl="2"/>
            <a:r>
              <a:rPr lang="en-US" dirty="0" smtClean="0">
                <a:solidFill>
                  <a:srgbClr val="FF0000"/>
                </a:solidFill>
              </a:rPr>
              <a:t>Contextual lookup injection</a:t>
            </a:r>
          </a:p>
          <a:p>
            <a:pPr lvl="1"/>
            <a:r>
              <a:rPr lang="en-US" dirty="0" smtClean="0">
                <a:solidFill>
                  <a:srgbClr val="FF0000"/>
                </a:solidFill>
              </a:rPr>
              <a:t> Dependency injection</a:t>
            </a:r>
          </a:p>
          <a:p>
            <a:pPr lvl="2"/>
            <a:r>
              <a:rPr lang="en-US" dirty="0" smtClean="0">
                <a:solidFill>
                  <a:srgbClr val="FF0000"/>
                </a:solidFill>
              </a:rPr>
              <a:t>Setter injection</a:t>
            </a:r>
          </a:p>
          <a:p>
            <a:pPr lvl="2"/>
            <a:r>
              <a:rPr lang="en-US" dirty="0" smtClean="0">
                <a:solidFill>
                  <a:srgbClr val="FF0000"/>
                </a:solidFill>
              </a:rPr>
              <a:t>Constructor injection</a:t>
            </a:r>
          </a:p>
          <a:p>
            <a:pPr lvl="1"/>
            <a:r>
              <a:rPr lang="en-US" dirty="0" smtClean="0"/>
              <a:t>Mostly people use dependency injection for managing the dependency, but there are some limitation are available.</a:t>
            </a:r>
          </a:p>
          <a:p>
            <a:pPr lvl="2"/>
            <a:r>
              <a:rPr lang="en-US" dirty="0" smtClean="0">
                <a:solidFill>
                  <a:srgbClr val="FF0000"/>
                </a:solidFill>
              </a:rPr>
              <a:t>We can not use prototype scope bean in to singleton scope, </a:t>
            </a:r>
            <a:r>
              <a:rPr lang="en-US" dirty="0" err="1" smtClean="0">
                <a:solidFill>
                  <a:srgbClr val="FF0000"/>
                </a:solidFill>
              </a:rPr>
              <a:t>bz</a:t>
            </a:r>
            <a:r>
              <a:rPr lang="en-US" dirty="0" smtClean="0">
                <a:solidFill>
                  <a:srgbClr val="FF0000"/>
                </a:solidFill>
              </a:rPr>
              <a:t> that prototype class behave like singleton only.</a:t>
            </a:r>
          </a:p>
          <a:p>
            <a:pPr lvl="2"/>
            <a:r>
              <a:rPr lang="en-US" dirty="0" smtClean="0">
                <a:solidFill>
                  <a:srgbClr val="FF0000"/>
                </a:solidFill>
              </a:rPr>
              <a:t>We can not injection dynamic or runtime injection using dependency injection , we can  inject static dependency injection.</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26160047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t>To make use of dependency lookup we will discuss a previous concept called as IDREF. Which will help better understand of look–up method injection .</a:t>
            </a:r>
          </a:p>
          <a:p>
            <a:r>
              <a:rPr lang="en-US" dirty="0" smtClean="0"/>
              <a:t>Some people call lookup method injection as a method injection and some people call method replacement as method injection.</a:t>
            </a:r>
          </a:p>
          <a:p>
            <a:r>
              <a:rPr lang="en-US" dirty="0" smtClean="0"/>
              <a:t>Let discuss IDREF concept ..</a:t>
            </a:r>
          </a:p>
          <a:p>
            <a:endParaRPr lang="en-US" dirty="0" smtClean="0"/>
          </a:p>
          <a:p>
            <a:pPr marL="514350" indent="-457200"/>
            <a:r>
              <a:rPr lang="en-US" dirty="0" smtClean="0"/>
              <a:t>Make </a:t>
            </a:r>
            <a:r>
              <a:rPr lang="en-US" dirty="0"/>
              <a:t>our classes loosely coupled how can use dependency pulling concept. One of the concept is </a:t>
            </a:r>
            <a:r>
              <a:rPr lang="en-US" dirty="0">
                <a:solidFill>
                  <a:srgbClr val="FF0000"/>
                </a:solidFill>
              </a:rPr>
              <a:t>IDREF</a:t>
            </a:r>
            <a:r>
              <a:rPr lang="en-US" dirty="0"/>
              <a:t> which </a:t>
            </a:r>
            <a:r>
              <a:rPr lang="en-US" dirty="0" smtClean="0"/>
              <a:t>will make our classes </a:t>
            </a:r>
            <a:r>
              <a:rPr lang="en-US" dirty="0"/>
              <a:t>loosely coupled.</a:t>
            </a:r>
          </a:p>
          <a:p>
            <a:pPr marL="514350" indent="-457200"/>
            <a:r>
              <a:rPr lang="en-US" dirty="0">
                <a:solidFill>
                  <a:srgbClr val="FF0000"/>
                </a:solidFill>
              </a:rPr>
              <a:t>IDREF word itself describes, it refers to the id of another bean.</a:t>
            </a:r>
          </a:p>
          <a:p>
            <a:r>
              <a:rPr lang="en-US" dirty="0"/>
              <a:t>By using IDREF attribute of spring we can make our classes loosely coupled, </a:t>
            </a:r>
          </a:p>
          <a:p>
            <a:pPr marL="0" indent="0">
              <a:buNone/>
            </a:pPr>
            <a:r>
              <a:rPr lang="en-US" dirty="0" smtClean="0">
                <a:solidFill>
                  <a:srgbClr val="FF0000"/>
                </a:solidFill>
              </a:rPr>
              <a:t>Ex:</a:t>
            </a:r>
            <a:endParaRPr lang="en-US" dirty="0">
              <a:solidFill>
                <a:srgbClr val="FF0000"/>
              </a:solidFill>
            </a:endParaRPr>
          </a:p>
          <a:p>
            <a:pPr marL="0" indent="0">
              <a:buNone/>
            </a:pPr>
            <a:r>
              <a:rPr lang="en-US" dirty="0">
                <a:solidFill>
                  <a:srgbClr val="002060"/>
                </a:solidFill>
              </a:rPr>
              <a:t>public class Car {</a:t>
            </a:r>
          </a:p>
          <a:p>
            <a:pPr marL="0" indent="0">
              <a:buNone/>
            </a:pPr>
            <a:r>
              <a:rPr lang="en-US" dirty="0">
                <a:solidFill>
                  <a:srgbClr val="002060"/>
                </a:solidFill>
              </a:rPr>
              <a:t> </a:t>
            </a:r>
          </a:p>
          <a:p>
            <a:pPr marL="0" indent="0">
              <a:buNone/>
            </a:pPr>
            <a:r>
              <a:rPr lang="en-US" dirty="0">
                <a:solidFill>
                  <a:srgbClr val="002060"/>
                </a:solidFill>
              </a:rPr>
              <a:t>	private </a:t>
            </a:r>
            <a:r>
              <a:rPr lang="en-US" dirty="0" err="1">
                <a:solidFill>
                  <a:srgbClr val="002060"/>
                </a:solidFill>
              </a:rPr>
              <a:t>IEngine</a:t>
            </a:r>
            <a:r>
              <a:rPr lang="en-US" dirty="0">
                <a:solidFill>
                  <a:srgbClr val="002060"/>
                </a:solidFill>
              </a:rPr>
              <a:t> engine;</a:t>
            </a:r>
          </a:p>
          <a:p>
            <a:pPr marL="0" indent="0">
              <a:buNone/>
            </a:pPr>
            <a:r>
              <a:rPr lang="en-US" dirty="0">
                <a:solidFill>
                  <a:srgbClr val="002060"/>
                </a:solidFill>
              </a:rPr>
              <a:t>	public void run()</a:t>
            </a:r>
          </a:p>
          <a:p>
            <a:pPr marL="0" indent="0">
              <a:buNone/>
            </a:pPr>
            <a:r>
              <a:rPr lang="en-US" dirty="0">
                <a:solidFill>
                  <a:srgbClr val="002060"/>
                </a:solidFill>
              </a:rPr>
              <a:t>	{</a:t>
            </a:r>
          </a:p>
          <a:p>
            <a:pPr marL="0" indent="0">
              <a:buNone/>
            </a:pPr>
            <a:r>
              <a:rPr lang="en-US" dirty="0">
                <a:solidFill>
                  <a:srgbClr val="002060"/>
                </a:solidFill>
              </a:rPr>
              <a:t>		</a:t>
            </a:r>
            <a:r>
              <a:rPr lang="en-US" dirty="0" err="1">
                <a:solidFill>
                  <a:srgbClr val="002060"/>
                </a:solidFill>
              </a:rPr>
              <a:t>engine.start</a:t>
            </a:r>
            <a:r>
              <a:rPr lang="en-US" dirty="0">
                <a:solidFill>
                  <a:srgbClr val="002060"/>
                </a:solidFill>
              </a:rPr>
              <a:t>();</a:t>
            </a:r>
          </a:p>
          <a:p>
            <a:pPr marL="0" indent="0">
              <a:buNone/>
            </a:pPr>
            <a:r>
              <a:rPr lang="en-US" dirty="0">
                <a:solidFill>
                  <a:srgbClr val="002060"/>
                </a:solidFill>
              </a:rPr>
              <a:t>		</a:t>
            </a:r>
            <a:r>
              <a:rPr lang="en-US" dirty="0" err="1">
                <a:solidFill>
                  <a:srgbClr val="002060"/>
                </a:solidFill>
              </a:rPr>
              <a:t>System.out.println</a:t>
            </a:r>
            <a:r>
              <a:rPr lang="en-US" dirty="0">
                <a:solidFill>
                  <a:srgbClr val="002060"/>
                </a:solidFill>
              </a:rPr>
              <a:t>("Car is running............");</a:t>
            </a:r>
          </a:p>
          <a:p>
            <a:pPr marL="0" indent="0">
              <a:buNone/>
            </a:pPr>
            <a:r>
              <a:rPr lang="en-US" dirty="0">
                <a:solidFill>
                  <a:srgbClr val="002060"/>
                </a:solidFill>
              </a:rPr>
              <a:t>	}	</a:t>
            </a:r>
          </a:p>
          <a:p>
            <a:pPr marL="0" indent="0">
              <a:buNone/>
            </a:pPr>
            <a:r>
              <a:rPr lang="en-US" dirty="0">
                <a:solidFill>
                  <a:srgbClr val="002060"/>
                </a:solidFill>
              </a:rPr>
              <a:t>	public void </a:t>
            </a:r>
            <a:r>
              <a:rPr lang="en-US" dirty="0" err="1">
                <a:solidFill>
                  <a:srgbClr val="002060"/>
                </a:solidFill>
              </a:rPr>
              <a:t>setEngine</a:t>
            </a:r>
            <a:r>
              <a:rPr lang="en-US" dirty="0">
                <a:solidFill>
                  <a:srgbClr val="002060"/>
                </a:solidFill>
              </a:rPr>
              <a:t>(</a:t>
            </a:r>
            <a:r>
              <a:rPr lang="en-US" dirty="0" err="1">
                <a:solidFill>
                  <a:srgbClr val="002060"/>
                </a:solidFill>
              </a:rPr>
              <a:t>IEngine</a:t>
            </a:r>
            <a:r>
              <a:rPr lang="en-US" dirty="0">
                <a:solidFill>
                  <a:srgbClr val="002060"/>
                </a:solidFill>
              </a:rPr>
              <a:t> engine) {</a:t>
            </a:r>
          </a:p>
          <a:p>
            <a:pPr marL="0" indent="0">
              <a:buNone/>
            </a:pPr>
            <a:r>
              <a:rPr lang="en-US" dirty="0">
                <a:solidFill>
                  <a:srgbClr val="002060"/>
                </a:solidFill>
              </a:rPr>
              <a:t>		</a:t>
            </a:r>
            <a:r>
              <a:rPr lang="en-US" dirty="0" err="1">
                <a:solidFill>
                  <a:srgbClr val="002060"/>
                </a:solidFill>
              </a:rPr>
              <a:t>this.engine</a:t>
            </a:r>
            <a:r>
              <a:rPr lang="en-US" dirty="0">
                <a:solidFill>
                  <a:srgbClr val="002060"/>
                </a:solidFill>
              </a:rPr>
              <a:t> = engine;</a:t>
            </a:r>
          </a:p>
          <a:p>
            <a:pPr marL="0" indent="0">
              <a:buNone/>
            </a:pPr>
            <a:r>
              <a:rPr lang="en-US" dirty="0">
                <a:solidFill>
                  <a:srgbClr val="002060"/>
                </a:solidFill>
              </a:rPr>
              <a:t>	}</a:t>
            </a:r>
          </a:p>
          <a:p>
            <a:pPr marL="0" indent="0">
              <a:buNone/>
            </a:pPr>
            <a:r>
              <a:rPr lang="en-US" dirty="0">
                <a:solidFill>
                  <a:srgbClr val="002060"/>
                </a:solidFill>
              </a:rPr>
              <a:t>}</a:t>
            </a:r>
          </a:p>
          <a:p>
            <a:pPr marL="5715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94749414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a:t>There are two ways available to get the values from other class</a:t>
            </a:r>
          </a:p>
          <a:p>
            <a:r>
              <a:rPr lang="en-US" dirty="0" smtClean="0">
                <a:solidFill>
                  <a:srgbClr val="FF0000"/>
                </a:solidFill>
              </a:rPr>
              <a:t>1). Make </a:t>
            </a:r>
            <a:r>
              <a:rPr lang="en-US" dirty="0">
                <a:solidFill>
                  <a:srgbClr val="FF0000"/>
                </a:solidFill>
              </a:rPr>
              <a:t>our method to get the value from other </a:t>
            </a:r>
            <a:r>
              <a:rPr lang="en-US" dirty="0" smtClean="0">
                <a:solidFill>
                  <a:srgbClr val="FF0000"/>
                </a:solidFill>
              </a:rPr>
              <a:t>class</a:t>
            </a:r>
          </a:p>
          <a:p>
            <a:pPr marL="0" indent="0">
              <a:buNone/>
            </a:pPr>
            <a:r>
              <a:rPr lang="en-US" dirty="0" smtClean="0"/>
              <a:t>For </a:t>
            </a:r>
            <a:r>
              <a:rPr lang="en-US" dirty="0"/>
              <a:t>example</a:t>
            </a:r>
          </a:p>
          <a:p>
            <a:pPr marL="0" indent="0">
              <a:buNone/>
            </a:pPr>
            <a:r>
              <a:rPr lang="en-US" dirty="0" smtClean="0"/>
              <a:t>	</a:t>
            </a:r>
            <a:r>
              <a:rPr lang="en-US" dirty="0" smtClean="0">
                <a:solidFill>
                  <a:srgbClr val="FF0000"/>
                </a:solidFill>
              </a:rPr>
              <a:t>public </a:t>
            </a:r>
            <a:r>
              <a:rPr lang="en-US" dirty="0">
                <a:solidFill>
                  <a:srgbClr val="FF0000"/>
                </a:solidFill>
              </a:rPr>
              <a:t>void m1( </a:t>
            </a:r>
            <a:r>
              <a:rPr lang="en-US" u="sng" dirty="0" err="1">
                <a:solidFill>
                  <a:srgbClr val="FF0000"/>
                </a:solidFill>
              </a:rPr>
              <a:t>int</a:t>
            </a:r>
            <a:r>
              <a:rPr lang="en-US" u="sng" dirty="0">
                <a:solidFill>
                  <a:srgbClr val="FF0000"/>
                </a:solidFill>
              </a:rPr>
              <a:t> </a:t>
            </a:r>
            <a:r>
              <a:rPr lang="en-US" u="sng" dirty="0" err="1">
                <a:solidFill>
                  <a:srgbClr val="FF0000"/>
                </a:solidFill>
              </a:rPr>
              <a:t>i</a:t>
            </a:r>
            <a:r>
              <a:rPr lang="en-US" u="sng" dirty="0">
                <a:solidFill>
                  <a:srgbClr val="FF0000"/>
                </a:solidFill>
              </a:rPr>
              <a:t>){}</a:t>
            </a:r>
          </a:p>
          <a:p>
            <a:pPr marL="0" indent="0">
              <a:buNone/>
            </a:pPr>
            <a:r>
              <a:rPr lang="en-US" dirty="0" smtClean="0"/>
              <a:t>	But </a:t>
            </a:r>
            <a:r>
              <a:rPr lang="en-US" dirty="0"/>
              <a:t>it is specific to the method </a:t>
            </a:r>
            <a:r>
              <a:rPr lang="en-US" dirty="0" smtClean="0"/>
              <a:t>only. </a:t>
            </a:r>
          </a:p>
          <a:p>
            <a:r>
              <a:rPr lang="en-US" dirty="0" smtClean="0">
                <a:solidFill>
                  <a:srgbClr val="FF0000"/>
                </a:solidFill>
              </a:rPr>
              <a:t>2).Declared Attribute at class level </a:t>
            </a:r>
            <a:endParaRPr lang="en-US" dirty="0">
              <a:solidFill>
                <a:srgbClr val="FF0000"/>
              </a:solidFill>
            </a:endParaRPr>
          </a:p>
          <a:p>
            <a:pPr marL="0" indent="0">
              <a:buNone/>
            </a:pPr>
            <a:r>
              <a:rPr lang="en-US" dirty="0" smtClean="0"/>
              <a:t>	if </a:t>
            </a:r>
            <a:r>
              <a:rPr lang="en-US" dirty="0"/>
              <a:t>a value used by through out the class then declared that variable as class </a:t>
            </a:r>
            <a:r>
              <a:rPr lang="en-US" dirty="0" smtClean="0"/>
              <a:t>level and </a:t>
            </a:r>
            <a:r>
              <a:rPr lang="en-US" dirty="0"/>
              <a:t>initialize into the constructor, </a:t>
            </a:r>
            <a:endParaRPr lang="en-US" dirty="0" smtClean="0"/>
          </a:p>
          <a:p>
            <a:pPr marL="0" indent="0">
              <a:buNone/>
            </a:pPr>
            <a:r>
              <a:rPr lang="en-US" dirty="0" smtClean="0"/>
              <a:t>for </a:t>
            </a:r>
            <a:r>
              <a:rPr lang="en-US" dirty="0"/>
              <a:t>example</a:t>
            </a:r>
          </a:p>
          <a:p>
            <a:pPr marL="0" indent="0">
              <a:buNone/>
            </a:pPr>
            <a:r>
              <a:rPr lang="en-US" dirty="0" smtClean="0">
                <a:solidFill>
                  <a:srgbClr val="FF0000"/>
                </a:solidFill>
              </a:rPr>
              <a:t>class </a:t>
            </a:r>
            <a:r>
              <a:rPr lang="en-US" dirty="0">
                <a:solidFill>
                  <a:srgbClr val="FF0000"/>
                </a:solidFill>
              </a:rPr>
              <a:t>A{</a:t>
            </a:r>
          </a:p>
          <a:p>
            <a:pPr marL="0" indent="0">
              <a:buNone/>
            </a:pPr>
            <a:r>
              <a:rPr lang="en-US" dirty="0" smtClean="0">
                <a:solidFill>
                  <a:srgbClr val="FF0000"/>
                </a:solidFill>
              </a:rPr>
              <a:t>	private </a:t>
            </a:r>
            <a:r>
              <a:rPr lang="en-US" u="sng" dirty="0" err="1">
                <a:solidFill>
                  <a:srgbClr val="FF0000"/>
                </a:solidFill>
              </a:rPr>
              <a:t>int</a:t>
            </a:r>
            <a:r>
              <a:rPr lang="en-US" u="sng" dirty="0">
                <a:solidFill>
                  <a:srgbClr val="FF0000"/>
                </a:solidFill>
              </a:rPr>
              <a:t> </a:t>
            </a:r>
            <a:r>
              <a:rPr lang="en-US" u="sng" dirty="0" err="1">
                <a:solidFill>
                  <a:srgbClr val="FF0000"/>
                </a:solidFill>
              </a:rPr>
              <a:t>i</a:t>
            </a:r>
            <a:r>
              <a:rPr lang="en-US" u="sng" dirty="0">
                <a:solidFill>
                  <a:srgbClr val="FF0000"/>
                </a:solidFill>
              </a:rPr>
              <a:t>;</a:t>
            </a:r>
          </a:p>
          <a:p>
            <a:pPr marL="0" indent="0">
              <a:buNone/>
            </a:pPr>
            <a:r>
              <a:rPr lang="en-US" dirty="0" smtClean="0">
                <a:solidFill>
                  <a:srgbClr val="FF0000"/>
                </a:solidFill>
              </a:rPr>
              <a:t>	A(</a:t>
            </a:r>
            <a:r>
              <a:rPr lang="en-US" u="sng" dirty="0" err="1" smtClean="0">
                <a:solidFill>
                  <a:srgbClr val="FF0000"/>
                </a:solidFill>
              </a:rPr>
              <a:t>int</a:t>
            </a:r>
            <a:r>
              <a:rPr lang="en-US" u="sng" dirty="0" smtClean="0">
                <a:solidFill>
                  <a:srgbClr val="FF0000"/>
                </a:solidFill>
              </a:rPr>
              <a:t> </a:t>
            </a:r>
            <a:r>
              <a:rPr lang="en-US" u="sng" dirty="0" err="1">
                <a:solidFill>
                  <a:srgbClr val="FF0000"/>
                </a:solidFill>
              </a:rPr>
              <a:t>i</a:t>
            </a:r>
            <a:r>
              <a:rPr lang="en-US" u="sng" dirty="0">
                <a:solidFill>
                  <a:srgbClr val="FF0000"/>
                </a:solidFill>
              </a:rPr>
              <a:t>){</a:t>
            </a:r>
          </a:p>
          <a:p>
            <a:pPr marL="0" indent="0">
              <a:buNone/>
            </a:pPr>
            <a:r>
              <a:rPr lang="en-US" dirty="0" smtClean="0">
                <a:solidFill>
                  <a:srgbClr val="FF0000"/>
                </a:solidFill>
              </a:rPr>
              <a:t>		</a:t>
            </a:r>
            <a:r>
              <a:rPr lang="en-US" dirty="0" err="1" smtClean="0">
                <a:solidFill>
                  <a:srgbClr val="FF0000"/>
                </a:solidFill>
              </a:rPr>
              <a:t>this.i</a:t>
            </a:r>
            <a:r>
              <a:rPr lang="en-US" dirty="0" smtClean="0">
                <a:solidFill>
                  <a:srgbClr val="FF0000"/>
                </a:solidFill>
              </a:rPr>
              <a:t>=</a:t>
            </a:r>
            <a:r>
              <a:rPr lang="en-US" dirty="0" err="1" smtClean="0">
                <a:solidFill>
                  <a:srgbClr val="FF0000"/>
                </a:solidFill>
              </a:rPr>
              <a:t>i</a:t>
            </a:r>
            <a:r>
              <a:rPr lang="en-US" dirty="0">
                <a:solidFill>
                  <a:srgbClr val="FF0000"/>
                </a:solidFill>
              </a:rPr>
              <a:t>;</a:t>
            </a:r>
          </a:p>
          <a:p>
            <a:pPr marL="0" indent="0">
              <a:buNone/>
            </a:pPr>
            <a:r>
              <a:rPr lang="en-US" dirty="0" smtClean="0">
                <a:solidFill>
                  <a:srgbClr val="FF0000"/>
                </a:solidFill>
              </a:rPr>
              <a:t>	}</a:t>
            </a:r>
            <a:endParaRPr lang="en-US" dirty="0">
              <a:solidFill>
                <a:srgbClr val="FF0000"/>
              </a:solidFill>
            </a:endParaRPr>
          </a:p>
          <a:p>
            <a:pPr marL="0" indent="0">
              <a:buNone/>
            </a:pPr>
            <a:r>
              <a:rPr lang="en-US" dirty="0" smtClean="0">
                <a:solidFill>
                  <a:srgbClr val="FF0000"/>
                </a:solidFill>
              </a:rPr>
              <a:t>}</a:t>
            </a:r>
            <a:endParaRPr lang="en-US" dirty="0">
              <a:solidFill>
                <a:srgbClr val="FF0000"/>
              </a:solidFill>
            </a:endParaRPr>
          </a:p>
          <a:p>
            <a:pPr marL="0" indent="0">
              <a:buNone/>
            </a:pPr>
            <a:r>
              <a:rPr lang="en-US" dirty="0" smtClean="0">
                <a:solidFill>
                  <a:srgbClr val="FF0000"/>
                </a:solidFill>
              </a:rPr>
              <a:t>we know the above procedure but there are some problems available. </a:t>
            </a:r>
            <a:endParaRPr lang="en-US" dirty="0">
              <a:solidFill>
                <a:srgbClr val="FF0000"/>
              </a:solidFill>
            </a:endParaRP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76945335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marL="0" indent="0">
              <a:buNone/>
            </a:pPr>
            <a:r>
              <a:rPr lang="en-US" dirty="0" smtClean="0">
                <a:solidFill>
                  <a:srgbClr val="FF0000"/>
                </a:solidFill>
              </a:rPr>
              <a:t>1</a:t>
            </a:r>
            <a:r>
              <a:rPr lang="en-US" dirty="0">
                <a:solidFill>
                  <a:srgbClr val="FF0000"/>
                </a:solidFill>
              </a:rPr>
              <a:t>. &lt;bean id="car" class="</a:t>
            </a:r>
            <a:r>
              <a:rPr lang="en-US" dirty="0" err="1">
                <a:solidFill>
                  <a:srgbClr val="FF0000"/>
                </a:solidFill>
              </a:rPr>
              <a:t>com.idr.beans.Car</a:t>
            </a:r>
            <a:r>
              <a:rPr lang="en-US" dirty="0">
                <a:solidFill>
                  <a:srgbClr val="FF0000"/>
                </a:solidFill>
              </a:rPr>
              <a:t>"&gt;</a:t>
            </a:r>
          </a:p>
          <a:p>
            <a:pPr marL="0" indent="0">
              <a:buNone/>
            </a:pPr>
            <a:r>
              <a:rPr lang="en-US" dirty="0" smtClean="0">
                <a:solidFill>
                  <a:srgbClr val="FF0000"/>
                </a:solidFill>
              </a:rPr>
              <a:t> 	&lt;</a:t>
            </a:r>
            <a:r>
              <a:rPr lang="en-US" dirty="0">
                <a:solidFill>
                  <a:srgbClr val="FF0000"/>
                </a:solidFill>
              </a:rPr>
              <a:t>property name="engine" </a:t>
            </a:r>
            <a:r>
              <a:rPr lang="en-US" u="sng" dirty="0">
                <a:solidFill>
                  <a:srgbClr val="FF0000"/>
                </a:solidFill>
              </a:rPr>
              <a:t>ref="</a:t>
            </a:r>
            <a:r>
              <a:rPr lang="en-US" u="sng" dirty="0" err="1">
                <a:solidFill>
                  <a:srgbClr val="FF0000"/>
                </a:solidFill>
              </a:rPr>
              <a:t>suzukiengine</a:t>
            </a:r>
            <a:r>
              <a:rPr lang="en-US" u="sng" dirty="0">
                <a:solidFill>
                  <a:srgbClr val="FF0000"/>
                </a:solidFill>
              </a:rPr>
              <a:t>"&gt;&lt;/</a:t>
            </a:r>
            <a:r>
              <a:rPr lang="en-US" u="sng" dirty="0" smtClean="0">
                <a:solidFill>
                  <a:srgbClr val="FF0000"/>
                </a:solidFill>
              </a:rPr>
              <a:t>property&gt;</a:t>
            </a:r>
          </a:p>
          <a:p>
            <a:pPr marL="0" indent="0">
              <a:buNone/>
            </a:pPr>
            <a:r>
              <a:rPr lang="en-US" dirty="0" smtClean="0">
                <a:solidFill>
                  <a:srgbClr val="FF0000"/>
                </a:solidFill>
              </a:rPr>
              <a:t>&lt;/bean&gt; --&gt;</a:t>
            </a:r>
          </a:p>
          <a:p>
            <a:pPr marL="0" indent="0">
              <a:buNone/>
            </a:pPr>
            <a:r>
              <a:rPr lang="en-US" dirty="0" smtClean="0">
                <a:solidFill>
                  <a:srgbClr val="FF0000"/>
                </a:solidFill>
              </a:rPr>
              <a:t>2. </a:t>
            </a:r>
            <a:r>
              <a:rPr lang="en-US" dirty="0">
                <a:solidFill>
                  <a:srgbClr val="FF0000"/>
                </a:solidFill>
              </a:rPr>
              <a:t>&lt;!-- &lt;bean id="car" class="</a:t>
            </a:r>
            <a:r>
              <a:rPr lang="en-US" dirty="0" err="1">
                <a:solidFill>
                  <a:srgbClr val="FF0000"/>
                </a:solidFill>
              </a:rPr>
              <a:t>com.idr.beans.Car</a:t>
            </a:r>
            <a:r>
              <a:rPr lang="en-US" dirty="0">
                <a:solidFill>
                  <a:srgbClr val="FF0000"/>
                </a:solidFill>
              </a:rPr>
              <a:t>"&gt;</a:t>
            </a:r>
          </a:p>
          <a:p>
            <a:pPr marL="0" indent="0">
              <a:buNone/>
            </a:pPr>
            <a:r>
              <a:rPr lang="en-US" dirty="0" smtClean="0">
                <a:solidFill>
                  <a:srgbClr val="FF0000"/>
                </a:solidFill>
              </a:rPr>
              <a:t>	&lt;</a:t>
            </a:r>
            <a:r>
              <a:rPr lang="en-US" dirty="0">
                <a:solidFill>
                  <a:srgbClr val="FF0000"/>
                </a:solidFill>
              </a:rPr>
              <a:t>property name="</a:t>
            </a:r>
            <a:r>
              <a:rPr lang="en-US" dirty="0" err="1">
                <a:solidFill>
                  <a:srgbClr val="FF0000"/>
                </a:solidFill>
              </a:rPr>
              <a:t>beanId</a:t>
            </a:r>
            <a:r>
              <a:rPr lang="en-US" dirty="0">
                <a:solidFill>
                  <a:srgbClr val="FF0000"/>
                </a:solidFill>
              </a:rPr>
              <a:t>" value="</a:t>
            </a:r>
            <a:r>
              <a:rPr lang="en-US" u="sng" dirty="0" err="1">
                <a:solidFill>
                  <a:srgbClr val="FF0000"/>
                </a:solidFill>
              </a:rPr>
              <a:t>yamahaengine</a:t>
            </a:r>
            <a:r>
              <a:rPr lang="en-US" u="sng" dirty="0">
                <a:solidFill>
                  <a:srgbClr val="FF0000"/>
                </a:solidFill>
              </a:rPr>
              <a:t>"&gt;&lt;/property&gt;</a:t>
            </a:r>
          </a:p>
          <a:p>
            <a:pPr marL="0" indent="0">
              <a:buNone/>
            </a:pPr>
            <a:r>
              <a:rPr lang="en-US" dirty="0">
                <a:solidFill>
                  <a:srgbClr val="FF0000"/>
                </a:solidFill>
              </a:rPr>
              <a:t>&lt;/bean&gt; --&gt;</a:t>
            </a:r>
          </a:p>
          <a:p>
            <a:endParaRPr lang="en-US" dirty="0"/>
          </a:p>
          <a:p>
            <a:r>
              <a:rPr lang="en-US" dirty="0" smtClean="0"/>
              <a:t>By </a:t>
            </a:r>
            <a:r>
              <a:rPr lang="en-US" dirty="0"/>
              <a:t>using dependency injection we can inject the other bean in to the target bean but </a:t>
            </a:r>
            <a:r>
              <a:rPr lang="en-US" dirty="0" smtClean="0"/>
              <a:t> here </a:t>
            </a:r>
            <a:r>
              <a:rPr lang="en-US" dirty="0" err="1"/>
              <a:t>i</a:t>
            </a:r>
            <a:r>
              <a:rPr lang="en-US" dirty="0"/>
              <a:t> </a:t>
            </a:r>
            <a:r>
              <a:rPr lang="en-US" u="sng" dirty="0" err="1"/>
              <a:t>dont</a:t>
            </a:r>
            <a:r>
              <a:rPr lang="en-US" u="sng" dirty="0"/>
              <a:t> want to use dependency injection, rather my target class pull corresponding </a:t>
            </a:r>
            <a:r>
              <a:rPr lang="en-US" u="sng" dirty="0" smtClean="0"/>
              <a:t>object </a:t>
            </a:r>
            <a:r>
              <a:rPr lang="en-US" dirty="0" smtClean="0"/>
              <a:t>from </a:t>
            </a:r>
            <a:r>
              <a:rPr lang="en-US" dirty="0"/>
              <a:t>the Spring bean configuration file, we can make our target class </a:t>
            </a:r>
            <a:r>
              <a:rPr lang="en-US" dirty="0" smtClean="0"/>
              <a:t>to pull the </a:t>
            </a:r>
            <a:r>
              <a:rPr lang="en-US" dirty="0"/>
              <a:t>correspond object by two ways </a:t>
            </a:r>
          </a:p>
          <a:p>
            <a:r>
              <a:rPr lang="en-US" dirty="0">
                <a:solidFill>
                  <a:srgbClr val="FF0000"/>
                </a:solidFill>
              </a:rPr>
              <a:t>1. by declared one attribute in target class and inject a </a:t>
            </a:r>
            <a:r>
              <a:rPr lang="en-US" u="sng" dirty="0" err="1">
                <a:solidFill>
                  <a:srgbClr val="FF0000"/>
                </a:solidFill>
              </a:rPr>
              <a:t>perticular</a:t>
            </a:r>
            <a:r>
              <a:rPr lang="en-US" u="sng" dirty="0">
                <a:solidFill>
                  <a:srgbClr val="FF0000"/>
                </a:solidFill>
              </a:rPr>
              <a:t> bean id to the target attribute</a:t>
            </a:r>
          </a:p>
          <a:p>
            <a:r>
              <a:rPr lang="en-US" dirty="0">
                <a:solidFill>
                  <a:srgbClr val="FF0000"/>
                </a:solidFill>
              </a:rPr>
              <a:t>2. by using IDREF attribute </a:t>
            </a:r>
          </a:p>
          <a:p>
            <a:endParaRPr lang="en-US" dirty="0"/>
          </a:p>
          <a:p>
            <a:r>
              <a:rPr lang="en-US" dirty="0"/>
              <a:t>if we use value="</a:t>
            </a:r>
            <a:r>
              <a:rPr lang="en-US" u="sng" dirty="0" err="1"/>
              <a:t>yamahaengine</a:t>
            </a:r>
            <a:r>
              <a:rPr lang="en-US" u="sng" dirty="0"/>
              <a:t>" it may not give a correct context about what kind of </a:t>
            </a:r>
            <a:r>
              <a:rPr lang="en-US" dirty="0" smtClean="0"/>
              <a:t>value </a:t>
            </a:r>
            <a:r>
              <a:rPr lang="en-US" dirty="0"/>
              <a:t>we are injecting. other developer may get confuse, but if we use IDREF it </a:t>
            </a:r>
            <a:r>
              <a:rPr lang="en-US" dirty="0" smtClean="0"/>
              <a:t>will clearly </a:t>
            </a:r>
            <a:r>
              <a:rPr lang="en-US" dirty="0"/>
              <a:t>specify </a:t>
            </a:r>
            <a:r>
              <a:rPr lang="en-US" u="sng" dirty="0" err="1"/>
              <a:t>Idref</a:t>
            </a:r>
            <a:r>
              <a:rPr lang="en-US" u="sng" dirty="0"/>
              <a:t> attribute using other bean id for injection. </a:t>
            </a:r>
            <a:endParaRPr lang="en-US" u="sng" dirty="0" smtClean="0"/>
          </a:p>
          <a:p>
            <a:endParaRPr lang="en-US" u="sng"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5580433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05600"/>
          </a:xfrm>
        </p:spPr>
        <p:txBody>
          <a:bodyPr>
            <a:normAutofit fontScale="47500" lnSpcReduction="20000"/>
          </a:bodyPr>
          <a:lstStyle/>
          <a:p>
            <a:r>
              <a:rPr lang="en-US" dirty="0" smtClean="0"/>
              <a:t>So we can configure the bean using property attribute of bean and clearly specify the </a:t>
            </a:r>
            <a:r>
              <a:rPr lang="en-US" dirty="0" err="1" smtClean="0"/>
              <a:t>idref</a:t>
            </a:r>
            <a:r>
              <a:rPr lang="en-US" dirty="0" smtClean="0"/>
              <a:t> to the bean.</a:t>
            </a:r>
          </a:p>
          <a:p>
            <a:pPr marL="0" indent="0">
              <a:buNone/>
            </a:pPr>
            <a:r>
              <a:rPr lang="en-US" dirty="0" smtClean="0">
                <a:solidFill>
                  <a:srgbClr val="FF0000"/>
                </a:solidFill>
              </a:rPr>
              <a:t>&lt;</a:t>
            </a:r>
            <a:r>
              <a:rPr lang="en-US" dirty="0">
                <a:solidFill>
                  <a:srgbClr val="FF0000"/>
                </a:solidFill>
              </a:rPr>
              <a:t>bean id=</a:t>
            </a:r>
            <a:r>
              <a:rPr lang="en-US" i="1" dirty="0">
                <a:solidFill>
                  <a:srgbClr val="FF0000"/>
                </a:solidFill>
              </a:rPr>
              <a:t>"car" class="</a:t>
            </a:r>
            <a:r>
              <a:rPr lang="en-US" i="1" dirty="0" err="1">
                <a:solidFill>
                  <a:srgbClr val="FF0000"/>
                </a:solidFill>
              </a:rPr>
              <a:t>com.idr.beans.Car</a:t>
            </a:r>
            <a:r>
              <a:rPr lang="en-US" i="1" dirty="0">
                <a:solidFill>
                  <a:srgbClr val="FF0000"/>
                </a:solidFill>
              </a:rPr>
              <a:t>"&gt;</a:t>
            </a:r>
          </a:p>
          <a:p>
            <a:pPr marL="0" indent="0">
              <a:buNone/>
            </a:pPr>
            <a:r>
              <a:rPr lang="en-US" dirty="0" smtClean="0">
                <a:solidFill>
                  <a:srgbClr val="FF0000"/>
                </a:solidFill>
              </a:rPr>
              <a:t>	&lt;</a:t>
            </a:r>
            <a:r>
              <a:rPr lang="en-US" dirty="0">
                <a:solidFill>
                  <a:srgbClr val="FF0000"/>
                </a:solidFill>
              </a:rPr>
              <a:t>property name=</a:t>
            </a:r>
            <a:r>
              <a:rPr lang="en-US" i="1" dirty="0">
                <a:solidFill>
                  <a:srgbClr val="FF0000"/>
                </a:solidFill>
              </a:rPr>
              <a:t>"</a:t>
            </a:r>
            <a:r>
              <a:rPr lang="en-US" i="1" dirty="0" err="1">
                <a:solidFill>
                  <a:srgbClr val="FF0000"/>
                </a:solidFill>
              </a:rPr>
              <a:t>beanId</a:t>
            </a:r>
            <a:r>
              <a:rPr lang="en-US" i="1" dirty="0">
                <a:solidFill>
                  <a:srgbClr val="FF0000"/>
                </a:solidFill>
              </a:rPr>
              <a:t>"&gt;</a:t>
            </a:r>
          </a:p>
          <a:p>
            <a:pPr marL="0" indent="0">
              <a:buNone/>
            </a:pPr>
            <a:r>
              <a:rPr lang="en-US" dirty="0" smtClean="0">
                <a:solidFill>
                  <a:srgbClr val="FF0000"/>
                </a:solidFill>
              </a:rPr>
              <a:t>	&lt;</a:t>
            </a:r>
            <a:r>
              <a:rPr lang="en-US" dirty="0" err="1">
                <a:solidFill>
                  <a:srgbClr val="FF0000"/>
                </a:solidFill>
              </a:rPr>
              <a:t>idref</a:t>
            </a:r>
            <a:r>
              <a:rPr lang="en-US" dirty="0">
                <a:solidFill>
                  <a:srgbClr val="FF0000"/>
                </a:solidFill>
              </a:rPr>
              <a:t> bean=</a:t>
            </a:r>
            <a:r>
              <a:rPr lang="en-US" i="1" dirty="0">
                <a:solidFill>
                  <a:srgbClr val="FF0000"/>
                </a:solidFill>
              </a:rPr>
              <a:t>"</a:t>
            </a:r>
            <a:r>
              <a:rPr lang="en-US" i="1" dirty="0" err="1">
                <a:solidFill>
                  <a:srgbClr val="FF0000"/>
                </a:solidFill>
              </a:rPr>
              <a:t>suzukiengine</a:t>
            </a:r>
            <a:r>
              <a:rPr lang="en-US" i="1" dirty="0">
                <a:solidFill>
                  <a:srgbClr val="FF0000"/>
                </a:solidFill>
              </a:rPr>
              <a:t>"/&gt;</a:t>
            </a:r>
          </a:p>
          <a:p>
            <a:pPr marL="0" indent="0">
              <a:buNone/>
            </a:pPr>
            <a:r>
              <a:rPr lang="en-US" dirty="0" smtClean="0">
                <a:solidFill>
                  <a:srgbClr val="FF0000"/>
                </a:solidFill>
              </a:rPr>
              <a:t>	&lt;/</a:t>
            </a:r>
            <a:r>
              <a:rPr lang="en-US" dirty="0">
                <a:solidFill>
                  <a:srgbClr val="FF0000"/>
                </a:solidFill>
              </a:rPr>
              <a:t>property&gt;</a:t>
            </a:r>
          </a:p>
          <a:p>
            <a:pPr marL="0" indent="0">
              <a:buNone/>
            </a:pPr>
            <a:r>
              <a:rPr lang="en-US" dirty="0">
                <a:solidFill>
                  <a:srgbClr val="FF0000"/>
                </a:solidFill>
              </a:rPr>
              <a:t>&lt;/bean&gt;</a:t>
            </a:r>
          </a:p>
          <a:p>
            <a:pPr marL="0" indent="0">
              <a:buNone/>
            </a:pPr>
            <a:r>
              <a:rPr lang="en-US" dirty="0">
                <a:solidFill>
                  <a:srgbClr val="FF0000"/>
                </a:solidFill>
              </a:rPr>
              <a:t>&lt;bean id=</a:t>
            </a:r>
            <a:r>
              <a:rPr lang="en-US" i="1" dirty="0">
                <a:solidFill>
                  <a:srgbClr val="FF0000"/>
                </a:solidFill>
              </a:rPr>
              <a:t>"yamahaengine1" </a:t>
            </a:r>
            <a:r>
              <a:rPr lang="en-US" i="1" dirty="0" smtClean="0">
                <a:solidFill>
                  <a:srgbClr val="FF0000"/>
                </a:solidFill>
              </a:rPr>
              <a:t>	class</a:t>
            </a:r>
            <a:r>
              <a:rPr lang="en-US" i="1" dirty="0">
                <a:solidFill>
                  <a:srgbClr val="FF0000"/>
                </a:solidFill>
              </a:rPr>
              <a:t>="</a:t>
            </a:r>
            <a:r>
              <a:rPr lang="en-US" i="1" dirty="0" err="1">
                <a:solidFill>
                  <a:srgbClr val="FF0000"/>
                </a:solidFill>
              </a:rPr>
              <a:t>com.idr.beans.YamahaEngine</a:t>
            </a:r>
            <a:r>
              <a:rPr lang="en-US" i="1" dirty="0">
                <a:solidFill>
                  <a:srgbClr val="FF0000"/>
                </a:solidFill>
              </a:rPr>
              <a:t>"&gt;&lt;/bean&gt;</a:t>
            </a:r>
          </a:p>
          <a:p>
            <a:pPr marL="0" indent="0">
              <a:buNone/>
            </a:pPr>
            <a:r>
              <a:rPr lang="en-US" dirty="0" smtClean="0">
                <a:solidFill>
                  <a:srgbClr val="FF0000"/>
                </a:solidFill>
              </a:rPr>
              <a:t>&lt;</a:t>
            </a:r>
            <a:r>
              <a:rPr lang="en-US" dirty="0">
                <a:solidFill>
                  <a:srgbClr val="FF0000"/>
                </a:solidFill>
              </a:rPr>
              <a:t>bean id=</a:t>
            </a:r>
            <a:r>
              <a:rPr lang="en-US" i="1" dirty="0">
                <a:solidFill>
                  <a:srgbClr val="FF0000"/>
                </a:solidFill>
              </a:rPr>
              <a:t>"</a:t>
            </a:r>
            <a:r>
              <a:rPr lang="en-US" i="1" dirty="0" err="1">
                <a:solidFill>
                  <a:srgbClr val="FF0000"/>
                </a:solidFill>
              </a:rPr>
              <a:t>suzukiengine</a:t>
            </a:r>
            <a:r>
              <a:rPr lang="en-US" i="1" dirty="0">
                <a:solidFill>
                  <a:srgbClr val="FF0000"/>
                </a:solidFill>
              </a:rPr>
              <a:t>" </a:t>
            </a:r>
            <a:r>
              <a:rPr lang="en-US" i="1" dirty="0" smtClean="0">
                <a:solidFill>
                  <a:srgbClr val="FF0000"/>
                </a:solidFill>
              </a:rPr>
              <a:t>	class</a:t>
            </a:r>
            <a:r>
              <a:rPr lang="en-US" i="1" dirty="0">
                <a:solidFill>
                  <a:srgbClr val="FF0000"/>
                </a:solidFill>
              </a:rPr>
              <a:t>="</a:t>
            </a:r>
            <a:r>
              <a:rPr lang="en-US" i="1" dirty="0" err="1">
                <a:solidFill>
                  <a:srgbClr val="FF0000"/>
                </a:solidFill>
              </a:rPr>
              <a:t>com.idr.beans.SuzukiEngine</a:t>
            </a:r>
            <a:r>
              <a:rPr lang="en-US" i="1" dirty="0">
                <a:solidFill>
                  <a:srgbClr val="FF0000"/>
                </a:solidFill>
              </a:rPr>
              <a:t>"&gt;&lt;/bean&gt;</a:t>
            </a:r>
          </a:p>
          <a:p>
            <a:pPr marL="0" indent="0">
              <a:buNone/>
            </a:pPr>
            <a:r>
              <a:rPr lang="en-US" dirty="0">
                <a:solidFill>
                  <a:srgbClr val="FF0000"/>
                </a:solidFill>
              </a:rPr>
              <a:t>&lt;/beans&gt;</a:t>
            </a:r>
          </a:p>
          <a:p>
            <a:r>
              <a:rPr lang="en-US" dirty="0" smtClean="0"/>
              <a:t>Let see the example  </a:t>
            </a:r>
            <a:r>
              <a:rPr lang="en-US" dirty="0" err="1" smtClean="0"/>
              <a:t>idref</a:t>
            </a:r>
            <a:r>
              <a:rPr lang="en-US" dirty="0" smtClean="0"/>
              <a:t>.</a:t>
            </a:r>
          </a:p>
          <a:p>
            <a:r>
              <a:rPr lang="en-US" b="1" dirty="0"/>
              <a:t>public class Car {</a:t>
            </a:r>
          </a:p>
          <a:p>
            <a:r>
              <a:rPr lang="en-US" b="1" dirty="0"/>
              <a:t>private String </a:t>
            </a:r>
            <a:r>
              <a:rPr lang="en-US" b="1" dirty="0" err="1"/>
              <a:t>beanId</a:t>
            </a:r>
            <a:r>
              <a:rPr lang="en-US" b="1" dirty="0"/>
              <a:t>;</a:t>
            </a:r>
          </a:p>
          <a:p>
            <a:r>
              <a:rPr lang="en-US" b="1" dirty="0" smtClean="0"/>
              <a:t>public </a:t>
            </a:r>
            <a:r>
              <a:rPr lang="en-US" b="1" dirty="0"/>
              <a:t>void run()</a:t>
            </a:r>
          </a:p>
          <a:p>
            <a:r>
              <a:rPr lang="en-US" dirty="0"/>
              <a:t>{</a:t>
            </a:r>
          </a:p>
          <a:p>
            <a:r>
              <a:rPr lang="en-US" dirty="0" err="1"/>
              <a:t>IEngine</a:t>
            </a:r>
            <a:r>
              <a:rPr lang="en-US" dirty="0"/>
              <a:t> engine = </a:t>
            </a:r>
            <a:r>
              <a:rPr lang="en-US" b="1" dirty="0"/>
              <a:t>null;</a:t>
            </a:r>
          </a:p>
          <a:p>
            <a:r>
              <a:rPr lang="en-US" dirty="0"/>
              <a:t>/*</a:t>
            </a:r>
            <a:r>
              <a:rPr lang="en-US" dirty="0" err="1"/>
              <a:t>System.out.println</a:t>
            </a:r>
            <a:r>
              <a:rPr lang="en-US" dirty="0"/>
              <a:t>(</a:t>
            </a:r>
            <a:r>
              <a:rPr lang="en-US" dirty="0" err="1"/>
              <a:t>beanId</a:t>
            </a:r>
            <a:r>
              <a:rPr lang="en-US" dirty="0"/>
              <a:t>);*/</a:t>
            </a:r>
          </a:p>
          <a:p>
            <a:r>
              <a:rPr lang="en-US" dirty="0"/>
              <a:t>BeanFactory factory = </a:t>
            </a:r>
            <a:r>
              <a:rPr lang="en-US" b="1" dirty="0"/>
              <a:t>new </a:t>
            </a:r>
            <a:r>
              <a:rPr lang="en-US" b="1" dirty="0" err="1"/>
              <a:t>XmlBeanFactory</a:t>
            </a:r>
            <a:r>
              <a:rPr lang="en-US" b="1" dirty="0"/>
              <a:t>(new </a:t>
            </a:r>
            <a:r>
              <a:rPr lang="en-US" b="1" dirty="0" err="1"/>
              <a:t>ClassPathResource</a:t>
            </a:r>
            <a:r>
              <a:rPr lang="en-US" b="1" dirty="0"/>
              <a:t>("com/</a:t>
            </a:r>
            <a:r>
              <a:rPr lang="en-US" b="1" dirty="0" err="1"/>
              <a:t>idr</a:t>
            </a:r>
            <a:r>
              <a:rPr lang="en-US" b="1" dirty="0"/>
              <a:t>/common/application-context.xml"));</a:t>
            </a:r>
          </a:p>
          <a:p>
            <a:r>
              <a:rPr lang="en-US" dirty="0"/>
              <a:t>engine = </a:t>
            </a:r>
            <a:r>
              <a:rPr lang="en-US" dirty="0" err="1"/>
              <a:t>factory.getBean</a:t>
            </a:r>
            <a:r>
              <a:rPr lang="en-US" dirty="0"/>
              <a:t>(</a:t>
            </a:r>
            <a:r>
              <a:rPr lang="en-US" dirty="0" err="1"/>
              <a:t>beanId</a:t>
            </a:r>
            <a:r>
              <a:rPr lang="en-US" dirty="0"/>
              <a:t>, </a:t>
            </a:r>
            <a:r>
              <a:rPr lang="en-US" dirty="0" err="1"/>
              <a:t>IEngine.</a:t>
            </a:r>
            <a:r>
              <a:rPr lang="en-US" b="1" dirty="0" err="1"/>
              <a:t>class</a:t>
            </a:r>
            <a:r>
              <a:rPr lang="en-US" b="1" dirty="0"/>
              <a:t>);</a:t>
            </a:r>
          </a:p>
          <a:p>
            <a:r>
              <a:rPr lang="en-US" dirty="0" err="1"/>
              <a:t>engine.start</a:t>
            </a:r>
            <a:r>
              <a:rPr lang="en-US" dirty="0"/>
              <a:t>();</a:t>
            </a:r>
          </a:p>
          <a:p>
            <a:r>
              <a:rPr lang="en-US" dirty="0" err="1"/>
              <a:t>System.</a:t>
            </a:r>
            <a:r>
              <a:rPr lang="en-US" b="1" i="1" dirty="0" err="1"/>
              <a:t>out.println</a:t>
            </a:r>
            <a:r>
              <a:rPr lang="en-US" b="1" i="1" dirty="0"/>
              <a:t>("Car is running............");</a:t>
            </a:r>
          </a:p>
          <a:p>
            <a:r>
              <a:rPr lang="en-US" dirty="0"/>
              <a:t>}</a:t>
            </a:r>
          </a:p>
          <a:p>
            <a:r>
              <a:rPr lang="en-US" b="1" dirty="0" smtClean="0"/>
              <a:t>public </a:t>
            </a:r>
            <a:r>
              <a:rPr lang="en-US" b="1" dirty="0"/>
              <a:t>void </a:t>
            </a:r>
            <a:r>
              <a:rPr lang="en-US" b="1" dirty="0" err="1"/>
              <a:t>setBeanId</a:t>
            </a:r>
            <a:r>
              <a:rPr lang="en-US" b="1" dirty="0"/>
              <a:t>(String </a:t>
            </a:r>
            <a:r>
              <a:rPr lang="en-US" b="1" dirty="0" err="1"/>
              <a:t>beanId</a:t>
            </a:r>
            <a:r>
              <a:rPr lang="en-US" b="1" dirty="0"/>
              <a:t>) {</a:t>
            </a:r>
          </a:p>
          <a:p>
            <a:r>
              <a:rPr lang="en-US" b="1" dirty="0" err="1"/>
              <a:t>this.beanId</a:t>
            </a:r>
            <a:r>
              <a:rPr lang="en-US" b="1" dirty="0"/>
              <a:t> = </a:t>
            </a:r>
            <a:r>
              <a:rPr lang="en-US" b="1" dirty="0" err="1"/>
              <a:t>beanId</a:t>
            </a:r>
            <a:r>
              <a:rPr lang="en-US" b="1" dirty="0"/>
              <a:t>;</a:t>
            </a:r>
          </a:p>
          <a:p>
            <a:r>
              <a:rPr lang="en-US" dirty="0"/>
              <a:t>}</a:t>
            </a:r>
          </a:p>
          <a:p>
            <a:r>
              <a:rPr lang="en-US" dirty="0"/>
              <a:t>}</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90871137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dirty="0" smtClean="0"/>
              <a:t>As per the above example now my application became loosely coupled but still there are bunch of problems are there :</a:t>
            </a:r>
          </a:p>
          <a:p>
            <a:pPr lvl="1"/>
            <a:r>
              <a:rPr lang="en-US" dirty="0" smtClean="0"/>
              <a:t>All the beans are available into one IOC container even though my car class creating IOC container to get the bean from the IOC container .</a:t>
            </a:r>
          </a:p>
          <a:p>
            <a:pPr lvl="1"/>
            <a:r>
              <a:rPr lang="en-US" dirty="0" smtClean="0"/>
              <a:t> all beans are in same IOC container and to avoid creating another bean we can use </a:t>
            </a:r>
            <a:r>
              <a:rPr lang="en-US" dirty="0" err="1" smtClean="0"/>
              <a:t>BeanFactoryAware</a:t>
            </a:r>
            <a:r>
              <a:rPr lang="en-US" dirty="0" smtClean="0"/>
              <a:t> interface. Which will help to use same factory object to get the beans.</a:t>
            </a:r>
          </a:p>
          <a:p>
            <a:pPr lvl="1"/>
            <a:r>
              <a:rPr lang="en-US" dirty="0" smtClean="0">
                <a:solidFill>
                  <a:srgbClr val="FF0000"/>
                </a:solidFill>
              </a:rPr>
              <a:t>When we use the </a:t>
            </a:r>
            <a:r>
              <a:rPr lang="en-US" dirty="0" err="1" smtClean="0">
                <a:solidFill>
                  <a:srgbClr val="FF0000"/>
                </a:solidFill>
              </a:rPr>
              <a:t>BeanFactoryAware</a:t>
            </a:r>
            <a:r>
              <a:rPr lang="en-US" dirty="0" smtClean="0">
                <a:solidFill>
                  <a:srgbClr val="FF0000"/>
                </a:solidFill>
              </a:rPr>
              <a:t> interface then this procedure is called as contextual dependency injection</a:t>
            </a:r>
            <a:r>
              <a:rPr lang="en-US" dirty="0" smtClean="0"/>
              <a:t>.</a:t>
            </a:r>
          </a:p>
          <a:p>
            <a:pPr lvl="1"/>
            <a:r>
              <a:rPr lang="en-US" dirty="0" smtClean="0">
                <a:solidFill>
                  <a:srgbClr val="FF0000"/>
                </a:solidFill>
              </a:rPr>
              <a:t>To get  the factory object we have to follow some contract then only we will get factory object.</a:t>
            </a:r>
          </a:p>
          <a:p>
            <a:pPr lvl="1"/>
            <a:r>
              <a:rPr lang="en-US" dirty="0" smtClean="0">
                <a:solidFill>
                  <a:srgbClr val="FF0000"/>
                </a:solidFill>
              </a:rPr>
              <a:t>See the below example how we will implements </a:t>
            </a:r>
            <a:r>
              <a:rPr lang="en-US" dirty="0" err="1" smtClean="0">
                <a:solidFill>
                  <a:srgbClr val="FF0000"/>
                </a:solidFill>
              </a:rPr>
              <a:t>BeanFactoryAware</a:t>
            </a:r>
            <a:r>
              <a:rPr lang="en-US" dirty="0" smtClean="0">
                <a:solidFill>
                  <a:srgbClr val="FF0000"/>
                </a:solidFill>
              </a:rPr>
              <a:t>  interface and usage of it.</a:t>
            </a:r>
          </a:p>
          <a:p>
            <a:pPr lvl="1"/>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23044913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marL="514350" lvl="1" indent="0">
              <a:buNone/>
            </a:pPr>
            <a:r>
              <a:rPr lang="en-US" dirty="0" smtClean="0">
                <a:solidFill>
                  <a:srgbClr val="0070C0"/>
                </a:solidFill>
              </a:rPr>
              <a:t>Ex:</a:t>
            </a:r>
          </a:p>
          <a:p>
            <a:pPr marL="914400" lvl="2" indent="0">
              <a:buNone/>
            </a:pPr>
            <a:r>
              <a:rPr lang="en-US" sz="2100" dirty="0" smtClean="0">
                <a:solidFill>
                  <a:srgbClr val="FF0000"/>
                </a:solidFill>
              </a:rPr>
              <a:t>Class </a:t>
            </a:r>
            <a:r>
              <a:rPr lang="en-US" sz="2100" dirty="0">
                <a:solidFill>
                  <a:srgbClr val="FF0000"/>
                </a:solidFill>
              </a:rPr>
              <a:t>Car </a:t>
            </a:r>
            <a:r>
              <a:rPr lang="en-US" sz="2100" dirty="0" smtClean="0">
                <a:solidFill>
                  <a:srgbClr val="FF0000"/>
                </a:solidFill>
              </a:rPr>
              <a:t>implements </a:t>
            </a:r>
            <a:r>
              <a:rPr lang="en-US" sz="2100" dirty="0" err="1">
                <a:solidFill>
                  <a:srgbClr val="FF0000"/>
                </a:solidFill>
              </a:rPr>
              <a:t>BeanFactoryAware</a:t>
            </a:r>
            <a:r>
              <a:rPr lang="en-US" sz="2100" dirty="0"/>
              <a:t>{</a:t>
            </a:r>
          </a:p>
          <a:p>
            <a:pPr marL="914400" lvl="2" indent="0">
              <a:buNone/>
            </a:pPr>
            <a:r>
              <a:rPr lang="en-US" sz="2100" dirty="0"/>
              <a:t>	String </a:t>
            </a:r>
            <a:r>
              <a:rPr lang="en-US" sz="2100" dirty="0" err="1"/>
              <a:t>beanId</a:t>
            </a:r>
            <a:r>
              <a:rPr lang="en-US" sz="2100" dirty="0"/>
              <a:t>;</a:t>
            </a:r>
          </a:p>
          <a:p>
            <a:pPr marL="914400" lvl="2" indent="0">
              <a:buNone/>
            </a:pPr>
            <a:r>
              <a:rPr lang="en-US" sz="2100" dirty="0"/>
              <a:t>	</a:t>
            </a:r>
            <a:r>
              <a:rPr lang="en-US" sz="2100" dirty="0">
                <a:solidFill>
                  <a:srgbClr val="FF0000"/>
                </a:solidFill>
              </a:rPr>
              <a:t>BeanFactory factory;</a:t>
            </a:r>
          </a:p>
          <a:p>
            <a:pPr marL="0" indent="0">
              <a:buNone/>
            </a:pPr>
            <a:r>
              <a:rPr lang="en-US" sz="2100" b="1" dirty="0" smtClean="0"/>
              <a:t>	public </a:t>
            </a:r>
            <a:r>
              <a:rPr lang="en-US" sz="2100" b="1" dirty="0"/>
              <a:t>void run()</a:t>
            </a:r>
          </a:p>
          <a:p>
            <a:pPr marL="457200" lvl="1" indent="0">
              <a:buNone/>
            </a:pPr>
            <a:r>
              <a:rPr lang="en-US" sz="2100" dirty="0" smtClean="0"/>
              <a:t>	{</a:t>
            </a:r>
            <a:endParaRPr lang="en-US" sz="2100" dirty="0"/>
          </a:p>
          <a:p>
            <a:pPr marL="0" indent="0">
              <a:buNone/>
            </a:pPr>
            <a:r>
              <a:rPr lang="en-US" sz="2100" dirty="0" smtClean="0"/>
              <a:t>		</a:t>
            </a:r>
            <a:r>
              <a:rPr lang="en-US" sz="2100" dirty="0" err="1" smtClean="0"/>
              <a:t>IEngine</a:t>
            </a:r>
            <a:r>
              <a:rPr lang="en-US" sz="2100" dirty="0" smtClean="0"/>
              <a:t> </a:t>
            </a:r>
            <a:r>
              <a:rPr lang="en-US" sz="2100" dirty="0"/>
              <a:t>engine = </a:t>
            </a:r>
            <a:r>
              <a:rPr lang="en-US" sz="2100" b="1" dirty="0"/>
              <a:t>null;</a:t>
            </a:r>
          </a:p>
          <a:p>
            <a:pPr marL="0" indent="0">
              <a:buNone/>
            </a:pPr>
            <a:r>
              <a:rPr lang="en-US" sz="2100" dirty="0" smtClean="0"/>
              <a:t>		engine </a:t>
            </a:r>
            <a:r>
              <a:rPr lang="en-US" sz="2100" dirty="0"/>
              <a:t>= </a:t>
            </a:r>
            <a:r>
              <a:rPr lang="en-US" sz="2100" dirty="0" err="1"/>
              <a:t>factory.getBean</a:t>
            </a:r>
            <a:r>
              <a:rPr lang="en-US" sz="2100" dirty="0"/>
              <a:t>(</a:t>
            </a:r>
            <a:r>
              <a:rPr lang="en-US" sz="2100" dirty="0" err="1"/>
              <a:t>beanId</a:t>
            </a:r>
            <a:r>
              <a:rPr lang="en-US" sz="2100" dirty="0"/>
              <a:t>, </a:t>
            </a:r>
            <a:r>
              <a:rPr lang="en-US" sz="2100" dirty="0" err="1" smtClean="0"/>
              <a:t>IEngine.</a:t>
            </a:r>
            <a:r>
              <a:rPr lang="en-US" sz="2100" b="1" dirty="0" err="1" smtClean="0"/>
              <a:t>class</a:t>
            </a:r>
            <a:r>
              <a:rPr lang="en-US" sz="2100" b="1" dirty="0" smtClean="0"/>
              <a:t>); </a:t>
            </a:r>
            <a:r>
              <a:rPr lang="en-US" sz="2100" dirty="0">
                <a:solidFill>
                  <a:srgbClr val="0070C0"/>
                </a:solidFill>
              </a:rPr>
              <a:t>//engine = </a:t>
            </a:r>
            <a:r>
              <a:rPr lang="en-US" sz="2100" dirty="0" err="1">
                <a:solidFill>
                  <a:srgbClr val="0070C0"/>
                </a:solidFill>
              </a:rPr>
              <a:t>getEngince</a:t>
            </a:r>
            <a:r>
              <a:rPr lang="en-US" sz="2100" dirty="0">
                <a:solidFill>
                  <a:srgbClr val="0070C0"/>
                </a:solidFill>
              </a:rPr>
              <a:t>();	</a:t>
            </a:r>
            <a:endParaRPr lang="en-US" sz="2100" b="1" dirty="0">
              <a:solidFill>
                <a:srgbClr val="0070C0"/>
              </a:solidFill>
            </a:endParaRPr>
          </a:p>
          <a:p>
            <a:pPr marL="0" indent="0">
              <a:buNone/>
            </a:pPr>
            <a:r>
              <a:rPr lang="en-US" sz="2100" dirty="0" smtClean="0"/>
              <a:t>		</a:t>
            </a:r>
            <a:r>
              <a:rPr lang="en-US" sz="2100" dirty="0" err="1" smtClean="0"/>
              <a:t>engine.start</a:t>
            </a:r>
            <a:r>
              <a:rPr lang="en-US" sz="2100" dirty="0"/>
              <a:t>();</a:t>
            </a:r>
          </a:p>
          <a:p>
            <a:pPr marL="0" indent="0">
              <a:buNone/>
            </a:pPr>
            <a:r>
              <a:rPr lang="en-US" sz="2100" dirty="0" smtClean="0"/>
              <a:t>		</a:t>
            </a:r>
            <a:r>
              <a:rPr lang="en-US" sz="2100" dirty="0" err="1" smtClean="0"/>
              <a:t>System.</a:t>
            </a:r>
            <a:r>
              <a:rPr lang="en-US" sz="2100" b="1" i="1" dirty="0" err="1" smtClean="0"/>
              <a:t>out.println</a:t>
            </a:r>
            <a:r>
              <a:rPr lang="en-US" sz="2100" b="1" i="1" dirty="0"/>
              <a:t>("Car is running............");</a:t>
            </a:r>
          </a:p>
          <a:p>
            <a:pPr marL="0" indent="0">
              <a:buNone/>
            </a:pPr>
            <a:r>
              <a:rPr lang="en-US" sz="2100" dirty="0" smtClean="0"/>
              <a:t>	}</a:t>
            </a:r>
          </a:p>
          <a:p>
            <a:pPr marL="0" indent="0">
              <a:buNone/>
            </a:pPr>
            <a:r>
              <a:rPr lang="en-US" sz="2100" dirty="0"/>
              <a:t>	</a:t>
            </a:r>
            <a:r>
              <a:rPr lang="en-US" sz="2100" dirty="0" smtClean="0"/>
              <a:t>public void bread(){</a:t>
            </a:r>
          </a:p>
          <a:p>
            <a:pPr marL="0" indent="0">
              <a:buNone/>
            </a:pPr>
            <a:r>
              <a:rPr lang="en-US" sz="2100" dirty="0" smtClean="0"/>
              <a:t>	</a:t>
            </a:r>
            <a:r>
              <a:rPr lang="en-US" sz="2100" dirty="0"/>
              <a:t>	</a:t>
            </a:r>
            <a:r>
              <a:rPr lang="en-US" sz="2100" dirty="0" err="1"/>
              <a:t>IEngine</a:t>
            </a:r>
            <a:r>
              <a:rPr lang="en-US" sz="2100" dirty="0"/>
              <a:t> engine = </a:t>
            </a:r>
            <a:r>
              <a:rPr lang="en-US" sz="2100" b="1" dirty="0"/>
              <a:t>null</a:t>
            </a:r>
            <a:r>
              <a:rPr lang="en-US" sz="2100" b="1" dirty="0" smtClean="0"/>
              <a:t>;</a:t>
            </a:r>
          </a:p>
          <a:p>
            <a:pPr marL="0" indent="0">
              <a:buNone/>
            </a:pPr>
            <a:r>
              <a:rPr lang="en-US" sz="2100" dirty="0"/>
              <a:t>		engine = </a:t>
            </a:r>
            <a:r>
              <a:rPr lang="en-US" sz="2100" dirty="0" err="1"/>
              <a:t>factory.getBean</a:t>
            </a:r>
            <a:r>
              <a:rPr lang="en-US" sz="2100" dirty="0"/>
              <a:t>(</a:t>
            </a:r>
            <a:r>
              <a:rPr lang="en-US" sz="2100" dirty="0" err="1"/>
              <a:t>beanId</a:t>
            </a:r>
            <a:r>
              <a:rPr lang="en-US" sz="2100" dirty="0" smtClean="0"/>
              <a:t>,  </a:t>
            </a:r>
            <a:r>
              <a:rPr lang="en-US" sz="2100" dirty="0" err="1" smtClean="0"/>
              <a:t>IEngine.</a:t>
            </a:r>
            <a:r>
              <a:rPr lang="en-US" sz="2100" b="1" dirty="0" err="1" smtClean="0"/>
              <a:t>class</a:t>
            </a:r>
            <a:r>
              <a:rPr lang="en-US" sz="2100" b="1" dirty="0" smtClean="0"/>
              <a:t>);</a:t>
            </a:r>
            <a:r>
              <a:rPr lang="en-US" sz="2100" dirty="0">
                <a:solidFill>
                  <a:srgbClr val="0070C0"/>
                </a:solidFill>
              </a:rPr>
              <a:t> //engine = </a:t>
            </a:r>
            <a:r>
              <a:rPr lang="en-US" sz="2100" dirty="0" err="1">
                <a:solidFill>
                  <a:srgbClr val="0070C0"/>
                </a:solidFill>
              </a:rPr>
              <a:t>getEngince</a:t>
            </a:r>
            <a:r>
              <a:rPr lang="en-US" sz="2100" dirty="0">
                <a:solidFill>
                  <a:srgbClr val="0070C0"/>
                </a:solidFill>
              </a:rPr>
              <a:t>();</a:t>
            </a:r>
            <a:r>
              <a:rPr lang="en-US" sz="2100" dirty="0"/>
              <a:t>	</a:t>
            </a:r>
            <a:endParaRPr lang="en-US" sz="2100" b="1" dirty="0"/>
          </a:p>
          <a:p>
            <a:pPr marL="0" indent="0">
              <a:buNone/>
            </a:pPr>
            <a:r>
              <a:rPr lang="en-US" sz="2100" dirty="0"/>
              <a:t>		</a:t>
            </a:r>
            <a:r>
              <a:rPr lang="en-US" sz="2100" dirty="0" err="1" smtClean="0"/>
              <a:t>engine.stop</a:t>
            </a:r>
            <a:r>
              <a:rPr lang="en-US" sz="2100" dirty="0" smtClean="0"/>
              <a:t>();</a:t>
            </a:r>
            <a:endParaRPr lang="en-US" sz="2100" dirty="0"/>
          </a:p>
          <a:p>
            <a:pPr marL="0" indent="0">
              <a:buNone/>
            </a:pPr>
            <a:r>
              <a:rPr lang="en-US" sz="2100" dirty="0"/>
              <a:t>		</a:t>
            </a:r>
            <a:r>
              <a:rPr lang="en-US" sz="2100" dirty="0" err="1"/>
              <a:t>System.</a:t>
            </a:r>
            <a:r>
              <a:rPr lang="en-US" sz="2100" b="1" i="1" dirty="0" err="1"/>
              <a:t>out.println</a:t>
            </a:r>
            <a:r>
              <a:rPr lang="en-US" sz="2100" b="1" i="1" dirty="0" smtClean="0"/>
              <a:t>(“car </a:t>
            </a:r>
            <a:r>
              <a:rPr lang="en-US" sz="2100" b="1" i="1" dirty="0" err="1" smtClean="0"/>
              <a:t>stoped</a:t>
            </a:r>
            <a:r>
              <a:rPr lang="en-US" sz="2100" b="1" i="1" dirty="0" smtClean="0"/>
              <a:t> ...........");</a:t>
            </a:r>
            <a:endParaRPr lang="en-US" sz="2100" dirty="0" smtClean="0"/>
          </a:p>
          <a:p>
            <a:pPr marL="0" indent="0">
              <a:buNone/>
            </a:pPr>
            <a:r>
              <a:rPr lang="en-US" sz="2100" dirty="0"/>
              <a:t>	</a:t>
            </a:r>
            <a:r>
              <a:rPr lang="en-US" sz="2100" dirty="0" smtClean="0"/>
              <a:t>}</a:t>
            </a:r>
            <a:endParaRPr lang="en-US" sz="2100" dirty="0"/>
          </a:p>
          <a:p>
            <a:pPr marL="914400" lvl="2" indent="0">
              <a:buNone/>
            </a:pPr>
            <a:r>
              <a:rPr lang="en-US" sz="2100" dirty="0" smtClean="0"/>
              <a:t>	</a:t>
            </a:r>
            <a:r>
              <a:rPr lang="en-US" sz="2100" dirty="0" smtClean="0">
                <a:solidFill>
                  <a:srgbClr val="FF0000"/>
                </a:solidFill>
              </a:rPr>
              <a:t>public </a:t>
            </a:r>
            <a:r>
              <a:rPr lang="en-US" sz="2100" dirty="0">
                <a:solidFill>
                  <a:srgbClr val="FF0000"/>
                </a:solidFill>
              </a:rPr>
              <a:t>void </a:t>
            </a:r>
            <a:r>
              <a:rPr lang="en-US" sz="2100" dirty="0" err="1">
                <a:solidFill>
                  <a:srgbClr val="FF0000"/>
                </a:solidFill>
              </a:rPr>
              <a:t>setFactory</a:t>
            </a:r>
            <a:r>
              <a:rPr lang="en-US" sz="2100" dirty="0">
                <a:solidFill>
                  <a:srgbClr val="FF0000"/>
                </a:solidFill>
              </a:rPr>
              <a:t>(</a:t>
            </a:r>
            <a:r>
              <a:rPr lang="en-US" sz="2100" dirty="0" err="1">
                <a:solidFill>
                  <a:srgbClr val="FF0000"/>
                </a:solidFill>
              </a:rPr>
              <a:t>BeanFactoty</a:t>
            </a:r>
            <a:r>
              <a:rPr lang="en-US" sz="2100" dirty="0">
                <a:solidFill>
                  <a:srgbClr val="FF0000"/>
                </a:solidFill>
              </a:rPr>
              <a:t> factory){</a:t>
            </a:r>
          </a:p>
          <a:p>
            <a:pPr marL="914400" lvl="2" indent="0">
              <a:buNone/>
            </a:pPr>
            <a:r>
              <a:rPr lang="en-US" sz="2100" dirty="0">
                <a:solidFill>
                  <a:srgbClr val="FF0000"/>
                </a:solidFill>
              </a:rPr>
              <a:t>	</a:t>
            </a:r>
            <a:r>
              <a:rPr lang="en-US" sz="2100" dirty="0" err="1">
                <a:solidFill>
                  <a:srgbClr val="FF0000"/>
                </a:solidFill>
              </a:rPr>
              <a:t>this.factory</a:t>
            </a:r>
            <a:r>
              <a:rPr lang="en-US" sz="2100" dirty="0">
                <a:solidFill>
                  <a:srgbClr val="FF0000"/>
                </a:solidFill>
              </a:rPr>
              <a:t> = factory;</a:t>
            </a:r>
          </a:p>
          <a:p>
            <a:pPr marL="914400" lvl="2" indent="0">
              <a:buNone/>
            </a:pPr>
            <a:r>
              <a:rPr lang="en-US" sz="2100" dirty="0">
                <a:solidFill>
                  <a:srgbClr val="FF0000"/>
                </a:solidFill>
              </a:rPr>
              <a:t>	</a:t>
            </a:r>
            <a:r>
              <a:rPr lang="en-US" sz="2100" dirty="0" smtClean="0">
                <a:solidFill>
                  <a:srgbClr val="FF0000"/>
                </a:solidFill>
              </a:rPr>
              <a:t>}</a:t>
            </a:r>
          </a:p>
          <a:p>
            <a:pPr marL="914400" lvl="2" indent="0">
              <a:buNone/>
            </a:pPr>
            <a:r>
              <a:rPr lang="en-US" sz="2100" dirty="0">
                <a:solidFill>
                  <a:srgbClr val="FF0000"/>
                </a:solidFill>
              </a:rPr>
              <a:t>	</a:t>
            </a:r>
            <a:r>
              <a:rPr lang="en-US" sz="2100" dirty="0" smtClean="0">
                <a:solidFill>
                  <a:srgbClr val="0070C0"/>
                </a:solidFill>
              </a:rPr>
              <a:t>public </a:t>
            </a:r>
            <a:r>
              <a:rPr lang="en-US" sz="2100" dirty="0" err="1" smtClean="0">
                <a:solidFill>
                  <a:srgbClr val="0070C0"/>
                </a:solidFill>
              </a:rPr>
              <a:t>Iengine</a:t>
            </a:r>
            <a:r>
              <a:rPr lang="en-US" sz="2100" dirty="0" smtClean="0">
                <a:solidFill>
                  <a:srgbClr val="0070C0"/>
                </a:solidFill>
              </a:rPr>
              <a:t> </a:t>
            </a:r>
            <a:r>
              <a:rPr lang="en-US" sz="2100" dirty="0" err="1" smtClean="0">
                <a:solidFill>
                  <a:srgbClr val="0070C0"/>
                </a:solidFill>
              </a:rPr>
              <a:t>getEngine</a:t>
            </a:r>
            <a:r>
              <a:rPr lang="en-US" sz="2100" dirty="0" smtClean="0">
                <a:solidFill>
                  <a:srgbClr val="0070C0"/>
                </a:solidFill>
              </a:rPr>
              <a:t>(){</a:t>
            </a:r>
          </a:p>
          <a:p>
            <a:pPr marL="914400" lvl="2" indent="0">
              <a:buNone/>
            </a:pPr>
            <a:r>
              <a:rPr lang="en-US" sz="2100" dirty="0">
                <a:solidFill>
                  <a:srgbClr val="0070C0"/>
                </a:solidFill>
              </a:rPr>
              <a:t>	</a:t>
            </a:r>
            <a:r>
              <a:rPr lang="en-US" sz="2100" dirty="0" smtClean="0">
                <a:solidFill>
                  <a:srgbClr val="0070C0"/>
                </a:solidFill>
              </a:rPr>
              <a:t>return </a:t>
            </a:r>
            <a:r>
              <a:rPr lang="en-US" sz="2100" dirty="0" err="1" smtClean="0">
                <a:solidFill>
                  <a:srgbClr val="0070C0"/>
                </a:solidFill>
              </a:rPr>
              <a:t>factory.getBean</a:t>
            </a:r>
            <a:r>
              <a:rPr lang="en-US" sz="2100" dirty="0" smtClean="0">
                <a:solidFill>
                  <a:srgbClr val="0070C0"/>
                </a:solidFill>
              </a:rPr>
              <a:t>(</a:t>
            </a:r>
            <a:r>
              <a:rPr lang="en-US" sz="2100" dirty="0" err="1" smtClean="0">
                <a:solidFill>
                  <a:srgbClr val="0070C0"/>
                </a:solidFill>
              </a:rPr>
              <a:t>beanId</a:t>
            </a:r>
            <a:r>
              <a:rPr lang="en-US" sz="2100" dirty="0" smtClean="0">
                <a:solidFill>
                  <a:srgbClr val="0070C0"/>
                </a:solidFill>
              </a:rPr>
              <a:t>,”</a:t>
            </a:r>
            <a:r>
              <a:rPr lang="en-US" sz="2100" dirty="0" err="1" smtClean="0">
                <a:solidFill>
                  <a:srgbClr val="0070C0"/>
                </a:solidFill>
              </a:rPr>
              <a:t>Iengine.class</a:t>
            </a:r>
            <a:r>
              <a:rPr lang="en-US" sz="2100" dirty="0" smtClean="0">
                <a:solidFill>
                  <a:srgbClr val="0070C0"/>
                </a:solidFill>
              </a:rPr>
              <a:t>);</a:t>
            </a:r>
          </a:p>
          <a:p>
            <a:pPr marL="914400" lvl="2" indent="0">
              <a:buNone/>
            </a:pPr>
            <a:r>
              <a:rPr lang="en-US" sz="2100" dirty="0" smtClean="0">
                <a:solidFill>
                  <a:srgbClr val="0070C0"/>
                </a:solidFill>
              </a:rPr>
              <a:t>	} </a:t>
            </a:r>
            <a:endParaRPr lang="en-US" sz="2100" dirty="0">
              <a:solidFill>
                <a:srgbClr val="0070C0"/>
              </a:solidFill>
            </a:endParaRPr>
          </a:p>
          <a:p>
            <a:pPr marL="914400" lvl="2" indent="0">
              <a:buNone/>
            </a:pPr>
            <a:r>
              <a:rPr lang="en-US" sz="2100" dirty="0" smtClean="0"/>
              <a:t>}</a:t>
            </a:r>
          </a:p>
          <a:p>
            <a:pPr marL="857250" lvl="1" indent="-342900"/>
            <a:r>
              <a:rPr lang="en-US" sz="2500" dirty="0" smtClean="0"/>
              <a:t>We are duplicating the logic for getting the bean in multiple method to avoid duplication take one method which will get the bean and return it, wherever it required can refer direct that method.</a:t>
            </a:r>
          </a:p>
          <a:p>
            <a:pPr marL="914400" lvl="2" indent="0">
              <a:buNone/>
            </a:pPr>
            <a:endParaRPr lang="en-US" sz="2100" dirty="0"/>
          </a:p>
          <a:p>
            <a:endParaRPr lang="en-US" sz="2100"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70144180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smtClean="0"/>
              <a:t>As per above example we make our code some what loosely coupled but its not totally loosely coupled, still my </a:t>
            </a:r>
            <a:r>
              <a:rPr lang="en-US" dirty="0" err="1" smtClean="0"/>
              <a:t>getEngine</a:t>
            </a:r>
            <a:r>
              <a:rPr lang="en-US" dirty="0" smtClean="0"/>
              <a:t>() method talking to the IOC container to get the bean.</a:t>
            </a:r>
          </a:p>
          <a:p>
            <a:r>
              <a:rPr lang="en-US" dirty="0" smtClean="0"/>
              <a:t>To make totally loosely coupled my car class should not implements </a:t>
            </a:r>
            <a:r>
              <a:rPr lang="en-US" dirty="0" err="1" smtClean="0"/>
              <a:t>BeanFactoryAware</a:t>
            </a:r>
            <a:r>
              <a:rPr lang="en-US" dirty="0" smtClean="0"/>
              <a:t> interface and it should not write pulling logic, rather declare one abstract method in car class and make car class as abstract class and configure that class in IOC container.</a:t>
            </a:r>
          </a:p>
          <a:p>
            <a:r>
              <a:rPr lang="en-US" dirty="0" smtClean="0"/>
              <a:t>Ex:</a:t>
            </a:r>
          </a:p>
          <a:p>
            <a:pPr marL="457200" lvl="1" indent="0">
              <a:buNone/>
            </a:pPr>
            <a:r>
              <a:rPr lang="en-US" dirty="0" smtClean="0">
                <a:solidFill>
                  <a:srgbClr val="FF0000"/>
                </a:solidFill>
              </a:rPr>
              <a:t>&lt;bean id=“car” class=“Car”&gt;</a:t>
            </a:r>
          </a:p>
          <a:p>
            <a:pPr marL="457200" lvl="1" indent="0">
              <a:buNone/>
            </a:pPr>
            <a:r>
              <a:rPr lang="en-US" dirty="0">
                <a:solidFill>
                  <a:srgbClr val="FF0000"/>
                </a:solidFill>
              </a:rPr>
              <a:t>	</a:t>
            </a:r>
            <a:r>
              <a:rPr lang="en-US" dirty="0" smtClean="0">
                <a:solidFill>
                  <a:srgbClr val="FF0000"/>
                </a:solidFill>
              </a:rPr>
              <a:t>&lt;look-up method=“</a:t>
            </a:r>
            <a:r>
              <a:rPr lang="en-US" dirty="0" err="1" smtClean="0">
                <a:solidFill>
                  <a:srgbClr val="FF0000"/>
                </a:solidFill>
              </a:rPr>
              <a:t>getEngine</a:t>
            </a:r>
            <a:r>
              <a:rPr lang="en-US" dirty="0" smtClean="0">
                <a:solidFill>
                  <a:srgbClr val="FF0000"/>
                </a:solidFill>
              </a:rPr>
              <a:t>” bean=“</a:t>
            </a:r>
            <a:r>
              <a:rPr lang="en-US" dirty="0" err="1" smtClean="0">
                <a:solidFill>
                  <a:srgbClr val="FF0000"/>
                </a:solidFill>
              </a:rPr>
              <a:t>yamahaEngine</a:t>
            </a:r>
            <a:r>
              <a:rPr lang="en-US" dirty="0" smtClean="0">
                <a:solidFill>
                  <a:srgbClr val="FF0000"/>
                </a:solidFill>
              </a:rPr>
              <a:t>”/&gt;</a:t>
            </a:r>
          </a:p>
          <a:p>
            <a:pPr marL="457200" lvl="1" indent="0">
              <a:buNone/>
            </a:pPr>
            <a:r>
              <a:rPr lang="en-US" dirty="0" smtClean="0">
                <a:solidFill>
                  <a:srgbClr val="FF0000"/>
                </a:solidFill>
              </a:rPr>
              <a:t>&lt;/bean&gt;</a:t>
            </a:r>
          </a:p>
          <a:p>
            <a:pPr marL="457200" lvl="1" indent="0">
              <a:buNone/>
            </a:pPr>
            <a:r>
              <a:rPr lang="en-US" dirty="0" smtClean="0">
                <a:solidFill>
                  <a:srgbClr val="FF0000"/>
                </a:solidFill>
              </a:rPr>
              <a:t>&lt;bean id=“</a:t>
            </a:r>
            <a:r>
              <a:rPr lang="en-US" dirty="0" err="1" smtClean="0">
                <a:solidFill>
                  <a:srgbClr val="FF0000"/>
                </a:solidFill>
              </a:rPr>
              <a:t>yamahaEngine</a:t>
            </a:r>
            <a:r>
              <a:rPr lang="en-US" dirty="0" smtClean="0">
                <a:solidFill>
                  <a:srgbClr val="FF0000"/>
                </a:solidFill>
              </a:rPr>
              <a:t>” class=“</a:t>
            </a:r>
            <a:r>
              <a:rPr lang="en-US" dirty="0" err="1" smtClean="0">
                <a:solidFill>
                  <a:srgbClr val="FF0000"/>
                </a:solidFill>
              </a:rPr>
              <a:t>YamahaEngneImpl</a:t>
            </a:r>
            <a:r>
              <a:rPr lang="en-US" dirty="0" smtClean="0">
                <a:solidFill>
                  <a:srgbClr val="FF0000"/>
                </a:solidFill>
              </a:rPr>
              <a:t>” scope=“prototype”/&gt; </a:t>
            </a:r>
          </a:p>
          <a:p>
            <a:r>
              <a:rPr lang="en-US" dirty="0" smtClean="0"/>
              <a:t> once we configured that class into IOC container, container will check the scope the bean if it is singleton then it will check object already available or not if it is not then it will start creating the object and it observed that the bean is configured with look-up method i.e. </a:t>
            </a:r>
            <a:r>
              <a:rPr lang="en-US" dirty="0" err="1" smtClean="0"/>
              <a:t>getEngine</a:t>
            </a:r>
            <a:r>
              <a:rPr lang="en-US" dirty="0" smtClean="0"/>
              <a:t>() and the corresponding class as abstract class then IOC container will generate one proxy which is extends from the Car class. </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70964523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Ex:</a:t>
            </a:r>
          </a:p>
          <a:p>
            <a:pPr marL="457200" lvl="1" indent="0">
              <a:buNone/>
            </a:pPr>
            <a:r>
              <a:rPr lang="en-US" dirty="0" smtClean="0">
                <a:solidFill>
                  <a:srgbClr val="FF0000"/>
                </a:solidFill>
              </a:rPr>
              <a:t>Class </a:t>
            </a:r>
            <a:r>
              <a:rPr lang="en-US" dirty="0" err="1" smtClean="0">
                <a:solidFill>
                  <a:srgbClr val="FF0000"/>
                </a:solidFill>
              </a:rPr>
              <a:t>Car$Proxy</a:t>
            </a:r>
            <a:r>
              <a:rPr lang="en-US" dirty="0" smtClean="0">
                <a:solidFill>
                  <a:srgbClr val="FF0000"/>
                </a:solidFill>
              </a:rPr>
              <a:t> extends Car{</a:t>
            </a:r>
          </a:p>
          <a:p>
            <a:pPr marL="457200" lvl="1" indent="0">
              <a:buNone/>
            </a:pPr>
            <a:r>
              <a:rPr lang="en-US" dirty="0">
                <a:solidFill>
                  <a:srgbClr val="FF0000"/>
                </a:solidFill>
              </a:rPr>
              <a:t>	</a:t>
            </a:r>
            <a:r>
              <a:rPr lang="en-US" dirty="0" smtClean="0">
                <a:solidFill>
                  <a:srgbClr val="FF0000"/>
                </a:solidFill>
              </a:rPr>
              <a:t>public </a:t>
            </a:r>
            <a:r>
              <a:rPr lang="en-US" dirty="0" err="1" smtClean="0">
                <a:solidFill>
                  <a:srgbClr val="FF0000"/>
                </a:solidFill>
              </a:rPr>
              <a:t>IEngine</a:t>
            </a:r>
            <a:r>
              <a:rPr lang="en-US" dirty="0" smtClean="0">
                <a:solidFill>
                  <a:srgbClr val="FF0000"/>
                </a:solidFill>
              </a:rPr>
              <a:t> </a:t>
            </a:r>
            <a:r>
              <a:rPr lang="en-US" dirty="0" err="1" smtClean="0">
                <a:solidFill>
                  <a:srgbClr val="FF0000"/>
                </a:solidFill>
              </a:rPr>
              <a:t>getEngine</a:t>
            </a:r>
            <a:r>
              <a:rPr lang="en-US" dirty="0" smtClean="0">
                <a:solidFill>
                  <a:srgbClr val="FF0000"/>
                </a:solidFill>
              </a:rPr>
              <a:t>(){</a:t>
            </a:r>
          </a:p>
          <a:p>
            <a:pPr marL="457200" lvl="1" indent="0">
              <a:buNone/>
            </a:pPr>
            <a:r>
              <a:rPr lang="en-US" dirty="0">
                <a:solidFill>
                  <a:srgbClr val="FF0000"/>
                </a:solidFill>
              </a:rPr>
              <a:t>	</a:t>
            </a:r>
            <a:r>
              <a:rPr lang="en-US" dirty="0" smtClean="0">
                <a:solidFill>
                  <a:srgbClr val="FF0000"/>
                </a:solidFill>
              </a:rPr>
              <a:t>	// logic for returning corresponding bean object</a:t>
            </a:r>
          </a:p>
          <a:p>
            <a:pPr marL="457200" lvl="1" indent="0">
              <a:buNone/>
            </a:pPr>
            <a:r>
              <a:rPr lang="en-US" dirty="0">
                <a:solidFill>
                  <a:srgbClr val="FF0000"/>
                </a:solidFill>
              </a:rPr>
              <a:t>	</a:t>
            </a:r>
            <a:r>
              <a:rPr lang="en-US" dirty="0" smtClean="0">
                <a:solidFill>
                  <a:srgbClr val="FF0000"/>
                </a:solidFill>
              </a:rPr>
              <a:t>}</a:t>
            </a:r>
          </a:p>
          <a:p>
            <a:pPr lvl="1"/>
            <a:r>
              <a:rPr lang="en-US" dirty="0" smtClean="0"/>
              <a:t>Whenever we try to get the object of Car class then IOC container will generate runtime proxy class and return the proxy class object to the car class object.</a:t>
            </a:r>
          </a:p>
          <a:p>
            <a:pPr lvl="1"/>
            <a:r>
              <a:rPr lang="en-US" dirty="0" smtClean="0"/>
              <a:t>IOC Container will do this process when he look at the look-up configuration and it will inject the corresponding bean to the corresponding  method.</a:t>
            </a:r>
          </a:p>
          <a:p>
            <a:pPr lvl="1"/>
            <a:r>
              <a:rPr lang="en-US" dirty="0" smtClean="0"/>
              <a:t>In generate we can not configure abstract class as bean, but when we are dealing with look-up method injection then only it is possible </a:t>
            </a:r>
            <a:r>
              <a:rPr lang="en-US" dirty="0" err="1" smtClean="0"/>
              <a:t>bz</a:t>
            </a:r>
            <a:r>
              <a:rPr lang="en-US" dirty="0" smtClean="0"/>
              <a:t> of look-up method configuration.</a:t>
            </a:r>
          </a:p>
          <a:p>
            <a:pPr lvl="1"/>
            <a:r>
              <a:rPr lang="en-US" dirty="0" smtClean="0">
                <a:solidFill>
                  <a:srgbClr val="FF0000"/>
                </a:solidFill>
              </a:rPr>
              <a:t>While configuring that class and method into IOC container those should not be final and static.</a:t>
            </a:r>
          </a:p>
          <a:p>
            <a:pPr lvl="1"/>
            <a:r>
              <a:rPr lang="en-US" dirty="0" smtClean="0">
                <a:solidFill>
                  <a:srgbClr val="FF0000"/>
                </a:solidFill>
              </a:rPr>
              <a:t>Let see the example</a:t>
            </a:r>
          </a:p>
          <a:p>
            <a:pPr lvl="1"/>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6139290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6887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686800" cy="6553200"/>
          </a:xfrm>
        </p:spPr>
        <p:txBody>
          <a:bodyPr>
            <a:normAutofit fontScale="32500" lnSpcReduction="20000"/>
          </a:bodyPr>
          <a:lstStyle/>
          <a:p>
            <a:pPr marL="0" indent="0">
              <a:buNone/>
            </a:pPr>
            <a:r>
              <a:rPr lang="en-US" dirty="0" smtClean="0"/>
              <a:t>Class Car extends </a:t>
            </a:r>
            <a:r>
              <a:rPr lang="en-US" dirty="0" err="1" smtClean="0"/>
              <a:t>MockEngine</a:t>
            </a:r>
            <a:r>
              <a:rPr lang="en-US" dirty="0" smtClean="0"/>
              <a:t> {</a:t>
            </a:r>
          </a:p>
          <a:p>
            <a:pPr marL="0" indent="0">
              <a:buNone/>
            </a:pPr>
            <a:r>
              <a:rPr lang="en-US" dirty="0"/>
              <a:t>		</a:t>
            </a:r>
            <a:r>
              <a:rPr lang="en-US" dirty="0" smtClean="0"/>
              <a:t>public </a:t>
            </a:r>
            <a:r>
              <a:rPr lang="en-US" dirty="0" err="1" smtClean="0"/>
              <a:t>int</a:t>
            </a:r>
            <a:r>
              <a:rPr lang="en-US" dirty="0" smtClean="0"/>
              <a:t> drive(Engine mg){</a:t>
            </a:r>
          </a:p>
          <a:p>
            <a:pPr marL="0" indent="0">
              <a:buNone/>
            </a:pPr>
            <a:r>
              <a:rPr lang="en-US" dirty="0"/>
              <a:t>	</a:t>
            </a:r>
            <a:r>
              <a:rPr lang="en-US" dirty="0" smtClean="0"/>
              <a:t>	</a:t>
            </a:r>
          </a:p>
          <a:p>
            <a:pPr marL="0" indent="0">
              <a:buNone/>
            </a:pPr>
            <a:r>
              <a:rPr lang="en-US" dirty="0"/>
              <a:t>	</a:t>
            </a:r>
            <a:r>
              <a:rPr lang="en-US" dirty="0" smtClean="0"/>
              <a:t>	</a:t>
            </a:r>
            <a:r>
              <a:rPr lang="en-US" dirty="0" err="1" smtClean="0"/>
              <a:t>int</a:t>
            </a:r>
            <a:r>
              <a:rPr lang="en-US" dirty="0" smtClean="0"/>
              <a:t> </a:t>
            </a:r>
            <a:r>
              <a:rPr lang="en-US" dirty="0" err="1" smtClean="0"/>
              <a:t>i</a:t>
            </a:r>
            <a:r>
              <a:rPr lang="en-US" dirty="0" smtClean="0"/>
              <a:t> = </a:t>
            </a:r>
            <a:r>
              <a:rPr lang="en-US" dirty="0" err="1" smtClean="0"/>
              <a:t>mg.start</a:t>
            </a:r>
            <a:r>
              <a:rPr lang="en-US" dirty="0" smtClean="0"/>
              <a:t>();</a:t>
            </a:r>
          </a:p>
          <a:p>
            <a:pPr marL="0" indent="0">
              <a:buNone/>
            </a:pPr>
            <a:r>
              <a:rPr lang="en-US" dirty="0"/>
              <a:t>	</a:t>
            </a:r>
            <a:r>
              <a:rPr lang="en-US" dirty="0" smtClean="0"/>
              <a:t>	if(</a:t>
            </a:r>
            <a:r>
              <a:rPr lang="en-US" dirty="0" err="1" smtClean="0"/>
              <a:t>i</a:t>
            </a:r>
            <a:r>
              <a:rPr lang="en-US" dirty="0" smtClean="0"/>
              <a:t>==0){</a:t>
            </a:r>
            <a:r>
              <a:rPr lang="en-US" dirty="0"/>
              <a:t>	</a:t>
            </a:r>
            <a:r>
              <a:rPr lang="en-US" dirty="0" smtClean="0"/>
              <a:t>	{</a:t>
            </a:r>
          </a:p>
          <a:p>
            <a:pPr marL="0" indent="0">
              <a:buNone/>
            </a:pPr>
            <a:r>
              <a:rPr lang="en-US" dirty="0"/>
              <a:t>	</a:t>
            </a:r>
            <a:r>
              <a:rPr lang="en-US" dirty="0" smtClean="0"/>
              <a:t>	sop(“oops! Car failed to start, </a:t>
            </a:r>
            <a:r>
              <a:rPr lang="en-US" dirty="0" err="1" smtClean="0"/>
              <a:t>plz</a:t>
            </a:r>
            <a:r>
              <a:rPr lang="en-US" dirty="0" smtClean="0"/>
              <a:t> retry”);</a:t>
            </a:r>
          </a:p>
          <a:p>
            <a:pPr marL="0" indent="0">
              <a:buNone/>
            </a:pPr>
            <a:r>
              <a:rPr lang="en-US" dirty="0"/>
              <a:t>	</a:t>
            </a:r>
            <a:r>
              <a:rPr lang="en-US" dirty="0" smtClean="0"/>
              <a:t>	}else if(</a:t>
            </a:r>
            <a:r>
              <a:rPr lang="en-US" dirty="0" err="1" smtClean="0"/>
              <a:t>i</a:t>
            </a:r>
            <a:r>
              <a:rPr lang="en-US" dirty="0" smtClean="0"/>
              <a:t>==1){</a:t>
            </a:r>
          </a:p>
          <a:p>
            <a:pPr marL="0" indent="0">
              <a:buNone/>
            </a:pPr>
            <a:r>
              <a:rPr lang="en-US" dirty="0"/>
              <a:t>	</a:t>
            </a:r>
            <a:r>
              <a:rPr lang="en-US" dirty="0" smtClean="0"/>
              <a:t>	sop(“car started on automatic mode”);</a:t>
            </a:r>
          </a:p>
          <a:p>
            <a:pPr marL="0" indent="0">
              <a:buNone/>
            </a:pPr>
            <a:r>
              <a:rPr lang="en-US" dirty="0"/>
              <a:t>	</a:t>
            </a:r>
            <a:r>
              <a:rPr lang="en-US" dirty="0" smtClean="0"/>
              <a:t>	}else if(</a:t>
            </a:r>
            <a:r>
              <a:rPr lang="en-US" dirty="0" err="1" smtClean="0"/>
              <a:t>i</a:t>
            </a:r>
            <a:r>
              <a:rPr lang="en-US" dirty="0" smtClean="0"/>
              <a:t>==2){</a:t>
            </a:r>
          </a:p>
          <a:p>
            <a:pPr marL="0" indent="0">
              <a:buNone/>
            </a:pPr>
            <a:r>
              <a:rPr lang="en-US" dirty="0"/>
              <a:t>	</a:t>
            </a:r>
            <a:r>
              <a:rPr lang="en-US" dirty="0" smtClean="0"/>
              <a:t>	sop(“car started on manual mode”);</a:t>
            </a:r>
          </a:p>
          <a:p>
            <a:pPr marL="0" indent="0">
              <a:buNone/>
            </a:pPr>
            <a:r>
              <a:rPr lang="en-US" dirty="0"/>
              <a:t>	</a:t>
            </a:r>
            <a:r>
              <a:rPr lang="en-US" dirty="0" smtClean="0"/>
              <a:t>	</a:t>
            </a:r>
            <a:r>
              <a:rPr lang="en-US" dirty="0"/>
              <a:t>}</a:t>
            </a:r>
            <a:endParaRPr lang="en-US" dirty="0" smtClean="0"/>
          </a:p>
          <a:p>
            <a:pPr marL="0" indent="0">
              <a:buNone/>
            </a:pPr>
            <a:r>
              <a:rPr lang="en-US" dirty="0" smtClean="0"/>
              <a:t>	}</a:t>
            </a:r>
          </a:p>
          <a:p>
            <a:pPr marL="0" indent="0">
              <a:buNone/>
            </a:pPr>
            <a:r>
              <a:rPr lang="en-US" dirty="0" smtClean="0"/>
              <a:t>}</a:t>
            </a:r>
          </a:p>
          <a:p>
            <a:pPr marL="0" indent="0">
              <a:buNone/>
            </a:pPr>
            <a:r>
              <a:rPr lang="en-US" dirty="0" smtClean="0"/>
              <a:t>Class </a:t>
            </a:r>
            <a:r>
              <a:rPr lang="en-US" dirty="0" err="1" smtClean="0"/>
              <a:t>FailuerMockEngine</a:t>
            </a:r>
            <a:r>
              <a:rPr lang="en-US" dirty="0" smtClean="0"/>
              <a:t> extends Engine{</a:t>
            </a:r>
          </a:p>
          <a:p>
            <a:pPr marL="0" indent="0">
              <a:buNone/>
            </a:pPr>
            <a:r>
              <a:rPr lang="en-US" dirty="0"/>
              <a:t>	</a:t>
            </a:r>
            <a:r>
              <a:rPr lang="en-US" dirty="0" smtClean="0"/>
              <a:t>public </a:t>
            </a:r>
            <a:r>
              <a:rPr lang="en-US" dirty="0" err="1" smtClean="0"/>
              <a:t>int</a:t>
            </a:r>
            <a:r>
              <a:rPr lang="en-US" dirty="0" smtClean="0"/>
              <a:t> start(){</a:t>
            </a:r>
          </a:p>
          <a:p>
            <a:pPr marL="0" indent="0">
              <a:buNone/>
            </a:pPr>
            <a:r>
              <a:rPr lang="en-US" dirty="0"/>
              <a:t>	</a:t>
            </a:r>
            <a:r>
              <a:rPr lang="en-US" dirty="0" smtClean="0"/>
              <a:t>	return 0;</a:t>
            </a:r>
          </a:p>
          <a:p>
            <a:pPr marL="0" indent="0">
              <a:buNone/>
            </a:pPr>
            <a:r>
              <a:rPr lang="en-US" dirty="0"/>
              <a:t>	</a:t>
            </a:r>
            <a:r>
              <a:rPr lang="en-US" dirty="0" smtClean="0"/>
              <a:t>}</a:t>
            </a:r>
          </a:p>
          <a:p>
            <a:pPr marL="0" indent="0">
              <a:buNone/>
            </a:pPr>
            <a:endParaRPr lang="en-US" dirty="0" smtClean="0"/>
          </a:p>
          <a:p>
            <a:pPr marL="0" indent="0">
              <a:buNone/>
            </a:pPr>
            <a:r>
              <a:rPr lang="en-US" dirty="0" smtClean="0"/>
              <a:t>}</a:t>
            </a:r>
          </a:p>
          <a:p>
            <a:pPr marL="0" indent="0">
              <a:buNone/>
            </a:pPr>
            <a:r>
              <a:rPr lang="en-US" dirty="0"/>
              <a:t>Class </a:t>
            </a:r>
            <a:r>
              <a:rPr lang="en-US" dirty="0" err="1" smtClean="0"/>
              <a:t>AutomaticMockEngine</a:t>
            </a:r>
            <a:r>
              <a:rPr lang="en-US" dirty="0" smtClean="0"/>
              <a:t> </a:t>
            </a:r>
            <a:r>
              <a:rPr lang="en-US" dirty="0"/>
              <a:t>extends Engine{</a:t>
            </a:r>
          </a:p>
          <a:p>
            <a:pPr marL="0" indent="0">
              <a:buNone/>
            </a:pPr>
            <a:r>
              <a:rPr lang="en-US" dirty="0"/>
              <a:t>	public </a:t>
            </a:r>
            <a:r>
              <a:rPr lang="en-US" dirty="0" err="1"/>
              <a:t>int</a:t>
            </a:r>
            <a:r>
              <a:rPr lang="en-US" dirty="0"/>
              <a:t> start(){</a:t>
            </a:r>
          </a:p>
          <a:p>
            <a:pPr marL="0" indent="0">
              <a:buNone/>
            </a:pPr>
            <a:r>
              <a:rPr lang="en-US" dirty="0"/>
              <a:t>		return </a:t>
            </a:r>
            <a:r>
              <a:rPr lang="en-US" dirty="0" smtClean="0"/>
              <a:t>1:</a:t>
            </a:r>
            <a:endParaRPr lang="en-US" dirty="0"/>
          </a:p>
          <a:p>
            <a:pPr marL="0" indent="0">
              <a:buNone/>
            </a:pPr>
            <a:r>
              <a:rPr lang="en-US" dirty="0"/>
              <a:t>	}</a:t>
            </a:r>
          </a:p>
          <a:p>
            <a:pPr marL="0" indent="0">
              <a:buNone/>
            </a:pPr>
            <a:endParaRPr lang="en-US" dirty="0"/>
          </a:p>
          <a:p>
            <a:pPr marL="0" indent="0">
              <a:buNone/>
            </a:pPr>
            <a:r>
              <a:rPr lang="en-US" dirty="0"/>
              <a:t>}</a:t>
            </a:r>
          </a:p>
          <a:p>
            <a:pPr marL="0" indent="0">
              <a:buNone/>
            </a:pPr>
            <a:endParaRPr lang="en-US" dirty="0" smtClean="0"/>
          </a:p>
          <a:p>
            <a:pPr marL="0" indent="0">
              <a:buNone/>
            </a:pPr>
            <a:r>
              <a:rPr lang="en-US" dirty="0"/>
              <a:t>Class </a:t>
            </a:r>
            <a:r>
              <a:rPr lang="en-US" dirty="0" err="1" smtClean="0"/>
              <a:t>ManualMockEngine</a:t>
            </a:r>
            <a:r>
              <a:rPr lang="en-US" dirty="0" smtClean="0"/>
              <a:t> </a:t>
            </a:r>
            <a:r>
              <a:rPr lang="en-US" dirty="0"/>
              <a:t>extends Engine{</a:t>
            </a:r>
          </a:p>
          <a:p>
            <a:pPr marL="0" indent="0">
              <a:buNone/>
            </a:pPr>
            <a:r>
              <a:rPr lang="en-US" dirty="0"/>
              <a:t>	public </a:t>
            </a:r>
            <a:r>
              <a:rPr lang="en-US" dirty="0" err="1"/>
              <a:t>int</a:t>
            </a:r>
            <a:r>
              <a:rPr lang="en-US" dirty="0"/>
              <a:t> start(){</a:t>
            </a:r>
          </a:p>
          <a:p>
            <a:pPr marL="0" indent="0">
              <a:buNone/>
            </a:pPr>
            <a:r>
              <a:rPr lang="en-US" dirty="0"/>
              <a:t>		return </a:t>
            </a:r>
            <a:r>
              <a:rPr lang="en-US" dirty="0" smtClean="0"/>
              <a:t>2;</a:t>
            </a:r>
            <a:endParaRPr lang="en-US" dirty="0"/>
          </a:p>
          <a:p>
            <a:pPr marL="0" indent="0">
              <a:buNone/>
            </a:pPr>
            <a:r>
              <a:rPr lang="en-US" dirty="0"/>
              <a:t>	}</a:t>
            </a:r>
          </a:p>
          <a:p>
            <a:pPr marL="0" indent="0">
              <a:buNone/>
            </a:pPr>
            <a:endParaRPr lang="en-US" dirty="0"/>
          </a:p>
          <a:p>
            <a:pPr marL="0" indent="0">
              <a:buNone/>
            </a:pPr>
            <a:r>
              <a:rPr lang="en-US" dirty="0" smtClean="0"/>
              <a:t>}</a:t>
            </a:r>
          </a:p>
          <a:p>
            <a:pPr marL="0" indent="0">
              <a:buNone/>
            </a:pPr>
            <a:r>
              <a:rPr lang="en-US" dirty="0" smtClean="0"/>
              <a:t>Class </a:t>
            </a:r>
            <a:r>
              <a:rPr lang="en-US" dirty="0" err="1" smtClean="0"/>
              <a:t>maindemo</a:t>
            </a:r>
            <a:r>
              <a:rPr lang="en-US" dirty="0" smtClean="0"/>
              <a:t>{</a:t>
            </a:r>
          </a:p>
          <a:p>
            <a:pPr marL="0" indent="0">
              <a:buNone/>
            </a:pPr>
            <a:r>
              <a:rPr lang="en-US" dirty="0" smtClean="0"/>
              <a:t>Public static void main(</a:t>
            </a:r>
            <a:r>
              <a:rPr lang="en-US" dirty="0" err="1" smtClean="0"/>
              <a:t>Stirng</a:t>
            </a:r>
            <a:r>
              <a:rPr lang="en-US" dirty="0" smtClean="0"/>
              <a:t>[] </a:t>
            </a:r>
            <a:r>
              <a:rPr lang="en-US" dirty="0" err="1" smtClean="0"/>
              <a:t>args</a:t>
            </a:r>
            <a:r>
              <a:rPr lang="en-US" dirty="0" smtClean="0"/>
              <a:t>)</a:t>
            </a:r>
          </a:p>
          <a:p>
            <a:pPr marL="0" indent="0">
              <a:buNone/>
            </a:pPr>
            <a:r>
              <a:rPr lang="en-US" dirty="0" smtClean="0"/>
              <a:t>{</a:t>
            </a:r>
          </a:p>
          <a:p>
            <a:pPr marL="0" indent="0">
              <a:buNone/>
            </a:pPr>
            <a:r>
              <a:rPr lang="en-US" dirty="0" smtClean="0"/>
              <a:t>	Engine e = new </a:t>
            </a:r>
            <a:r>
              <a:rPr lang="en-US" dirty="0" err="1" smtClean="0"/>
              <a:t>FailurMockEngine</a:t>
            </a:r>
            <a:r>
              <a:rPr lang="en-US" dirty="0" smtClean="0"/>
              <a:t>();</a:t>
            </a:r>
          </a:p>
          <a:p>
            <a:pPr marL="0" indent="0">
              <a:buNone/>
            </a:pPr>
            <a:r>
              <a:rPr lang="en-US" dirty="0"/>
              <a:t>		</a:t>
            </a:r>
            <a:endParaRPr lang="en-US" dirty="0" smtClean="0"/>
          </a:p>
          <a:p>
            <a:pPr marL="0" indent="0">
              <a:buNone/>
            </a:pPr>
            <a:r>
              <a:rPr lang="en-US" dirty="0" smtClean="0"/>
              <a:t>}</a:t>
            </a:r>
          </a:p>
          <a:p>
            <a:pPr marL="0" indent="0">
              <a:buNone/>
            </a:pPr>
            <a:r>
              <a:rPr lang="en-US" dirty="0"/>
              <a:t>}</a:t>
            </a:r>
          </a:p>
          <a:p>
            <a:pPr marL="0" indent="0">
              <a:buNone/>
            </a:pPr>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516719415"/>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solidFill>
                  <a:srgbClr val="FF0000"/>
                </a:solidFill>
              </a:rPr>
              <a:t>Spring 94,95,96,97,98 </a:t>
            </a:r>
            <a:endParaRPr lang="en-US" dirty="0">
              <a:solidFill>
                <a:srgbClr val="FF0000"/>
              </a:solidFill>
            </a:endParaRPr>
          </a:p>
        </p:txBody>
      </p:sp>
      <p:sp>
        <p:nvSpPr>
          <p:cNvPr id="3" name="Content Placeholder 2"/>
          <p:cNvSpPr>
            <a:spLocks noGrp="1"/>
          </p:cNvSpPr>
          <p:nvPr>
            <p:ph idx="1"/>
          </p:nvPr>
        </p:nvSpPr>
        <p:spPr>
          <a:xfrm>
            <a:off x="28432" y="443552"/>
            <a:ext cx="9115567" cy="6400800"/>
          </a:xfrm>
        </p:spPr>
        <p:txBody>
          <a:bodyPr>
            <a:normAutofit fontScale="77500" lnSpcReduction="20000"/>
          </a:bodyPr>
          <a:lstStyle/>
          <a:p>
            <a:r>
              <a:rPr lang="en-US" dirty="0" smtClean="0"/>
              <a:t>While developing a project there are so many requirements are there which will happen after deployment and some has to happen before the deployment.</a:t>
            </a:r>
          </a:p>
          <a:p>
            <a:r>
              <a:rPr lang="en-US" dirty="0" smtClean="0"/>
              <a:t>Actually in project every task depends on object there are some situations where we can using empty object to accomplish the task, but there are some situation without additional data we can not perform the task.</a:t>
            </a:r>
          </a:p>
          <a:p>
            <a:r>
              <a:rPr lang="en-US" dirty="0" smtClean="0"/>
              <a:t>Before use that object we have to manually add the data and give to the programmer to use it. Means before using that object if we want to perform some operation we can do using the </a:t>
            </a:r>
            <a:r>
              <a:rPr lang="en-US" dirty="0" err="1" smtClean="0"/>
              <a:t>postProcesser</a:t>
            </a:r>
            <a:r>
              <a:rPr lang="en-US" dirty="0" smtClean="0"/>
              <a:t> concept.</a:t>
            </a:r>
          </a:p>
          <a:p>
            <a:r>
              <a:rPr lang="en-US" dirty="0" smtClean="0"/>
              <a:t>Spring has provided below concept which help us to do custom manipulation into Object or Beanfactory.</a:t>
            </a:r>
          </a:p>
          <a:p>
            <a:r>
              <a:rPr lang="en-US" dirty="0" err="1" smtClean="0">
                <a:solidFill>
                  <a:srgbClr val="FF0000"/>
                </a:solidFill>
              </a:rPr>
              <a:t>postProcesser</a:t>
            </a:r>
            <a:r>
              <a:rPr lang="en-US" dirty="0" smtClean="0">
                <a:solidFill>
                  <a:srgbClr val="FF0000"/>
                </a:solidFill>
              </a:rPr>
              <a:t> : After creating an object and before use that object to performing some operation called as </a:t>
            </a:r>
            <a:r>
              <a:rPr lang="en-US" dirty="0" err="1" smtClean="0">
                <a:solidFill>
                  <a:srgbClr val="FF0000"/>
                </a:solidFill>
              </a:rPr>
              <a:t>postProcesser</a:t>
            </a:r>
            <a:r>
              <a:rPr lang="en-US" dirty="0" smtClean="0">
                <a:solidFill>
                  <a:srgbClr val="FF0000"/>
                </a:solidFill>
              </a:rPr>
              <a:t> work.</a:t>
            </a:r>
            <a:endParaRPr lang="en-US" dirty="0">
              <a:solidFill>
                <a:srgbClr val="FF0000"/>
              </a:solidFill>
            </a:endParaRPr>
          </a:p>
          <a:p>
            <a:pPr lvl="1"/>
            <a:r>
              <a:rPr lang="en-US" dirty="0" err="1">
                <a:solidFill>
                  <a:srgbClr val="FF0000"/>
                </a:solidFill>
              </a:rPr>
              <a:t>BeanFactoryPostProcesser</a:t>
            </a:r>
            <a:endParaRPr lang="en-US" dirty="0">
              <a:solidFill>
                <a:srgbClr val="FF0000"/>
              </a:solidFill>
            </a:endParaRPr>
          </a:p>
          <a:p>
            <a:pPr lvl="1"/>
            <a:r>
              <a:rPr lang="en-US" dirty="0" err="1" smtClean="0">
                <a:solidFill>
                  <a:srgbClr val="FF0000"/>
                </a:solidFill>
              </a:rPr>
              <a:t>BeanPostProcesser</a:t>
            </a:r>
            <a:endParaRPr lang="en-US" dirty="0" smtClean="0">
              <a:solidFill>
                <a:srgbClr val="FF0000"/>
              </a:solidFill>
            </a:endParaRPr>
          </a:p>
          <a:p>
            <a:pPr marL="514350" indent="-457200"/>
            <a:endParaRPr lang="en-US" dirty="0"/>
          </a:p>
          <a:p>
            <a:pPr marL="5715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92621338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err="1" smtClean="0">
                <a:solidFill>
                  <a:srgbClr val="FF0000"/>
                </a:solidFill>
              </a:rPr>
              <a:t>BeanFactoryPostProcesser</a:t>
            </a:r>
            <a:r>
              <a:rPr lang="en-US" dirty="0" smtClean="0"/>
              <a:t>:</a:t>
            </a:r>
          </a:p>
          <a:p>
            <a:pPr lvl="1"/>
            <a:r>
              <a:rPr lang="en-US" dirty="0" smtClean="0"/>
              <a:t>Using BeanFactory we will create an IOC container which contains numbers of beans.</a:t>
            </a:r>
          </a:p>
          <a:p>
            <a:pPr lvl="1"/>
            <a:r>
              <a:rPr lang="en-US" dirty="0" smtClean="0"/>
              <a:t>But there are some situation before using that IOC container , if we want to perform the some additional configuration on IOC container then we can do using </a:t>
            </a:r>
            <a:r>
              <a:rPr lang="en-US" dirty="0" err="1" smtClean="0"/>
              <a:t>BeanFactoryPostProcesser</a:t>
            </a:r>
            <a:r>
              <a:rPr lang="en-US" dirty="0" smtClean="0"/>
              <a:t>.</a:t>
            </a:r>
          </a:p>
          <a:p>
            <a:r>
              <a:rPr lang="en-US" dirty="0" err="1" smtClean="0">
                <a:solidFill>
                  <a:srgbClr val="FF0000"/>
                </a:solidFill>
              </a:rPr>
              <a:t>BeanPostProcesser</a:t>
            </a:r>
            <a:r>
              <a:rPr lang="en-US" dirty="0" smtClean="0"/>
              <a:t>:</a:t>
            </a:r>
          </a:p>
          <a:p>
            <a:pPr lvl="1"/>
            <a:r>
              <a:rPr lang="en-US" dirty="0" smtClean="0"/>
              <a:t>One bean represent one object, when we call </a:t>
            </a:r>
            <a:r>
              <a:rPr lang="en-US" dirty="0" err="1" smtClean="0"/>
              <a:t>getBean</a:t>
            </a:r>
            <a:r>
              <a:rPr lang="en-US" dirty="0" smtClean="0"/>
              <a:t> method then we will get the corresponding bean object but before use that object if we want to perform some operation then we can use </a:t>
            </a:r>
            <a:r>
              <a:rPr lang="en-US" dirty="0" err="1" smtClean="0"/>
              <a:t>BeanPostProcesser</a:t>
            </a:r>
            <a:r>
              <a:rPr lang="en-US" dirty="0"/>
              <a:t> </a:t>
            </a:r>
            <a:r>
              <a:rPr lang="en-US" dirty="0" smtClean="0"/>
              <a:t>to add the extra behavior to the object.</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912328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r>
              <a:rPr lang="en-US" dirty="0" smtClean="0"/>
              <a:t>Bug handler process</a:t>
            </a:r>
          </a:p>
          <a:p>
            <a:r>
              <a:rPr lang="en-US" dirty="0" smtClean="0"/>
              <a:t>States of the bugs</a:t>
            </a:r>
          </a:p>
          <a:p>
            <a:pPr lvl="1"/>
            <a:r>
              <a:rPr lang="en-US" dirty="0" smtClean="0">
                <a:solidFill>
                  <a:srgbClr val="FF0000"/>
                </a:solidFill>
              </a:rPr>
              <a:t>Open:</a:t>
            </a:r>
          </a:p>
          <a:p>
            <a:pPr lvl="2"/>
            <a:r>
              <a:rPr lang="en-US" dirty="0" smtClean="0">
                <a:solidFill>
                  <a:srgbClr val="FF0000"/>
                </a:solidFill>
              </a:rPr>
              <a:t>When bugs encounter into the project then the state of the bugs is open or new.</a:t>
            </a:r>
          </a:p>
          <a:p>
            <a:pPr lvl="1"/>
            <a:r>
              <a:rPr lang="en-US" dirty="0">
                <a:solidFill>
                  <a:srgbClr val="FF0000"/>
                </a:solidFill>
              </a:rPr>
              <a:t>Not </a:t>
            </a:r>
            <a:r>
              <a:rPr lang="en-US" dirty="0" smtClean="0">
                <a:solidFill>
                  <a:srgbClr val="FF0000"/>
                </a:solidFill>
              </a:rPr>
              <a:t>producible :</a:t>
            </a:r>
          </a:p>
          <a:p>
            <a:pPr lvl="2"/>
            <a:r>
              <a:rPr lang="en-US" dirty="0" smtClean="0">
                <a:solidFill>
                  <a:srgbClr val="FF0000"/>
                </a:solidFill>
              </a:rPr>
              <a:t>If bugs are not resolvable then that state is called not producible.</a:t>
            </a:r>
            <a:endParaRPr lang="en-US" dirty="0">
              <a:solidFill>
                <a:srgbClr val="FF0000"/>
              </a:solidFill>
            </a:endParaRPr>
          </a:p>
          <a:p>
            <a:pPr lvl="1"/>
            <a:r>
              <a:rPr lang="en-US" dirty="0" smtClean="0">
                <a:solidFill>
                  <a:srgbClr val="FF0000"/>
                </a:solidFill>
              </a:rPr>
              <a:t>Not a bug</a:t>
            </a:r>
          </a:p>
          <a:p>
            <a:pPr lvl="2"/>
            <a:r>
              <a:rPr lang="en-US" dirty="0" smtClean="0">
                <a:solidFill>
                  <a:srgbClr val="FF0000"/>
                </a:solidFill>
              </a:rPr>
              <a:t>While deploying the project into QA </a:t>
            </a:r>
            <a:r>
              <a:rPr lang="en-US" dirty="0" err="1" smtClean="0">
                <a:solidFill>
                  <a:srgbClr val="FF0000"/>
                </a:solidFill>
              </a:rPr>
              <a:t>env</a:t>
            </a:r>
            <a:r>
              <a:rPr lang="en-US" dirty="0" smtClean="0">
                <a:solidFill>
                  <a:srgbClr val="FF0000"/>
                </a:solidFill>
              </a:rPr>
              <a:t>. There are several problems may encounter, some of them platform comparability , database related issued which is not known to the taster, so without verifying  they may raise a bugs. </a:t>
            </a:r>
          </a:p>
          <a:p>
            <a:pPr lvl="2"/>
            <a:r>
              <a:rPr lang="en-US" dirty="0" smtClean="0">
                <a:solidFill>
                  <a:srgbClr val="FF0000"/>
                </a:solidFill>
              </a:rPr>
              <a:t>So after verification developer going to state that it’s not a bug.</a:t>
            </a:r>
          </a:p>
          <a:p>
            <a:pPr lvl="1"/>
            <a:r>
              <a:rPr lang="en-US" dirty="0" smtClean="0">
                <a:solidFill>
                  <a:srgbClr val="FF0000"/>
                </a:solidFill>
              </a:rPr>
              <a:t>Fixed</a:t>
            </a:r>
          </a:p>
          <a:p>
            <a:pPr lvl="2"/>
            <a:r>
              <a:rPr lang="en-US" dirty="0" smtClean="0">
                <a:solidFill>
                  <a:srgbClr val="FF0000"/>
                </a:solidFill>
              </a:rPr>
              <a:t>One the bug has been fixed then that state called as fixed state.</a:t>
            </a:r>
          </a:p>
          <a:p>
            <a:pPr lvl="1"/>
            <a:r>
              <a:rPr lang="en-US" dirty="0" smtClean="0">
                <a:solidFill>
                  <a:srgbClr val="FF0000"/>
                </a:solidFill>
              </a:rPr>
              <a:t>Verified</a:t>
            </a:r>
          </a:p>
          <a:p>
            <a:pPr lvl="2"/>
            <a:r>
              <a:rPr lang="en-US" dirty="0" smtClean="0">
                <a:solidFill>
                  <a:srgbClr val="FF0000"/>
                </a:solidFill>
              </a:rPr>
              <a:t>Before fixing the bugs developer has  to check its really bugs or not, then only they going fix .</a:t>
            </a:r>
          </a:p>
          <a:p>
            <a:pPr lvl="1"/>
            <a:r>
              <a:rPr lang="en-US" dirty="0" smtClean="0">
                <a:solidFill>
                  <a:srgbClr val="FF0000"/>
                </a:solidFill>
              </a:rPr>
              <a:t>Closed</a:t>
            </a:r>
          </a:p>
          <a:p>
            <a:pPr lvl="2"/>
            <a:r>
              <a:rPr lang="en-US" dirty="0" smtClean="0">
                <a:solidFill>
                  <a:srgbClr val="FF0000"/>
                </a:solidFill>
              </a:rPr>
              <a:t>Once the bug has been resolved </a:t>
            </a:r>
            <a:r>
              <a:rPr lang="en-US" dirty="0">
                <a:solidFill>
                  <a:srgbClr val="FF0000"/>
                </a:solidFill>
              </a:rPr>
              <a:t> </a:t>
            </a:r>
            <a:r>
              <a:rPr lang="en-US" dirty="0" smtClean="0">
                <a:solidFill>
                  <a:srgbClr val="FF0000"/>
                </a:solidFill>
              </a:rPr>
              <a:t>then  tester will check bug has been fixed or not and once they got clarification then they will  state that bug closed state. </a:t>
            </a:r>
          </a:p>
          <a:p>
            <a:pPr lvl="1"/>
            <a:endParaRPr lang="en-US" dirty="0" smtClean="0">
              <a:solidFill>
                <a:srgbClr val="FF0000"/>
              </a:solidFill>
            </a:endParaRPr>
          </a:p>
          <a:p>
            <a:r>
              <a:rPr lang="en-US" dirty="0" smtClean="0">
                <a:solidFill>
                  <a:srgbClr val="FF0000"/>
                </a:solidFill>
              </a:rPr>
              <a:t>How to deploy the project into Quality assurance environment?</a:t>
            </a:r>
          </a:p>
          <a:p>
            <a:pPr lvl="1"/>
            <a:r>
              <a:rPr lang="en-US" dirty="0" smtClean="0"/>
              <a:t>Developer don’t have authority to deploy the project in QA environment.</a:t>
            </a:r>
          </a:p>
          <a:p>
            <a:pPr lvl="1"/>
            <a:r>
              <a:rPr lang="en-US" dirty="0" smtClean="0"/>
              <a:t>One of the QA engineer only can deploy the project into QA </a:t>
            </a:r>
            <a:r>
              <a:rPr lang="en-US" dirty="0" err="1" smtClean="0"/>
              <a:t>Env</a:t>
            </a:r>
            <a:r>
              <a:rPr lang="en-US" dirty="0" smtClean="0"/>
              <a:t>. But QA engineer has to follow some sort of procedure while deployment.</a:t>
            </a:r>
          </a:p>
          <a:p>
            <a:pPr lvl="1"/>
            <a:endParaRPr lang="en-US" dirty="0" smtClean="0"/>
          </a:p>
          <a:p>
            <a:r>
              <a:rPr lang="en-US" dirty="0">
                <a:solidFill>
                  <a:srgbClr val="FF0000"/>
                </a:solidFill>
              </a:rPr>
              <a:t>W</a:t>
            </a:r>
            <a:r>
              <a:rPr lang="en-US" dirty="0" smtClean="0">
                <a:solidFill>
                  <a:srgbClr val="FF0000"/>
                </a:solidFill>
              </a:rPr>
              <a:t>hat are the problems when project deployed by the developers ?</a:t>
            </a:r>
          </a:p>
          <a:p>
            <a:pPr lvl="1"/>
            <a:r>
              <a:rPr lang="en-US" dirty="0" smtClean="0"/>
              <a:t>Given a chance developer can deploy a project into QA </a:t>
            </a:r>
            <a:r>
              <a:rPr lang="en-US" dirty="0" err="1" smtClean="0"/>
              <a:t>Env</a:t>
            </a:r>
            <a:r>
              <a:rPr lang="en-US" dirty="0" smtClean="0"/>
              <a:t>. But its security bridge.</a:t>
            </a:r>
          </a:p>
          <a:p>
            <a:pPr lvl="1"/>
            <a:r>
              <a:rPr lang="en-US" dirty="0" smtClean="0"/>
              <a:t>While testing an application if a module encountering more bugs then developer can easily can modify the code and update into the SVN repository. Again there are no. of problems are their. </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89850570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a:solidFill>
                  <a:srgbClr val="FF0000"/>
                </a:solidFill>
              </a:rPr>
              <a:t>What are the reasons developer will not get permission to  access the QA </a:t>
            </a:r>
            <a:r>
              <a:rPr lang="en-US" dirty="0" err="1">
                <a:solidFill>
                  <a:srgbClr val="FF0000"/>
                </a:solidFill>
              </a:rPr>
              <a:t>Evn</a:t>
            </a:r>
            <a:r>
              <a:rPr lang="en-US" dirty="0" smtClean="0">
                <a:solidFill>
                  <a:srgbClr val="FF0000"/>
                </a:solidFill>
              </a:rPr>
              <a:t>.?</a:t>
            </a:r>
          </a:p>
          <a:p>
            <a:pPr lvl="1"/>
            <a:r>
              <a:rPr lang="en-US" dirty="0" smtClean="0"/>
              <a:t>The project has been developed by the developer then they don’t want more bugs encounter into the application, if more bugs are encountering then developer may can modify the code easily, if he has authentication permissions.</a:t>
            </a:r>
          </a:p>
          <a:p>
            <a:pPr lvl="1"/>
            <a:r>
              <a:rPr lang="en-US" dirty="0" smtClean="0"/>
              <a:t>A application contains bunch of classes and these are interconnected with each other, so one class change will going to affect whole application.</a:t>
            </a:r>
          </a:p>
          <a:p>
            <a:pPr lvl="1"/>
            <a:r>
              <a:rPr lang="en-US" dirty="0" smtClean="0"/>
              <a:t>Without considering other classes if developer modify one class which collapse whole application.</a:t>
            </a:r>
            <a:endParaRPr lang="en-US" dirty="0"/>
          </a:p>
          <a:p>
            <a:r>
              <a:rPr lang="en-US" dirty="0">
                <a:solidFill>
                  <a:srgbClr val="FF0000"/>
                </a:solidFill>
              </a:rPr>
              <a:t>What are the  drawbacks when we provide installment procedure by document</a:t>
            </a:r>
            <a:r>
              <a:rPr lang="en-US" dirty="0" smtClean="0">
                <a:solidFill>
                  <a:srgbClr val="FF0000"/>
                </a:solidFill>
              </a:rPr>
              <a:t>?</a:t>
            </a:r>
          </a:p>
          <a:p>
            <a:pPr lvl="1"/>
            <a:r>
              <a:rPr lang="en-US" dirty="0" smtClean="0"/>
              <a:t>Actually developer never get a chance to deploy the project into the QA </a:t>
            </a:r>
            <a:r>
              <a:rPr lang="en-US" dirty="0" err="1" smtClean="0"/>
              <a:t>env</a:t>
            </a:r>
            <a:r>
              <a:rPr lang="en-US" dirty="0" smtClean="0"/>
              <a:t>. But QA people also unable to deploy the project </a:t>
            </a:r>
            <a:r>
              <a:rPr lang="en-US" dirty="0" err="1" smtClean="0"/>
              <a:t>bz</a:t>
            </a:r>
            <a:r>
              <a:rPr lang="en-US" dirty="0" smtClean="0"/>
              <a:t> they don’t have any idea about how to deploy a project.</a:t>
            </a:r>
          </a:p>
          <a:p>
            <a:pPr lvl="1"/>
            <a:r>
              <a:rPr lang="en-US" dirty="0" smtClean="0"/>
              <a:t>It developer job to prepares document which clearly stated that how to deploy the project, how to checkout the code from SVN repository, how to configure the server and several things.</a:t>
            </a:r>
          </a:p>
          <a:p>
            <a:pPr lvl="1"/>
            <a:r>
              <a:rPr lang="en-US" dirty="0" smtClean="0"/>
              <a:t>But it is very hard to QA people to  follow the document and perform the deployment procedure. Its time consuming process and they may encounters some problems…..</a:t>
            </a:r>
          </a:p>
          <a:p>
            <a:pPr lvl="1"/>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71244315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t>It is not easy job to deploy the project into QA </a:t>
            </a:r>
            <a:r>
              <a:rPr lang="en-US" dirty="0" err="1" smtClean="0"/>
              <a:t>Env</a:t>
            </a:r>
            <a:r>
              <a:rPr lang="en-US" dirty="0" smtClean="0"/>
              <a:t>. There are several configuration files are available which contains several beans are registered, finding corresponding bean and modifying that beans are every difficult job.</a:t>
            </a:r>
          </a:p>
          <a:p>
            <a:r>
              <a:rPr lang="en-US" dirty="0" smtClean="0"/>
              <a:t>Tester may by mistakenly change the other beans or configured wrong data into configuration file.</a:t>
            </a:r>
          </a:p>
          <a:p>
            <a:r>
              <a:rPr lang="en-US" dirty="0" smtClean="0"/>
              <a:t>when they run the build tool, tool will deploy the project with wrong configuration which lead savior problems. It will waste the tester time as well as developer time…and so on.</a:t>
            </a:r>
          </a:p>
          <a:p>
            <a:r>
              <a:rPr lang="en-US" dirty="0" smtClean="0"/>
              <a:t>Even developer has provided property file for resolving the above problem even though there may chance to lead to problems.</a:t>
            </a:r>
          </a:p>
          <a:p>
            <a:r>
              <a:rPr lang="en-US" dirty="0" smtClean="0"/>
              <a:t>To overcome the above tools problems spring has provided as  feature called </a:t>
            </a:r>
            <a:r>
              <a:rPr lang="en-US" dirty="0" err="1" smtClean="0">
                <a:solidFill>
                  <a:srgbClr val="FF0000"/>
                </a:solidFill>
              </a:rPr>
              <a:t>BeanFactoryPostProcessor</a:t>
            </a:r>
            <a:r>
              <a:rPr lang="en-US" dirty="0" smtClean="0"/>
              <a:t>.</a:t>
            </a:r>
            <a:endParaRPr lang="en-US" dirty="0"/>
          </a:p>
          <a:p>
            <a:endParaRPr lang="en-US" dirty="0" smtClean="0"/>
          </a:p>
          <a:p>
            <a:r>
              <a:rPr lang="en-US" dirty="0" smtClean="0"/>
              <a:t>To overcome the above problems building tools came into the market.</a:t>
            </a:r>
          </a:p>
          <a:p>
            <a:r>
              <a:rPr lang="en-US" dirty="0" smtClean="0"/>
              <a:t>There are some building tools </a:t>
            </a:r>
          </a:p>
          <a:p>
            <a:pPr lvl="1"/>
            <a:r>
              <a:rPr lang="en-US" dirty="0" smtClean="0">
                <a:solidFill>
                  <a:srgbClr val="FF0000"/>
                </a:solidFill>
              </a:rPr>
              <a:t>Ant</a:t>
            </a:r>
          </a:p>
          <a:p>
            <a:pPr lvl="2"/>
            <a:r>
              <a:rPr lang="en-US" dirty="0" smtClean="0"/>
              <a:t>Ant is the building tool which is used for automatic building the project.</a:t>
            </a:r>
          </a:p>
          <a:p>
            <a:pPr lvl="2"/>
            <a:r>
              <a:rPr lang="en-US" dirty="0" smtClean="0"/>
              <a:t>Ant provide the flexibility for make our application automatic, a one of the developer has write the ant script for configuring the server, getting the code from the repository, deploying the project and so on.</a:t>
            </a:r>
          </a:p>
          <a:p>
            <a:pPr lvl="2"/>
            <a:r>
              <a:rPr lang="en-US" dirty="0" smtClean="0"/>
              <a:t>We can make our application completely automated by build tools. Only QA people job is to run the build tool.</a:t>
            </a:r>
          </a:p>
          <a:p>
            <a:pPr lvl="2"/>
            <a:r>
              <a:rPr lang="en-US" dirty="0" smtClean="0"/>
              <a:t>But there are some drawback are available with the automated tools also, if we partially build the building script then it is problematic.</a:t>
            </a:r>
          </a:p>
          <a:p>
            <a:pPr lvl="1"/>
            <a:r>
              <a:rPr lang="en-US" dirty="0" smtClean="0">
                <a:solidFill>
                  <a:srgbClr val="FF0000"/>
                </a:solidFill>
              </a:rPr>
              <a:t>Maven  </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57661585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lvl="1"/>
            <a:r>
              <a:rPr lang="en-US" dirty="0"/>
              <a:t>In industry they are to follows some standard directory structure which help every one while deploying the project.</a:t>
            </a:r>
          </a:p>
          <a:p>
            <a:pPr lvl="1"/>
            <a:r>
              <a:rPr lang="en-US" dirty="0"/>
              <a:t>No will get distract while placing database related files, tools related files, configuration related files and so on.</a:t>
            </a:r>
          </a:p>
          <a:p>
            <a:r>
              <a:rPr lang="en-US" dirty="0" smtClean="0">
                <a:solidFill>
                  <a:srgbClr val="FF0000"/>
                </a:solidFill>
              </a:rPr>
              <a:t>Drawbacks with tools when they partially written:</a:t>
            </a:r>
          </a:p>
          <a:p>
            <a:pPr lvl="1"/>
            <a:r>
              <a:rPr lang="en-US" dirty="0" smtClean="0"/>
              <a:t>For example  a project has been developed by the developer along with that one of the developer has written building script for ant tools, for making deployment automated.</a:t>
            </a:r>
          </a:p>
          <a:p>
            <a:pPr lvl="1"/>
            <a:r>
              <a:rPr lang="en-US" dirty="0" smtClean="0"/>
              <a:t>but as per the above discussion tools also has problems.</a:t>
            </a:r>
            <a:endParaRPr lang="en-US" dirty="0"/>
          </a:p>
          <a:p>
            <a:pPr lvl="1"/>
            <a:r>
              <a:rPr lang="en-US" dirty="0"/>
              <a:t>To overcome the above tools problems spring has provided as  feature called </a:t>
            </a:r>
            <a:r>
              <a:rPr lang="en-US" dirty="0" err="1">
                <a:solidFill>
                  <a:srgbClr val="FF0000"/>
                </a:solidFill>
              </a:rPr>
              <a:t>BeanFactoryPostProcessor</a:t>
            </a:r>
            <a:r>
              <a:rPr lang="en-US" dirty="0" smtClean="0">
                <a:solidFill>
                  <a:srgbClr val="FF0000"/>
                </a:solidFill>
              </a:rPr>
              <a:t>.</a:t>
            </a:r>
          </a:p>
          <a:p>
            <a:r>
              <a:rPr lang="en-US" dirty="0" err="1" smtClean="0">
                <a:solidFill>
                  <a:srgbClr val="FF0000"/>
                </a:solidFill>
              </a:rPr>
              <a:t>BeanFactoryPostProcesser</a:t>
            </a:r>
            <a:r>
              <a:rPr lang="en-US" dirty="0" smtClean="0">
                <a:solidFill>
                  <a:srgbClr val="FF0000"/>
                </a:solidFill>
              </a:rPr>
              <a:t>:</a:t>
            </a:r>
          </a:p>
          <a:p>
            <a:pPr lvl="1"/>
            <a:r>
              <a:rPr lang="en-US" dirty="0"/>
              <a:t>Using BeanFactory we will create an IOC container which contains </a:t>
            </a:r>
            <a:r>
              <a:rPr lang="en-US" dirty="0" smtClean="0"/>
              <a:t>number </a:t>
            </a:r>
            <a:r>
              <a:rPr lang="en-US" dirty="0"/>
              <a:t>of beans.</a:t>
            </a:r>
          </a:p>
          <a:p>
            <a:pPr lvl="1"/>
            <a:r>
              <a:rPr lang="en-US" dirty="0"/>
              <a:t>But there are some situation before using that IOC container , if we want to perform the some additional configuration on IOC container then we can do using </a:t>
            </a:r>
            <a:r>
              <a:rPr lang="en-US" dirty="0" err="1"/>
              <a:t>BeanFactoryPostProcesser</a:t>
            </a:r>
            <a:r>
              <a:rPr lang="en-US" dirty="0" smtClean="0"/>
              <a:t>.</a:t>
            </a:r>
          </a:p>
          <a:p>
            <a:pPr lvl="1"/>
            <a:r>
              <a:rPr lang="en-US" dirty="0" smtClean="0"/>
              <a:t>Lets see the example first we will discuss that example.</a:t>
            </a:r>
            <a:endParaRPr lang="en-US" dirty="0"/>
          </a:p>
          <a:p>
            <a:pPr lvl="1"/>
            <a:endParaRPr lang="en-US" dirty="0" smtClean="0"/>
          </a:p>
          <a:p>
            <a:pPr lvl="1"/>
            <a:endParaRPr lang="en-US" dirty="0"/>
          </a:p>
          <a:p>
            <a:pPr lvl="1"/>
            <a:r>
              <a:rPr lang="en-US" dirty="0" smtClean="0"/>
              <a:t>  </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48235128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7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455105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As per the above example we can change the property values at runtime, after creating IOC container spring will perform runtime injection.</a:t>
            </a:r>
          </a:p>
          <a:p>
            <a:r>
              <a:rPr lang="en-US" dirty="0" smtClean="0"/>
              <a:t>Spring has given expression tags which help in holding the place values and it will going to change at runtime.</a:t>
            </a:r>
          </a:p>
          <a:p>
            <a:r>
              <a:rPr lang="en-US" dirty="0" smtClean="0"/>
              <a:t>Place holders will take key as value and that key will change with original value at runtime, but we have to configure the property file to the spring bean configuration file.</a:t>
            </a:r>
          </a:p>
          <a:p>
            <a:r>
              <a:rPr lang="en-US" dirty="0" smtClean="0"/>
              <a:t>In property we have to place key and corresponding values which will going to change at runtime in configuration file, wherever place holder is available with key , spring will find that key into property file if it is available then replace that key with corresponding value which is available into property file. </a:t>
            </a:r>
          </a:p>
          <a:p>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9162262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smtClean="0"/>
              <a:t>Spring has provided a interface called </a:t>
            </a:r>
            <a:r>
              <a:rPr lang="en-US" dirty="0" err="1" smtClean="0"/>
              <a:t>BeanFactoryPostProcessor</a:t>
            </a:r>
            <a:r>
              <a:rPr lang="en-US" dirty="0" smtClean="0"/>
              <a:t>, By help this interface we can write the class which implements </a:t>
            </a:r>
            <a:r>
              <a:rPr lang="en-US" dirty="0" err="1" smtClean="0"/>
              <a:t>BeanfactoryPostprocessor</a:t>
            </a:r>
            <a:r>
              <a:rPr lang="en-US" dirty="0" smtClean="0"/>
              <a:t>  and we will get one method </a:t>
            </a:r>
            <a:r>
              <a:rPr lang="en-US" dirty="0" smtClean="0">
                <a:solidFill>
                  <a:srgbClr val="FF0000"/>
                </a:solidFill>
              </a:rPr>
              <a:t>called </a:t>
            </a:r>
            <a:r>
              <a:rPr lang="en-US" sz="1800" b="1" dirty="0">
                <a:solidFill>
                  <a:srgbClr val="FF0000"/>
                </a:solidFill>
              </a:rPr>
              <a:t>public void </a:t>
            </a:r>
            <a:r>
              <a:rPr lang="en-US" sz="1800" b="1" dirty="0" err="1">
                <a:solidFill>
                  <a:srgbClr val="FF0000"/>
                </a:solidFill>
              </a:rPr>
              <a:t>postProcessBeanFactory</a:t>
            </a:r>
            <a:r>
              <a:rPr lang="en-US" sz="1800" b="1" dirty="0">
                <a:solidFill>
                  <a:srgbClr val="FF0000"/>
                </a:solidFill>
              </a:rPr>
              <a:t>(</a:t>
            </a:r>
            <a:r>
              <a:rPr lang="en-US" sz="1800" b="1" dirty="0" err="1">
                <a:solidFill>
                  <a:srgbClr val="FF0000"/>
                </a:solidFill>
              </a:rPr>
              <a:t>ConfigurableListableBeanFactory</a:t>
            </a:r>
            <a:r>
              <a:rPr lang="en-US" sz="1800" b="1" dirty="0">
                <a:solidFill>
                  <a:srgbClr val="FF0000"/>
                </a:solidFill>
              </a:rPr>
              <a:t> </a:t>
            </a:r>
            <a:r>
              <a:rPr lang="en-US" sz="1800" b="1" dirty="0" smtClean="0">
                <a:solidFill>
                  <a:srgbClr val="FF0000"/>
                </a:solidFill>
              </a:rPr>
              <a:t>object)</a:t>
            </a:r>
            <a:endParaRPr lang="en-US" sz="1800" b="1" dirty="0">
              <a:solidFill>
                <a:srgbClr val="FF0000"/>
              </a:solidFill>
            </a:endParaRPr>
          </a:p>
          <a:p>
            <a:pPr marL="0" indent="0">
              <a:buNone/>
            </a:pPr>
            <a:r>
              <a:rPr lang="en-US" sz="1800" b="1" dirty="0">
                <a:solidFill>
                  <a:srgbClr val="FF0000"/>
                </a:solidFill>
              </a:rPr>
              <a:t> </a:t>
            </a:r>
            <a:r>
              <a:rPr lang="en-US" sz="1800" b="1" dirty="0" smtClean="0">
                <a:solidFill>
                  <a:srgbClr val="FF0000"/>
                </a:solidFill>
              </a:rPr>
              <a:t>              throws </a:t>
            </a:r>
            <a:r>
              <a:rPr lang="en-US" sz="1800" b="1" dirty="0" err="1">
                <a:solidFill>
                  <a:srgbClr val="FF0000"/>
                </a:solidFill>
              </a:rPr>
              <a:t>BeansException</a:t>
            </a:r>
            <a:r>
              <a:rPr lang="en-US" sz="1800" b="1" dirty="0">
                <a:solidFill>
                  <a:srgbClr val="FF0000"/>
                </a:solidFill>
              </a:rPr>
              <a:t> </a:t>
            </a:r>
            <a:r>
              <a:rPr lang="en-US" sz="1800" b="1" dirty="0" smtClean="0">
                <a:solidFill>
                  <a:srgbClr val="FF0000"/>
                </a:solidFill>
              </a:rPr>
              <a:t>{..} </a:t>
            </a:r>
          </a:p>
          <a:p>
            <a:r>
              <a:rPr lang="en-US" dirty="0" smtClean="0"/>
              <a:t>By this we can write the logic and perform the runtime changes into IOC container.</a:t>
            </a:r>
          </a:p>
          <a:p>
            <a:r>
              <a:rPr lang="en-US" dirty="0" smtClean="0"/>
              <a:t>But spring has provided predefined class which is concrete class just we can to configure that class into spring bean </a:t>
            </a:r>
            <a:r>
              <a:rPr lang="en-US" dirty="0" err="1" smtClean="0"/>
              <a:t>config</a:t>
            </a:r>
            <a:r>
              <a:rPr lang="en-US" dirty="0" smtClean="0"/>
              <a:t>. File and pass the property file location and that class is </a:t>
            </a:r>
            <a:r>
              <a:rPr lang="en-US" dirty="0" err="1" smtClean="0">
                <a:solidFill>
                  <a:srgbClr val="FF0000"/>
                </a:solidFill>
              </a:rPr>
              <a:t>PropertyPlaceholderConfigurer</a:t>
            </a:r>
            <a:r>
              <a:rPr lang="en-US" dirty="0">
                <a:solidFill>
                  <a:srgbClr val="FF0000"/>
                </a:solidFill>
              </a:rPr>
              <a:t> </a:t>
            </a:r>
            <a:r>
              <a:rPr lang="en-US" dirty="0" smtClean="0">
                <a:solidFill>
                  <a:srgbClr val="FF0000"/>
                </a:solidFill>
              </a:rPr>
              <a:t>which going to take location and property file as input for next operation.</a:t>
            </a:r>
          </a:p>
          <a:p>
            <a:r>
              <a:rPr lang="en-US" dirty="0" smtClean="0"/>
              <a:t>IOC container  can identify and inject corresponding value for particular place holder.</a:t>
            </a:r>
          </a:p>
          <a:p>
            <a:pPr lvl="1"/>
            <a:r>
              <a:rPr lang="en-US" dirty="0" smtClean="0">
                <a:solidFill>
                  <a:srgbClr val="FF0000"/>
                </a:solidFill>
              </a:rPr>
              <a:t>Location</a:t>
            </a:r>
            <a:r>
              <a:rPr lang="en-US" dirty="0" smtClean="0"/>
              <a:t>: it is predefined attribute which will take </a:t>
            </a:r>
            <a:r>
              <a:rPr lang="en-US" dirty="0" err="1" smtClean="0">
                <a:solidFill>
                  <a:srgbClr val="FF0000"/>
                </a:solidFill>
              </a:rPr>
              <a:t>classpath</a:t>
            </a:r>
            <a:r>
              <a:rPr lang="en-US" dirty="0" smtClean="0">
                <a:solidFill>
                  <a:srgbClr val="FF0000"/>
                </a:solidFill>
              </a:rPr>
              <a:t> </a:t>
            </a:r>
            <a:r>
              <a:rPr lang="en-US" dirty="0" smtClean="0"/>
              <a:t>or </a:t>
            </a:r>
            <a:r>
              <a:rPr lang="en-US" dirty="0" smtClean="0">
                <a:solidFill>
                  <a:srgbClr val="FF0000"/>
                </a:solidFill>
              </a:rPr>
              <a:t>file</a:t>
            </a:r>
            <a:r>
              <a:rPr lang="en-US" dirty="0" smtClean="0"/>
              <a:t> as a input. </a:t>
            </a:r>
          </a:p>
          <a:p>
            <a:pPr lvl="1"/>
            <a:r>
              <a:rPr lang="en-US" dirty="0" smtClean="0">
                <a:solidFill>
                  <a:srgbClr val="FF0000"/>
                </a:solidFill>
              </a:rPr>
              <a:t>File</a:t>
            </a:r>
            <a:r>
              <a:rPr lang="en-US" dirty="0" smtClean="0"/>
              <a:t> : if we use file then we have to give the absolute path of the file. Even we can give outside system location also where actually our file is available.</a:t>
            </a:r>
          </a:p>
          <a:p>
            <a:pPr lvl="1"/>
            <a:r>
              <a:rPr lang="en-US" dirty="0" err="1" smtClean="0">
                <a:solidFill>
                  <a:srgbClr val="FF0000"/>
                </a:solidFill>
              </a:rPr>
              <a:t>Classpath</a:t>
            </a:r>
            <a:r>
              <a:rPr lang="en-US" dirty="0" smtClean="0"/>
              <a:t>: if we use </a:t>
            </a:r>
            <a:r>
              <a:rPr lang="en-US" dirty="0" err="1" smtClean="0"/>
              <a:t>classpath</a:t>
            </a:r>
            <a:r>
              <a:rPr lang="en-US" dirty="0" smtClean="0"/>
              <a:t> then we can give relative path of the file.</a:t>
            </a:r>
            <a:endParaRPr lang="en-US" dirty="0"/>
          </a:p>
          <a:p>
            <a:endParaRPr lang="en-US" sz="1800" dirty="0" smtClean="0"/>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Gaikwad</a:t>
            </a:r>
            <a:endParaRPr lang="en-US" dirty="0"/>
          </a:p>
        </p:txBody>
      </p:sp>
    </p:spTree>
    <p:extLst>
      <p:ext uri="{BB962C8B-B14F-4D97-AF65-F5344CB8AC3E}">
        <p14:creationId xmlns:p14="http://schemas.microsoft.com/office/powerpoint/2010/main" val="147746111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t>Configuring </a:t>
            </a:r>
            <a:r>
              <a:rPr lang="en-US" dirty="0" err="1" smtClean="0"/>
              <a:t>PropertyPlaceholderConfigurer</a:t>
            </a:r>
            <a:r>
              <a:rPr lang="en-US" dirty="0" smtClean="0"/>
              <a:t> is not enough we have to add that bean into IOC container, then only IOC container will perform the operation.</a:t>
            </a:r>
          </a:p>
          <a:p>
            <a:r>
              <a:rPr lang="en-US" dirty="0" smtClean="0"/>
              <a:t>After creating IOC container we have add this extra configuration into IOC container .</a:t>
            </a:r>
          </a:p>
          <a:p>
            <a:r>
              <a:rPr lang="en-US" dirty="0" smtClean="0"/>
              <a:t>To add </a:t>
            </a:r>
            <a:r>
              <a:rPr lang="en-US" dirty="0" err="1" smtClean="0"/>
              <a:t>PropertyPlaceholderConfigurer</a:t>
            </a:r>
            <a:r>
              <a:rPr lang="en-US" dirty="0" smtClean="0"/>
              <a:t> we have to use </a:t>
            </a:r>
            <a:r>
              <a:rPr lang="en-US" dirty="0" err="1" smtClean="0"/>
              <a:t>ConfigurableListableBeanFactory</a:t>
            </a:r>
            <a:r>
              <a:rPr lang="en-US" dirty="0" smtClean="0"/>
              <a:t>.</a:t>
            </a:r>
          </a:p>
          <a:p>
            <a:r>
              <a:rPr lang="en-US" dirty="0" smtClean="0"/>
              <a:t>Let see </a:t>
            </a:r>
          </a:p>
          <a:p>
            <a:r>
              <a:rPr lang="en-US" dirty="0" err="1">
                <a:solidFill>
                  <a:srgbClr val="FF0000"/>
                </a:solidFill>
              </a:rPr>
              <a:t>BeanFactoryPostProcessor</a:t>
            </a:r>
            <a:r>
              <a:rPr lang="en-US" dirty="0">
                <a:solidFill>
                  <a:srgbClr val="FF0000"/>
                </a:solidFill>
              </a:rPr>
              <a:t> </a:t>
            </a:r>
            <a:r>
              <a:rPr lang="en-US" dirty="0" err="1">
                <a:solidFill>
                  <a:srgbClr val="FF0000"/>
                </a:solidFill>
              </a:rPr>
              <a:t>bfpp</a:t>
            </a:r>
            <a:r>
              <a:rPr lang="en-US" dirty="0">
                <a:solidFill>
                  <a:srgbClr val="FF0000"/>
                </a:solidFill>
              </a:rPr>
              <a:t> = </a:t>
            </a:r>
            <a:r>
              <a:rPr lang="en-US" dirty="0" err="1">
                <a:solidFill>
                  <a:srgbClr val="FF0000"/>
                </a:solidFill>
              </a:rPr>
              <a:t>factory.getBean</a:t>
            </a:r>
            <a:r>
              <a:rPr lang="en-US" dirty="0">
                <a:solidFill>
                  <a:srgbClr val="FF0000"/>
                </a:solidFill>
              </a:rPr>
              <a:t>("</a:t>
            </a:r>
            <a:r>
              <a:rPr lang="en-US" dirty="0" err="1">
                <a:solidFill>
                  <a:srgbClr val="FF0000"/>
                </a:solidFill>
              </a:rPr>
              <a:t>bfpp</a:t>
            </a:r>
            <a:r>
              <a:rPr lang="en-US" dirty="0">
                <a:solidFill>
                  <a:srgbClr val="FF0000"/>
                </a:solidFill>
              </a:rPr>
              <a:t>",</a:t>
            </a:r>
            <a:r>
              <a:rPr lang="en-US" dirty="0" err="1">
                <a:solidFill>
                  <a:srgbClr val="FF0000"/>
                </a:solidFill>
              </a:rPr>
              <a:t>BeanFactoryPostProcessor.</a:t>
            </a:r>
            <a:r>
              <a:rPr lang="en-US" b="1" dirty="0" err="1">
                <a:solidFill>
                  <a:srgbClr val="FF0000"/>
                </a:solidFill>
              </a:rPr>
              <a:t>class</a:t>
            </a:r>
            <a:r>
              <a:rPr lang="en-US" b="1" dirty="0">
                <a:solidFill>
                  <a:srgbClr val="FF0000"/>
                </a:solidFill>
              </a:rPr>
              <a:t>);</a:t>
            </a:r>
          </a:p>
          <a:p>
            <a:r>
              <a:rPr lang="en-US" dirty="0" err="1">
                <a:solidFill>
                  <a:srgbClr val="FF0000"/>
                </a:solidFill>
              </a:rPr>
              <a:t>bfpp.postProcessBeanFactory</a:t>
            </a:r>
            <a:r>
              <a:rPr lang="en-US" dirty="0">
                <a:solidFill>
                  <a:srgbClr val="FF0000"/>
                </a:solidFill>
              </a:rPr>
              <a:t>((</a:t>
            </a:r>
            <a:r>
              <a:rPr lang="en-US" dirty="0" err="1">
                <a:solidFill>
                  <a:srgbClr val="FF0000"/>
                </a:solidFill>
              </a:rPr>
              <a:t>ConfigurableListableBeanFactory</a:t>
            </a:r>
            <a:r>
              <a:rPr lang="en-US" dirty="0">
                <a:solidFill>
                  <a:srgbClr val="FF0000"/>
                </a:solidFill>
              </a:rPr>
              <a:t>)factory);</a:t>
            </a:r>
            <a:r>
              <a:rPr lang="en-US" dirty="0" smtClean="0">
                <a:solidFill>
                  <a:srgbClr val="FF0000"/>
                </a:solidFill>
              </a:rPr>
              <a:t> </a:t>
            </a:r>
          </a:p>
          <a:p>
            <a:r>
              <a:rPr lang="en-US" dirty="0" smtClean="0"/>
              <a:t>Now IOC container automatically update place holder with property file values.</a:t>
            </a:r>
            <a:endParaRPr lang="en-US" dirty="0"/>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Gaikwad</a:t>
            </a:r>
            <a:endParaRPr lang="en-US" dirty="0"/>
          </a:p>
        </p:txBody>
      </p:sp>
    </p:spTree>
    <p:extLst>
      <p:ext uri="{BB962C8B-B14F-4D97-AF65-F5344CB8AC3E}">
        <p14:creationId xmlns:p14="http://schemas.microsoft.com/office/powerpoint/2010/main" val="1237410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7500" lnSpcReduction="20000"/>
          </a:bodyPr>
          <a:lstStyle/>
          <a:p>
            <a:r>
              <a:rPr lang="en-US" b="1" dirty="0" smtClean="0">
                <a:solidFill>
                  <a:srgbClr val="FF0000"/>
                </a:solidFill>
              </a:rPr>
              <a:t>Composition: </a:t>
            </a:r>
            <a:r>
              <a:rPr lang="en-US" dirty="0" smtClean="0">
                <a:solidFill>
                  <a:srgbClr val="FF0000"/>
                </a:solidFill>
              </a:rPr>
              <a:t>Composition means HAS-A relationship. Composition is the collection of multipart of the class or object called as composition. </a:t>
            </a:r>
          </a:p>
          <a:p>
            <a:r>
              <a:rPr lang="en-US" dirty="0" smtClean="0">
                <a:solidFill>
                  <a:srgbClr val="FF0000"/>
                </a:solidFill>
              </a:rPr>
              <a:t>Composition means combination of different part of the entity.</a:t>
            </a:r>
          </a:p>
          <a:p>
            <a:r>
              <a:rPr lang="en-US" dirty="0" smtClean="0"/>
              <a:t>To overcome the all above problems we use composition. The first principle of the Strategy design pattern is favor composition over inheritance.</a:t>
            </a:r>
          </a:p>
          <a:p>
            <a:r>
              <a:rPr lang="en-US" dirty="0" smtClean="0"/>
              <a:t>It will make your class free from all the above problems. </a:t>
            </a:r>
          </a:p>
          <a:p>
            <a:r>
              <a:rPr lang="en-US" dirty="0" smtClean="0">
                <a:solidFill>
                  <a:srgbClr val="FF0000"/>
                </a:solidFill>
              </a:rPr>
              <a:t>Advantages of composition</a:t>
            </a:r>
          </a:p>
          <a:p>
            <a:r>
              <a:rPr lang="en-US" dirty="0" smtClean="0"/>
              <a:t>Using composition we can avoid the fragility , make efficient testability, access only required features from the parent class.</a:t>
            </a:r>
          </a:p>
          <a:p>
            <a:r>
              <a:rPr lang="en-US" dirty="0" smtClean="0"/>
              <a:t>Using composition we can use multiple classes in our class.</a:t>
            </a:r>
          </a:p>
          <a:p>
            <a:r>
              <a:rPr lang="en-US" dirty="0" smtClean="0"/>
              <a:t>Composition more efficient then the inheritance.</a:t>
            </a:r>
          </a:p>
          <a:p>
            <a:r>
              <a:rPr lang="en-US" dirty="0" smtClean="0"/>
              <a:t>But there are also have some drawbacks in </a:t>
            </a:r>
            <a:r>
              <a:rPr lang="en-US" dirty="0" err="1" smtClean="0"/>
              <a:t>compostion</a:t>
            </a:r>
            <a:r>
              <a:rPr lang="en-US" dirty="0" smtClean="0"/>
              <a:t>.</a:t>
            </a:r>
          </a:p>
          <a:p>
            <a:endParaRPr lang="en-US" dirty="0" smtClean="0"/>
          </a:p>
          <a:p>
            <a:endParaRPr lang="en-US" dirty="0" smtClean="0"/>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523547283"/>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solidFill>
                  <a:srgbClr val="FF0000"/>
                </a:solidFill>
              </a:rPr>
              <a:t>Spring 99,100 </a:t>
            </a:r>
            <a:endParaRPr lang="en-US" dirty="0">
              <a:solidFill>
                <a:srgbClr val="FF0000"/>
              </a:solidFill>
            </a:endParaRPr>
          </a:p>
        </p:txBody>
      </p:sp>
      <p:sp>
        <p:nvSpPr>
          <p:cNvPr id="3" name="Content Placeholder 2"/>
          <p:cNvSpPr>
            <a:spLocks noGrp="1"/>
          </p:cNvSpPr>
          <p:nvPr>
            <p:ph idx="1"/>
          </p:nvPr>
        </p:nvSpPr>
        <p:spPr>
          <a:xfrm>
            <a:off x="0" y="457200"/>
            <a:ext cx="9144000" cy="6400800"/>
          </a:xfrm>
        </p:spPr>
        <p:txBody>
          <a:bodyPr>
            <a:normAutofit fontScale="85000" lnSpcReduction="20000"/>
          </a:bodyPr>
          <a:lstStyle/>
          <a:p>
            <a:r>
              <a:rPr lang="en-US" dirty="0" smtClean="0">
                <a:solidFill>
                  <a:srgbClr val="FF0000"/>
                </a:solidFill>
              </a:rPr>
              <a:t>BeanPostProcessor</a:t>
            </a:r>
            <a:r>
              <a:rPr lang="en-US" dirty="0"/>
              <a:t>:</a:t>
            </a:r>
          </a:p>
          <a:p>
            <a:pPr lvl="1"/>
            <a:r>
              <a:rPr lang="en-US" dirty="0"/>
              <a:t>One bean represent one object, when we call </a:t>
            </a:r>
            <a:r>
              <a:rPr lang="en-US" dirty="0" err="1"/>
              <a:t>getBean</a:t>
            </a:r>
            <a:r>
              <a:rPr lang="en-US" dirty="0"/>
              <a:t> method then we will get the corresponding bean object but before use that object if we want to perform some operation then we can use </a:t>
            </a:r>
            <a:r>
              <a:rPr lang="en-US" dirty="0" smtClean="0"/>
              <a:t>BeanPostProcessor </a:t>
            </a:r>
            <a:r>
              <a:rPr lang="en-US" dirty="0"/>
              <a:t>to add the extra behavior to the object.</a:t>
            </a:r>
          </a:p>
          <a:p>
            <a:r>
              <a:rPr lang="en-US" dirty="0" smtClean="0"/>
              <a:t>After creating an object into IOC container and before use that object we want to perform some initialization or customization then we can easily use Bean Life cycle method. i.e. </a:t>
            </a:r>
            <a:r>
              <a:rPr lang="en-US" dirty="0" err="1" smtClean="0"/>
              <a:t>init</a:t>
            </a:r>
            <a:r>
              <a:rPr lang="en-US" dirty="0" smtClean="0"/>
              <a:t>-method and destroy-method.</a:t>
            </a:r>
          </a:p>
          <a:p>
            <a:r>
              <a:rPr lang="en-US" dirty="0" smtClean="0"/>
              <a:t>So what is the need for creating an new feature called BeanPostProcessor.</a:t>
            </a:r>
          </a:p>
          <a:p>
            <a:r>
              <a:rPr lang="en-US" dirty="0" smtClean="0"/>
              <a:t>In bean lifecycle there are some problems are available.</a:t>
            </a:r>
          </a:p>
          <a:p>
            <a:r>
              <a:rPr lang="en-US" dirty="0" smtClean="0"/>
              <a:t>For example if I want to know how many object are available into IOC container , by using bean lifecycle we can find but in every class we have to write the same sort of logic and every bean we have configure </a:t>
            </a:r>
            <a:r>
              <a:rPr lang="en-US" dirty="0" err="1" smtClean="0"/>
              <a:t>init</a:t>
            </a:r>
            <a:r>
              <a:rPr lang="en-US" dirty="0" smtClean="0"/>
              <a:t>-method.</a:t>
            </a:r>
          </a:p>
          <a:p>
            <a:r>
              <a:rPr lang="en-US" dirty="0" smtClean="0"/>
              <a:t>Lets see the example.</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3418197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437703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err="1" smtClean="0">
                <a:solidFill>
                  <a:srgbClr val="FF0000"/>
                </a:solidFill>
              </a:rPr>
              <a:t>AtomicInteger</a:t>
            </a:r>
            <a:r>
              <a:rPr lang="en-US" dirty="0" smtClean="0"/>
              <a:t>:</a:t>
            </a:r>
          </a:p>
          <a:p>
            <a:pPr lvl="1"/>
            <a:r>
              <a:rPr lang="en-US" dirty="0"/>
              <a:t>An </a:t>
            </a:r>
            <a:r>
              <a:rPr lang="en-US" dirty="0" err="1"/>
              <a:t>int</a:t>
            </a:r>
            <a:r>
              <a:rPr lang="en-US" dirty="0"/>
              <a:t> value that may be updated </a:t>
            </a:r>
            <a:r>
              <a:rPr lang="en-US" dirty="0" smtClean="0"/>
              <a:t>atomically. </a:t>
            </a:r>
            <a:r>
              <a:rPr lang="en-US" dirty="0"/>
              <a:t>An </a:t>
            </a:r>
            <a:r>
              <a:rPr lang="en-US" dirty="0" err="1"/>
              <a:t>AtomicInteger</a:t>
            </a:r>
            <a:r>
              <a:rPr lang="en-US" dirty="0"/>
              <a:t> is used in applications such as atomically incremented counters, and cannot be used as a replacement for an </a:t>
            </a:r>
            <a:r>
              <a:rPr lang="en-US" dirty="0" err="1">
                <a:hlinkClick r:id="rId2"/>
              </a:rPr>
              <a:t>java.lang.Integer</a:t>
            </a:r>
            <a:r>
              <a:rPr lang="en-US" dirty="0"/>
              <a:t>. However, this class does extend Number to allow uniform access by tools and utilities that deal with numerically-based classes</a:t>
            </a:r>
            <a:r>
              <a:rPr lang="en-US" dirty="0" smtClean="0"/>
              <a:t>.</a:t>
            </a:r>
          </a:p>
          <a:p>
            <a:pPr lvl="1"/>
            <a:r>
              <a:rPr lang="en-US" dirty="0" smtClean="0"/>
              <a:t>It has provided number of methods which make programmer life easy.</a:t>
            </a:r>
          </a:p>
          <a:p>
            <a:pPr marL="514350" indent="-457200"/>
            <a:r>
              <a:rPr lang="en-US" dirty="0" smtClean="0"/>
              <a:t>As per the above example we end up with writing duplicate logic in each and every class, to avoid and to add more extra capabilities into beans we can use BeanPostProcessor.  </a:t>
            </a:r>
          </a:p>
          <a:p>
            <a:pPr marL="514350" indent="-457200"/>
            <a:r>
              <a:rPr lang="en-US" dirty="0" smtClean="0"/>
              <a:t>Lets see the example</a:t>
            </a:r>
          </a:p>
          <a:p>
            <a:pPr marL="514350" indent="-457200"/>
            <a:endParaRPr lang="en-US" dirty="0"/>
          </a:p>
          <a:p>
            <a:pPr lvl="1"/>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8291661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73" y="-26158"/>
            <a:ext cx="9132627" cy="7414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469877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r>
              <a:rPr lang="en-US" dirty="0" smtClean="0"/>
              <a:t>As per the above example we can configure multiple beans into spring bean configuration file and we can get object also.</a:t>
            </a:r>
          </a:p>
          <a:p>
            <a:r>
              <a:rPr lang="en-US" dirty="0" smtClean="0"/>
              <a:t>But before giving that requested object to the programmer IOC container will perform BeanPostProcessing logic, we can write bean counting logic or different logic also.</a:t>
            </a:r>
          </a:p>
          <a:p>
            <a:r>
              <a:rPr lang="en-US" dirty="0" smtClean="0"/>
              <a:t>In One of the use case we can use BeanPostProcessor  i.e. Auditing.</a:t>
            </a:r>
          </a:p>
          <a:p>
            <a:r>
              <a:rPr lang="en-US" dirty="0" smtClean="0">
                <a:solidFill>
                  <a:srgbClr val="FF0000"/>
                </a:solidFill>
              </a:rPr>
              <a:t>What is mean by Audit?</a:t>
            </a:r>
          </a:p>
          <a:p>
            <a:pPr lvl="1"/>
            <a:r>
              <a:rPr lang="en-US" dirty="0" smtClean="0"/>
              <a:t>In business data matter a lot its very important to keep track of the data in daily basis.</a:t>
            </a:r>
          </a:p>
          <a:p>
            <a:pPr lvl="1"/>
            <a:r>
              <a:rPr lang="en-US" dirty="0" smtClean="0"/>
              <a:t>Auditing is use for tracking , avoiding the fraud and keeping daily record in it.</a:t>
            </a:r>
          </a:p>
          <a:p>
            <a:pPr lvl="1"/>
            <a:r>
              <a:rPr lang="en-US" dirty="0" smtClean="0"/>
              <a:t>Auditing are used for security purpose also.</a:t>
            </a:r>
          </a:p>
          <a:p>
            <a:pPr lvl="1"/>
            <a:r>
              <a:rPr lang="en-US" dirty="0" smtClean="0"/>
              <a:t>By this use can track login details and performed activities.  </a:t>
            </a:r>
          </a:p>
          <a:p>
            <a:pPr lvl="1"/>
            <a:r>
              <a:rPr lang="en-US" dirty="0" smtClean="0"/>
              <a:t>In industry every employee has there own userId and password   to use the system and depends up on the employee position company will give special kinds of authentication.</a:t>
            </a:r>
          </a:p>
          <a:p>
            <a:pPr lvl="1"/>
            <a:r>
              <a:rPr lang="en-US" dirty="0" smtClean="0"/>
              <a:t>By using logic details audit will track what is going on under that logic and keep track.</a:t>
            </a:r>
          </a:p>
          <a:p>
            <a:pPr lvl="1"/>
            <a:r>
              <a:rPr lang="en-US" dirty="0" smtClean="0"/>
              <a:t>Audit table is the separate table which allow duplicate records to be inserted.</a:t>
            </a:r>
          </a:p>
          <a:p>
            <a:pPr lvl="1"/>
            <a:r>
              <a:rPr lang="en-US" dirty="0" smtClean="0"/>
              <a:t>By this we can track what activities going on under corresponding logic details.</a:t>
            </a:r>
          </a:p>
          <a:p>
            <a:pPr lvl="1"/>
            <a:r>
              <a:rPr lang="en-US" dirty="0" smtClean="0"/>
              <a:t> every typical application has to provide auditing as part of application. For example in bank applications , they has to track what activities going on under corresponding login.</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96431071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Audit are different type some of them implements on the role which are available into the application, some of them application level , and some of user level.</a:t>
            </a:r>
          </a:p>
          <a:p>
            <a:r>
              <a:rPr lang="en-US" dirty="0" smtClean="0"/>
              <a:t>Beanpostprocessor will help in sharing the common behavior and we can restrict that behavior for specific bean also. which will going to create inside the IOC container.</a:t>
            </a:r>
          </a:p>
          <a:p>
            <a:r>
              <a:rPr lang="en-US" dirty="0" smtClean="0"/>
              <a:t>For easy understanding  lets see one of the example how we can restrict the behavior for specific bean.</a:t>
            </a:r>
          </a:p>
          <a:p>
            <a:r>
              <a:rPr lang="en-US" dirty="0" smtClean="0"/>
              <a:t>Audit plays vital role in industry. explore more….</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05756124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693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528135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solidFill>
                  <a:srgbClr val="FF0000"/>
                </a:solidFill>
              </a:rPr>
              <a:t>Spring 101,102,103,104,105,</a:t>
            </a:r>
            <a:endParaRPr lang="en-US" dirty="0">
              <a:solidFill>
                <a:srgbClr val="FF0000"/>
              </a:solidFill>
            </a:endParaRPr>
          </a:p>
        </p:txBody>
      </p:sp>
      <p:sp>
        <p:nvSpPr>
          <p:cNvPr id="3" name="Content Placeholder 2"/>
          <p:cNvSpPr>
            <a:spLocks noGrp="1"/>
          </p:cNvSpPr>
          <p:nvPr>
            <p:ph idx="1"/>
          </p:nvPr>
        </p:nvSpPr>
        <p:spPr>
          <a:xfrm>
            <a:off x="0" y="457200"/>
            <a:ext cx="9144000" cy="6400800"/>
          </a:xfrm>
        </p:spPr>
        <p:txBody>
          <a:bodyPr>
            <a:normAutofit fontScale="70000" lnSpcReduction="20000"/>
          </a:bodyPr>
          <a:lstStyle/>
          <a:p>
            <a:r>
              <a:rPr lang="en-US" dirty="0" smtClean="0">
                <a:solidFill>
                  <a:srgbClr val="FF0000"/>
                </a:solidFill>
              </a:rPr>
              <a:t>Event Processing :</a:t>
            </a:r>
          </a:p>
          <a:p>
            <a:r>
              <a:rPr lang="en-US" dirty="0" smtClean="0"/>
              <a:t>Before we discuss event processing we have to understand how many ways we can process the event processing in the programming world.</a:t>
            </a:r>
          </a:p>
          <a:p>
            <a:pPr lvl="1"/>
            <a:r>
              <a:rPr lang="en-US" dirty="0" smtClean="0"/>
              <a:t>There are two ways </a:t>
            </a:r>
          </a:p>
          <a:p>
            <a:pPr lvl="2"/>
            <a:r>
              <a:rPr lang="en-US" dirty="0" smtClean="0">
                <a:solidFill>
                  <a:srgbClr val="FF0000"/>
                </a:solidFill>
              </a:rPr>
              <a:t>Synchronous</a:t>
            </a:r>
            <a:r>
              <a:rPr lang="en-US" dirty="0" smtClean="0"/>
              <a:t> :</a:t>
            </a:r>
          </a:p>
          <a:p>
            <a:pPr lvl="3"/>
            <a:r>
              <a:rPr lang="en-US" dirty="0" smtClean="0"/>
              <a:t>Synchronous  driven approach is the linear execution approach one block of execution relay on other block.</a:t>
            </a:r>
          </a:p>
          <a:p>
            <a:pPr lvl="3"/>
            <a:r>
              <a:rPr lang="en-US" dirty="0" smtClean="0"/>
              <a:t>Collee will going to call the caller and Collee has to wait until and unless caller execution will finish, after getting the cursor it will start execution.</a:t>
            </a:r>
          </a:p>
          <a:p>
            <a:pPr lvl="3"/>
            <a:r>
              <a:rPr lang="en-US" dirty="0" smtClean="0"/>
              <a:t>In generate one method will call the other class method then first method has to wait until caller method execution finishes. </a:t>
            </a:r>
          </a:p>
          <a:p>
            <a:pPr lvl="3"/>
            <a:r>
              <a:rPr lang="en-US" dirty="0" smtClean="0"/>
              <a:t>Drawback with synchronous approach is :</a:t>
            </a:r>
          </a:p>
          <a:p>
            <a:pPr lvl="3"/>
            <a:r>
              <a:rPr lang="en-US" dirty="0" smtClean="0"/>
              <a:t>1)if one class contains multiple method and they are independent from each other, but one of the method calling other class method then other method has to wait up to completion  of that method.</a:t>
            </a:r>
          </a:p>
          <a:p>
            <a:pPr lvl="3"/>
            <a:r>
              <a:rPr lang="en-US" dirty="0" smtClean="0"/>
              <a:t>2)It is time consuming approach.</a:t>
            </a:r>
          </a:p>
          <a:p>
            <a:pPr lvl="3"/>
            <a:r>
              <a:rPr lang="en-US" dirty="0" smtClean="0"/>
              <a:t>3)performance will not be good.</a:t>
            </a:r>
          </a:p>
          <a:p>
            <a:pPr lvl="3"/>
            <a:r>
              <a:rPr lang="en-US" dirty="0" smtClean="0"/>
              <a:t>4)In Synchronous one class  or method tightly  coupled with each other.</a:t>
            </a:r>
          </a:p>
          <a:p>
            <a:pPr lvl="2"/>
            <a:r>
              <a:rPr lang="en-US" dirty="0" smtClean="0">
                <a:solidFill>
                  <a:srgbClr val="FF0000"/>
                </a:solidFill>
              </a:rPr>
              <a:t>Asynchronous :</a:t>
            </a:r>
          </a:p>
          <a:p>
            <a:pPr lvl="3"/>
            <a:r>
              <a:rPr lang="en-US" dirty="0" smtClean="0"/>
              <a:t>Asynchronous driven approach is the simultaneous  execution approach one block not relay on other one.</a:t>
            </a:r>
          </a:p>
          <a:p>
            <a:pPr lvl="3"/>
            <a:r>
              <a:rPr lang="en-US" dirty="0" smtClean="0"/>
              <a:t>Collee and Caller both will going to execute parallel.</a:t>
            </a:r>
          </a:p>
          <a:p>
            <a:pPr lvl="3"/>
            <a:r>
              <a:rPr lang="en-US" dirty="0" smtClean="0"/>
              <a:t>Advantages :</a:t>
            </a:r>
          </a:p>
          <a:p>
            <a:pPr lvl="3"/>
            <a:r>
              <a:rPr lang="en-US" dirty="0" smtClean="0"/>
              <a:t>1)One method can not block other method both are independent in asynchronous approach..</a:t>
            </a:r>
          </a:p>
          <a:p>
            <a:pPr lvl="3"/>
            <a:r>
              <a:rPr lang="en-US" dirty="0" smtClean="0"/>
              <a:t>2) In Asynchronous  classes  and method are loosely coupled.</a:t>
            </a:r>
          </a:p>
          <a:p>
            <a:pPr lvl="3"/>
            <a:r>
              <a:rPr lang="en-US" dirty="0" smtClean="0"/>
              <a:t>3)performance will  high or throughput will be high.</a:t>
            </a:r>
          </a:p>
          <a:p>
            <a:pPr lvl="1"/>
            <a:endParaRPr lang="en-US" dirty="0"/>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Gaikwad</a:t>
            </a:r>
            <a:endParaRPr lang="en-US" dirty="0"/>
          </a:p>
        </p:txBody>
      </p:sp>
    </p:spTree>
    <p:extLst>
      <p:ext uri="{BB962C8B-B14F-4D97-AF65-F5344CB8AC3E}">
        <p14:creationId xmlns:p14="http://schemas.microsoft.com/office/powerpoint/2010/main" val="392175615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What is Event driven approach?</a:t>
            </a:r>
          </a:p>
          <a:p>
            <a:pPr lvl="1"/>
            <a:r>
              <a:rPr lang="en-US" dirty="0" smtClean="0"/>
              <a:t>Event processing design always loosely coupled, always in event processing design there are four components are involved.</a:t>
            </a:r>
          </a:p>
          <a:p>
            <a:pPr lvl="2"/>
            <a:r>
              <a:rPr lang="en-US" dirty="0" smtClean="0"/>
              <a:t>Source: source is responsible for triggering the action/event.</a:t>
            </a:r>
          </a:p>
          <a:p>
            <a:pPr lvl="3"/>
            <a:r>
              <a:rPr lang="en-US" dirty="0" smtClean="0"/>
              <a:t>Here source mean any component which going to trigger the event.</a:t>
            </a:r>
          </a:p>
          <a:p>
            <a:pPr lvl="2"/>
            <a:r>
              <a:rPr lang="en-US" dirty="0" smtClean="0"/>
              <a:t>Event</a:t>
            </a:r>
          </a:p>
          <a:p>
            <a:pPr lvl="2"/>
            <a:r>
              <a:rPr lang="en-US" dirty="0" smtClean="0"/>
              <a:t>Listener</a:t>
            </a:r>
          </a:p>
          <a:p>
            <a:pPr lvl="2"/>
            <a:r>
              <a:rPr lang="en-US" dirty="0" smtClean="0"/>
              <a:t>Handler</a:t>
            </a:r>
          </a:p>
          <a:p>
            <a:pPr lvl="2"/>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69853184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solidFill>
                  <a:srgbClr val="FF0000"/>
                </a:solidFill>
              </a:rPr>
              <a:t>Spring 106,107 </a:t>
            </a:r>
            <a:endParaRPr lang="en-US" dirty="0">
              <a:solidFill>
                <a:srgbClr val="FF0000"/>
              </a:solidFill>
            </a:endParaRPr>
          </a:p>
        </p:txBody>
      </p:sp>
      <p:sp>
        <p:nvSpPr>
          <p:cNvPr id="3" name="Content Placeholder 2"/>
          <p:cNvSpPr>
            <a:spLocks noGrp="1"/>
          </p:cNvSpPr>
          <p:nvPr>
            <p:ph idx="1"/>
          </p:nvPr>
        </p:nvSpPr>
        <p:spPr>
          <a:xfrm>
            <a:off x="0" y="457200"/>
            <a:ext cx="9144000" cy="6400800"/>
          </a:xfrm>
        </p:spPr>
        <p:txBody>
          <a:bodyPr>
            <a:normAutofit fontScale="70000" lnSpcReduction="20000"/>
          </a:bodyPr>
          <a:lstStyle/>
          <a:p>
            <a:r>
              <a:rPr lang="en-US" dirty="0" smtClean="0"/>
              <a:t>Annotation:</a:t>
            </a:r>
          </a:p>
          <a:p>
            <a:r>
              <a:rPr lang="en-US" dirty="0">
                <a:solidFill>
                  <a:srgbClr val="FF0000"/>
                </a:solidFill>
              </a:rPr>
              <a:t>1) journey spring 2.0 has been started.</a:t>
            </a:r>
          </a:p>
          <a:p>
            <a:r>
              <a:rPr lang="en-US" dirty="0">
                <a:solidFill>
                  <a:srgbClr val="FF0000"/>
                </a:solidFill>
              </a:rPr>
              <a:t>2)annotation has polymorphic </a:t>
            </a:r>
            <a:r>
              <a:rPr lang="en-US" dirty="0" err="1">
                <a:solidFill>
                  <a:srgbClr val="FF0000"/>
                </a:solidFill>
              </a:rPr>
              <a:t>behevior</a:t>
            </a:r>
            <a:r>
              <a:rPr lang="en-US" dirty="0">
                <a:solidFill>
                  <a:srgbClr val="FF0000"/>
                </a:solidFill>
              </a:rPr>
              <a:t>.</a:t>
            </a:r>
          </a:p>
          <a:p>
            <a:r>
              <a:rPr lang="en-US" dirty="0">
                <a:solidFill>
                  <a:srgbClr val="FF0000"/>
                </a:solidFill>
              </a:rPr>
              <a:t>3)in industry people usage annotation</a:t>
            </a:r>
          </a:p>
          <a:p>
            <a:endParaRPr lang="en-US" dirty="0"/>
          </a:p>
          <a:p>
            <a:r>
              <a:rPr lang="en-US" dirty="0" smtClean="0">
                <a:solidFill>
                  <a:srgbClr val="FF0000"/>
                </a:solidFill>
              </a:rPr>
              <a:t>Need</a:t>
            </a:r>
            <a:endParaRPr lang="en-US" dirty="0">
              <a:solidFill>
                <a:srgbClr val="FF0000"/>
              </a:solidFill>
            </a:endParaRPr>
          </a:p>
          <a:p>
            <a:r>
              <a:rPr lang="en-US" dirty="0"/>
              <a:t>====</a:t>
            </a:r>
          </a:p>
          <a:p>
            <a:r>
              <a:rPr lang="en-US" dirty="0"/>
              <a:t>1)why annotation</a:t>
            </a:r>
          </a:p>
          <a:p>
            <a:r>
              <a:rPr lang="en-US" dirty="0"/>
              <a:t>2)why should learn annotation</a:t>
            </a:r>
          </a:p>
          <a:p>
            <a:r>
              <a:rPr lang="en-US" dirty="0"/>
              <a:t>3)configuration is there what is the need of annotation</a:t>
            </a:r>
          </a:p>
          <a:p>
            <a:endParaRPr lang="en-US" dirty="0"/>
          </a:p>
          <a:p>
            <a:r>
              <a:rPr lang="en-US" dirty="0">
                <a:solidFill>
                  <a:srgbClr val="FF0000"/>
                </a:solidFill>
              </a:rPr>
              <a:t>class </a:t>
            </a:r>
            <a:r>
              <a:rPr lang="en-US" dirty="0" err="1">
                <a:solidFill>
                  <a:srgbClr val="FF0000"/>
                </a:solidFill>
              </a:rPr>
              <a:t>xservlet</a:t>
            </a:r>
            <a:r>
              <a:rPr lang="en-US" dirty="0">
                <a:solidFill>
                  <a:srgbClr val="FF0000"/>
                </a:solidFill>
              </a:rPr>
              <a:t> extends </a:t>
            </a:r>
            <a:r>
              <a:rPr lang="en-US" dirty="0" err="1">
                <a:solidFill>
                  <a:srgbClr val="FF0000"/>
                </a:solidFill>
              </a:rPr>
              <a:t>HttpServlet</a:t>
            </a:r>
            <a:r>
              <a:rPr lang="en-US" dirty="0">
                <a:solidFill>
                  <a:srgbClr val="FF0000"/>
                </a:solidFill>
              </a:rPr>
              <a:t>{</a:t>
            </a:r>
          </a:p>
          <a:p>
            <a:r>
              <a:rPr lang="en-US" dirty="0">
                <a:solidFill>
                  <a:srgbClr val="FF0000"/>
                </a:solidFill>
              </a:rPr>
              <a:t>	p v service(</a:t>
            </a:r>
            <a:r>
              <a:rPr lang="en-US" dirty="0" err="1">
                <a:solidFill>
                  <a:srgbClr val="FF0000"/>
                </a:solidFill>
              </a:rPr>
              <a:t>req,res</a:t>
            </a:r>
            <a:r>
              <a:rPr lang="en-US" dirty="0">
                <a:solidFill>
                  <a:srgbClr val="FF0000"/>
                </a:solidFill>
              </a:rPr>
              <a:t>){</a:t>
            </a:r>
          </a:p>
          <a:p>
            <a:r>
              <a:rPr lang="en-US" dirty="0">
                <a:solidFill>
                  <a:srgbClr val="FF0000"/>
                </a:solidFill>
              </a:rPr>
              <a:t>	}</a:t>
            </a:r>
          </a:p>
          <a:p>
            <a:r>
              <a:rPr lang="en-US" dirty="0">
                <a:solidFill>
                  <a:srgbClr val="FF0000"/>
                </a:solidFill>
              </a:rPr>
              <a:t>}</a:t>
            </a:r>
          </a:p>
          <a:p>
            <a:endParaRPr lang="en-US" dirty="0"/>
          </a:p>
          <a:p>
            <a:r>
              <a:rPr lang="en-US" dirty="0"/>
              <a:t>=&gt;Only just creating an servlet is not </a:t>
            </a:r>
            <a:r>
              <a:rPr lang="en-US" dirty="0" err="1"/>
              <a:t>importmant</a:t>
            </a:r>
            <a:r>
              <a:rPr lang="en-US" dirty="0"/>
              <a:t> because we are not eligible to call the servlet method.</a:t>
            </a:r>
          </a:p>
          <a:p>
            <a:r>
              <a:rPr lang="en-US" dirty="0" err="1"/>
              <a:t>servletContainer</a:t>
            </a:r>
            <a:r>
              <a:rPr lang="en-US" dirty="0"/>
              <a:t> is the person we take care of calling the servlet method.</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76030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rmAutofit fontScale="47500" lnSpcReduction="20000"/>
          </a:bodyPr>
          <a:lstStyle/>
          <a:p>
            <a:r>
              <a:rPr lang="en-US" dirty="0" smtClean="0"/>
              <a:t>Composition make our class tightly coupled.</a:t>
            </a:r>
          </a:p>
          <a:p>
            <a:r>
              <a:rPr lang="en-US" dirty="0" smtClean="0"/>
              <a:t>Means one class is completely depends on other class. Take an ex.</a:t>
            </a:r>
          </a:p>
          <a:p>
            <a:pPr marL="0" indent="0">
              <a:buNone/>
            </a:pPr>
            <a:r>
              <a:rPr lang="en-US" dirty="0" smtClean="0"/>
              <a:t>Class A {</a:t>
            </a:r>
          </a:p>
          <a:p>
            <a:pPr marL="0" indent="0">
              <a:buNone/>
            </a:pPr>
            <a:r>
              <a:rPr lang="en-US" dirty="0"/>
              <a:t>	</a:t>
            </a:r>
            <a:r>
              <a:rPr lang="en-US" dirty="0" smtClean="0"/>
              <a:t>public </a:t>
            </a:r>
            <a:r>
              <a:rPr lang="en-US" dirty="0" err="1" smtClean="0"/>
              <a:t>int</a:t>
            </a:r>
            <a:r>
              <a:rPr lang="en-US" dirty="0" smtClean="0"/>
              <a:t> m1(){</a:t>
            </a:r>
          </a:p>
          <a:p>
            <a:pPr marL="0" indent="0">
              <a:buNone/>
            </a:pPr>
            <a:r>
              <a:rPr lang="en-US" dirty="0"/>
              <a:t>	</a:t>
            </a:r>
            <a:r>
              <a:rPr lang="en-US" dirty="0" smtClean="0"/>
              <a:t>return 10;</a:t>
            </a:r>
          </a:p>
          <a:p>
            <a:pPr marL="0" indent="0">
              <a:buNone/>
            </a:pPr>
            <a:r>
              <a:rPr lang="en-US" dirty="0"/>
              <a:t>	</a:t>
            </a:r>
            <a:r>
              <a:rPr lang="en-US" dirty="0" smtClean="0"/>
              <a:t>}</a:t>
            </a:r>
          </a:p>
          <a:p>
            <a:pPr marL="0" indent="0">
              <a:buNone/>
            </a:pPr>
            <a:r>
              <a:rPr lang="en-US" dirty="0" smtClean="0"/>
              <a:t>}</a:t>
            </a:r>
          </a:p>
          <a:p>
            <a:pPr marL="0" indent="0">
              <a:buNone/>
            </a:pPr>
            <a:r>
              <a:rPr lang="en-US" dirty="0" smtClean="0"/>
              <a:t>Class B</a:t>
            </a:r>
          </a:p>
          <a:p>
            <a:pPr marL="0" indent="0">
              <a:buNone/>
            </a:pPr>
            <a:r>
              <a:rPr lang="en-US" dirty="0" smtClean="0"/>
              <a:t>{</a:t>
            </a:r>
          </a:p>
          <a:p>
            <a:pPr marL="0" indent="0">
              <a:buNone/>
            </a:pPr>
            <a:r>
              <a:rPr lang="en-US" dirty="0"/>
              <a:t>	</a:t>
            </a:r>
            <a:r>
              <a:rPr lang="en-US" dirty="0" smtClean="0"/>
              <a:t>private A </a:t>
            </a:r>
            <a:r>
              <a:rPr lang="en-US" dirty="0" err="1" smtClean="0"/>
              <a:t>a</a:t>
            </a:r>
            <a:r>
              <a:rPr lang="en-US" dirty="0" smtClean="0"/>
              <a:t>;</a:t>
            </a:r>
          </a:p>
          <a:p>
            <a:pPr marL="0" indent="0">
              <a:buNone/>
            </a:pPr>
            <a:r>
              <a:rPr lang="en-US" dirty="0"/>
              <a:t>	</a:t>
            </a:r>
            <a:r>
              <a:rPr lang="en-US" dirty="0" smtClean="0"/>
              <a:t>public </a:t>
            </a:r>
            <a:r>
              <a:rPr lang="en-US" dirty="0" err="1" smtClean="0"/>
              <a:t>int</a:t>
            </a:r>
            <a:r>
              <a:rPr lang="en-US" dirty="0" smtClean="0"/>
              <a:t> m1(){</a:t>
            </a:r>
          </a:p>
          <a:p>
            <a:pPr marL="0" indent="0">
              <a:buNone/>
            </a:pPr>
            <a:r>
              <a:rPr lang="en-US" dirty="0"/>
              <a:t>	</a:t>
            </a:r>
            <a:r>
              <a:rPr lang="en-US" dirty="0" smtClean="0"/>
              <a:t>a= new A();</a:t>
            </a:r>
          </a:p>
          <a:p>
            <a:pPr marL="0" indent="0">
              <a:buNone/>
            </a:pPr>
            <a:r>
              <a:rPr lang="en-US" dirty="0"/>
              <a:t>	</a:t>
            </a:r>
            <a:r>
              <a:rPr lang="en-US" dirty="0" err="1" smtClean="0"/>
              <a:t>int</a:t>
            </a:r>
            <a:r>
              <a:rPr lang="en-US" dirty="0" smtClean="0"/>
              <a:t> I =0;</a:t>
            </a:r>
          </a:p>
          <a:p>
            <a:pPr marL="0" indent="0">
              <a:buNone/>
            </a:pPr>
            <a:r>
              <a:rPr lang="en-US" dirty="0"/>
              <a:t>	</a:t>
            </a:r>
            <a:r>
              <a:rPr lang="en-US" dirty="0" err="1" smtClean="0"/>
              <a:t>i</a:t>
            </a:r>
            <a:r>
              <a:rPr lang="en-US" dirty="0" smtClean="0"/>
              <a:t>=a.m1();</a:t>
            </a:r>
          </a:p>
          <a:p>
            <a:pPr marL="0" indent="0">
              <a:buNone/>
            </a:pPr>
            <a:r>
              <a:rPr lang="en-US" dirty="0"/>
              <a:t>	</a:t>
            </a:r>
            <a:r>
              <a:rPr lang="en-US" dirty="0" smtClean="0"/>
              <a:t>return I + 100;</a:t>
            </a:r>
          </a:p>
          <a:p>
            <a:pPr marL="0" indent="0">
              <a:buNone/>
            </a:pPr>
            <a:r>
              <a:rPr lang="en-US" dirty="0" smtClean="0"/>
              <a:t>}</a:t>
            </a:r>
          </a:p>
          <a:p>
            <a:pPr marL="0" indent="0">
              <a:buNone/>
            </a:pPr>
            <a:r>
              <a:rPr lang="en-US" dirty="0" smtClean="0"/>
              <a:t>In the above class B completely depends on class A. we are creating an composition relation between two classes but we are tightly coupling these two classes.</a:t>
            </a:r>
          </a:p>
          <a:p>
            <a:pPr marL="0" indent="0">
              <a:buNone/>
            </a:pPr>
            <a:r>
              <a:rPr lang="en-US" dirty="0" smtClean="0"/>
              <a:t>If class B is not there means there is no use of class A .  Here class A directly talking class B.</a:t>
            </a:r>
          </a:p>
          <a:p>
            <a:pPr marL="0" indent="0">
              <a:buNone/>
            </a:pPr>
            <a:r>
              <a:rPr lang="en-US" dirty="0" err="1" smtClean="0"/>
              <a:t>B’z</a:t>
            </a:r>
            <a:r>
              <a:rPr lang="en-US" dirty="0" smtClean="0"/>
              <a:t> of composition we make our classes as tightly coupled. Is it not a good programming practice. </a:t>
            </a:r>
          </a:p>
          <a:p>
            <a:r>
              <a:rPr lang="en-US" dirty="0" smtClean="0"/>
              <a:t>Means two concrete classes cant completely  depends on each other it lead to high maintenance and high changes in the app.</a:t>
            </a:r>
          </a:p>
          <a:p>
            <a:r>
              <a:rPr lang="en-US" dirty="0" err="1" smtClean="0"/>
              <a:t>B’z</a:t>
            </a:r>
            <a:r>
              <a:rPr lang="en-US" dirty="0" smtClean="0"/>
              <a:t> of the Design interfaces do not use concrete classes. This is the second principal of Strategy design pattern.</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437568517"/>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r>
              <a:rPr lang="en-US" dirty="0"/>
              <a:t>=&gt;being a programmer we can write the servlet but servlet the server side program which run on network to </a:t>
            </a:r>
            <a:r>
              <a:rPr lang="en-US" dirty="0" err="1"/>
              <a:t>fullfil</a:t>
            </a:r>
            <a:r>
              <a:rPr lang="en-US" dirty="0"/>
              <a:t> the requirement of the clients.</a:t>
            </a:r>
          </a:p>
          <a:p>
            <a:r>
              <a:rPr lang="en-US" dirty="0"/>
              <a:t>=&gt; we are not </a:t>
            </a:r>
            <a:r>
              <a:rPr lang="en-US" dirty="0" err="1"/>
              <a:t>responcible</a:t>
            </a:r>
            <a:r>
              <a:rPr lang="en-US" dirty="0"/>
              <a:t> for calling servlet, servlet is called by the </a:t>
            </a:r>
            <a:r>
              <a:rPr lang="en-US" dirty="0" err="1"/>
              <a:t>ServletContainer</a:t>
            </a:r>
            <a:r>
              <a:rPr lang="en-US" dirty="0"/>
              <a:t>  but </a:t>
            </a:r>
            <a:r>
              <a:rPr lang="en-US" dirty="0" err="1"/>
              <a:t>untill</a:t>
            </a:r>
            <a:r>
              <a:rPr lang="en-US" dirty="0"/>
              <a:t> and unless we configure our servlet to the </a:t>
            </a:r>
            <a:r>
              <a:rPr lang="en-US" dirty="0" err="1"/>
              <a:t>servletContainer</a:t>
            </a:r>
            <a:r>
              <a:rPr lang="en-US" dirty="0"/>
              <a:t> it will not call the servlet method.</a:t>
            </a:r>
          </a:p>
          <a:p>
            <a:r>
              <a:rPr lang="en-US" dirty="0"/>
              <a:t>=&gt; to configure our servlet to the </a:t>
            </a:r>
            <a:r>
              <a:rPr lang="en-US" dirty="0" err="1"/>
              <a:t>servletContainer</a:t>
            </a:r>
            <a:r>
              <a:rPr lang="en-US" dirty="0"/>
              <a:t> configuration approach came into feature.</a:t>
            </a:r>
          </a:p>
          <a:p>
            <a:r>
              <a:rPr lang="en-US" dirty="0"/>
              <a:t>=&gt;in core java we only </a:t>
            </a:r>
            <a:r>
              <a:rPr lang="en-US" dirty="0" err="1"/>
              <a:t>manage,creating</a:t>
            </a:r>
            <a:r>
              <a:rPr lang="en-US" dirty="0"/>
              <a:t> the object for the program.</a:t>
            </a:r>
          </a:p>
          <a:p>
            <a:r>
              <a:rPr lang="en-US" dirty="0"/>
              <a:t>=&gt; Java has provided API's  for network programming but programmer can not write the network logic to execute program on </a:t>
            </a:r>
            <a:r>
              <a:rPr lang="en-US" dirty="0" err="1"/>
              <a:t>network,it's</a:t>
            </a:r>
            <a:r>
              <a:rPr lang="en-US" dirty="0"/>
              <a:t> bit difficult to write.</a:t>
            </a:r>
          </a:p>
          <a:p>
            <a:r>
              <a:rPr lang="en-US" dirty="0"/>
              <a:t>=&gt;</a:t>
            </a:r>
            <a:r>
              <a:rPr lang="en-US" dirty="0" err="1"/>
              <a:t>Bz</a:t>
            </a:r>
            <a:r>
              <a:rPr lang="en-US" dirty="0"/>
              <a:t> of that JEE has provided prebuild API's which has prebuild network logic for executing the program, so we can write program by obeying the rule which is given by JEE API's .</a:t>
            </a:r>
          </a:p>
          <a:p>
            <a:r>
              <a:rPr lang="en-US" dirty="0"/>
              <a:t>=&gt;the program will execute by other container or other environment so tell them the information about the servlet or program java has provided configuration file.</a:t>
            </a:r>
          </a:p>
          <a:p>
            <a:r>
              <a:rPr lang="en-US" dirty="0"/>
              <a:t>=&gt;a configuration file will going to describe the information about the class, like what is the class name, what are the method, attributes of the class and so on.</a:t>
            </a:r>
          </a:p>
          <a:p>
            <a:r>
              <a:rPr lang="en-US" dirty="0"/>
              <a:t>=&gt; a file which going to give the information about the class called as METADATA of the class. </a:t>
            </a:r>
          </a:p>
          <a:p>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8992465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r>
              <a:rPr lang="en-US" b="1" dirty="0">
                <a:solidFill>
                  <a:srgbClr val="FF0000"/>
                </a:solidFill>
              </a:rPr>
              <a:t>=&gt;why </a:t>
            </a:r>
            <a:r>
              <a:rPr lang="en-US" b="1" dirty="0" err="1">
                <a:solidFill>
                  <a:srgbClr val="FF0000"/>
                </a:solidFill>
              </a:rPr>
              <a:t>sunMC</a:t>
            </a:r>
            <a:r>
              <a:rPr lang="en-US" b="1" dirty="0">
                <a:solidFill>
                  <a:srgbClr val="FF0000"/>
                </a:solidFill>
              </a:rPr>
              <a:t> has </a:t>
            </a:r>
            <a:r>
              <a:rPr lang="en-US" b="1" dirty="0" err="1">
                <a:solidFill>
                  <a:srgbClr val="FF0000"/>
                </a:solidFill>
              </a:rPr>
              <a:t>choosen</a:t>
            </a:r>
            <a:r>
              <a:rPr lang="en-US" b="1" dirty="0">
                <a:solidFill>
                  <a:srgbClr val="FF0000"/>
                </a:solidFill>
              </a:rPr>
              <a:t> xml only?</a:t>
            </a:r>
          </a:p>
          <a:p>
            <a:r>
              <a:rPr lang="en-US" dirty="0"/>
              <a:t>	=&gt;As we know the </a:t>
            </a:r>
            <a:r>
              <a:rPr lang="en-US" dirty="0" err="1"/>
              <a:t>benifies</a:t>
            </a:r>
            <a:r>
              <a:rPr lang="en-US" dirty="0"/>
              <a:t> of the xml</a:t>
            </a:r>
          </a:p>
          <a:p>
            <a:r>
              <a:rPr lang="en-US" dirty="0"/>
              <a:t>	=&gt;</a:t>
            </a:r>
            <a:r>
              <a:rPr lang="en-US" dirty="0" err="1"/>
              <a:t>wellform</a:t>
            </a:r>
            <a:r>
              <a:rPr lang="en-US" dirty="0"/>
              <a:t> ness is there , we can present our data in structured manner.</a:t>
            </a:r>
          </a:p>
          <a:p>
            <a:r>
              <a:rPr lang="en-US" dirty="0"/>
              <a:t>	=&gt; easy to understand. =&gt;we can easily validate our xml.=&gt;easily interpretable.</a:t>
            </a:r>
          </a:p>
          <a:p>
            <a:r>
              <a:rPr lang="en-US" dirty="0"/>
              <a:t>	=&gt;xml is interoperable language. =&gt; any environment can easily understand.</a:t>
            </a:r>
          </a:p>
          <a:p>
            <a:r>
              <a:rPr lang="en-US" dirty="0"/>
              <a:t>	=&gt;we will get well structure using XSD or DTD to define our class information.</a:t>
            </a:r>
          </a:p>
          <a:p>
            <a:r>
              <a:rPr lang="en-US" dirty="0"/>
              <a:t>	=&gt; we can </a:t>
            </a:r>
            <a:r>
              <a:rPr lang="en-US" dirty="0" err="1"/>
              <a:t>applay</a:t>
            </a:r>
            <a:r>
              <a:rPr lang="en-US" dirty="0"/>
              <a:t> restriction what to write and how to write.</a:t>
            </a:r>
          </a:p>
          <a:p>
            <a:r>
              <a:rPr lang="en-US" dirty="0"/>
              <a:t>	=&gt;java is the platform independent mean compile once and run anywhere, the exact principle available with </a:t>
            </a:r>
            <a:r>
              <a:rPr lang="en-US" dirty="0" smtClean="0"/>
              <a:t>the </a:t>
            </a:r>
            <a:r>
              <a:rPr lang="en-US" dirty="0" err="1"/>
              <a:t>xml,i.e</a:t>
            </a:r>
            <a:r>
              <a:rPr lang="en-US" dirty="0"/>
              <a:t>. xml is the interoperable, we can use any where.  </a:t>
            </a:r>
          </a:p>
          <a:p>
            <a:endParaRPr lang="en-US" dirty="0"/>
          </a:p>
          <a:p>
            <a:r>
              <a:rPr lang="en-US" dirty="0"/>
              <a:t>=&gt;Java started journey with XML but over the time most of the programmer filling difficulty to write the XML.</a:t>
            </a:r>
          </a:p>
          <a:p>
            <a:r>
              <a:rPr lang="en-US" dirty="0"/>
              <a:t>=&gt;Most of the java developer not showing there interest in XML file they are filling difficult to write it.</a:t>
            </a:r>
          </a:p>
          <a:p>
            <a:r>
              <a:rPr lang="en-US" dirty="0"/>
              <a:t>because of that Annotation notion came into feature.</a:t>
            </a:r>
          </a:p>
          <a:p>
            <a:endParaRPr lang="en-US" dirty="0"/>
          </a:p>
          <a:p>
            <a:r>
              <a:rPr lang="en-US" dirty="0"/>
              <a:t>=&gt;previously we use to write the  configuration file for providing the information to the containers, which is called as configuration metadata.</a:t>
            </a:r>
          </a:p>
          <a:p>
            <a:r>
              <a:rPr lang="en-US" dirty="0"/>
              <a:t>=&gt; to provide </a:t>
            </a:r>
            <a:r>
              <a:rPr lang="en-US" dirty="0" err="1"/>
              <a:t>informatioin</a:t>
            </a:r>
            <a:r>
              <a:rPr lang="en-US" dirty="0"/>
              <a:t> about the classes we use configuration file, but in annotation driven approach still we are providing the information using </a:t>
            </a:r>
            <a:r>
              <a:rPr lang="en-US" dirty="0" err="1"/>
              <a:t>annotation,there</a:t>
            </a:r>
            <a:r>
              <a:rPr lang="en-US" dirty="0"/>
              <a:t> are write into configuration file here we have to write with source </a:t>
            </a:r>
          </a:p>
          <a:p>
            <a:r>
              <a:rPr lang="en-US" dirty="0"/>
              <a:t>code.</a:t>
            </a:r>
          </a:p>
          <a:p>
            <a:r>
              <a:rPr lang="en-US" dirty="0"/>
              <a:t> =&gt;with source code only we have to write the annotation.</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71943845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9103057" cy="6858000"/>
          </a:xfrm>
        </p:spPr>
        <p:txBody>
          <a:bodyPr>
            <a:normAutofit fontScale="40000" lnSpcReduction="20000"/>
          </a:bodyPr>
          <a:lstStyle/>
          <a:p>
            <a:endParaRPr lang="en-US" sz="4000" dirty="0" smtClean="0">
              <a:solidFill>
                <a:srgbClr val="FF0000"/>
              </a:solidFill>
            </a:endParaRPr>
          </a:p>
          <a:p>
            <a:r>
              <a:rPr lang="en-US" sz="4000" b="1" dirty="0" smtClean="0">
                <a:solidFill>
                  <a:srgbClr val="FF0000"/>
                </a:solidFill>
              </a:rPr>
              <a:t>==&gt;</a:t>
            </a:r>
            <a:r>
              <a:rPr lang="en-US" sz="4000" b="1" dirty="0" err="1">
                <a:solidFill>
                  <a:srgbClr val="FF0000"/>
                </a:solidFill>
              </a:rPr>
              <a:t>QQ.can</a:t>
            </a:r>
            <a:r>
              <a:rPr lang="en-US" sz="4000" b="1" dirty="0">
                <a:solidFill>
                  <a:srgbClr val="FF0000"/>
                </a:solidFill>
              </a:rPr>
              <a:t> Annotation replace the configuration approach or not?</a:t>
            </a:r>
          </a:p>
          <a:p>
            <a:endParaRPr lang="en-US" sz="4000" dirty="0"/>
          </a:p>
          <a:p>
            <a:r>
              <a:rPr lang="en-US" sz="4000" dirty="0"/>
              <a:t>There are two way of providing the information to the container </a:t>
            </a:r>
          </a:p>
          <a:p>
            <a:r>
              <a:rPr lang="en-US" sz="4000" dirty="0">
                <a:solidFill>
                  <a:srgbClr val="FF0000"/>
                </a:solidFill>
              </a:rPr>
              <a:t>  1)configuration file </a:t>
            </a:r>
            <a:r>
              <a:rPr lang="en-US" sz="4000" dirty="0"/>
              <a:t>=&gt; Here also we can provide the information, it is not executable logic or code, it is only used </a:t>
            </a:r>
            <a:r>
              <a:rPr lang="en-US" sz="4000" dirty="0" smtClean="0"/>
              <a:t>for  </a:t>
            </a:r>
            <a:r>
              <a:rPr lang="en-US" sz="4000" dirty="0"/>
              <a:t>providing the information about the class metadata.  </a:t>
            </a:r>
          </a:p>
          <a:p>
            <a:r>
              <a:rPr lang="en-US" sz="4000" dirty="0">
                <a:solidFill>
                  <a:srgbClr val="FF0000"/>
                </a:solidFill>
              </a:rPr>
              <a:t>  2)annotation  </a:t>
            </a:r>
            <a:r>
              <a:rPr lang="en-US" sz="4000" dirty="0"/>
              <a:t>=&gt; Annotation also one of the approach used for providing the information about the classes to </a:t>
            </a:r>
            <a:r>
              <a:rPr lang="en-US" sz="4000" dirty="0" smtClean="0"/>
              <a:t>the </a:t>
            </a:r>
            <a:r>
              <a:rPr lang="en-US" sz="4000" dirty="0"/>
              <a:t>underlying container. Annotation also not executable code it will not executed by container it will provide  </a:t>
            </a:r>
            <a:r>
              <a:rPr lang="en-US" sz="4000" dirty="0" smtClean="0"/>
              <a:t>the </a:t>
            </a:r>
            <a:r>
              <a:rPr lang="en-US" sz="4000" dirty="0"/>
              <a:t>information about the metadata of the class.</a:t>
            </a:r>
          </a:p>
          <a:p>
            <a:endParaRPr lang="en-US" sz="4000" dirty="0"/>
          </a:p>
          <a:p>
            <a:endParaRPr lang="en-US" sz="4000" b="1" dirty="0" smtClean="0">
              <a:solidFill>
                <a:srgbClr val="FF0000"/>
              </a:solidFill>
            </a:endParaRPr>
          </a:p>
          <a:p>
            <a:r>
              <a:rPr lang="en-US" sz="4000" b="1" dirty="0" smtClean="0">
                <a:solidFill>
                  <a:srgbClr val="FF0000"/>
                </a:solidFill>
              </a:rPr>
              <a:t>QQ</a:t>
            </a:r>
            <a:r>
              <a:rPr lang="en-US" sz="4000" b="1" dirty="0">
                <a:solidFill>
                  <a:srgbClr val="FF0000"/>
                </a:solidFill>
              </a:rPr>
              <a:t>. what makes people to go away from the xml ? and what are the problems they faced while working with xml?</a:t>
            </a:r>
          </a:p>
          <a:p>
            <a:r>
              <a:rPr lang="en-US" sz="4000" dirty="0" smtClean="0"/>
              <a:t>=&gt;</a:t>
            </a:r>
            <a:r>
              <a:rPr lang="en-US" sz="4000" dirty="0"/>
              <a:t>In Core java also having internal annotation which will provide the information to the JVM ,</a:t>
            </a:r>
            <a:r>
              <a:rPr lang="en-US" sz="4000" dirty="0" err="1"/>
              <a:t>clonable,Marker</a:t>
            </a:r>
            <a:r>
              <a:rPr lang="en-US" sz="4000" dirty="0"/>
              <a:t> interfaces and so on. which is going to give additional information to the JVM. while running  this class what kind of additional capabilities added to the </a:t>
            </a:r>
            <a:r>
              <a:rPr lang="en-US" sz="4000" dirty="0" err="1"/>
              <a:t>perticular</a:t>
            </a:r>
            <a:r>
              <a:rPr lang="en-US" sz="4000" dirty="0"/>
              <a:t> class.</a:t>
            </a:r>
          </a:p>
          <a:p>
            <a:r>
              <a:rPr lang="en-US" sz="4000" dirty="0"/>
              <a:t>=&gt;In industries people are </a:t>
            </a:r>
            <a:r>
              <a:rPr lang="en-US" sz="4000" dirty="0" err="1"/>
              <a:t>irriteted</a:t>
            </a:r>
            <a:r>
              <a:rPr lang="en-US" sz="4000" dirty="0"/>
              <a:t> by xml being a java developer why we should we xml as part of the java application they feeling so difficult.</a:t>
            </a:r>
          </a:p>
          <a:p>
            <a:r>
              <a:rPr lang="en-US" sz="4000" dirty="0"/>
              <a:t>=&gt;many time they approached to </a:t>
            </a:r>
            <a:r>
              <a:rPr lang="en-US" sz="4000" dirty="0" err="1"/>
              <a:t>SunMC</a:t>
            </a:r>
            <a:r>
              <a:rPr lang="en-US" sz="4000" dirty="0"/>
              <a:t> also but java hasn't provided any support to the developer.</a:t>
            </a:r>
          </a:p>
          <a:p>
            <a:r>
              <a:rPr lang="en-US" sz="4000" dirty="0"/>
              <a:t>=&gt;</a:t>
            </a:r>
            <a:r>
              <a:rPr lang="en-US" sz="4000" dirty="0" err="1"/>
              <a:t>bz</a:t>
            </a:r>
            <a:r>
              <a:rPr lang="en-US" sz="4000" dirty="0"/>
              <a:t> of that other third party venders are came forward for providing the annotation support to the java developer.</a:t>
            </a:r>
          </a:p>
          <a:p>
            <a:r>
              <a:rPr lang="en-US" sz="4000" dirty="0"/>
              <a:t>=&gt;</a:t>
            </a:r>
            <a:r>
              <a:rPr lang="en-US" sz="4000" dirty="0" err="1"/>
              <a:t>XDoclet</a:t>
            </a:r>
            <a:r>
              <a:rPr lang="en-US" sz="4000" dirty="0"/>
              <a:t> is the first tool how came up with annotation support in for java. eventually it fails also.</a:t>
            </a:r>
          </a:p>
          <a:p>
            <a:r>
              <a:rPr lang="en-US" sz="4000" dirty="0"/>
              <a:t>=&gt;there are lot's of third parties started providing the support to </a:t>
            </a:r>
            <a:r>
              <a:rPr lang="en-US" sz="4000" dirty="0" err="1"/>
              <a:t>annotation.most</a:t>
            </a:r>
            <a:r>
              <a:rPr lang="en-US" sz="4000" dirty="0"/>
              <a:t> of the people started annotation provided libraries, framework and IDE.</a:t>
            </a:r>
          </a:p>
          <a:p>
            <a:r>
              <a:rPr lang="en-US" sz="4000" dirty="0"/>
              <a:t>=&gt;over the time java has </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9784569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47500" lnSpcReduction="20000"/>
          </a:bodyPr>
          <a:lstStyle/>
          <a:p>
            <a:r>
              <a:rPr lang="en-US" b="1" dirty="0">
                <a:solidFill>
                  <a:srgbClr val="FF0000"/>
                </a:solidFill>
              </a:rPr>
              <a:t>XML drawbacks :=&gt;</a:t>
            </a:r>
          </a:p>
          <a:p>
            <a:r>
              <a:rPr lang="en-US" dirty="0"/>
              <a:t>===============</a:t>
            </a:r>
          </a:p>
          <a:p>
            <a:r>
              <a:rPr lang="en-US" dirty="0"/>
              <a:t>1)</a:t>
            </a:r>
          </a:p>
          <a:p>
            <a:r>
              <a:rPr lang="en-US" dirty="0"/>
              <a:t>=&gt;speak more / web </a:t>
            </a:r>
            <a:r>
              <a:rPr lang="en-US" dirty="0" err="1"/>
              <a:t>bost</a:t>
            </a:r>
            <a:endParaRPr lang="en-US" dirty="0"/>
          </a:p>
          <a:p>
            <a:r>
              <a:rPr lang="en-US" dirty="0"/>
              <a:t>=&gt;not so easy to remember tags</a:t>
            </a:r>
          </a:p>
          <a:p>
            <a:r>
              <a:rPr lang="en-US" dirty="0"/>
              <a:t>=&gt;order of the tags we have to follow </a:t>
            </a:r>
          </a:p>
          <a:p>
            <a:r>
              <a:rPr lang="en-US" dirty="0"/>
              <a:t>=&gt;remember the order of tags</a:t>
            </a:r>
          </a:p>
          <a:p>
            <a:r>
              <a:rPr lang="en-US" dirty="0"/>
              <a:t>=&gt;to work with xml java  developer has to has complete picture of xml.</a:t>
            </a:r>
          </a:p>
          <a:p>
            <a:r>
              <a:rPr lang="en-US" dirty="0"/>
              <a:t>2)</a:t>
            </a:r>
          </a:p>
          <a:p>
            <a:r>
              <a:rPr lang="en-US" dirty="0"/>
              <a:t>=&gt;for a complete java developer it's very difficult to work with xml.</a:t>
            </a:r>
          </a:p>
          <a:p>
            <a:r>
              <a:rPr lang="en-US" dirty="0"/>
              <a:t>3)</a:t>
            </a:r>
          </a:p>
          <a:p>
            <a:r>
              <a:rPr lang="en-US" dirty="0"/>
              <a:t>=&gt;java developer has to write xml file which is not a java part.</a:t>
            </a:r>
          </a:p>
          <a:p>
            <a:r>
              <a:rPr lang="en-US" dirty="0"/>
              <a:t>=&gt;we can easily compile the class and we can easily validate our logic is right or wrong, written </a:t>
            </a:r>
            <a:r>
              <a:rPr lang="en-US" dirty="0" err="1"/>
              <a:t>syntax,type</a:t>
            </a:r>
            <a:r>
              <a:rPr lang="en-US" dirty="0"/>
              <a:t> method  right or wrong, but coming to xml we can not validate declared class and package name or other information is right or wrong.</a:t>
            </a:r>
          </a:p>
          <a:p>
            <a:r>
              <a:rPr lang="en-US" dirty="0"/>
              <a:t>4)</a:t>
            </a:r>
          </a:p>
          <a:p>
            <a:r>
              <a:rPr lang="en-US" dirty="0"/>
              <a:t>=&gt;there is no </a:t>
            </a:r>
            <a:r>
              <a:rPr lang="en-US" dirty="0" err="1"/>
              <a:t>prosen</a:t>
            </a:r>
            <a:r>
              <a:rPr lang="en-US" dirty="0"/>
              <a:t> we can validate our configuration is right, until and unless we deploy that application and access that application then only we can validate </a:t>
            </a:r>
            <a:r>
              <a:rPr lang="en-US" dirty="0" err="1"/>
              <a:t>declated</a:t>
            </a:r>
            <a:r>
              <a:rPr lang="en-US" dirty="0"/>
              <a:t> configuration is right. XSD  and DTD will validate the structure but not the data, what kind of data you have provided validated after deployment if the application only,</a:t>
            </a:r>
          </a:p>
          <a:p>
            <a:r>
              <a:rPr lang="en-US" dirty="0" err="1"/>
              <a:t>bz</a:t>
            </a:r>
            <a:r>
              <a:rPr lang="en-US" dirty="0"/>
              <a:t> of that java developer irritated while working with xml. </a:t>
            </a:r>
          </a:p>
          <a:p>
            <a:r>
              <a:rPr lang="en-US" dirty="0"/>
              <a:t>5) </a:t>
            </a:r>
          </a:p>
          <a:p>
            <a:r>
              <a:rPr lang="en-US" dirty="0"/>
              <a:t>=&gt;while working with xml validation became </a:t>
            </a:r>
            <a:r>
              <a:rPr lang="en-US" dirty="0" err="1"/>
              <a:t>repeatative</a:t>
            </a:r>
            <a:r>
              <a:rPr lang="en-US" dirty="0"/>
              <a:t> process within one short we can not validate all configured classes are right or wrong, until and unless we access that class corresponding container will not check it is right or wrong.</a:t>
            </a:r>
          </a:p>
          <a:p>
            <a:r>
              <a:rPr lang="en-US" dirty="0"/>
              <a:t>6)</a:t>
            </a:r>
          </a:p>
          <a:p>
            <a:r>
              <a:rPr lang="en-US" dirty="0"/>
              <a:t>=&gt;To develop an application there are several IDE's available which </a:t>
            </a:r>
            <a:r>
              <a:rPr lang="en-US" dirty="0" err="1"/>
              <a:t>pramote</a:t>
            </a:r>
            <a:r>
              <a:rPr lang="en-US" dirty="0"/>
              <a:t> rapid application development and which make java developer life easy , but coming to xml there is not IDE's which is supporting rapid application </a:t>
            </a:r>
            <a:r>
              <a:rPr lang="en-US" dirty="0" err="1"/>
              <a:t>deveopment</a:t>
            </a:r>
            <a:r>
              <a:rPr lang="en-US" dirty="0"/>
              <a:t> .</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8194042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47500" lnSpcReduction="20000"/>
          </a:bodyPr>
          <a:lstStyle/>
          <a:p>
            <a:r>
              <a:rPr lang="en-US" dirty="0">
                <a:solidFill>
                  <a:srgbClr val="FF0000"/>
                </a:solidFill>
              </a:rPr>
              <a:t>Annotation :=&gt;</a:t>
            </a:r>
          </a:p>
          <a:p>
            <a:r>
              <a:rPr lang="en-US" dirty="0">
                <a:solidFill>
                  <a:srgbClr val="FF0000"/>
                </a:solidFill>
              </a:rPr>
              <a:t>============</a:t>
            </a:r>
          </a:p>
          <a:p>
            <a:r>
              <a:rPr lang="en-US" dirty="0"/>
              <a:t>1)Annotation speak less.(means one word only will </a:t>
            </a:r>
            <a:r>
              <a:rPr lang="en-US" dirty="0" err="1"/>
              <a:t>discribe</a:t>
            </a:r>
            <a:r>
              <a:rPr lang="en-US" dirty="0"/>
              <a:t> whole configuration file) </a:t>
            </a:r>
          </a:p>
          <a:p>
            <a:r>
              <a:rPr lang="en-US" dirty="0"/>
              <a:t>2)Annotation writes along with the source code itself.</a:t>
            </a:r>
          </a:p>
          <a:p>
            <a:r>
              <a:rPr lang="en-US" dirty="0"/>
              <a:t>3)Annotation validation happen at the time of compilation.</a:t>
            </a:r>
          </a:p>
          <a:p>
            <a:r>
              <a:rPr lang="en-US" dirty="0"/>
              <a:t>4)Annotation are the java code every developer feel more </a:t>
            </a:r>
            <a:r>
              <a:rPr lang="en-US" dirty="0" err="1"/>
              <a:t>comformtable</a:t>
            </a:r>
            <a:r>
              <a:rPr lang="en-US" dirty="0"/>
              <a:t> while working with annotation.</a:t>
            </a:r>
          </a:p>
          <a:p>
            <a:r>
              <a:rPr lang="en-US" dirty="0"/>
              <a:t>5)it is every easy for developer to validate java code and provided additional information.</a:t>
            </a:r>
          </a:p>
          <a:p>
            <a:r>
              <a:rPr lang="en-US" dirty="0"/>
              <a:t>6)There are number of IDE's supports annotation based approach.</a:t>
            </a:r>
          </a:p>
          <a:p>
            <a:endParaRPr lang="en-US" dirty="0"/>
          </a:p>
          <a:p>
            <a:endParaRPr lang="en-US" dirty="0"/>
          </a:p>
          <a:p>
            <a:r>
              <a:rPr lang="en-US" b="1" dirty="0">
                <a:solidFill>
                  <a:srgbClr val="FF0000"/>
                </a:solidFill>
              </a:rPr>
              <a:t>XML Advantages: when we configured our classes using XML:</a:t>
            </a:r>
          </a:p>
          <a:p>
            <a:r>
              <a:rPr lang="en-US" dirty="0">
                <a:solidFill>
                  <a:srgbClr val="FF0000"/>
                </a:solidFill>
              </a:rPr>
              <a:t>======================================================</a:t>
            </a:r>
          </a:p>
          <a:p>
            <a:r>
              <a:rPr lang="en-US" dirty="0"/>
              <a:t>1) XML will give </a:t>
            </a:r>
            <a:r>
              <a:rPr lang="en-US" dirty="0" err="1"/>
              <a:t>wholestic</a:t>
            </a:r>
            <a:r>
              <a:rPr lang="en-US" dirty="0"/>
              <a:t> picture of the all the classes which are available into application.</a:t>
            </a:r>
          </a:p>
          <a:p>
            <a:r>
              <a:rPr lang="en-US" dirty="0"/>
              <a:t>It will give all classes </a:t>
            </a:r>
            <a:r>
              <a:rPr lang="en-US" dirty="0" err="1"/>
              <a:t>information,dependencies,properties</a:t>
            </a:r>
            <a:r>
              <a:rPr lang="en-US" dirty="0"/>
              <a:t>, references and </a:t>
            </a:r>
            <a:r>
              <a:rPr lang="en-US" dirty="0" err="1"/>
              <a:t>morever</a:t>
            </a:r>
            <a:r>
              <a:rPr lang="en-US" dirty="0"/>
              <a:t>. By looking at XML file we can easily understand whole application and there corresponding information.</a:t>
            </a:r>
          </a:p>
          <a:p>
            <a:r>
              <a:rPr lang="en-US" dirty="0">
                <a:solidFill>
                  <a:srgbClr val="FF0000"/>
                </a:solidFill>
              </a:rPr>
              <a:t>Ex:</a:t>
            </a:r>
          </a:p>
          <a:p>
            <a:r>
              <a:rPr lang="en-US" dirty="0">
                <a:solidFill>
                  <a:srgbClr val="FF0000"/>
                </a:solidFill>
              </a:rPr>
              <a:t>	if new developer hired into the project, He no need to visit all the classes to understand the dependencies, </a:t>
            </a:r>
            <a:r>
              <a:rPr lang="en-US" dirty="0" smtClean="0">
                <a:solidFill>
                  <a:srgbClr val="FF0000"/>
                </a:solidFill>
              </a:rPr>
              <a:t>properties</a:t>
            </a:r>
            <a:r>
              <a:rPr lang="en-US" dirty="0">
                <a:solidFill>
                  <a:srgbClr val="FF0000"/>
                </a:solidFill>
              </a:rPr>
              <a:t>, classes and so on , by looking at Xml configuration file only he will going to understand.</a:t>
            </a:r>
          </a:p>
          <a:p>
            <a:endParaRPr lang="en-US" dirty="0"/>
          </a:p>
          <a:p>
            <a:r>
              <a:rPr lang="en-US" dirty="0"/>
              <a:t>2)If there are changes into classes or information into the class then there is no need to change the classes, just we can change the configuration information automatically changes are rollback to the classes. there is no need to compile the classes if there are change also.</a:t>
            </a:r>
          </a:p>
          <a:p>
            <a:endParaRPr lang="en-US" dirty="0"/>
          </a:p>
          <a:p>
            <a:r>
              <a:rPr lang="en-US" dirty="0"/>
              <a:t>3)If there are any bugs are available then we can easily fixed the bug by looking at xml file.</a:t>
            </a:r>
          </a:p>
          <a:p>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1350525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r>
              <a:rPr lang="en-US" b="1" dirty="0" err="1">
                <a:solidFill>
                  <a:srgbClr val="FF0000"/>
                </a:solidFill>
              </a:rPr>
              <a:t>DrawBacks</a:t>
            </a:r>
            <a:r>
              <a:rPr lang="en-US" b="1" dirty="0">
                <a:solidFill>
                  <a:srgbClr val="FF0000"/>
                </a:solidFill>
              </a:rPr>
              <a:t> With Annotations:</a:t>
            </a:r>
          </a:p>
          <a:p>
            <a:r>
              <a:rPr lang="en-US" b="1" dirty="0">
                <a:solidFill>
                  <a:srgbClr val="FF0000"/>
                </a:solidFill>
              </a:rPr>
              <a:t>=========================</a:t>
            </a:r>
          </a:p>
          <a:p>
            <a:r>
              <a:rPr lang="en-US" dirty="0"/>
              <a:t>1)Unlike XML, Annotation are written under each and every class, we can not easily derive which class is depends on which other class. A </a:t>
            </a:r>
            <a:r>
              <a:rPr lang="en-US" dirty="0" err="1"/>
              <a:t>perticular</a:t>
            </a:r>
            <a:r>
              <a:rPr lang="en-US" dirty="0"/>
              <a:t> class will describe itself rather than other dependent classes or attributes.</a:t>
            </a:r>
          </a:p>
          <a:p>
            <a:r>
              <a:rPr lang="en-US" dirty="0"/>
              <a:t>To get </a:t>
            </a:r>
            <a:r>
              <a:rPr lang="en-US" dirty="0" err="1"/>
              <a:t>wholestic</a:t>
            </a:r>
            <a:r>
              <a:rPr lang="en-US" dirty="0"/>
              <a:t> picture of the application we have to visit each and every class and understand the relationship between the other classes. It is every difficult to the new developer to understand the application. </a:t>
            </a:r>
          </a:p>
          <a:p>
            <a:endParaRPr lang="en-US" dirty="0"/>
          </a:p>
          <a:p>
            <a:r>
              <a:rPr lang="en-US" dirty="0"/>
              <a:t>2)All the annotations are written along with the source </a:t>
            </a:r>
            <a:r>
              <a:rPr lang="en-US" dirty="0" err="1"/>
              <a:t>code,If</a:t>
            </a:r>
            <a:r>
              <a:rPr lang="en-US" dirty="0"/>
              <a:t> there is change in configuration of the classes then we have to change into class, if there is change into class means we have to recompile the code then only the changes gets affected. it's lead to </a:t>
            </a:r>
            <a:r>
              <a:rPr lang="en-US" dirty="0" err="1"/>
              <a:t>maintainence</a:t>
            </a:r>
            <a:r>
              <a:rPr lang="en-US" dirty="0"/>
              <a:t> of the application(</a:t>
            </a:r>
            <a:r>
              <a:rPr lang="en-US" dirty="0" err="1"/>
              <a:t>recompile,redeploy,time</a:t>
            </a:r>
            <a:r>
              <a:rPr lang="en-US" dirty="0"/>
              <a:t>,...). </a:t>
            </a:r>
          </a:p>
          <a:p>
            <a:endParaRPr lang="en-US" dirty="0"/>
          </a:p>
          <a:p>
            <a:r>
              <a:rPr lang="en-US" dirty="0"/>
              <a:t>3)if there is bug then we have to understand the complete picture and we have to visit each and every class which is related to the corresponding bug.</a:t>
            </a:r>
          </a:p>
          <a:p>
            <a:endParaRPr lang="en-US" dirty="0"/>
          </a:p>
          <a:p>
            <a:r>
              <a:rPr lang="en-US" dirty="0"/>
              <a:t>4)annotations are every short it may not give clear picture.</a:t>
            </a:r>
          </a:p>
          <a:p>
            <a:endParaRPr lang="en-US" dirty="0"/>
          </a:p>
          <a:p>
            <a:endParaRPr lang="en-US" dirty="0"/>
          </a:p>
          <a:p>
            <a:r>
              <a:rPr lang="en-US" b="1" dirty="0">
                <a:solidFill>
                  <a:srgbClr val="FF0000"/>
                </a:solidFill>
              </a:rPr>
              <a:t>Annotation Types:</a:t>
            </a:r>
          </a:p>
          <a:p>
            <a:r>
              <a:rPr lang="en-US" dirty="0"/>
              <a:t>===============</a:t>
            </a:r>
          </a:p>
          <a:p>
            <a:r>
              <a:rPr lang="en-US" dirty="0"/>
              <a:t>1)document assistors or code assistors</a:t>
            </a:r>
          </a:p>
          <a:p>
            <a:r>
              <a:rPr lang="en-US" dirty="0"/>
              <a:t>=&gt;</a:t>
            </a:r>
          </a:p>
          <a:p>
            <a:r>
              <a:rPr lang="en-US" dirty="0"/>
              <a:t>2)Runtime assistors</a:t>
            </a:r>
          </a:p>
          <a:p>
            <a:r>
              <a:rPr lang="en-US" dirty="0"/>
              <a:t>3)compiler assistors </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91445854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dirty="0" smtClean="0">
                <a:solidFill>
                  <a:srgbClr val="FF0000"/>
                </a:solidFill>
              </a:rPr>
              <a:t>Spring 108</a:t>
            </a:r>
            <a:endParaRPr lang="en-US" dirty="0">
              <a:solidFill>
                <a:srgbClr val="FF0000"/>
              </a:solidFill>
            </a:endParaRPr>
          </a:p>
        </p:txBody>
      </p:sp>
      <p:sp>
        <p:nvSpPr>
          <p:cNvPr id="3" name="Content Placeholder 2"/>
          <p:cNvSpPr>
            <a:spLocks noGrp="1"/>
          </p:cNvSpPr>
          <p:nvPr>
            <p:ph idx="1"/>
          </p:nvPr>
        </p:nvSpPr>
        <p:spPr>
          <a:xfrm>
            <a:off x="0" y="457200"/>
            <a:ext cx="9144000" cy="6400800"/>
          </a:xfrm>
        </p:spPr>
        <p:txBody>
          <a:bodyPr>
            <a:normAutofit fontScale="92500" lnSpcReduction="20000"/>
          </a:bodyPr>
          <a:lstStyle/>
          <a:p>
            <a:r>
              <a:rPr lang="en-US" dirty="0" smtClean="0">
                <a:solidFill>
                  <a:srgbClr val="FF0000"/>
                </a:solidFill>
              </a:rPr>
              <a:t>@</a:t>
            </a:r>
            <a:r>
              <a:rPr lang="en-US" dirty="0" err="1" smtClean="0">
                <a:solidFill>
                  <a:srgbClr val="FF0000"/>
                </a:solidFill>
              </a:rPr>
              <a:t>Autowired</a:t>
            </a:r>
            <a:endParaRPr lang="en-US" dirty="0" smtClean="0">
              <a:solidFill>
                <a:srgbClr val="FF0000"/>
              </a:solidFill>
            </a:endParaRPr>
          </a:p>
          <a:p>
            <a:pPr lvl="1"/>
            <a:r>
              <a:rPr lang="en-US" dirty="0" err="1" smtClean="0">
                <a:solidFill>
                  <a:srgbClr val="FF0000"/>
                </a:solidFill>
              </a:rPr>
              <a:t>Autowiring</a:t>
            </a:r>
            <a:r>
              <a:rPr lang="en-US" dirty="0" smtClean="0">
                <a:solidFill>
                  <a:srgbClr val="FF0000"/>
                </a:solidFill>
              </a:rPr>
              <a:t> :</a:t>
            </a:r>
          </a:p>
          <a:p>
            <a:pPr lvl="2"/>
            <a:r>
              <a:rPr lang="en-US" dirty="0" smtClean="0"/>
              <a:t>In general programmer is responsible for managing the dependency between the classes.</a:t>
            </a:r>
          </a:p>
          <a:p>
            <a:pPr lvl="2"/>
            <a:r>
              <a:rPr lang="en-US" dirty="0" smtClean="0"/>
              <a:t>Actually all the managing beans are available into the IOC container, so we can tell to the IOC container to manage the dependency itself by providing additional configuration into spring bean configuration file.</a:t>
            </a:r>
          </a:p>
          <a:p>
            <a:pPr lvl="2"/>
            <a:r>
              <a:rPr lang="en-US" dirty="0" smtClean="0"/>
              <a:t>To make automated there are different modes are provided by spring people we have to use them.</a:t>
            </a:r>
          </a:p>
          <a:p>
            <a:pPr lvl="2"/>
            <a:r>
              <a:rPr lang="en-US" dirty="0" smtClean="0"/>
              <a:t>There are four modes available</a:t>
            </a:r>
          </a:p>
          <a:p>
            <a:pPr lvl="3"/>
            <a:r>
              <a:rPr lang="en-US" dirty="0" smtClean="0">
                <a:solidFill>
                  <a:srgbClr val="FF0000"/>
                </a:solidFill>
              </a:rPr>
              <a:t>1)</a:t>
            </a:r>
            <a:r>
              <a:rPr lang="en-US" dirty="0" err="1" smtClean="0">
                <a:solidFill>
                  <a:srgbClr val="FF0000"/>
                </a:solidFill>
              </a:rPr>
              <a:t>ByName</a:t>
            </a:r>
            <a:endParaRPr lang="en-US" dirty="0">
              <a:solidFill>
                <a:srgbClr val="FF0000"/>
              </a:solidFill>
            </a:endParaRPr>
          </a:p>
          <a:p>
            <a:pPr lvl="3"/>
            <a:r>
              <a:rPr lang="en-US" dirty="0" smtClean="0">
                <a:solidFill>
                  <a:srgbClr val="FF0000"/>
                </a:solidFill>
              </a:rPr>
              <a:t>2)</a:t>
            </a:r>
            <a:r>
              <a:rPr lang="en-US" dirty="0" err="1" smtClean="0">
                <a:solidFill>
                  <a:srgbClr val="FF0000"/>
                </a:solidFill>
              </a:rPr>
              <a:t>ByType</a:t>
            </a:r>
            <a:endParaRPr lang="en-US" dirty="0" smtClean="0">
              <a:solidFill>
                <a:srgbClr val="FF0000"/>
              </a:solidFill>
            </a:endParaRPr>
          </a:p>
          <a:p>
            <a:pPr lvl="3"/>
            <a:r>
              <a:rPr lang="en-US" dirty="0" smtClean="0">
                <a:solidFill>
                  <a:srgbClr val="FF0000"/>
                </a:solidFill>
              </a:rPr>
              <a:t>3)Constructor</a:t>
            </a:r>
          </a:p>
          <a:p>
            <a:pPr lvl="3"/>
            <a:r>
              <a:rPr lang="en-US" dirty="0" smtClean="0">
                <a:solidFill>
                  <a:srgbClr val="FF0000"/>
                </a:solidFill>
              </a:rPr>
              <a:t>4)</a:t>
            </a:r>
            <a:r>
              <a:rPr lang="en-US" dirty="0" err="1" smtClean="0">
                <a:solidFill>
                  <a:srgbClr val="FF0000"/>
                </a:solidFill>
              </a:rPr>
              <a:t>autodetect</a:t>
            </a:r>
            <a:r>
              <a:rPr lang="en-US" dirty="0" smtClean="0">
                <a:solidFill>
                  <a:srgbClr val="FF0000"/>
                </a:solidFill>
              </a:rPr>
              <a:t> (which is </a:t>
            </a:r>
            <a:r>
              <a:rPr lang="en-US" dirty="0" err="1" smtClean="0">
                <a:solidFill>
                  <a:srgbClr val="FF0000"/>
                </a:solidFill>
              </a:rPr>
              <a:t>depricated</a:t>
            </a:r>
            <a:r>
              <a:rPr lang="en-US" dirty="0" smtClean="0">
                <a:solidFill>
                  <a:srgbClr val="FF0000"/>
                </a:solidFill>
              </a:rPr>
              <a:t>)</a:t>
            </a:r>
          </a:p>
          <a:p>
            <a:pPr lvl="2"/>
            <a:r>
              <a:rPr lang="en-US" dirty="0" smtClean="0"/>
              <a:t>By enabling the </a:t>
            </a:r>
            <a:r>
              <a:rPr lang="en-US" dirty="0" err="1" smtClean="0"/>
              <a:t>autowired</a:t>
            </a:r>
            <a:r>
              <a:rPr lang="en-US" dirty="0" smtClean="0"/>
              <a:t> mode we can manage the dependency.</a:t>
            </a:r>
          </a:p>
          <a:p>
            <a:pPr lvl="2"/>
            <a:r>
              <a:rPr lang="en-US" dirty="0" smtClean="0"/>
              <a:t>The above approach is related to the xml configuration but there is another way available by this we can manage the dependency.</a:t>
            </a:r>
          </a:p>
          <a:p>
            <a:pPr lvl="2"/>
            <a:r>
              <a:rPr lang="en-US" dirty="0" smtClean="0"/>
              <a:t>Annotation Driven approach.</a:t>
            </a:r>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Gaikwad</a:t>
            </a:r>
            <a:endParaRPr lang="en-US" dirty="0"/>
          </a:p>
        </p:txBody>
      </p:sp>
    </p:spTree>
    <p:extLst>
      <p:ext uri="{BB962C8B-B14F-4D97-AF65-F5344CB8AC3E}">
        <p14:creationId xmlns:p14="http://schemas.microsoft.com/office/powerpoint/2010/main" val="402759372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pPr lvl="2"/>
            <a:r>
              <a:rPr lang="en-US" dirty="0"/>
              <a:t>We can enabled </a:t>
            </a:r>
            <a:r>
              <a:rPr lang="en-US" dirty="0" err="1"/>
              <a:t>Autowired</a:t>
            </a:r>
            <a:r>
              <a:rPr lang="en-US" dirty="0"/>
              <a:t> by two ways </a:t>
            </a:r>
          </a:p>
          <a:p>
            <a:pPr lvl="3"/>
            <a:r>
              <a:rPr lang="en-US" dirty="0">
                <a:solidFill>
                  <a:srgbClr val="FF0000"/>
                </a:solidFill>
              </a:rPr>
              <a:t>1)Configuration approach(</a:t>
            </a:r>
            <a:r>
              <a:rPr lang="en-US" dirty="0" err="1">
                <a:solidFill>
                  <a:srgbClr val="FF0000"/>
                </a:solidFill>
              </a:rPr>
              <a:t>ie</a:t>
            </a:r>
            <a:r>
              <a:rPr lang="en-US" dirty="0">
                <a:solidFill>
                  <a:srgbClr val="FF0000"/>
                </a:solidFill>
              </a:rPr>
              <a:t> xml driven approach)</a:t>
            </a:r>
          </a:p>
          <a:p>
            <a:pPr lvl="3"/>
            <a:r>
              <a:rPr lang="en-US" dirty="0">
                <a:solidFill>
                  <a:srgbClr val="FF0000"/>
                </a:solidFill>
              </a:rPr>
              <a:t>2)annotation driven </a:t>
            </a:r>
            <a:r>
              <a:rPr lang="en-US" dirty="0" smtClean="0">
                <a:solidFill>
                  <a:srgbClr val="FF0000"/>
                </a:solidFill>
              </a:rPr>
              <a:t>approach</a:t>
            </a:r>
          </a:p>
          <a:p>
            <a:pPr marL="114300" indent="0">
              <a:buNone/>
            </a:pPr>
            <a:r>
              <a:rPr lang="en-US" dirty="0" smtClean="0">
                <a:solidFill>
                  <a:srgbClr val="FF0000"/>
                </a:solidFill>
              </a:rPr>
              <a:t>2)Annotation driven approach</a:t>
            </a:r>
          </a:p>
          <a:p>
            <a:pPr marL="971550" lvl="1" indent="-457200"/>
            <a:r>
              <a:rPr lang="en-US" dirty="0" smtClean="0"/>
              <a:t>@</a:t>
            </a:r>
            <a:r>
              <a:rPr lang="en-US" dirty="0" err="1" smtClean="0"/>
              <a:t>Autowired</a:t>
            </a:r>
            <a:r>
              <a:rPr lang="en-US" dirty="0" smtClean="0"/>
              <a:t> annotation have a default mode called as Type only.</a:t>
            </a:r>
          </a:p>
          <a:p>
            <a:pPr marL="971550" lvl="1" indent="-457200"/>
            <a:r>
              <a:rPr lang="en-US" dirty="0" smtClean="0"/>
              <a:t>It will work on type of the attributes, it will not support  other kind of modes which are available into xml configuration.</a:t>
            </a:r>
          </a:p>
          <a:p>
            <a:pPr marL="971550" lvl="1" indent="-457200"/>
            <a:r>
              <a:rPr lang="en-US" dirty="0" smtClean="0"/>
              <a:t>When we write @</a:t>
            </a:r>
            <a:r>
              <a:rPr lang="en-US" dirty="0" err="1" smtClean="0"/>
              <a:t>Autowired</a:t>
            </a:r>
            <a:r>
              <a:rPr lang="en-US" dirty="0" smtClean="0"/>
              <a:t> then by default one attributes became true i.e. required = true. If we use @</a:t>
            </a:r>
            <a:r>
              <a:rPr lang="en-US" dirty="0" err="1" smtClean="0"/>
              <a:t>Autowired</a:t>
            </a:r>
            <a:r>
              <a:rPr lang="en-US" dirty="0" smtClean="0"/>
              <a:t> annotation then that setter or constructor or attributes became mandatory.</a:t>
            </a:r>
          </a:p>
          <a:p>
            <a:pPr marL="971550" lvl="1" indent="-457200"/>
            <a:r>
              <a:rPr lang="en-US" dirty="0" smtClean="0"/>
              <a:t>Without using @Required we can impose mandatory constraint on setter injection by using @</a:t>
            </a:r>
            <a:r>
              <a:rPr lang="en-US" dirty="0" err="1" smtClean="0"/>
              <a:t>Autowired</a:t>
            </a:r>
            <a:r>
              <a:rPr lang="en-US" dirty="0" smtClean="0"/>
              <a:t>.</a:t>
            </a:r>
          </a:p>
          <a:p>
            <a:pPr marL="971550" lvl="1" indent="-457200"/>
            <a:r>
              <a:rPr lang="en-US" dirty="0" smtClean="0"/>
              <a:t>We can write </a:t>
            </a:r>
            <a:r>
              <a:rPr lang="en-US" dirty="0" err="1" smtClean="0"/>
              <a:t>Autowired</a:t>
            </a:r>
            <a:r>
              <a:rPr lang="en-US" dirty="0" smtClean="0"/>
              <a:t> annotation in </a:t>
            </a:r>
            <a:r>
              <a:rPr lang="en-US" dirty="0" err="1" smtClean="0"/>
              <a:t>fourplaces</a:t>
            </a:r>
            <a:r>
              <a:rPr lang="en-US" dirty="0" smtClean="0"/>
              <a:t> into the class</a:t>
            </a:r>
            <a:r>
              <a:rPr lang="en-US" b="1" dirty="0" smtClean="0"/>
              <a:t>.</a:t>
            </a:r>
          </a:p>
          <a:p>
            <a:pPr marL="1371600" lvl="2" indent="-457200"/>
            <a:r>
              <a:rPr lang="en-US" b="1" dirty="0" smtClean="0"/>
              <a:t>1)Attribute level:</a:t>
            </a:r>
            <a:r>
              <a:rPr lang="en-US" dirty="0" smtClean="0"/>
              <a:t> we can write @</a:t>
            </a:r>
            <a:r>
              <a:rPr lang="en-US" dirty="0" err="1" smtClean="0"/>
              <a:t>Autowired</a:t>
            </a:r>
            <a:r>
              <a:rPr lang="en-US" dirty="0" smtClean="0"/>
              <a:t> at attribute level IOC container automatically inject  dependent bean to the target bean, it will take attribute name and take the type of the attribute and check whether corresponding attribute type bean is available into the </a:t>
            </a:r>
            <a:r>
              <a:rPr lang="en-US" dirty="0" err="1" smtClean="0"/>
              <a:t>inmemory</a:t>
            </a:r>
            <a:r>
              <a:rPr lang="en-US" dirty="0" smtClean="0"/>
              <a:t> metadata if it is there then it will inject the bean object directly. </a:t>
            </a:r>
          </a:p>
          <a:p>
            <a:pPr marL="1371600" lvl="2" indent="-457200"/>
            <a:r>
              <a:rPr lang="en-US" b="1" dirty="0" smtClean="0"/>
              <a:t>2)constructor level : </a:t>
            </a:r>
            <a:r>
              <a:rPr lang="en-US" dirty="0" smtClean="0"/>
              <a:t>we can write @</a:t>
            </a:r>
            <a:r>
              <a:rPr lang="en-US" dirty="0" err="1" smtClean="0"/>
              <a:t>Autowired</a:t>
            </a:r>
            <a:r>
              <a:rPr lang="en-US" dirty="0" smtClean="0"/>
              <a:t> at constructor level which become mandatory.</a:t>
            </a:r>
            <a:endParaRPr lang="en-US" b="1" dirty="0" smtClean="0"/>
          </a:p>
          <a:p>
            <a:pPr marL="1371600" lvl="2" indent="-457200"/>
            <a:r>
              <a:rPr lang="en-US" b="1" dirty="0" smtClean="0"/>
              <a:t>3)setter level:</a:t>
            </a:r>
            <a:r>
              <a:rPr lang="en-US" b="1" dirty="0"/>
              <a:t> </a:t>
            </a:r>
            <a:r>
              <a:rPr lang="en-US" dirty="0"/>
              <a:t>we can write @</a:t>
            </a:r>
            <a:r>
              <a:rPr lang="en-US" dirty="0" err="1"/>
              <a:t>Autowired</a:t>
            </a:r>
            <a:r>
              <a:rPr lang="en-US" dirty="0"/>
              <a:t> at constructor level which become </a:t>
            </a:r>
            <a:r>
              <a:rPr lang="en-US" dirty="0" smtClean="0"/>
              <a:t>mandatory. To make it optional we can make required as false. Ex: @</a:t>
            </a:r>
            <a:r>
              <a:rPr lang="en-US" dirty="0" err="1" smtClean="0"/>
              <a:t>Autowired</a:t>
            </a:r>
            <a:r>
              <a:rPr lang="en-US" dirty="0" smtClean="0"/>
              <a:t>(required=false).</a:t>
            </a:r>
          </a:p>
          <a:p>
            <a:pPr marL="1371600" lvl="2" indent="-457200"/>
            <a:r>
              <a:rPr lang="en-US" b="1" dirty="0" smtClean="0"/>
              <a:t>4)</a:t>
            </a:r>
            <a:r>
              <a:rPr lang="en-US" b="1" dirty="0" err="1" smtClean="0"/>
              <a:t>Orbitery</a:t>
            </a:r>
            <a:r>
              <a:rPr lang="en-US" b="1" dirty="0" smtClean="0"/>
              <a:t>  level: means we can take any general method and we can write @</a:t>
            </a:r>
            <a:r>
              <a:rPr lang="en-US" b="1" dirty="0" err="1" smtClean="0"/>
              <a:t>autowired</a:t>
            </a:r>
            <a:r>
              <a:rPr lang="en-US" b="1" dirty="0" smtClean="0"/>
              <a:t> , IOC container will inject corresponding beans.</a:t>
            </a:r>
          </a:p>
          <a:p>
            <a:pPr marL="571500" indent="-457200"/>
            <a:r>
              <a:rPr lang="en-US" dirty="0" smtClean="0"/>
              <a:t>We can not write two constructor having @</a:t>
            </a:r>
            <a:r>
              <a:rPr lang="en-US" dirty="0" err="1" smtClean="0"/>
              <a:t>autowired</a:t>
            </a:r>
            <a:r>
              <a:rPr lang="en-US" dirty="0" smtClean="0"/>
              <a:t> as annotation it will not work we will get exception. To make it work we can make required as false (@</a:t>
            </a:r>
            <a:r>
              <a:rPr lang="en-US" dirty="0" err="1" smtClean="0"/>
              <a:t>Autowired</a:t>
            </a:r>
            <a:r>
              <a:rPr lang="en-US" dirty="0" smtClean="0"/>
              <a:t>(required=false).</a:t>
            </a:r>
          </a:p>
          <a:p>
            <a:pPr marL="571500" indent="-457200"/>
            <a:r>
              <a:rPr lang="en-US" dirty="0" smtClean="0"/>
              <a:t>If two constructor are available then make required as false then it will work as per the rules – max parameters and if every constructor contains same number of parameters then it works as per hierarchy from top to bottom.</a:t>
            </a:r>
            <a:endParaRPr lang="en-US"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6744098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err="1" smtClean="0"/>
              <a:t>Orbetory</a:t>
            </a:r>
            <a:r>
              <a:rPr lang="en-US" dirty="0" smtClean="0"/>
              <a:t> level:</a:t>
            </a:r>
          </a:p>
          <a:p>
            <a:pPr lvl="1"/>
            <a:r>
              <a:rPr lang="en-US" dirty="0" smtClean="0"/>
              <a:t>Ex:</a:t>
            </a:r>
          </a:p>
          <a:p>
            <a:pPr lvl="1"/>
            <a:endParaRPr lang="en-US" dirty="0"/>
          </a:p>
          <a:p>
            <a:pPr lvl="1"/>
            <a:endParaRPr lang="en-US" dirty="0" smtClean="0"/>
          </a:p>
          <a:p>
            <a:pPr lvl="1"/>
            <a:endParaRPr lang="en-US" dirty="0"/>
          </a:p>
          <a:p>
            <a:pPr lvl="1"/>
            <a:endParaRPr lang="en-US" dirty="0" smtClean="0"/>
          </a:p>
          <a:p>
            <a:pPr lvl="1"/>
            <a:endParaRPr lang="en-US" dirty="0"/>
          </a:p>
          <a:p>
            <a:pPr lvl="1"/>
            <a:r>
              <a:rPr lang="en-US" dirty="0" smtClean="0"/>
              <a:t>Lets see the example of @</a:t>
            </a:r>
            <a:r>
              <a:rPr lang="en-US" dirty="0" err="1" smtClean="0"/>
              <a:t>Autowired</a:t>
            </a:r>
            <a:r>
              <a:rPr lang="en-US" dirty="0" smtClean="0"/>
              <a:t> Annotation with all the permutation and combination.</a:t>
            </a:r>
          </a:p>
          <a:p>
            <a:pPr marL="914400" lvl="2" indent="0">
              <a:buNone/>
            </a:pPr>
            <a:r>
              <a:rPr lang="en-US" dirty="0"/>
              <a:t>	</a:t>
            </a:r>
          </a:p>
        </p:txBody>
      </p:sp>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57200"/>
            <a:ext cx="7772400"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4542682"/>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97" y="0"/>
            <a:ext cx="9105900" cy="6858000"/>
          </a:xfrm>
          <a:prstGeom prst="rect">
            <a:avLst/>
          </a:prstGeom>
          <a:noFill/>
          <a:ln w="9525">
            <a:noFill/>
            <a:miter lim="800000"/>
            <a:headEnd/>
            <a:tailEnd/>
          </a:ln>
          <a:effectLst>
            <a:outerShdw blurRad="50800" dist="38100" dir="10800000" algn="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9544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Spring </a:t>
            </a:r>
            <a:r>
              <a:rPr lang="en-US" dirty="0" smtClean="0">
                <a:solidFill>
                  <a:srgbClr val="FF0000"/>
                </a:solidFill>
              </a:rPr>
              <a:t>10 Class </a:t>
            </a:r>
            <a:endParaRPr lang="en-US" dirty="0"/>
          </a:p>
        </p:txBody>
      </p:sp>
      <p:sp>
        <p:nvSpPr>
          <p:cNvPr id="3" name="Content Placeholder 2"/>
          <p:cNvSpPr>
            <a:spLocks noGrp="1"/>
          </p:cNvSpPr>
          <p:nvPr>
            <p:ph idx="1"/>
          </p:nvPr>
        </p:nvSpPr>
        <p:spPr/>
        <p:txBody>
          <a:bodyPr/>
          <a:lstStyle/>
          <a:p>
            <a:r>
              <a:rPr lang="en-US" dirty="0" smtClean="0"/>
              <a:t>Read the </a:t>
            </a:r>
            <a:r>
              <a:rPr lang="en-US" dirty="0" err="1" smtClean="0"/>
              <a:t>editplus</a:t>
            </a:r>
            <a:r>
              <a:rPr lang="en-US" dirty="0" smtClean="0"/>
              <a:t> file which contains information about </a:t>
            </a:r>
          </a:p>
          <a:p>
            <a:r>
              <a:rPr lang="en-US" dirty="0" smtClean="0">
                <a:solidFill>
                  <a:srgbClr val="FF0000"/>
                </a:solidFill>
              </a:rPr>
              <a:t>Why interface only used to remove the tight coupling between classes? And what are the drawback if we use concrete class or abstract class?</a:t>
            </a:r>
          </a:p>
          <a:p>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49514988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Spring 109</a:t>
            </a:r>
            <a:endParaRPr lang="en-US" dirty="0"/>
          </a:p>
        </p:txBody>
      </p:sp>
      <p:sp>
        <p:nvSpPr>
          <p:cNvPr id="3" name="Content Placeholder 2"/>
          <p:cNvSpPr>
            <a:spLocks noGrp="1"/>
          </p:cNvSpPr>
          <p:nvPr>
            <p:ph idx="1"/>
          </p:nvPr>
        </p:nvSpPr>
        <p:spPr>
          <a:xfrm>
            <a:off x="0" y="457200"/>
            <a:ext cx="9144000" cy="6400800"/>
          </a:xfrm>
        </p:spPr>
        <p:txBody>
          <a:bodyPr>
            <a:normAutofit fontScale="85000" lnSpcReduction="20000"/>
          </a:bodyPr>
          <a:lstStyle/>
          <a:p>
            <a:r>
              <a:rPr lang="en-US" dirty="0" smtClean="0"/>
              <a:t>There are some problems with @</a:t>
            </a:r>
            <a:r>
              <a:rPr lang="en-US" dirty="0" err="1" smtClean="0"/>
              <a:t>Autowired</a:t>
            </a:r>
            <a:r>
              <a:rPr lang="en-US" dirty="0" smtClean="0"/>
              <a:t> Annotation to overcome the problems we have to use another annotation i.e. @Qualifier.</a:t>
            </a:r>
          </a:p>
          <a:p>
            <a:pPr lvl="1"/>
            <a:r>
              <a:rPr lang="en-US" dirty="0" smtClean="0"/>
              <a:t>Actually @</a:t>
            </a:r>
            <a:r>
              <a:rPr lang="en-US" dirty="0" err="1" smtClean="0"/>
              <a:t>Autowired</a:t>
            </a:r>
            <a:r>
              <a:rPr lang="en-US" dirty="0" smtClean="0"/>
              <a:t> works on Type of the attributes if there are number of beans are available into spring bean configuration file with the same type then it is very difficult to identifies.</a:t>
            </a:r>
          </a:p>
          <a:p>
            <a:pPr lvl="1"/>
            <a:r>
              <a:rPr lang="en-US" dirty="0" smtClean="0"/>
              <a:t>Ex:</a:t>
            </a:r>
          </a:p>
          <a:p>
            <a:pPr lvl="2"/>
            <a:r>
              <a:rPr lang="en-US" dirty="0" smtClean="0">
                <a:solidFill>
                  <a:srgbClr val="FF0000"/>
                </a:solidFill>
              </a:rPr>
              <a:t>&lt;bean id=“a” </a:t>
            </a:r>
            <a:r>
              <a:rPr lang="en-US" dirty="0" smtClean="0">
                <a:solidFill>
                  <a:srgbClr val="002060"/>
                </a:solidFill>
              </a:rPr>
              <a:t>class=“A”&gt;</a:t>
            </a:r>
          </a:p>
          <a:p>
            <a:pPr marL="1371600" lvl="3" indent="0">
              <a:buNone/>
            </a:pPr>
            <a:r>
              <a:rPr lang="en-US" dirty="0">
                <a:solidFill>
                  <a:srgbClr val="FF0000"/>
                </a:solidFill>
              </a:rPr>
              <a:t> </a:t>
            </a:r>
            <a:r>
              <a:rPr lang="en-US" dirty="0" smtClean="0">
                <a:solidFill>
                  <a:srgbClr val="FF0000"/>
                </a:solidFill>
              </a:rPr>
              <a:t>        ------------</a:t>
            </a:r>
          </a:p>
          <a:p>
            <a:pPr lvl="2"/>
            <a:r>
              <a:rPr lang="en-US" dirty="0" smtClean="0">
                <a:solidFill>
                  <a:srgbClr val="FF0000"/>
                </a:solidFill>
              </a:rPr>
              <a:t>&lt;/bean&gt;</a:t>
            </a:r>
          </a:p>
          <a:p>
            <a:pPr lvl="2"/>
            <a:r>
              <a:rPr lang="en-US" dirty="0" smtClean="0">
                <a:solidFill>
                  <a:srgbClr val="FF0000"/>
                </a:solidFill>
              </a:rPr>
              <a:t>&lt;bean id=“b” </a:t>
            </a:r>
            <a:r>
              <a:rPr lang="en-US" dirty="0" smtClean="0">
                <a:solidFill>
                  <a:srgbClr val="002060"/>
                </a:solidFill>
              </a:rPr>
              <a:t>class=“A”&gt;</a:t>
            </a:r>
          </a:p>
          <a:p>
            <a:pPr marL="914400" lvl="2" indent="0">
              <a:buNone/>
            </a:pPr>
            <a:r>
              <a:rPr lang="en-US" dirty="0">
                <a:solidFill>
                  <a:srgbClr val="FF0000"/>
                </a:solidFill>
              </a:rPr>
              <a:t> </a:t>
            </a:r>
            <a:r>
              <a:rPr lang="en-US" dirty="0" smtClean="0">
                <a:solidFill>
                  <a:srgbClr val="FF0000"/>
                </a:solidFill>
              </a:rPr>
              <a:t>               ----------</a:t>
            </a:r>
          </a:p>
          <a:p>
            <a:pPr lvl="2"/>
            <a:r>
              <a:rPr lang="en-US" dirty="0" smtClean="0">
                <a:solidFill>
                  <a:srgbClr val="FF0000"/>
                </a:solidFill>
              </a:rPr>
              <a:t>&lt;/bean&gt;</a:t>
            </a:r>
          </a:p>
          <a:p>
            <a:pPr lvl="1"/>
            <a:r>
              <a:rPr lang="en-US" dirty="0" smtClean="0"/>
              <a:t>IOC container get ambiguity which bean has to inject, and  we will get ambiguity exception.</a:t>
            </a:r>
          </a:p>
          <a:p>
            <a:pPr lvl="1"/>
            <a:r>
              <a:rPr lang="en-US" dirty="0" smtClean="0"/>
              <a:t>We can resolve this problem by two ways </a:t>
            </a:r>
          </a:p>
          <a:p>
            <a:pPr lvl="2"/>
            <a:r>
              <a:rPr lang="en-US" dirty="0" smtClean="0"/>
              <a:t>Configure one attribute into spring bean configuration file and </a:t>
            </a:r>
          </a:p>
          <a:p>
            <a:pPr lvl="2"/>
            <a:r>
              <a:rPr lang="en-US" dirty="0" smtClean="0"/>
              <a:t>Annotate  the corresponding bean into class with @Qualifier annotation.</a:t>
            </a:r>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11616212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marL="685800" indent="-571500"/>
            <a:endParaRPr lang="en-US" sz="4400" dirty="0"/>
          </a:p>
          <a:p>
            <a:endParaRPr lang="en-US" sz="7400" dirty="0" smtClean="0"/>
          </a:p>
          <a:p>
            <a:endParaRPr lang="en-US" sz="7400" dirty="0" smtClean="0"/>
          </a:p>
          <a:p>
            <a:endParaRPr lang="en-US" sz="7400" dirty="0" smtClean="0"/>
          </a:p>
          <a:p>
            <a:r>
              <a:rPr lang="en-US" sz="3100" dirty="0" smtClean="0"/>
              <a:t>We can use @Qualifier at three places into the program. </a:t>
            </a:r>
          </a:p>
          <a:p>
            <a:r>
              <a:rPr lang="en-US" sz="3100" dirty="0" smtClean="0"/>
              <a:t>If we just annotate the @Qualifier into the class then by default it will assume attribute name as Qualifier name and it will search bean into Spring bean Configuration File with attribute name and inject it. </a:t>
            </a:r>
          </a:p>
          <a:p>
            <a:r>
              <a:rPr lang="en-US" sz="3100" dirty="0" smtClean="0"/>
              <a:t>If we specify the qualifier name then IOC container will search for specified bean only.</a:t>
            </a:r>
          </a:p>
          <a:p>
            <a:r>
              <a:rPr lang="en-US" sz="3100" dirty="0" smtClean="0"/>
              <a:t>We can give bean ID as a qualifier name but there is a problem, we are hard coding the bean id, So in feature we can not change the bean id </a:t>
            </a:r>
            <a:r>
              <a:rPr lang="en-US" sz="3100" dirty="0" err="1" smtClean="0"/>
              <a:t>Bz</a:t>
            </a:r>
            <a:r>
              <a:rPr lang="en-US" sz="3100" dirty="0" smtClean="0"/>
              <a:t> of that we can not refer Bean id as the Qualifier name.</a:t>
            </a:r>
          </a:p>
          <a:p>
            <a:pPr lvl="1"/>
            <a:endParaRPr lang="en-US" sz="3100" dirty="0"/>
          </a:p>
          <a:p>
            <a:pPr marL="0" indent="0">
              <a:buNone/>
            </a:pPr>
            <a:endParaRPr lang="en-US" dirty="0" smtClean="0">
              <a:solidFill>
                <a:srgbClr val="FF0000"/>
              </a:solidFill>
            </a:endParaRPr>
          </a:p>
          <a:p>
            <a:endParaRPr lang="en-US" dirty="0">
              <a:solidFill>
                <a:srgbClr val="FF0000"/>
              </a:solidFill>
            </a:endParaRPr>
          </a:p>
          <a:p>
            <a:endParaRPr lang="en-US" dirty="0" smtClean="0">
              <a:solidFill>
                <a:srgbClr val="FF0000"/>
              </a:solidFill>
            </a:endParaRPr>
          </a:p>
          <a:p>
            <a:endParaRPr lang="en-US" dirty="0">
              <a:solidFill>
                <a:srgbClr val="FF0000"/>
              </a:solidFill>
            </a:endParaRPr>
          </a:p>
          <a:p>
            <a:endParaRPr lang="en-US" dirty="0" smtClean="0">
              <a:solidFill>
                <a:srgbClr val="FF0000"/>
              </a:solidFill>
            </a:endParaRPr>
          </a:p>
          <a:p>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169426"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8946386"/>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sz="3100" dirty="0"/>
              <a:t>We can use @Qualifier annotation at three </a:t>
            </a:r>
            <a:r>
              <a:rPr lang="en-US" sz="3100" dirty="0" smtClean="0"/>
              <a:t>places </a:t>
            </a:r>
            <a:r>
              <a:rPr lang="en-US" sz="3100" dirty="0"/>
              <a:t>into the class.</a:t>
            </a:r>
          </a:p>
          <a:p>
            <a:pPr lvl="1"/>
            <a:r>
              <a:rPr lang="en-US" sz="2700" dirty="0"/>
              <a:t>1) Attribute </a:t>
            </a:r>
            <a:r>
              <a:rPr lang="en-US" sz="2700" dirty="0" smtClean="0"/>
              <a:t>level </a:t>
            </a:r>
            <a:endParaRPr lang="en-US" sz="2700" dirty="0"/>
          </a:p>
          <a:p>
            <a:pPr lvl="1"/>
            <a:r>
              <a:rPr lang="en-US" sz="2700" dirty="0"/>
              <a:t>2)Constructor </a:t>
            </a:r>
            <a:r>
              <a:rPr lang="en-US" sz="2700" dirty="0" smtClean="0"/>
              <a:t>level </a:t>
            </a:r>
            <a:endParaRPr lang="en-US" sz="2700" dirty="0"/>
          </a:p>
          <a:p>
            <a:pPr lvl="1"/>
            <a:r>
              <a:rPr lang="en-US" sz="2700" dirty="0"/>
              <a:t>3)setter </a:t>
            </a:r>
            <a:r>
              <a:rPr lang="en-US" sz="2700" dirty="0" smtClean="0"/>
              <a:t>level</a:t>
            </a:r>
          </a:p>
          <a:p>
            <a:pPr lvl="1"/>
            <a:r>
              <a:rPr lang="en-US" sz="2700" dirty="0" smtClean="0"/>
              <a:t>Lets see the  example</a:t>
            </a:r>
          </a:p>
          <a:p>
            <a:pPr lvl="1"/>
            <a:endParaRPr lang="en-US" sz="2700" dirty="0" smtClean="0"/>
          </a:p>
          <a:p>
            <a:pPr lvl="1"/>
            <a:endParaRPr lang="en-US" sz="2700" dirty="0"/>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11222606"/>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36" y="0"/>
            <a:ext cx="9133764" cy="6960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8191057"/>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r>
              <a:rPr lang="en-US" dirty="0">
                <a:solidFill>
                  <a:srgbClr val="FF0000"/>
                </a:solidFill>
              </a:rPr>
              <a:t>Stereotype Annotations</a:t>
            </a:r>
            <a:r>
              <a:rPr lang="en-US" dirty="0" smtClean="0">
                <a:solidFill>
                  <a:srgbClr val="FF0000"/>
                </a:solidFill>
              </a:rPr>
              <a:t>:</a:t>
            </a:r>
          </a:p>
          <a:p>
            <a:r>
              <a:rPr lang="en-US" dirty="0" smtClean="0"/>
              <a:t>Spring allows us to create IOC container in two ways </a:t>
            </a:r>
          </a:p>
          <a:p>
            <a:pPr lvl="1"/>
            <a:r>
              <a:rPr lang="en-US" dirty="0" smtClean="0">
                <a:solidFill>
                  <a:srgbClr val="FF0000"/>
                </a:solidFill>
              </a:rPr>
              <a:t>1) BeanFactory</a:t>
            </a:r>
          </a:p>
          <a:p>
            <a:pPr lvl="1"/>
            <a:r>
              <a:rPr lang="en-US" dirty="0" smtClean="0">
                <a:solidFill>
                  <a:srgbClr val="FF0000"/>
                </a:solidFill>
              </a:rPr>
              <a:t>2) Application context</a:t>
            </a:r>
          </a:p>
          <a:p>
            <a:pPr lvl="1"/>
            <a:r>
              <a:rPr lang="en-US" dirty="0" smtClean="0">
                <a:solidFill>
                  <a:srgbClr val="FF0000"/>
                </a:solidFill>
              </a:rPr>
              <a:t>1)</a:t>
            </a:r>
            <a:r>
              <a:rPr lang="en-US" dirty="0" smtClean="0"/>
              <a:t>To ensure beans are available into IOC container we have to write spring bean configuration file and we have to configure all the beans. After that pass configuration file as input to the Beanfactory or ApplicatonContext. Beanfactory or ApplicationContext  read all the beans which are configured into configuration file and place into IOC container as bean. </a:t>
            </a:r>
          </a:p>
          <a:p>
            <a:pPr lvl="1"/>
            <a:r>
              <a:rPr lang="en-US" dirty="0" smtClean="0">
                <a:solidFill>
                  <a:srgbClr val="FF0000"/>
                </a:solidFill>
              </a:rPr>
              <a:t>2)</a:t>
            </a:r>
            <a:r>
              <a:rPr lang="en-US" dirty="0" smtClean="0"/>
              <a:t>Another way to make our class as bean and place into IOC container we have to use </a:t>
            </a:r>
            <a:r>
              <a:rPr lang="en-US" dirty="0" smtClean="0">
                <a:solidFill>
                  <a:srgbClr val="FF0000"/>
                </a:solidFill>
              </a:rPr>
              <a:t>Stereotype Annotation.</a:t>
            </a:r>
          </a:p>
          <a:p>
            <a:pPr lvl="1"/>
            <a:r>
              <a:rPr lang="en-US" dirty="0" smtClean="0"/>
              <a:t>Stereotype annotation are developed by considering typical web application development.</a:t>
            </a:r>
          </a:p>
          <a:p>
            <a:pPr lvl="1"/>
            <a:r>
              <a:rPr lang="en-US" dirty="0" smtClean="0"/>
              <a:t>There are four stereotype annotations available</a:t>
            </a:r>
            <a:endParaRPr lang="en-US" dirty="0"/>
          </a:p>
          <a:p>
            <a:pPr lvl="1"/>
            <a:r>
              <a:rPr lang="en-US" dirty="0" smtClean="0">
                <a:solidFill>
                  <a:srgbClr val="FF0000"/>
                </a:solidFill>
              </a:rPr>
              <a:t>@Component</a:t>
            </a:r>
            <a:r>
              <a:rPr lang="en-US" dirty="0" smtClean="0"/>
              <a:t> : By using @Component we can make our class as a bean and IOC container will take the class and places into IOC container as bean.  </a:t>
            </a:r>
            <a:endParaRPr lang="en-US" dirty="0"/>
          </a:p>
          <a:p>
            <a:pPr lvl="1"/>
            <a:r>
              <a:rPr lang="en-US" dirty="0" smtClean="0">
                <a:solidFill>
                  <a:srgbClr val="FF0000"/>
                </a:solidFill>
              </a:rPr>
              <a:t>@Controller : </a:t>
            </a:r>
            <a:r>
              <a:rPr lang="en-US" dirty="0" smtClean="0"/>
              <a:t>@Controller annotation also used for making our class as bean into IOC container.</a:t>
            </a:r>
            <a:endParaRPr lang="en-US" dirty="0"/>
          </a:p>
          <a:p>
            <a:pPr lvl="1"/>
            <a:r>
              <a:rPr lang="en-US" dirty="0" smtClean="0">
                <a:solidFill>
                  <a:srgbClr val="FF0000"/>
                </a:solidFill>
              </a:rPr>
              <a:t>@Service : </a:t>
            </a:r>
            <a:r>
              <a:rPr lang="en-US" dirty="0" smtClean="0"/>
              <a:t>@Service annotation also used for making our class as bean into IOC container. </a:t>
            </a:r>
            <a:endParaRPr lang="en-US" dirty="0"/>
          </a:p>
          <a:p>
            <a:pPr lvl="1"/>
            <a:r>
              <a:rPr lang="en-US" dirty="0">
                <a:solidFill>
                  <a:srgbClr val="FF0000"/>
                </a:solidFill>
              </a:rPr>
              <a:t>@Repository: </a:t>
            </a:r>
            <a:r>
              <a:rPr lang="en-US" dirty="0" smtClean="0"/>
              <a:t>@Repository </a:t>
            </a:r>
            <a:r>
              <a:rPr lang="en-US" dirty="0"/>
              <a:t>annotation also used for making our class as bean into IOC container. </a:t>
            </a:r>
          </a:p>
          <a:p>
            <a:pPr lvl="1"/>
            <a:endParaRPr lang="en-US" dirty="0"/>
          </a:p>
          <a:p>
            <a:endParaRPr lang="en-US" dirty="0"/>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Gaikwad</a:t>
            </a:r>
            <a:endParaRPr lang="en-US" dirty="0"/>
          </a:p>
        </p:txBody>
      </p:sp>
    </p:spTree>
    <p:extLst>
      <p:ext uri="{BB962C8B-B14F-4D97-AF65-F5344CB8AC3E}">
        <p14:creationId xmlns:p14="http://schemas.microsoft.com/office/powerpoint/2010/main" val="277381101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dirty="0" smtClean="0"/>
              <a:t>A web application divided into different layers</a:t>
            </a:r>
          </a:p>
          <a:p>
            <a:pPr lvl="1"/>
            <a:r>
              <a:rPr lang="en-US" dirty="0" smtClean="0">
                <a:solidFill>
                  <a:srgbClr val="FF0000"/>
                </a:solidFill>
              </a:rPr>
              <a:t>Presentation layer</a:t>
            </a:r>
          </a:p>
          <a:p>
            <a:pPr lvl="1"/>
            <a:r>
              <a:rPr lang="en-US" dirty="0" smtClean="0">
                <a:solidFill>
                  <a:srgbClr val="FF0000"/>
                </a:solidFill>
              </a:rPr>
              <a:t>Business layer </a:t>
            </a:r>
          </a:p>
          <a:p>
            <a:pPr lvl="1"/>
            <a:r>
              <a:rPr lang="en-US" dirty="0" smtClean="0">
                <a:solidFill>
                  <a:srgbClr val="FF0000"/>
                </a:solidFill>
              </a:rPr>
              <a:t>Persistency layer</a:t>
            </a:r>
          </a:p>
          <a:p>
            <a:r>
              <a:rPr lang="en-US" dirty="0" smtClean="0"/>
              <a:t> To represent and to identify particular layer spring has given four stereotype annotations.</a:t>
            </a:r>
          </a:p>
          <a:p>
            <a:r>
              <a:rPr lang="en-US" dirty="0" smtClean="0">
                <a:solidFill>
                  <a:srgbClr val="FF0000"/>
                </a:solidFill>
              </a:rPr>
              <a:t>@Component: </a:t>
            </a:r>
            <a:r>
              <a:rPr lang="en-US" dirty="0" smtClean="0"/>
              <a:t>A general POJO class or a General class represented by @Component annotation.</a:t>
            </a:r>
          </a:p>
          <a:p>
            <a:r>
              <a:rPr lang="en-US" dirty="0" smtClean="0">
                <a:solidFill>
                  <a:srgbClr val="FF0000"/>
                </a:solidFill>
              </a:rPr>
              <a:t>@Controller : </a:t>
            </a:r>
            <a:r>
              <a:rPr lang="en-US" dirty="0" smtClean="0"/>
              <a:t>A class which control the request processing and replay accurately that class represented by @Controller.</a:t>
            </a:r>
          </a:p>
          <a:p>
            <a:r>
              <a:rPr lang="en-US" dirty="0" smtClean="0">
                <a:solidFill>
                  <a:srgbClr val="FF0000"/>
                </a:solidFill>
              </a:rPr>
              <a:t>@service :</a:t>
            </a:r>
            <a:r>
              <a:rPr lang="en-US" dirty="0" smtClean="0"/>
              <a:t> This annotation used to represents the service class which will going to provide the services to the other classes.</a:t>
            </a:r>
          </a:p>
          <a:p>
            <a:r>
              <a:rPr lang="en-US" dirty="0" smtClean="0">
                <a:solidFill>
                  <a:srgbClr val="FF0000"/>
                </a:solidFill>
              </a:rPr>
              <a:t>@Repository : </a:t>
            </a:r>
            <a:r>
              <a:rPr lang="en-US" dirty="0" smtClean="0"/>
              <a:t>This annotation use to represent the persistency related classes.</a:t>
            </a:r>
          </a:p>
          <a:p>
            <a:r>
              <a:rPr lang="en-US" dirty="0" smtClean="0"/>
              <a:t>But all the four stereotype Annotation are creating the beans into IOC container.  </a:t>
            </a:r>
          </a:p>
          <a:p>
            <a:r>
              <a:rPr lang="en-US" dirty="0" smtClean="0"/>
              <a:t>Lets see the below diagram which will give more clarity.</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041003705"/>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2879946"/>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dirty="0" smtClean="0"/>
              <a:t>Spring 110</a:t>
            </a:r>
            <a:endParaRPr lang="en-US" dirty="0"/>
          </a:p>
        </p:txBody>
      </p:sp>
      <p:sp>
        <p:nvSpPr>
          <p:cNvPr id="3" name="Content Placeholder 2"/>
          <p:cNvSpPr>
            <a:spLocks noGrp="1"/>
          </p:cNvSpPr>
          <p:nvPr>
            <p:ph idx="1"/>
          </p:nvPr>
        </p:nvSpPr>
        <p:spPr>
          <a:xfrm>
            <a:off x="0" y="533400"/>
            <a:ext cx="9144000" cy="6324600"/>
          </a:xfrm>
        </p:spPr>
        <p:txBody>
          <a:bodyPr>
            <a:normAutofit fontScale="62500" lnSpcReduction="20000"/>
          </a:bodyPr>
          <a:lstStyle/>
          <a:p>
            <a:r>
              <a:rPr lang="en-US" dirty="0" smtClean="0">
                <a:solidFill>
                  <a:srgbClr val="FF0000"/>
                </a:solidFill>
              </a:rPr>
              <a:t>@Scope </a:t>
            </a:r>
            <a:r>
              <a:rPr lang="en-US" dirty="0" smtClean="0"/>
              <a:t>:we can specify scope of the bean by @scope annotation. By default scope of the bean is singleton.</a:t>
            </a:r>
          </a:p>
          <a:p>
            <a:pPr lvl="1"/>
            <a:r>
              <a:rPr lang="en-US" dirty="0" smtClean="0"/>
              <a:t>we can use prototype and other scope also.(ex. Session , request, global) .</a:t>
            </a:r>
          </a:p>
          <a:p>
            <a:r>
              <a:rPr lang="en-US" dirty="0" smtClean="0">
                <a:solidFill>
                  <a:srgbClr val="FF0000"/>
                </a:solidFill>
              </a:rPr>
              <a:t>@Lazy </a:t>
            </a:r>
            <a:r>
              <a:rPr lang="en-US" dirty="0" smtClean="0"/>
              <a:t>: Application context used to create the IOC container but it will instantiate all the bean at the time of creation IOC container whose scope is singleton.</a:t>
            </a:r>
          </a:p>
          <a:p>
            <a:pPr lvl="1"/>
            <a:r>
              <a:rPr lang="en-US" dirty="0" smtClean="0"/>
              <a:t>But we can make it lazy also by annotating that class as  @Lazy  annotate. </a:t>
            </a:r>
          </a:p>
          <a:p>
            <a:r>
              <a:rPr lang="en-US" dirty="0" smtClean="0">
                <a:solidFill>
                  <a:srgbClr val="FF0000"/>
                </a:solidFill>
              </a:rPr>
              <a:t>@</a:t>
            </a:r>
            <a:r>
              <a:rPr lang="en-US" dirty="0" err="1" smtClean="0">
                <a:solidFill>
                  <a:srgbClr val="FF0000"/>
                </a:solidFill>
              </a:rPr>
              <a:t>DependsOn</a:t>
            </a:r>
            <a:r>
              <a:rPr lang="en-US" dirty="0" smtClean="0">
                <a:solidFill>
                  <a:srgbClr val="FF0000"/>
                </a:solidFill>
              </a:rPr>
              <a:t>:</a:t>
            </a:r>
            <a:r>
              <a:rPr lang="en-US" dirty="0" smtClean="0"/>
              <a:t> one class is not directly depends on other class rather indirectly  they are dependent, so we can use @</a:t>
            </a:r>
            <a:r>
              <a:rPr lang="en-US" dirty="0" err="1" smtClean="0"/>
              <a:t>DependsOn</a:t>
            </a:r>
            <a:r>
              <a:rPr lang="en-US" dirty="0" smtClean="0"/>
              <a:t> annotation.</a:t>
            </a:r>
          </a:p>
          <a:p>
            <a:pPr lvl="1"/>
            <a:r>
              <a:rPr lang="en-US" dirty="0" smtClean="0"/>
              <a:t>Ex: Calculator class want data but data is not available into cache to load data into the cache, </a:t>
            </a:r>
            <a:r>
              <a:rPr lang="en-US" dirty="0" err="1" smtClean="0"/>
              <a:t>CacheManager</a:t>
            </a:r>
            <a:r>
              <a:rPr lang="en-US" dirty="0" smtClean="0"/>
              <a:t> is responsible, means until and unless data is available into cache calculator class will not </a:t>
            </a:r>
            <a:r>
              <a:rPr lang="en-US" dirty="0" err="1" smtClean="0"/>
              <a:t>work.but</a:t>
            </a:r>
            <a:r>
              <a:rPr lang="en-US" dirty="0" smtClean="0"/>
              <a:t> to load the data </a:t>
            </a:r>
            <a:r>
              <a:rPr lang="en-US" dirty="0" err="1" smtClean="0"/>
              <a:t>CacheManager</a:t>
            </a:r>
            <a:r>
              <a:rPr lang="en-US" dirty="0" smtClean="0"/>
              <a:t> is required, means calculator indirectly depends on </a:t>
            </a:r>
            <a:r>
              <a:rPr lang="en-US" dirty="0" err="1" smtClean="0"/>
              <a:t>CacheManager</a:t>
            </a:r>
            <a:r>
              <a:rPr lang="en-US" dirty="0" smtClean="0"/>
              <a:t>.</a:t>
            </a:r>
          </a:p>
          <a:p>
            <a:pPr lvl="1"/>
            <a:r>
              <a:rPr lang="en-US" dirty="0" smtClean="0"/>
              <a:t>So we can achieve this by @</a:t>
            </a:r>
            <a:r>
              <a:rPr lang="en-US" dirty="0" err="1" smtClean="0"/>
              <a:t>DependsOn</a:t>
            </a:r>
            <a:r>
              <a:rPr lang="en-US" dirty="0" smtClean="0"/>
              <a:t> annotation in annotation driven approach .  </a:t>
            </a:r>
          </a:p>
          <a:p>
            <a:r>
              <a:rPr lang="en-US" dirty="0" smtClean="0">
                <a:solidFill>
                  <a:srgbClr val="FF0000"/>
                </a:solidFill>
              </a:rPr>
              <a:t>@Value (#{}): (“#{}”) </a:t>
            </a:r>
            <a:r>
              <a:rPr lang="en-US" dirty="0" smtClean="0"/>
              <a:t>this is the spring expression which is used to read the data dynamically or from property file and so on.</a:t>
            </a:r>
          </a:p>
          <a:p>
            <a:pPr lvl="1"/>
            <a:r>
              <a:rPr lang="en-US" dirty="0" smtClean="0"/>
              <a:t>we can directly can assign the values but in feature we can not change that value easily. Which is hard coded into the program.</a:t>
            </a:r>
          </a:p>
          <a:p>
            <a:pPr lvl="1"/>
            <a:r>
              <a:rPr lang="en-US" dirty="0" err="1" smtClean="0"/>
              <a:t>Bz</a:t>
            </a:r>
            <a:r>
              <a:rPr lang="en-US" dirty="0" smtClean="0"/>
              <a:t> of that spring has provided a expression place holder.</a:t>
            </a:r>
          </a:p>
          <a:p>
            <a:r>
              <a:rPr lang="en-US" dirty="0" smtClean="0"/>
              <a:t>Lets see the example</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62507100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36" y="0"/>
            <a:ext cx="9133764"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760595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rmAutofit fontScale="90000"/>
          </a:bodyPr>
          <a:lstStyle/>
          <a:p>
            <a:r>
              <a:rPr lang="en-US" dirty="0" smtClean="0"/>
              <a:t>Spring 111</a:t>
            </a:r>
            <a:endParaRPr lang="en-US" dirty="0"/>
          </a:p>
        </p:txBody>
      </p:sp>
      <p:sp>
        <p:nvSpPr>
          <p:cNvPr id="3" name="Content Placeholder 2"/>
          <p:cNvSpPr>
            <a:spLocks noGrp="1"/>
          </p:cNvSpPr>
          <p:nvPr>
            <p:ph idx="1"/>
          </p:nvPr>
        </p:nvSpPr>
        <p:spPr>
          <a:xfrm>
            <a:off x="0" y="381000"/>
            <a:ext cx="9144000" cy="6477000"/>
          </a:xfrm>
        </p:spPr>
        <p:txBody>
          <a:bodyPr>
            <a:normAutofit fontScale="70000" lnSpcReduction="20000"/>
          </a:bodyPr>
          <a:lstStyle/>
          <a:p>
            <a:r>
              <a:rPr lang="en-US" dirty="0" smtClean="0">
                <a:solidFill>
                  <a:srgbClr val="FF0000"/>
                </a:solidFill>
              </a:rPr>
              <a:t>@Configuration</a:t>
            </a:r>
            <a:r>
              <a:rPr lang="en-US" dirty="0" smtClean="0"/>
              <a:t>: As we going to write spring bean configuration file like that here also we going to write the configuration class which is responsible for creating beans and placing into IOC container.</a:t>
            </a:r>
          </a:p>
          <a:p>
            <a:pPr lvl="1"/>
            <a:r>
              <a:rPr lang="en-US" dirty="0" smtClean="0"/>
              <a:t>if we write @configuration annotate class that class acts as configuration file, more-ever  we can give name to the bean using name attribute which is available into @Bean annotation.</a:t>
            </a:r>
          </a:p>
          <a:p>
            <a:pPr lvl="1"/>
            <a:r>
              <a:rPr lang="en-US" dirty="0" smtClean="0"/>
              <a:t>Other attributes also available which help in adding extra capabilities to the corresponding beans.</a:t>
            </a:r>
          </a:p>
          <a:p>
            <a:r>
              <a:rPr lang="en-US" dirty="0" smtClean="0">
                <a:solidFill>
                  <a:srgbClr val="FF0000"/>
                </a:solidFill>
              </a:rPr>
              <a:t>@Bean(</a:t>
            </a:r>
            <a:r>
              <a:rPr lang="en-US" dirty="0" err="1" smtClean="0">
                <a:solidFill>
                  <a:srgbClr val="FF0000"/>
                </a:solidFill>
              </a:rPr>
              <a:t>name,autowire,initmethod,destorymethod</a:t>
            </a:r>
            <a:r>
              <a:rPr lang="en-US" dirty="0" smtClean="0">
                <a:solidFill>
                  <a:srgbClr val="FF0000"/>
                </a:solidFill>
              </a:rPr>
              <a:t>)</a:t>
            </a:r>
          </a:p>
          <a:p>
            <a:pPr lvl="1"/>
            <a:r>
              <a:rPr lang="en-US" dirty="0" smtClean="0"/>
              <a:t>@Bean annotation used to create the bean and placing that bean into IOC container. We can add extra capabilities also.</a:t>
            </a:r>
          </a:p>
          <a:p>
            <a:r>
              <a:rPr lang="en-US" dirty="0" smtClean="0">
                <a:solidFill>
                  <a:srgbClr val="FF0000"/>
                </a:solidFill>
              </a:rPr>
              <a:t>@</a:t>
            </a:r>
            <a:r>
              <a:rPr lang="en-US" dirty="0" err="1" smtClean="0">
                <a:solidFill>
                  <a:srgbClr val="FF0000"/>
                </a:solidFill>
              </a:rPr>
              <a:t>ComponentScan</a:t>
            </a:r>
            <a:r>
              <a:rPr lang="en-US" dirty="0" smtClean="0">
                <a:solidFill>
                  <a:srgbClr val="FF0000"/>
                </a:solidFill>
              </a:rPr>
              <a:t>(“</a:t>
            </a:r>
            <a:r>
              <a:rPr lang="en-US" dirty="0" err="1" smtClean="0">
                <a:solidFill>
                  <a:srgbClr val="FF0000"/>
                </a:solidFill>
              </a:rPr>
              <a:t>packageName</a:t>
            </a:r>
            <a:r>
              <a:rPr lang="en-US" dirty="0" smtClean="0">
                <a:solidFill>
                  <a:srgbClr val="FF0000"/>
                </a:solidFill>
              </a:rPr>
              <a:t>”) :</a:t>
            </a:r>
          </a:p>
          <a:p>
            <a:pPr lvl="1"/>
            <a:r>
              <a:rPr lang="en-US" dirty="0" smtClean="0"/>
              <a:t>It is newly added annotation in spring 3.2.x which help in scanning the and placing beans into IOC container.</a:t>
            </a:r>
          </a:p>
          <a:p>
            <a:pPr lvl="1"/>
            <a:r>
              <a:rPr lang="en-US" dirty="0" smtClean="0"/>
              <a:t>Ex: if a package contains 10 class annotate with @Component and there are some class which are in @Configuration class, while loading configuration class we wanted to create other classes as bean and places IOC container  then we can use @</a:t>
            </a:r>
            <a:r>
              <a:rPr lang="en-US" dirty="0" err="1" smtClean="0"/>
              <a:t>ComponentScan</a:t>
            </a:r>
            <a:r>
              <a:rPr lang="en-US" dirty="0" smtClean="0"/>
              <a:t> which take package name contains annotated classes.</a:t>
            </a:r>
          </a:p>
          <a:p>
            <a:pPr lvl="1"/>
            <a:r>
              <a:rPr lang="en-US" dirty="0" smtClean="0"/>
              <a:t>While loading @Configuration class IOC container will load able to read other component class which are available into given package.</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55097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solidFill>
                  <a:srgbClr val="FF0000"/>
                </a:solidFill>
              </a:rPr>
              <a:t>Spring 11 class</a:t>
            </a:r>
            <a:endParaRPr lang="en-US" dirty="0">
              <a:solidFill>
                <a:srgbClr val="FF0000"/>
              </a:solidFill>
            </a:endParaRPr>
          </a:p>
        </p:txBody>
      </p:sp>
      <p:sp>
        <p:nvSpPr>
          <p:cNvPr id="3" name="Content Placeholder 2"/>
          <p:cNvSpPr>
            <a:spLocks noGrp="1"/>
          </p:cNvSpPr>
          <p:nvPr>
            <p:ph idx="1"/>
          </p:nvPr>
        </p:nvSpPr>
        <p:spPr>
          <a:xfrm>
            <a:off x="0" y="762000"/>
            <a:ext cx="9144000" cy="5943600"/>
          </a:xfrm>
          <a:blipFill dpi="0" rotWithShape="1">
            <a:blip r:embed="rId2">
              <a:extLst>
                <a:ext uri="{28A0092B-C50C-407E-A947-70E740481C1C}">
                  <a14:useLocalDpi xmlns:a14="http://schemas.microsoft.com/office/drawing/2010/main" val="0"/>
                </a:ext>
              </a:extLst>
            </a:blip>
            <a:srcRect/>
            <a:stretch>
              <a:fillRect/>
            </a:stretch>
          </a:blipFill>
        </p:spPr>
        <p:txBody>
          <a:bodyPr/>
          <a:lstStyle/>
          <a:p>
            <a:pPr marL="0" indent="0">
              <a:buNone/>
            </a:pP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944872865"/>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Spring 112</a:t>
            </a:r>
            <a:endParaRPr lang="en-US" dirty="0"/>
          </a:p>
        </p:txBody>
      </p:sp>
      <p:sp>
        <p:nvSpPr>
          <p:cNvPr id="3" name="Content Placeholder 2"/>
          <p:cNvSpPr>
            <a:spLocks noGrp="1"/>
          </p:cNvSpPr>
          <p:nvPr>
            <p:ph idx="1"/>
          </p:nvPr>
        </p:nvSpPr>
        <p:spPr>
          <a:xfrm>
            <a:off x="0" y="533400"/>
            <a:ext cx="9144000" cy="6324600"/>
          </a:xfrm>
        </p:spPr>
        <p:txBody>
          <a:bodyPr>
            <a:normAutofit fontScale="62500" lnSpcReduction="20000"/>
          </a:bodyPr>
          <a:lstStyle/>
          <a:p>
            <a:r>
              <a:rPr lang="en-US" dirty="0" smtClean="0">
                <a:solidFill>
                  <a:srgbClr val="FF0000"/>
                </a:solidFill>
              </a:rPr>
              <a:t>@Import(</a:t>
            </a:r>
            <a:r>
              <a:rPr lang="en-US" dirty="0" err="1" smtClean="0">
                <a:solidFill>
                  <a:srgbClr val="FF0000"/>
                </a:solidFill>
              </a:rPr>
              <a:t>AppConfig.class</a:t>
            </a:r>
            <a:r>
              <a:rPr lang="en-US" dirty="0" smtClean="0">
                <a:solidFill>
                  <a:srgbClr val="FF0000"/>
                </a:solidFill>
              </a:rPr>
              <a:t>, </a:t>
            </a:r>
            <a:r>
              <a:rPr lang="en-US" dirty="0" err="1" smtClean="0">
                <a:solidFill>
                  <a:srgbClr val="FF0000"/>
                </a:solidFill>
              </a:rPr>
              <a:t>DBUtil.class</a:t>
            </a:r>
            <a:r>
              <a:rPr lang="en-US" dirty="0" smtClean="0">
                <a:solidFill>
                  <a:srgbClr val="FF0000"/>
                </a:solidFill>
              </a:rPr>
              <a:t>):</a:t>
            </a:r>
            <a:r>
              <a:rPr lang="en-US" dirty="0" smtClean="0"/>
              <a:t> A project may contains multiple class and every class may has its own identity like controller classes, utility classes, services classes, </a:t>
            </a:r>
            <a:r>
              <a:rPr lang="en-US" dirty="0" err="1" smtClean="0"/>
              <a:t>DAOclasses</a:t>
            </a:r>
            <a:r>
              <a:rPr lang="en-US" dirty="0" smtClean="0"/>
              <a:t>, </a:t>
            </a:r>
            <a:r>
              <a:rPr lang="en-US" dirty="0" err="1" smtClean="0"/>
              <a:t>pojo</a:t>
            </a:r>
            <a:r>
              <a:rPr lang="en-US" dirty="0" smtClean="0"/>
              <a:t> classes.</a:t>
            </a:r>
          </a:p>
          <a:p>
            <a:pPr lvl="1"/>
            <a:r>
              <a:rPr lang="en-US" dirty="0" smtClean="0"/>
              <a:t>So we can not write all classes at single place to place into IOC container, actually we can write but it become clumsy to programmer.</a:t>
            </a:r>
          </a:p>
          <a:p>
            <a:pPr lvl="1"/>
            <a:r>
              <a:rPr lang="en-US" dirty="0" smtClean="0"/>
              <a:t>We can write multiple configuration classes related to particular concern layer ex service related, DAO related , utility related etc.</a:t>
            </a:r>
          </a:p>
          <a:p>
            <a:pPr lvl="1"/>
            <a:r>
              <a:rPr lang="en-US" dirty="0" smtClean="0"/>
              <a:t>To avoid the confusion  spring has provided one annotation called @Import which help in importing multiple configuration at one place. </a:t>
            </a:r>
          </a:p>
          <a:p>
            <a:r>
              <a:rPr lang="en-US" dirty="0" smtClean="0">
                <a:solidFill>
                  <a:srgbClr val="FF0000"/>
                </a:solidFill>
              </a:rPr>
              <a:t>@profile(“dev”): </a:t>
            </a:r>
            <a:r>
              <a:rPr lang="en-US" dirty="0" smtClean="0"/>
              <a:t>one environment configuration will not support to other environment , ex: development environment platform will not be same as testing environment so it is very hard to migrate from one </a:t>
            </a:r>
            <a:r>
              <a:rPr lang="en-US" dirty="0" err="1" smtClean="0"/>
              <a:t>env</a:t>
            </a:r>
            <a:r>
              <a:rPr lang="en-US" dirty="0" smtClean="0"/>
              <a:t>. to other </a:t>
            </a:r>
            <a:r>
              <a:rPr lang="en-US" dirty="0" err="1" smtClean="0"/>
              <a:t>env</a:t>
            </a:r>
            <a:r>
              <a:rPr lang="en-US" dirty="0" smtClean="0"/>
              <a:t>..</a:t>
            </a:r>
          </a:p>
          <a:p>
            <a:pPr lvl="1"/>
            <a:r>
              <a:rPr lang="en-US" dirty="0" smtClean="0"/>
              <a:t>So to manage spring has provided one annotation called as @profile, which will take </a:t>
            </a:r>
          </a:p>
          <a:p>
            <a:pPr marL="457200" lvl="1" indent="0">
              <a:buNone/>
            </a:pPr>
            <a:r>
              <a:rPr lang="en-US" dirty="0" smtClean="0"/>
              <a:t>Name of the </a:t>
            </a:r>
            <a:r>
              <a:rPr lang="en-US" dirty="0" err="1" smtClean="0"/>
              <a:t>env</a:t>
            </a:r>
            <a:r>
              <a:rPr lang="en-US" dirty="0" smtClean="0"/>
              <a:t>. Ex: @Profile(“dev”), @Profile(“test”) </a:t>
            </a:r>
          </a:p>
          <a:p>
            <a:r>
              <a:rPr lang="en-US" dirty="0" smtClean="0">
                <a:solidFill>
                  <a:srgbClr val="FF0000"/>
                </a:solidFill>
              </a:rPr>
              <a:t>Java configuration annotation Support</a:t>
            </a:r>
          </a:p>
          <a:p>
            <a:pPr lvl="1"/>
            <a:r>
              <a:rPr lang="en-US" dirty="0" smtClean="0">
                <a:solidFill>
                  <a:srgbClr val="FF0000"/>
                </a:solidFill>
              </a:rPr>
              <a:t>@Inject</a:t>
            </a:r>
          </a:p>
          <a:p>
            <a:pPr lvl="1"/>
            <a:r>
              <a:rPr lang="en-US" dirty="0" smtClean="0">
                <a:solidFill>
                  <a:srgbClr val="FF0000"/>
                </a:solidFill>
              </a:rPr>
              <a:t>@Resource(name=“”)</a:t>
            </a:r>
          </a:p>
          <a:p>
            <a:pPr lvl="1"/>
            <a:r>
              <a:rPr lang="en-US" dirty="0" smtClean="0">
                <a:solidFill>
                  <a:srgbClr val="FF0000"/>
                </a:solidFill>
              </a:rPr>
              <a:t>@Named</a:t>
            </a:r>
          </a:p>
          <a:p>
            <a:pPr lvl="1"/>
            <a:r>
              <a:rPr lang="en-US" dirty="0" smtClean="0">
                <a:solidFill>
                  <a:srgbClr val="FF0000"/>
                </a:solidFill>
              </a:rPr>
              <a:t>@</a:t>
            </a:r>
            <a:r>
              <a:rPr lang="en-US" dirty="0" err="1" smtClean="0">
                <a:solidFill>
                  <a:srgbClr val="FF0000"/>
                </a:solidFill>
              </a:rPr>
              <a:t>postConstruct</a:t>
            </a:r>
            <a:endParaRPr lang="en-US" dirty="0" smtClean="0">
              <a:solidFill>
                <a:srgbClr val="FF0000"/>
              </a:solidFill>
            </a:endParaRPr>
          </a:p>
          <a:p>
            <a:pPr lvl="1"/>
            <a:r>
              <a:rPr lang="en-US" dirty="0" smtClean="0">
                <a:solidFill>
                  <a:srgbClr val="FF0000"/>
                </a:solidFill>
              </a:rPr>
              <a:t>@</a:t>
            </a:r>
            <a:r>
              <a:rPr lang="en-US" dirty="0" err="1" smtClean="0">
                <a:solidFill>
                  <a:srgbClr val="FF0000"/>
                </a:solidFill>
              </a:rPr>
              <a:t>preDestroy</a:t>
            </a:r>
            <a:endParaRPr lang="en-US" dirty="0" smtClean="0">
              <a:solidFill>
                <a:srgbClr val="FF0000"/>
              </a:solidFill>
            </a:endParaRPr>
          </a:p>
          <a:p>
            <a:pPr lvl="1"/>
            <a:r>
              <a:rPr lang="en-US" dirty="0" smtClean="0"/>
              <a:t>Lets see the example</a:t>
            </a:r>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Gaikwad</a:t>
            </a:r>
            <a:endParaRPr lang="en-US" dirty="0"/>
          </a:p>
        </p:txBody>
      </p:sp>
    </p:spTree>
    <p:extLst>
      <p:ext uri="{BB962C8B-B14F-4D97-AF65-F5344CB8AC3E}">
        <p14:creationId xmlns:p14="http://schemas.microsoft.com/office/powerpoint/2010/main" val="418854241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By Mr.Sachin Gaikwad</a:t>
            </a:r>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69133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t>Spring 113</a:t>
            </a:r>
            <a:endParaRPr lang="en-US" dirty="0"/>
          </a:p>
        </p:txBody>
      </p:sp>
      <p:sp>
        <p:nvSpPr>
          <p:cNvPr id="3" name="Content Placeholder 2"/>
          <p:cNvSpPr>
            <a:spLocks noGrp="1"/>
          </p:cNvSpPr>
          <p:nvPr>
            <p:ph idx="1"/>
          </p:nvPr>
        </p:nvSpPr>
        <p:spPr>
          <a:xfrm>
            <a:off x="-228600" y="457200"/>
            <a:ext cx="9144000" cy="6400800"/>
          </a:xfrm>
        </p:spPr>
        <p:txBody>
          <a:bodyPr>
            <a:normAutofit fontScale="77500" lnSpcReduction="20000"/>
          </a:bodyPr>
          <a:lstStyle/>
          <a:p>
            <a:r>
              <a:rPr lang="en-US" dirty="0" smtClean="0">
                <a:solidFill>
                  <a:srgbClr val="FF0000"/>
                </a:solidFill>
              </a:rPr>
              <a:t>AOP(Aspect Oriented Programming):</a:t>
            </a:r>
          </a:p>
          <a:p>
            <a:pPr lvl="1"/>
            <a:r>
              <a:rPr lang="en-US" dirty="0" smtClean="0"/>
              <a:t>AOP is the programming methodology or paradigm, it has number of principles they talks about how to use the AOP into OOP to complements the OOP’s.</a:t>
            </a:r>
          </a:p>
          <a:p>
            <a:pPr lvl="1"/>
            <a:r>
              <a:rPr lang="en-US" dirty="0" smtClean="0"/>
              <a:t>AOP is the process of separating the primary logic from the secondary logic.</a:t>
            </a:r>
          </a:p>
          <a:p>
            <a:pPr lvl="1"/>
            <a:r>
              <a:rPr lang="en-US" dirty="0" smtClean="0"/>
              <a:t>We can says it is the methodology which will separate the crosscutting logic from the primary logic or core logic.</a:t>
            </a:r>
          </a:p>
          <a:p>
            <a:pPr lvl="1"/>
            <a:r>
              <a:rPr lang="en-US" dirty="0" smtClean="0"/>
              <a:t>There are number of pitfall when we use the secondary logic with primary logic.</a:t>
            </a:r>
          </a:p>
          <a:p>
            <a:pPr lvl="2"/>
            <a:r>
              <a:rPr lang="en-US" dirty="0" smtClean="0"/>
              <a:t>Crosscutting logic is the logic which can be used in many places into the application, if we mix both primary and secondary logic we end up with duplicating the code across the application.</a:t>
            </a:r>
          </a:p>
          <a:p>
            <a:pPr lvl="2"/>
            <a:r>
              <a:rPr lang="en-US" dirty="0" smtClean="0"/>
              <a:t>if we write crosscutting logic with primary logic and there is change in secondary logic it may cause the primary logic also.</a:t>
            </a:r>
          </a:p>
          <a:p>
            <a:pPr lvl="2"/>
            <a:r>
              <a:rPr lang="en-US" dirty="0" smtClean="0"/>
              <a:t>If both written in one single place programmer much warry about  secondary rather then primary logic.</a:t>
            </a:r>
          </a:p>
          <a:p>
            <a:pPr lvl="2"/>
            <a:r>
              <a:rPr lang="en-US" dirty="0" smtClean="0"/>
              <a:t>If both written in one  place, we can not  easily separate them.</a:t>
            </a:r>
          </a:p>
          <a:p>
            <a:pPr lvl="2"/>
            <a:r>
              <a:rPr lang="en-US" dirty="0" smtClean="0"/>
              <a:t>Some time if we don’t want to execute secondary logic then, we can not escape, even though if we place condition to evaluating the condition and escape , but the  presence of the code will be there into the application. We can not eliminate  permanently.  </a:t>
            </a:r>
          </a:p>
          <a:p>
            <a:pPr lvl="2"/>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81392367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dirty="0" smtClean="0">
                <a:solidFill>
                  <a:srgbClr val="FF0000"/>
                </a:solidFill>
              </a:rPr>
              <a:t>AOP (Aspect oriented Programming )</a:t>
            </a:r>
          </a:p>
          <a:p>
            <a:pPr lvl="1"/>
            <a:r>
              <a:rPr lang="en-US" dirty="0" smtClean="0"/>
              <a:t>AOP is the methodology which can not replace the OOP rather it will complements the OOP’s.</a:t>
            </a:r>
          </a:p>
          <a:p>
            <a:pPr lvl="1"/>
            <a:r>
              <a:rPr lang="en-US" dirty="0" smtClean="0">
                <a:solidFill>
                  <a:srgbClr val="FF0000"/>
                </a:solidFill>
              </a:rPr>
              <a:t>Primary business logic : </a:t>
            </a:r>
            <a:r>
              <a:rPr lang="en-US" dirty="0" smtClean="0"/>
              <a:t>It is the core business logic which has to execute at any cost.</a:t>
            </a:r>
          </a:p>
          <a:p>
            <a:pPr lvl="1"/>
            <a:r>
              <a:rPr lang="en-US" dirty="0" smtClean="0">
                <a:solidFill>
                  <a:srgbClr val="FF0000"/>
                </a:solidFill>
              </a:rPr>
              <a:t>Secondary logic:</a:t>
            </a:r>
            <a:r>
              <a:rPr lang="en-US" dirty="0" smtClean="0"/>
              <a:t> It is the crosscutting logic which is optional, As per condition or requirement we can apply and  execute.</a:t>
            </a:r>
          </a:p>
          <a:p>
            <a:pPr lvl="1"/>
            <a:r>
              <a:rPr lang="en-US" dirty="0" smtClean="0"/>
              <a:t>Both should not be written in one single place.</a:t>
            </a:r>
          </a:p>
          <a:p>
            <a:r>
              <a:rPr lang="en-US" dirty="0" smtClean="0">
                <a:solidFill>
                  <a:srgbClr val="FF0000"/>
                </a:solidFill>
              </a:rPr>
              <a:t>Crosscutting logic concern:</a:t>
            </a:r>
          </a:p>
          <a:p>
            <a:pPr lvl="1"/>
            <a:r>
              <a:rPr lang="en-US" dirty="0" smtClean="0"/>
              <a:t>AOP talks about crosscutting concern logic, Actually its depends up on the set of principles which help in building the crosscutting logic.</a:t>
            </a:r>
          </a:p>
          <a:p>
            <a:pPr lvl="1"/>
            <a:r>
              <a:rPr lang="en-US" dirty="0" smtClean="0"/>
              <a:t>To build the crosscutting logic we have to obey the AOP principles which are described below.</a:t>
            </a:r>
          </a:p>
          <a:p>
            <a:pPr lvl="1"/>
            <a:endParaRPr lang="en-US" dirty="0" smtClean="0"/>
          </a:p>
          <a:p>
            <a:pPr lvl="1"/>
            <a:endParaRPr lang="en-US" dirty="0" smtClean="0"/>
          </a:p>
          <a:p>
            <a:endParaRPr lang="en-US" dirty="0"/>
          </a:p>
          <a:p>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626994312"/>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dirty="0" smtClean="0">
                <a:solidFill>
                  <a:srgbClr val="FF0000"/>
                </a:solidFill>
              </a:rPr>
              <a:t>Principles of AOP:</a:t>
            </a:r>
          </a:p>
          <a:p>
            <a:pPr lvl="1"/>
            <a:r>
              <a:rPr lang="en-US" dirty="0" smtClean="0">
                <a:solidFill>
                  <a:srgbClr val="0070C0"/>
                </a:solidFill>
              </a:rPr>
              <a:t>1)Aspect </a:t>
            </a:r>
          </a:p>
          <a:p>
            <a:pPr lvl="1"/>
            <a:r>
              <a:rPr lang="en-US" dirty="0" smtClean="0">
                <a:solidFill>
                  <a:srgbClr val="0070C0"/>
                </a:solidFill>
              </a:rPr>
              <a:t>2)Advise</a:t>
            </a:r>
          </a:p>
          <a:p>
            <a:pPr lvl="1"/>
            <a:r>
              <a:rPr lang="en-US" dirty="0" smtClean="0">
                <a:solidFill>
                  <a:srgbClr val="0070C0"/>
                </a:solidFill>
              </a:rPr>
              <a:t>3)</a:t>
            </a:r>
            <a:r>
              <a:rPr lang="en-US" dirty="0" err="1" smtClean="0">
                <a:solidFill>
                  <a:srgbClr val="0070C0"/>
                </a:solidFill>
              </a:rPr>
              <a:t>Joinpoint</a:t>
            </a:r>
            <a:endParaRPr lang="en-US" dirty="0" smtClean="0">
              <a:solidFill>
                <a:srgbClr val="0070C0"/>
              </a:solidFill>
            </a:endParaRPr>
          </a:p>
          <a:p>
            <a:pPr lvl="1"/>
            <a:r>
              <a:rPr lang="en-US" dirty="0" smtClean="0">
                <a:solidFill>
                  <a:srgbClr val="0070C0"/>
                </a:solidFill>
              </a:rPr>
              <a:t>4)</a:t>
            </a:r>
            <a:r>
              <a:rPr lang="en-US" dirty="0" err="1" smtClean="0">
                <a:solidFill>
                  <a:srgbClr val="0070C0"/>
                </a:solidFill>
              </a:rPr>
              <a:t>Pointcut</a:t>
            </a:r>
            <a:endParaRPr lang="en-US" dirty="0" smtClean="0">
              <a:solidFill>
                <a:srgbClr val="0070C0"/>
              </a:solidFill>
            </a:endParaRPr>
          </a:p>
          <a:p>
            <a:pPr lvl="1"/>
            <a:r>
              <a:rPr lang="en-US" dirty="0" smtClean="0">
                <a:solidFill>
                  <a:srgbClr val="0070C0"/>
                </a:solidFill>
              </a:rPr>
              <a:t>5)Weaving</a:t>
            </a:r>
          </a:p>
          <a:p>
            <a:pPr lvl="1"/>
            <a:r>
              <a:rPr lang="en-US" dirty="0" smtClean="0">
                <a:solidFill>
                  <a:srgbClr val="0070C0"/>
                </a:solidFill>
              </a:rPr>
              <a:t>6)Target</a:t>
            </a:r>
          </a:p>
          <a:p>
            <a:pPr lvl="1"/>
            <a:r>
              <a:rPr lang="en-US" dirty="0" smtClean="0">
                <a:solidFill>
                  <a:srgbClr val="0070C0"/>
                </a:solidFill>
              </a:rPr>
              <a:t>7)Proxy</a:t>
            </a:r>
          </a:p>
          <a:p>
            <a:pPr lvl="1"/>
            <a:endParaRPr lang="en-US" dirty="0" smtClean="0">
              <a:solidFill>
                <a:srgbClr val="0070C0"/>
              </a:solidFill>
            </a:endParaRPr>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Gaikwad</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609600"/>
            <a:ext cx="670560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563624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marL="514350" indent="-457200"/>
            <a:r>
              <a:rPr lang="en-US" dirty="0" smtClean="0">
                <a:solidFill>
                  <a:srgbClr val="FF0000"/>
                </a:solidFill>
              </a:rPr>
              <a:t>Aspect: </a:t>
            </a:r>
            <a:r>
              <a:rPr lang="en-US" dirty="0" smtClean="0"/>
              <a:t>it is piece of code which will be separate from the primary logic. </a:t>
            </a:r>
            <a:endParaRPr lang="en-US" dirty="0" smtClean="0">
              <a:solidFill>
                <a:srgbClr val="FF0000"/>
              </a:solidFill>
            </a:endParaRPr>
          </a:p>
          <a:p>
            <a:pPr marL="514350" indent="-457200"/>
            <a:r>
              <a:rPr lang="en-US" dirty="0" smtClean="0">
                <a:solidFill>
                  <a:srgbClr val="FF0000"/>
                </a:solidFill>
              </a:rPr>
              <a:t> Aspect </a:t>
            </a:r>
            <a:r>
              <a:rPr lang="en-US" dirty="0" smtClean="0"/>
              <a:t>is represents the secondary logic or crosscutting logic.</a:t>
            </a:r>
          </a:p>
          <a:p>
            <a:pPr marL="514350" indent="-457200"/>
            <a:r>
              <a:rPr lang="en-US" dirty="0" smtClean="0">
                <a:solidFill>
                  <a:srgbClr val="FF0000"/>
                </a:solidFill>
              </a:rPr>
              <a:t>Advice :</a:t>
            </a:r>
            <a:r>
              <a:rPr lang="en-US" dirty="0" smtClean="0"/>
              <a:t> This principle talks about where actually we can apply that aspect.</a:t>
            </a:r>
          </a:p>
          <a:p>
            <a:pPr marL="914400" lvl="1" indent="-457200"/>
            <a:r>
              <a:rPr lang="en-US" dirty="0" smtClean="0">
                <a:solidFill>
                  <a:srgbClr val="FF0000"/>
                </a:solidFill>
              </a:rPr>
              <a:t>Before advice</a:t>
            </a:r>
          </a:p>
          <a:p>
            <a:pPr marL="914400" lvl="1" indent="-457200"/>
            <a:r>
              <a:rPr lang="en-US" dirty="0" smtClean="0">
                <a:solidFill>
                  <a:srgbClr val="FF0000"/>
                </a:solidFill>
              </a:rPr>
              <a:t>After  advice</a:t>
            </a:r>
          </a:p>
          <a:p>
            <a:pPr marL="914400" lvl="1" indent="-457200"/>
            <a:r>
              <a:rPr lang="en-US" dirty="0" smtClean="0">
                <a:solidFill>
                  <a:srgbClr val="FF0000"/>
                </a:solidFill>
              </a:rPr>
              <a:t>Around advice</a:t>
            </a:r>
          </a:p>
          <a:p>
            <a:pPr marL="914400" lvl="1" indent="-457200"/>
            <a:r>
              <a:rPr lang="en-US" dirty="0" smtClean="0">
                <a:solidFill>
                  <a:srgbClr val="FF0000"/>
                </a:solidFill>
              </a:rPr>
              <a:t>Exception (throw) advice</a:t>
            </a:r>
          </a:p>
          <a:p>
            <a:pPr marL="514350" indent="-457200"/>
            <a:r>
              <a:rPr lang="en-US" dirty="0" err="1" smtClean="0">
                <a:solidFill>
                  <a:srgbClr val="FF0000"/>
                </a:solidFill>
              </a:rPr>
              <a:t>Joinpoint</a:t>
            </a:r>
            <a:r>
              <a:rPr lang="en-US" dirty="0" smtClean="0">
                <a:solidFill>
                  <a:srgbClr val="FF0000"/>
                </a:solidFill>
              </a:rPr>
              <a:t>:</a:t>
            </a:r>
            <a:r>
              <a:rPr lang="en-US" dirty="0" smtClean="0"/>
              <a:t> This principle will tells about how many places we can advice the aspect.</a:t>
            </a:r>
          </a:p>
          <a:p>
            <a:pPr marL="514350" indent="-457200"/>
            <a:r>
              <a:rPr lang="en-US" dirty="0" err="1" smtClean="0">
                <a:solidFill>
                  <a:srgbClr val="FF0000"/>
                </a:solidFill>
              </a:rPr>
              <a:t>Pointcut</a:t>
            </a:r>
            <a:r>
              <a:rPr lang="en-US" dirty="0" smtClean="0">
                <a:solidFill>
                  <a:srgbClr val="FF0000"/>
                </a:solidFill>
              </a:rPr>
              <a:t>:</a:t>
            </a:r>
            <a:r>
              <a:rPr lang="en-US" dirty="0" smtClean="0"/>
              <a:t> set of </a:t>
            </a:r>
            <a:r>
              <a:rPr lang="en-US" dirty="0" err="1" smtClean="0"/>
              <a:t>joinpoint</a:t>
            </a:r>
            <a:r>
              <a:rPr lang="en-US" dirty="0" smtClean="0"/>
              <a:t> where actually we advice the aspect will describe by </a:t>
            </a:r>
            <a:r>
              <a:rPr lang="en-US" dirty="0" err="1" smtClean="0"/>
              <a:t>pointcut</a:t>
            </a:r>
            <a:r>
              <a:rPr lang="en-US" dirty="0" smtClean="0"/>
              <a:t>.</a:t>
            </a:r>
          </a:p>
          <a:p>
            <a:pPr marL="514350" indent="-457200"/>
            <a:r>
              <a:rPr lang="en-US" dirty="0" smtClean="0">
                <a:solidFill>
                  <a:srgbClr val="FF0000"/>
                </a:solidFill>
              </a:rPr>
              <a:t>Weaving:</a:t>
            </a:r>
            <a:r>
              <a:rPr lang="en-US" dirty="0" smtClean="0"/>
              <a:t> The combination of aspect and </a:t>
            </a:r>
            <a:r>
              <a:rPr lang="en-US" dirty="0" err="1" smtClean="0"/>
              <a:t>pointcut</a:t>
            </a:r>
            <a:r>
              <a:rPr lang="en-US" dirty="0" smtClean="0"/>
              <a:t> called as weaving.</a:t>
            </a:r>
          </a:p>
          <a:p>
            <a:pPr marL="514350" indent="-457200"/>
            <a:r>
              <a:rPr lang="en-US" dirty="0" smtClean="0">
                <a:solidFill>
                  <a:srgbClr val="FF0000"/>
                </a:solidFill>
              </a:rPr>
              <a:t>Target :</a:t>
            </a:r>
            <a:r>
              <a:rPr lang="en-US" dirty="0" smtClean="0"/>
              <a:t> On which class we are going to apply the aspect.</a:t>
            </a:r>
          </a:p>
          <a:p>
            <a:pPr marL="514350" indent="-457200"/>
            <a:r>
              <a:rPr lang="en-US" dirty="0" smtClean="0">
                <a:solidFill>
                  <a:srgbClr val="FF0000"/>
                </a:solidFill>
              </a:rPr>
              <a:t>Proxy: </a:t>
            </a:r>
            <a:r>
              <a:rPr lang="en-US" dirty="0" smtClean="0"/>
              <a:t>  After Weaving we will get the proxy as the result. </a:t>
            </a:r>
          </a:p>
          <a:p>
            <a:pPr marL="514350" indent="-457200"/>
            <a:endParaRPr lang="en-US" dirty="0"/>
          </a:p>
          <a:p>
            <a:pPr marL="514350" indent="-457200"/>
            <a:r>
              <a:rPr lang="en-US" dirty="0" smtClean="0"/>
              <a:t>Third </a:t>
            </a:r>
            <a:r>
              <a:rPr lang="en-US" dirty="0"/>
              <a:t>party AOP vendors</a:t>
            </a:r>
          </a:p>
          <a:p>
            <a:pPr marL="914400" lvl="1" indent="-457200"/>
            <a:r>
              <a:rPr lang="en-US" dirty="0" err="1"/>
              <a:t>Jboss</a:t>
            </a:r>
            <a:r>
              <a:rPr lang="en-US" dirty="0"/>
              <a:t> AOP</a:t>
            </a:r>
          </a:p>
          <a:p>
            <a:pPr marL="914400" lvl="1" indent="-457200"/>
            <a:r>
              <a:rPr lang="en-US" dirty="0"/>
              <a:t>AspectJ AOP </a:t>
            </a:r>
          </a:p>
          <a:p>
            <a:pPr marL="914400" lvl="1" indent="-457200"/>
            <a:r>
              <a:rPr lang="en-US" dirty="0"/>
              <a:t>Spring AOP </a:t>
            </a:r>
            <a:r>
              <a:rPr lang="en-US" dirty="0" smtClean="0"/>
              <a:t>module</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0752015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t>OOPs paradigm:</a:t>
            </a:r>
          </a:p>
          <a:p>
            <a:pPr lvl="1"/>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993215824"/>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81800"/>
          </a:xfrm>
        </p:spPr>
        <p:txBody>
          <a:bodyPr>
            <a:normAutofit fontScale="92500" lnSpcReduction="20000"/>
          </a:bodyPr>
          <a:lstStyle/>
          <a:p>
            <a:pPr marL="514350" indent="-457200"/>
            <a:r>
              <a:rPr lang="en-US" dirty="0">
                <a:solidFill>
                  <a:srgbClr val="FF0000"/>
                </a:solidFill>
              </a:rPr>
              <a:t>Spring  AOP  + AspectJ integration</a:t>
            </a:r>
          </a:p>
          <a:p>
            <a:pPr marL="457200" lvl="1" indent="0">
              <a:buNone/>
            </a:pPr>
            <a:r>
              <a:rPr lang="en-US" dirty="0" smtClean="0">
                <a:solidFill>
                  <a:srgbClr val="FF0000"/>
                </a:solidFill>
              </a:rPr>
              <a:t>1)</a:t>
            </a:r>
            <a:r>
              <a:rPr lang="en-US" dirty="0" err="1" smtClean="0">
                <a:solidFill>
                  <a:srgbClr val="FF0000"/>
                </a:solidFill>
              </a:rPr>
              <a:t>JoinPoint</a:t>
            </a:r>
            <a:r>
              <a:rPr lang="en-US" dirty="0">
                <a:solidFill>
                  <a:srgbClr val="FF0000"/>
                </a:solidFill>
              </a:rPr>
              <a:t>:</a:t>
            </a:r>
            <a:r>
              <a:rPr lang="en-US" dirty="0"/>
              <a:t> </a:t>
            </a:r>
          </a:p>
          <a:p>
            <a:pPr marL="457200" lvl="1" indent="0">
              <a:buNone/>
            </a:pPr>
            <a:r>
              <a:rPr lang="en-US" dirty="0"/>
              <a:t>1)</a:t>
            </a:r>
            <a:r>
              <a:rPr lang="en-US" dirty="0" err="1"/>
              <a:t>Aspectj</a:t>
            </a:r>
            <a:r>
              <a:rPr lang="en-US" dirty="0"/>
              <a:t> :  constructor,method,static,destroy,….*</a:t>
            </a:r>
          </a:p>
          <a:p>
            <a:pPr marL="457200" lvl="1" indent="0">
              <a:buNone/>
            </a:pPr>
            <a:r>
              <a:rPr lang="en-US" dirty="0"/>
              <a:t> 1)Spring AOP: method</a:t>
            </a:r>
          </a:p>
          <a:p>
            <a:pPr marL="457200" lvl="1" indent="0">
              <a:buNone/>
            </a:pPr>
            <a:r>
              <a:rPr lang="en-US" dirty="0" smtClean="0">
                <a:solidFill>
                  <a:srgbClr val="FF0000"/>
                </a:solidFill>
              </a:rPr>
              <a:t>2)</a:t>
            </a:r>
            <a:r>
              <a:rPr lang="en-US" dirty="0" err="1" smtClean="0">
                <a:solidFill>
                  <a:srgbClr val="FF0000"/>
                </a:solidFill>
              </a:rPr>
              <a:t>PointCut</a:t>
            </a:r>
            <a:r>
              <a:rPr lang="en-US" dirty="0">
                <a:solidFill>
                  <a:srgbClr val="FF0000"/>
                </a:solidFill>
              </a:rPr>
              <a:t>:</a:t>
            </a:r>
          </a:p>
          <a:p>
            <a:pPr marL="457200" lvl="1" indent="0">
              <a:buNone/>
            </a:pPr>
            <a:r>
              <a:rPr lang="en-US" dirty="0"/>
              <a:t> 2)</a:t>
            </a:r>
            <a:r>
              <a:rPr lang="en-US" dirty="0" err="1"/>
              <a:t>Aspectj</a:t>
            </a:r>
            <a:r>
              <a:rPr lang="en-US" dirty="0"/>
              <a:t> : static </a:t>
            </a:r>
            <a:r>
              <a:rPr lang="en-US" dirty="0" err="1"/>
              <a:t>P</a:t>
            </a:r>
            <a:r>
              <a:rPr lang="en-US" dirty="0" err="1" smtClean="0"/>
              <a:t>ointcut</a:t>
            </a:r>
            <a:endParaRPr lang="en-US" dirty="0"/>
          </a:p>
          <a:p>
            <a:pPr marL="457200" lvl="1" indent="0">
              <a:buNone/>
            </a:pPr>
            <a:r>
              <a:rPr lang="en-US" dirty="0" smtClean="0"/>
              <a:t> 2)Spring </a:t>
            </a:r>
            <a:r>
              <a:rPr lang="en-US" dirty="0"/>
              <a:t>AOP: </a:t>
            </a:r>
          </a:p>
          <a:p>
            <a:pPr marL="457200" lvl="1" indent="0">
              <a:buNone/>
            </a:pPr>
            <a:r>
              <a:rPr lang="en-US" dirty="0"/>
              <a:t>	</a:t>
            </a:r>
            <a:r>
              <a:rPr lang="en-US" dirty="0">
                <a:solidFill>
                  <a:srgbClr val="0070C0"/>
                </a:solidFill>
              </a:rPr>
              <a:t>a) Static </a:t>
            </a:r>
            <a:r>
              <a:rPr lang="en-US" dirty="0" err="1">
                <a:solidFill>
                  <a:srgbClr val="0070C0"/>
                </a:solidFill>
              </a:rPr>
              <a:t>pointcut</a:t>
            </a:r>
            <a:r>
              <a:rPr lang="en-US" dirty="0">
                <a:solidFill>
                  <a:srgbClr val="0070C0"/>
                </a:solidFill>
              </a:rPr>
              <a:t>: </a:t>
            </a:r>
            <a:r>
              <a:rPr lang="en-US" dirty="0"/>
              <a:t> </a:t>
            </a:r>
            <a:r>
              <a:rPr lang="en-US" dirty="0" smtClean="0"/>
              <a:t>There are number of </a:t>
            </a:r>
            <a:r>
              <a:rPr lang="en-US" dirty="0" err="1" smtClean="0"/>
              <a:t>joinpoint</a:t>
            </a:r>
            <a:r>
              <a:rPr lang="en-US" dirty="0" smtClean="0"/>
              <a:t> are available into the target class but there are set of </a:t>
            </a:r>
            <a:r>
              <a:rPr lang="en-US" dirty="0" err="1" smtClean="0"/>
              <a:t>pointcut</a:t>
            </a:r>
            <a:r>
              <a:rPr lang="en-US" dirty="0" smtClean="0"/>
              <a:t> are available which we will expect to execute at compile time called as static </a:t>
            </a:r>
            <a:r>
              <a:rPr lang="en-US" dirty="0" err="1" smtClean="0"/>
              <a:t>pointcut</a:t>
            </a:r>
            <a:r>
              <a:rPr lang="en-US" dirty="0" smtClean="0"/>
              <a:t>. </a:t>
            </a:r>
          </a:p>
          <a:p>
            <a:pPr lvl="2"/>
            <a:r>
              <a:rPr lang="en-US" dirty="0" smtClean="0"/>
              <a:t>At the compile time if we want to advice the aspect on the specific </a:t>
            </a:r>
            <a:r>
              <a:rPr lang="en-US" dirty="0" err="1" smtClean="0"/>
              <a:t>pointcuts</a:t>
            </a:r>
            <a:r>
              <a:rPr lang="en-US" dirty="0" smtClean="0"/>
              <a:t>, this process called static </a:t>
            </a:r>
            <a:r>
              <a:rPr lang="en-US" dirty="0" err="1" smtClean="0"/>
              <a:t>pointcut</a:t>
            </a:r>
            <a:r>
              <a:rPr lang="en-US" dirty="0" smtClean="0"/>
              <a:t>.	</a:t>
            </a:r>
          </a:p>
          <a:p>
            <a:pPr marL="457200" lvl="1" indent="0">
              <a:buNone/>
            </a:pPr>
            <a:r>
              <a:rPr lang="en-US" dirty="0"/>
              <a:t>	</a:t>
            </a:r>
            <a:r>
              <a:rPr lang="en-US" dirty="0">
                <a:solidFill>
                  <a:srgbClr val="0070C0"/>
                </a:solidFill>
              </a:rPr>
              <a:t>b) Dynamic </a:t>
            </a:r>
            <a:r>
              <a:rPr lang="en-US" dirty="0" err="1" smtClean="0">
                <a:solidFill>
                  <a:srgbClr val="0070C0"/>
                </a:solidFill>
              </a:rPr>
              <a:t>pointcut</a:t>
            </a:r>
            <a:r>
              <a:rPr lang="en-US" dirty="0" smtClean="0">
                <a:solidFill>
                  <a:srgbClr val="0070C0"/>
                </a:solidFill>
              </a:rPr>
              <a:t> :  </a:t>
            </a:r>
            <a:r>
              <a:rPr lang="en-US" dirty="0"/>
              <a:t>There are number of </a:t>
            </a:r>
            <a:r>
              <a:rPr lang="en-US" dirty="0" err="1"/>
              <a:t>joinpoint</a:t>
            </a:r>
            <a:r>
              <a:rPr lang="en-US" dirty="0"/>
              <a:t> are available into the target </a:t>
            </a:r>
            <a:r>
              <a:rPr lang="en-US" dirty="0" smtClean="0"/>
              <a:t>class, we want to advice the aspect at dynamically by passing some input to the </a:t>
            </a:r>
            <a:r>
              <a:rPr lang="en-US" dirty="0" err="1" smtClean="0"/>
              <a:t>pointcut</a:t>
            </a:r>
            <a:r>
              <a:rPr lang="en-US" dirty="0" smtClean="0"/>
              <a:t>.</a:t>
            </a:r>
          </a:p>
          <a:p>
            <a:pPr lvl="2"/>
            <a:r>
              <a:rPr lang="en-US" dirty="0" smtClean="0"/>
              <a:t>When we pass the dynamic </a:t>
            </a:r>
            <a:r>
              <a:rPr lang="en-US" dirty="0"/>
              <a:t>input i</a:t>
            </a:r>
            <a:r>
              <a:rPr lang="en-US" dirty="0" smtClean="0"/>
              <a:t>t will advice the aspect on the </a:t>
            </a:r>
            <a:r>
              <a:rPr lang="en-US" dirty="0" err="1" smtClean="0"/>
              <a:t>pointcut</a:t>
            </a:r>
            <a:r>
              <a:rPr lang="en-US" dirty="0" smtClean="0"/>
              <a:t>. </a:t>
            </a:r>
            <a:endParaRPr lang="en-US" dirty="0"/>
          </a:p>
          <a:p>
            <a:pPr marL="457200" lvl="1" indent="0">
              <a:buNone/>
            </a:pPr>
            <a:endParaRPr lang="en-US" dirty="0">
              <a:solidFill>
                <a:srgbClr val="0070C0"/>
              </a:solidFill>
            </a:endParaRPr>
          </a:p>
          <a:p>
            <a:endParaRPr lang="en-US" dirty="0"/>
          </a:p>
          <a:p>
            <a:endParaRPr lang="en-US" dirty="0"/>
          </a:p>
        </p:txBody>
      </p:sp>
      <p:sp>
        <p:nvSpPr>
          <p:cNvPr id="4" name="Footer Placeholder 3"/>
          <p:cNvSpPr>
            <a:spLocks noGrp="1"/>
          </p:cNvSpPr>
          <p:nvPr>
            <p:ph type="ftr" sz="quarter" idx="11"/>
          </p:nvPr>
        </p:nvSpPr>
        <p:spPr/>
        <p:txBody>
          <a:bodyPr/>
          <a:lstStyle/>
          <a:p>
            <a:r>
              <a:rPr lang="en-US" dirty="0" smtClean="0"/>
              <a:t>By </a:t>
            </a:r>
            <a:r>
              <a:rPr lang="en-US" dirty="0" err="1" smtClean="0"/>
              <a:t>Mr.Sachin</a:t>
            </a:r>
            <a:r>
              <a:rPr lang="en-US" dirty="0" smtClean="0"/>
              <a:t> Gaikwad</a:t>
            </a:r>
            <a:endParaRPr lang="en-US" dirty="0"/>
          </a:p>
        </p:txBody>
      </p:sp>
    </p:spTree>
    <p:extLst>
      <p:ext uri="{BB962C8B-B14F-4D97-AF65-F5344CB8AC3E}">
        <p14:creationId xmlns:p14="http://schemas.microsoft.com/office/powerpoint/2010/main" val="3952323748"/>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solidFill>
                  <a:srgbClr val="FF0000"/>
                </a:solidFill>
              </a:rPr>
              <a:t>Spring support three ways of AOP </a:t>
            </a:r>
          </a:p>
          <a:p>
            <a:pPr lvl="1"/>
            <a:r>
              <a:rPr lang="en-US" dirty="0" smtClean="0">
                <a:solidFill>
                  <a:srgbClr val="FF0000"/>
                </a:solidFill>
              </a:rPr>
              <a:t>Programmatic AOP development</a:t>
            </a:r>
          </a:p>
          <a:p>
            <a:pPr lvl="1"/>
            <a:r>
              <a:rPr lang="en-US" dirty="0" smtClean="0">
                <a:solidFill>
                  <a:srgbClr val="FF0000"/>
                </a:solidFill>
              </a:rPr>
              <a:t>Declarative </a:t>
            </a:r>
            <a:r>
              <a:rPr lang="en-US" dirty="0" err="1" smtClean="0">
                <a:solidFill>
                  <a:srgbClr val="FF0000"/>
                </a:solidFill>
              </a:rPr>
              <a:t>Aspectj</a:t>
            </a:r>
            <a:r>
              <a:rPr lang="en-US" dirty="0" smtClean="0">
                <a:solidFill>
                  <a:srgbClr val="FF0000"/>
                </a:solidFill>
              </a:rPr>
              <a:t> AOP development</a:t>
            </a:r>
          </a:p>
          <a:p>
            <a:pPr lvl="1"/>
            <a:r>
              <a:rPr lang="en-US" dirty="0" smtClean="0">
                <a:solidFill>
                  <a:srgbClr val="FF0000"/>
                </a:solidFill>
              </a:rPr>
              <a:t>Annotation </a:t>
            </a:r>
            <a:r>
              <a:rPr lang="en-US" dirty="0" err="1" smtClean="0">
                <a:solidFill>
                  <a:srgbClr val="FF0000"/>
                </a:solidFill>
              </a:rPr>
              <a:t>Aspectj</a:t>
            </a:r>
            <a:r>
              <a:rPr lang="en-US" dirty="0" smtClean="0">
                <a:solidFill>
                  <a:srgbClr val="FF0000"/>
                </a:solidFill>
              </a:rPr>
              <a:t> AOP development</a:t>
            </a:r>
            <a:endParaRPr lang="en-US" dirty="0">
              <a:solidFill>
                <a:srgbClr val="FF0000"/>
              </a:solidFill>
            </a:endParaRPr>
          </a:p>
          <a:p>
            <a:pPr marL="514350" indent="-457200"/>
            <a:r>
              <a:rPr lang="en-US" dirty="0" smtClean="0">
                <a:solidFill>
                  <a:srgbClr val="FF0000"/>
                </a:solidFill>
              </a:rPr>
              <a:t>3)Weaving:</a:t>
            </a:r>
          </a:p>
          <a:p>
            <a:pPr marL="914400" lvl="1" indent="-457200"/>
            <a:r>
              <a:rPr lang="en-US" dirty="0" smtClean="0">
                <a:solidFill>
                  <a:srgbClr val="FF0000"/>
                </a:solidFill>
              </a:rPr>
              <a:t>3)AspectJ : </a:t>
            </a:r>
            <a:r>
              <a:rPr lang="en-US" dirty="0" smtClean="0"/>
              <a:t>compile-Time Weaving</a:t>
            </a:r>
          </a:p>
          <a:p>
            <a:pPr marL="914400" lvl="1" indent="-457200"/>
            <a:r>
              <a:rPr lang="en-US" dirty="0" smtClean="0">
                <a:solidFill>
                  <a:srgbClr val="FF0000"/>
                </a:solidFill>
              </a:rPr>
              <a:t>4)Spring AOP :</a:t>
            </a:r>
          </a:p>
          <a:p>
            <a:pPr marL="1314450" lvl="2" indent="-457200"/>
            <a:r>
              <a:rPr lang="en-US" dirty="0" smtClean="0"/>
              <a:t>Compile-Time Weaving</a:t>
            </a:r>
          </a:p>
          <a:p>
            <a:pPr marL="1314450" lvl="2" indent="-457200"/>
            <a:r>
              <a:rPr lang="en-US" dirty="0" smtClean="0"/>
              <a:t>Runtime Weaving</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10383210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solidFill>
                  <a:srgbClr val="FF0000"/>
                </a:solidFill>
              </a:rPr>
              <a:t>Spring support three ways of AOP </a:t>
            </a:r>
          </a:p>
          <a:p>
            <a:pPr lvl="1"/>
            <a:r>
              <a:rPr lang="en-US" dirty="0" smtClean="0">
                <a:solidFill>
                  <a:srgbClr val="FF0000"/>
                </a:solidFill>
              </a:rPr>
              <a:t>Programmatic AOP development</a:t>
            </a:r>
          </a:p>
          <a:p>
            <a:pPr lvl="1"/>
            <a:r>
              <a:rPr lang="en-US" dirty="0" smtClean="0">
                <a:solidFill>
                  <a:srgbClr val="FF0000"/>
                </a:solidFill>
              </a:rPr>
              <a:t>Declarative </a:t>
            </a:r>
            <a:r>
              <a:rPr lang="en-US" dirty="0" err="1" smtClean="0">
                <a:solidFill>
                  <a:srgbClr val="FF0000"/>
                </a:solidFill>
              </a:rPr>
              <a:t>Aspectj</a:t>
            </a:r>
            <a:r>
              <a:rPr lang="en-US" dirty="0" smtClean="0">
                <a:solidFill>
                  <a:srgbClr val="FF0000"/>
                </a:solidFill>
              </a:rPr>
              <a:t> AOP development</a:t>
            </a:r>
          </a:p>
          <a:p>
            <a:pPr lvl="1"/>
            <a:r>
              <a:rPr lang="en-US" dirty="0" smtClean="0">
                <a:solidFill>
                  <a:srgbClr val="FF0000"/>
                </a:solidFill>
              </a:rPr>
              <a:t>Annotation </a:t>
            </a:r>
            <a:r>
              <a:rPr lang="en-US" dirty="0" err="1" smtClean="0">
                <a:solidFill>
                  <a:srgbClr val="FF0000"/>
                </a:solidFill>
              </a:rPr>
              <a:t>Aspectj</a:t>
            </a:r>
            <a:r>
              <a:rPr lang="en-US" dirty="0" smtClean="0">
                <a:solidFill>
                  <a:srgbClr val="FF0000"/>
                </a:solidFill>
              </a:rPr>
              <a:t> AOP development</a:t>
            </a:r>
            <a:endParaRPr lang="en-US" dirty="0">
              <a:solidFill>
                <a:srgbClr val="FF0000"/>
              </a:solidFill>
            </a:endParaRPr>
          </a:p>
          <a:p>
            <a:pPr marL="514350" indent="-457200"/>
            <a:r>
              <a:rPr lang="en-US" dirty="0" smtClean="0">
                <a:solidFill>
                  <a:srgbClr val="FF0000"/>
                </a:solidFill>
              </a:rPr>
              <a:t>3)Weaving:</a:t>
            </a:r>
          </a:p>
          <a:p>
            <a:pPr marL="914400" lvl="1" indent="-457200"/>
            <a:r>
              <a:rPr lang="en-US" dirty="0" smtClean="0">
                <a:solidFill>
                  <a:srgbClr val="FF0000"/>
                </a:solidFill>
              </a:rPr>
              <a:t>3)AspectJ : </a:t>
            </a:r>
            <a:r>
              <a:rPr lang="en-US" dirty="0" smtClean="0"/>
              <a:t>compile-Time Weaving</a:t>
            </a:r>
          </a:p>
          <a:p>
            <a:pPr marL="914400" lvl="1" indent="-457200"/>
            <a:r>
              <a:rPr lang="en-US" dirty="0" smtClean="0">
                <a:solidFill>
                  <a:srgbClr val="FF0000"/>
                </a:solidFill>
              </a:rPr>
              <a:t>4)Spring AOP :</a:t>
            </a:r>
          </a:p>
          <a:p>
            <a:pPr marL="1314450" lvl="2" indent="-457200"/>
            <a:r>
              <a:rPr lang="en-US" dirty="0" smtClean="0"/>
              <a:t>Compile-Time Weaving</a:t>
            </a:r>
          </a:p>
          <a:p>
            <a:pPr marL="1314450" lvl="2" indent="-457200"/>
            <a:r>
              <a:rPr lang="en-US" dirty="0" smtClean="0"/>
              <a:t>Runtime Weaving</a:t>
            </a:r>
          </a:p>
        </p:txBody>
      </p:sp>
      <p:sp>
        <p:nvSpPr>
          <p:cNvPr id="4" name="Footer Placeholder 3"/>
          <p:cNvSpPr>
            <a:spLocks noGrp="1"/>
          </p:cNvSpPr>
          <p:nvPr>
            <p:ph type="ftr" sz="quarter" idx="11"/>
          </p:nvPr>
        </p:nvSpPr>
        <p:spPr/>
        <p:txBody>
          <a:bodyPr/>
          <a:lstStyle/>
          <a:p>
            <a:r>
              <a:rPr lang="en-US" smtClean="0"/>
              <a:t>By Mr.Sachin Gaikwad</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1985" y="3200400"/>
            <a:ext cx="48768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3006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normAutofit fontScale="92500" lnSpcReduction="10000"/>
          </a:bodyPr>
          <a:lstStyle/>
          <a:p>
            <a:r>
              <a:rPr lang="en-US" dirty="0" smtClean="0"/>
              <a:t>To develop a app if we use composition as part of our application then it must and should use interface as contract or service provider.</a:t>
            </a:r>
          </a:p>
          <a:p>
            <a:r>
              <a:rPr lang="en-US" dirty="0" smtClean="0"/>
              <a:t> without service provider if we develop a app then it lead to many problems in the future.</a:t>
            </a:r>
          </a:p>
          <a:p>
            <a:r>
              <a:rPr lang="en-US" dirty="0" smtClean="0"/>
              <a:t>We cant manage our application </a:t>
            </a:r>
            <a:r>
              <a:rPr lang="en-US" dirty="0" err="1" smtClean="0"/>
              <a:t>B’z</a:t>
            </a:r>
            <a:r>
              <a:rPr lang="en-US" dirty="0" smtClean="0"/>
              <a:t> our app. Is tightly coupled.</a:t>
            </a:r>
          </a:p>
          <a:p>
            <a:r>
              <a:rPr lang="en-US" dirty="0" smtClean="0"/>
              <a:t>It may lead to huge loss to the client. </a:t>
            </a:r>
          </a:p>
          <a:p>
            <a:r>
              <a:rPr lang="en-US" dirty="0" smtClean="0"/>
              <a:t>As per the above figure we can guess how much it is important.</a:t>
            </a:r>
          </a:p>
          <a:p>
            <a:r>
              <a:rPr lang="en-US" dirty="0" err="1" smtClean="0"/>
              <a:t>B’z</a:t>
            </a:r>
            <a:r>
              <a:rPr lang="en-US" dirty="0" smtClean="0"/>
              <a:t> of interface we easily change our code and migrate with other classes.</a:t>
            </a:r>
          </a:p>
          <a:p>
            <a:r>
              <a:rPr lang="en-US" dirty="0" smtClean="0"/>
              <a:t>There are so many advantages are available as we discussed in our previous classes.</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5591056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a:solidFill>
                  <a:srgbClr val="FF0000"/>
                </a:solidFill>
              </a:rPr>
              <a:t>Spring </a:t>
            </a:r>
            <a:r>
              <a:rPr lang="en-US" dirty="0" smtClean="0">
                <a:solidFill>
                  <a:srgbClr val="FF0000"/>
                </a:solidFill>
              </a:rPr>
              <a:t>12 </a:t>
            </a:r>
            <a:r>
              <a:rPr lang="en-US" dirty="0">
                <a:solidFill>
                  <a:srgbClr val="FF0000"/>
                </a:solidFill>
              </a:rPr>
              <a:t>class</a:t>
            </a:r>
            <a:endParaRPr lang="en-US" dirty="0"/>
          </a:p>
        </p:txBody>
      </p:sp>
      <p:sp>
        <p:nvSpPr>
          <p:cNvPr id="3" name="Content Placeholder 2"/>
          <p:cNvSpPr>
            <a:spLocks noGrp="1"/>
          </p:cNvSpPr>
          <p:nvPr>
            <p:ph idx="1"/>
          </p:nvPr>
        </p:nvSpPr>
        <p:spPr>
          <a:xfrm>
            <a:off x="457200" y="685800"/>
            <a:ext cx="8229600" cy="5943600"/>
          </a:xfrm>
        </p:spPr>
        <p:txBody>
          <a:bodyPr>
            <a:normAutofit fontScale="85000" lnSpcReduction="20000"/>
          </a:bodyPr>
          <a:lstStyle/>
          <a:p>
            <a:r>
              <a:rPr lang="en-US" b="1" dirty="0" smtClean="0">
                <a:solidFill>
                  <a:srgbClr val="FF0000"/>
                </a:solidFill>
              </a:rPr>
              <a:t>The third principal of strategy design pattern is </a:t>
            </a:r>
          </a:p>
          <a:p>
            <a:pPr marL="0" indent="0">
              <a:buNone/>
            </a:pPr>
            <a:r>
              <a:rPr lang="en-US" dirty="0" smtClean="0">
                <a:solidFill>
                  <a:srgbClr val="FF0000"/>
                </a:solidFill>
              </a:rPr>
              <a:t>3.=&gt;open to extension of the code and close for modification.</a:t>
            </a:r>
          </a:p>
          <a:p>
            <a:r>
              <a:rPr lang="en-US" dirty="0" smtClean="0"/>
              <a:t>In the above example we implemented a new class which implements the </a:t>
            </a:r>
            <a:r>
              <a:rPr lang="en-US" dirty="0" err="1" smtClean="0"/>
              <a:t>IwhetherFinder</a:t>
            </a:r>
            <a:r>
              <a:rPr lang="en-US" dirty="0" smtClean="0"/>
              <a:t> interface and talking to the </a:t>
            </a:r>
            <a:r>
              <a:rPr lang="en-US" dirty="0" err="1" smtClean="0"/>
              <a:t>OracleWhetherFinder</a:t>
            </a:r>
            <a:r>
              <a:rPr lang="en-US" dirty="0" smtClean="0"/>
              <a:t> class.</a:t>
            </a:r>
          </a:p>
          <a:p>
            <a:r>
              <a:rPr lang="en-US" dirty="0" smtClean="0"/>
              <a:t>If in future again we </a:t>
            </a:r>
            <a:r>
              <a:rPr lang="en-US" dirty="0" err="1" smtClean="0"/>
              <a:t>wanna</a:t>
            </a:r>
            <a:r>
              <a:rPr lang="en-US" dirty="0" smtClean="0"/>
              <a:t> shift from </a:t>
            </a:r>
            <a:r>
              <a:rPr lang="en-US" dirty="0" err="1" smtClean="0"/>
              <a:t>OracleWhetherFinder</a:t>
            </a:r>
            <a:r>
              <a:rPr lang="en-US" dirty="0" smtClean="0"/>
              <a:t> class to </a:t>
            </a:r>
            <a:r>
              <a:rPr lang="en-US" dirty="0" err="1" smtClean="0"/>
              <a:t>IBMWhetherFinder</a:t>
            </a:r>
            <a:r>
              <a:rPr lang="en-US" dirty="0" smtClean="0"/>
              <a:t> class then there is no need to change in the existing class just create one more class and implements the </a:t>
            </a:r>
            <a:r>
              <a:rPr lang="en-US" dirty="0" err="1" smtClean="0"/>
              <a:t>IwhetherFinder</a:t>
            </a:r>
            <a:r>
              <a:rPr lang="en-US" dirty="0" smtClean="0"/>
              <a:t> interface and write the logic to talk with </a:t>
            </a:r>
            <a:r>
              <a:rPr lang="en-US" dirty="0" err="1" smtClean="0"/>
              <a:t>IBMWhetherFinder</a:t>
            </a:r>
            <a:r>
              <a:rPr lang="en-US" dirty="0" smtClean="0"/>
              <a:t>.</a:t>
            </a:r>
          </a:p>
          <a:p>
            <a:r>
              <a:rPr lang="en-US" dirty="0" smtClean="0"/>
              <a:t>And make that class non-modified by using final keywords.</a:t>
            </a:r>
          </a:p>
          <a:p>
            <a:r>
              <a:rPr lang="en-US" dirty="0" smtClean="0"/>
              <a:t>Lets see the ex. below</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8156451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229600" cy="5973763"/>
          </a:xfrm>
        </p:spPr>
        <p:txBody>
          <a:bodyPr>
            <a:normAutofit fontScale="70000" lnSpcReduction="20000"/>
          </a:bodyPr>
          <a:lstStyle/>
          <a:p>
            <a:pPr marL="0" indent="0">
              <a:buNone/>
            </a:pPr>
            <a:r>
              <a:rPr lang="en-US" dirty="0" smtClean="0">
                <a:solidFill>
                  <a:srgbClr val="FF0000"/>
                </a:solidFill>
              </a:rPr>
              <a:t>Final Class </a:t>
            </a:r>
            <a:r>
              <a:rPr lang="en-US" dirty="0" err="1" smtClean="0">
                <a:solidFill>
                  <a:srgbClr val="FF0000"/>
                </a:solidFill>
              </a:rPr>
              <a:t>IBMWhetherFinderImpl</a:t>
            </a:r>
            <a:r>
              <a:rPr lang="en-US" dirty="0" smtClean="0">
                <a:solidFill>
                  <a:srgbClr val="FF0000"/>
                </a:solidFill>
              </a:rPr>
              <a:t> implements </a:t>
            </a:r>
            <a:r>
              <a:rPr lang="en-US" dirty="0" err="1" smtClean="0">
                <a:solidFill>
                  <a:srgbClr val="FF0000"/>
                </a:solidFill>
              </a:rPr>
              <a:t>IwhetherFinder</a:t>
            </a:r>
            <a:r>
              <a:rPr lang="en-US" dirty="0" smtClean="0">
                <a:solidFill>
                  <a:srgbClr val="FF0000"/>
                </a:solidFill>
              </a:rPr>
              <a:t>{</a:t>
            </a:r>
          </a:p>
          <a:p>
            <a:pPr marL="0" indent="0">
              <a:buNone/>
            </a:pPr>
            <a:r>
              <a:rPr lang="en-US" dirty="0">
                <a:solidFill>
                  <a:srgbClr val="FF0000"/>
                </a:solidFill>
              </a:rPr>
              <a:t>	private </a:t>
            </a:r>
            <a:r>
              <a:rPr lang="en-US" dirty="0" err="1">
                <a:solidFill>
                  <a:srgbClr val="FF0000"/>
                </a:solidFill>
              </a:rPr>
              <a:t>IBMWhetherFinder</a:t>
            </a:r>
            <a:r>
              <a:rPr lang="en-US" dirty="0">
                <a:solidFill>
                  <a:srgbClr val="FF0000"/>
                </a:solidFill>
              </a:rPr>
              <a:t> </a:t>
            </a:r>
            <a:r>
              <a:rPr lang="en-US" dirty="0" err="1">
                <a:solidFill>
                  <a:srgbClr val="FF0000"/>
                </a:solidFill>
              </a:rPr>
              <a:t>iwf</a:t>
            </a:r>
            <a:r>
              <a:rPr lang="en-US" dirty="0">
                <a:solidFill>
                  <a:srgbClr val="FF0000"/>
                </a:solidFill>
              </a:rPr>
              <a:t>;</a:t>
            </a:r>
          </a:p>
          <a:p>
            <a:pPr marL="0" indent="0">
              <a:buNone/>
            </a:pPr>
            <a:r>
              <a:rPr lang="en-US" dirty="0">
                <a:solidFill>
                  <a:srgbClr val="FF0000"/>
                </a:solidFill>
              </a:rPr>
              <a:t>	</a:t>
            </a:r>
            <a:r>
              <a:rPr lang="en-US" dirty="0" smtClean="0">
                <a:solidFill>
                  <a:srgbClr val="FF0000"/>
                </a:solidFill>
              </a:rPr>
              <a:t>double </a:t>
            </a:r>
            <a:r>
              <a:rPr lang="en-US" dirty="0" err="1" smtClean="0">
                <a:solidFill>
                  <a:srgbClr val="FF0000"/>
                </a:solidFill>
              </a:rPr>
              <a:t>getWhether</a:t>
            </a:r>
            <a:r>
              <a:rPr lang="en-US" dirty="0" smtClean="0">
                <a:solidFill>
                  <a:srgbClr val="FF0000"/>
                </a:solidFill>
              </a:rPr>
              <a:t>(String zip){</a:t>
            </a:r>
          </a:p>
          <a:p>
            <a:pPr marL="0" indent="0">
              <a:buNone/>
            </a:pPr>
            <a:r>
              <a:rPr lang="en-US" dirty="0">
                <a:solidFill>
                  <a:srgbClr val="FF0000"/>
                </a:solidFill>
              </a:rPr>
              <a:t>		</a:t>
            </a:r>
            <a:r>
              <a:rPr lang="en-US" dirty="0" err="1" smtClean="0">
                <a:solidFill>
                  <a:srgbClr val="FF0000"/>
                </a:solidFill>
              </a:rPr>
              <a:t>iwf</a:t>
            </a:r>
            <a:r>
              <a:rPr lang="en-US" dirty="0">
                <a:solidFill>
                  <a:srgbClr val="FF0000"/>
                </a:solidFill>
              </a:rPr>
              <a:t> </a:t>
            </a:r>
            <a:r>
              <a:rPr lang="en-US" dirty="0" smtClean="0">
                <a:solidFill>
                  <a:srgbClr val="FF0000"/>
                </a:solidFill>
              </a:rPr>
              <a:t>= new </a:t>
            </a:r>
            <a:r>
              <a:rPr lang="en-US" dirty="0" err="1" smtClean="0">
                <a:solidFill>
                  <a:srgbClr val="FF0000"/>
                </a:solidFill>
              </a:rPr>
              <a:t>IBMWhetherFinder</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Stirng</a:t>
            </a:r>
            <a:r>
              <a:rPr lang="en-US" dirty="0" smtClean="0">
                <a:solidFill>
                  <a:srgbClr val="FF0000"/>
                </a:solidFill>
              </a:rPr>
              <a:t> </a:t>
            </a:r>
            <a:r>
              <a:rPr lang="en-US" dirty="0" err="1" smtClean="0">
                <a:solidFill>
                  <a:srgbClr val="FF0000"/>
                </a:solidFill>
              </a:rPr>
              <a:t>zipNo</a:t>
            </a:r>
            <a:r>
              <a:rPr lang="en-US" dirty="0" smtClean="0">
                <a:solidFill>
                  <a:srgbClr val="FF0000"/>
                </a:solidFill>
              </a:rPr>
              <a:t> = zip;</a:t>
            </a:r>
          </a:p>
          <a:p>
            <a:pPr marL="0" indent="0">
              <a:buNone/>
            </a:pPr>
            <a:r>
              <a:rPr lang="en-US" dirty="0">
                <a:solidFill>
                  <a:srgbClr val="FF0000"/>
                </a:solidFill>
              </a:rPr>
              <a:t>	</a:t>
            </a:r>
            <a:r>
              <a:rPr lang="en-US" dirty="0" smtClean="0">
                <a:solidFill>
                  <a:srgbClr val="FF0000"/>
                </a:solidFill>
              </a:rPr>
              <a:t>	String temp=</a:t>
            </a:r>
            <a:r>
              <a:rPr lang="en-US" dirty="0" err="1" smtClean="0">
                <a:solidFill>
                  <a:srgbClr val="FF0000"/>
                </a:solidFill>
              </a:rPr>
              <a:t>iwf.getWhether</a:t>
            </a:r>
            <a:r>
              <a:rPr lang="en-US" dirty="0" smtClean="0">
                <a:solidFill>
                  <a:srgbClr val="FF0000"/>
                </a:solidFill>
              </a:rPr>
              <a:t>(</a:t>
            </a:r>
            <a:r>
              <a:rPr lang="en-US" dirty="0" err="1" smtClean="0">
                <a:solidFill>
                  <a:srgbClr val="FF0000"/>
                </a:solidFill>
              </a:rPr>
              <a:t>zipNo</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resp.getWriter.print</a:t>
            </a:r>
            <a:r>
              <a:rPr lang="en-US" dirty="0" smtClean="0">
                <a:solidFill>
                  <a:srgbClr val="FF0000"/>
                </a:solidFill>
              </a:rPr>
              <a:t>(“temp :”+temp);</a:t>
            </a:r>
          </a:p>
          <a:p>
            <a:pPr marL="0" indent="0">
              <a:buNone/>
            </a:pPr>
            <a:r>
              <a:rPr lang="en-US" dirty="0">
                <a:solidFill>
                  <a:srgbClr val="FF0000"/>
                </a:solidFill>
              </a:rPr>
              <a:t>	</a:t>
            </a:r>
            <a:r>
              <a:rPr lang="en-US" dirty="0" smtClean="0">
                <a:solidFill>
                  <a:srgbClr val="FF0000"/>
                </a:solidFill>
              </a:rPr>
              <a:t>}</a:t>
            </a:r>
          </a:p>
          <a:p>
            <a:pPr marL="0" indent="0">
              <a:buNone/>
            </a:pPr>
            <a:r>
              <a:rPr lang="en-US" dirty="0" smtClean="0">
                <a:solidFill>
                  <a:srgbClr val="FF0000"/>
                </a:solidFill>
              </a:rPr>
              <a:t>}</a:t>
            </a:r>
          </a:p>
          <a:p>
            <a:r>
              <a:rPr lang="en-US" dirty="0" smtClean="0"/>
              <a:t>To switch from </a:t>
            </a:r>
            <a:r>
              <a:rPr lang="en-US" dirty="0" err="1" smtClean="0"/>
              <a:t>OracleWhetherFinder</a:t>
            </a:r>
            <a:r>
              <a:rPr lang="en-US" dirty="0" smtClean="0"/>
              <a:t> to </a:t>
            </a:r>
            <a:r>
              <a:rPr lang="en-US" dirty="0" err="1" smtClean="0"/>
              <a:t>IBMWhetherFinder</a:t>
            </a:r>
            <a:r>
              <a:rPr lang="en-US" dirty="0" smtClean="0"/>
              <a:t> just change the instantiation object from </a:t>
            </a:r>
            <a:r>
              <a:rPr lang="en-US" dirty="0" err="1" smtClean="0"/>
              <a:t>OracleWF</a:t>
            </a:r>
            <a:r>
              <a:rPr lang="en-US" dirty="0" smtClean="0"/>
              <a:t> to IBMWF.</a:t>
            </a:r>
          </a:p>
          <a:p>
            <a:r>
              <a:rPr lang="en-US" dirty="0" smtClean="0"/>
              <a:t>The above class now final means no one can extends this class and override the </a:t>
            </a:r>
            <a:r>
              <a:rPr lang="en-US" dirty="0" err="1" smtClean="0"/>
              <a:t>IBMWhetherFinderImpl</a:t>
            </a:r>
            <a:r>
              <a:rPr lang="en-US" dirty="0" smtClean="0"/>
              <a:t> class for replacements.</a:t>
            </a:r>
          </a:p>
          <a:p>
            <a:pPr marL="0" indent="0">
              <a:buNone/>
            </a:pPr>
            <a:r>
              <a:rPr lang="en-US" dirty="0" smtClean="0"/>
              <a:t>That </a:t>
            </a:r>
            <a:r>
              <a:rPr lang="en-US" dirty="0" err="1" smtClean="0"/>
              <a:t>whats</a:t>
            </a:r>
            <a:r>
              <a:rPr lang="en-US" dirty="0" smtClean="0"/>
              <a:t> the principal we are using here </a:t>
            </a:r>
            <a:r>
              <a:rPr lang="en-US" dirty="0" smtClean="0">
                <a:solidFill>
                  <a:srgbClr val="FF0000"/>
                </a:solidFill>
              </a:rPr>
              <a:t>open for extension but closed for modification.</a:t>
            </a:r>
          </a:p>
          <a:p>
            <a:pPr marL="0" indent="0">
              <a:buNone/>
            </a:pPr>
            <a:endParaRPr lang="en-US" dirty="0"/>
          </a:p>
          <a:p>
            <a:pPr marL="0" indent="0">
              <a:buNone/>
            </a:pPr>
            <a:endParaRPr lang="en-US" dirty="0" smtClean="0"/>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0478457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Spring 13 class</a:t>
            </a:r>
            <a:endParaRPr lang="en-US" dirty="0">
              <a:solidFill>
                <a:srgbClr val="FF0000"/>
              </a:solidFill>
            </a:endParaRPr>
          </a:p>
        </p:txBody>
      </p:sp>
      <p:sp>
        <p:nvSpPr>
          <p:cNvPr id="3" name="Content Placeholder 2"/>
          <p:cNvSpPr>
            <a:spLocks noGrp="1"/>
          </p:cNvSpPr>
          <p:nvPr>
            <p:ph idx="1"/>
          </p:nvPr>
        </p:nvSpPr>
        <p:spPr>
          <a:blipFill dpi="0" rotWithShape="1">
            <a:blip r:embed="rId2">
              <a:extLst>
                <a:ext uri="{28A0092B-C50C-407E-A947-70E740481C1C}">
                  <a14:useLocalDpi xmlns:a14="http://schemas.microsoft.com/office/drawing/2010/main" val="0"/>
                </a:ext>
              </a:extLst>
            </a:blip>
            <a:srcRect/>
            <a:stretch>
              <a:fillRect/>
            </a:stretch>
          </a:blipFill>
        </p:spPr>
        <p:txBody>
          <a:bodyPr>
            <a:normAutofit lnSpcReduction="10000"/>
          </a:bodyPr>
          <a:lstStyle/>
          <a:p>
            <a:endParaRPr lang="en-US" dirty="0" smtClean="0"/>
          </a:p>
          <a:p>
            <a:endParaRPr lang="en-US" dirty="0"/>
          </a:p>
          <a:p>
            <a:endParaRPr lang="en-US" dirty="0" smtClean="0"/>
          </a:p>
          <a:p>
            <a:endParaRPr lang="en-US" dirty="0"/>
          </a:p>
          <a:p>
            <a:endParaRPr lang="en-US" dirty="0" smtClean="0"/>
          </a:p>
          <a:p>
            <a:r>
              <a:rPr lang="en-US" dirty="0" smtClean="0"/>
              <a:t>Just zoom and see the diagram.</a:t>
            </a:r>
          </a:p>
          <a:p>
            <a:r>
              <a:rPr lang="en-US" dirty="0" smtClean="0"/>
              <a:t>How we distributed the classes how we used the strategy design pattern.</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606249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r>
              <a:rPr lang="en-US" dirty="0" smtClean="0"/>
              <a:t>Using servlet and </a:t>
            </a:r>
            <a:r>
              <a:rPr lang="en-US" dirty="0" err="1" smtClean="0"/>
              <a:t>jsp</a:t>
            </a:r>
            <a:r>
              <a:rPr lang="en-US" dirty="0"/>
              <a:t> </a:t>
            </a:r>
            <a:r>
              <a:rPr lang="en-US" dirty="0" smtClean="0"/>
              <a:t>we have to write more number of lines of code. More code more bugs, more bugs more time , more time more budget, more developers, more testing , more maintenance……there are  so many problems we have to face.</a:t>
            </a:r>
          </a:p>
          <a:p>
            <a:r>
              <a:rPr lang="en-US" dirty="0" smtClean="0"/>
              <a:t>We cant develop an application using one or two APIs.</a:t>
            </a:r>
          </a:p>
          <a:p>
            <a:r>
              <a:rPr lang="en-US" dirty="0" smtClean="0"/>
              <a:t>Again a lot more problems are available………</a:t>
            </a:r>
          </a:p>
          <a:p>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0949193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solidFill>
                  <a:srgbClr val="FF0000"/>
                </a:solidFill>
              </a:rPr>
              <a:t>Spring 14 class</a:t>
            </a:r>
            <a:endParaRPr lang="en-US" dirty="0">
              <a:solidFill>
                <a:srgbClr val="FF0000"/>
              </a:solidFill>
            </a:endParaRPr>
          </a:p>
        </p:txBody>
      </p:sp>
      <p:sp>
        <p:nvSpPr>
          <p:cNvPr id="3" name="Content Placeholder 2"/>
          <p:cNvSpPr>
            <a:spLocks noGrp="1"/>
          </p:cNvSpPr>
          <p:nvPr>
            <p:ph idx="1"/>
          </p:nvPr>
        </p:nvSpPr>
        <p:spPr>
          <a:xfrm>
            <a:off x="228600" y="1143000"/>
            <a:ext cx="8763000" cy="5486400"/>
          </a:xfrm>
        </p:spPr>
        <p:txBody>
          <a:bodyPr>
            <a:normAutofit lnSpcReduction="10000"/>
          </a:bodyPr>
          <a:lstStyle/>
          <a:p>
            <a:r>
              <a:rPr lang="en-US" dirty="0" smtClean="0"/>
              <a:t>In this session we discussed about the above diagram and how we used strategy design pattern.</a:t>
            </a:r>
          </a:p>
          <a:p>
            <a:r>
              <a:rPr lang="en-US" dirty="0" smtClean="0">
                <a:solidFill>
                  <a:srgbClr val="FF0000"/>
                </a:solidFill>
              </a:rPr>
              <a:t>What is the use of strategy design pattern?</a:t>
            </a:r>
          </a:p>
          <a:p>
            <a:r>
              <a:rPr lang="en-US" dirty="0" smtClean="0">
                <a:solidFill>
                  <a:srgbClr val="FF0000"/>
                </a:solidFill>
              </a:rPr>
              <a:t>What are the problems present in Inheritance?</a:t>
            </a:r>
          </a:p>
          <a:p>
            <a:r>
              <a:rPr lang="en-US" dirty="0" smtClean="0">
                <a:solidFill>
                  <a:srgbClr val="FF0000"/>
                </a:solidFill>
              </a:rPr>
              <a:t>What are the problems present in Composition?</a:t>
            </a:r>
          </a:p>
          <a:p>
            <a:r>
              <a:rPr lang="en-US" dirty="0" smtClean="0">
                <a:solidFill>
                  <a:srgbClr val="FF0000"/>
                </a:solidFill>
              </a:rPr>
              <a:t>What are the principles present in SDP?</a:t>
            </a:r>
          </a:p>
          <a:p>
            <a:r>
              <a:rPr lang="en-US" dirty="0" smtClean="0">
                <a:solidFill>
                  <a:srgbClr val="FF0000"/>
                </a:solidFill>
              </a:rPr>
              <a:t>Why do we use SDP?</a:t>
            </a:r>
          </a:p>
          <a:p>
            <a:r>
              <a:rPr lang="en-US" dirty="0" smtClean="0"/>
              <a:t>Just reviews the all topics prior to the above questions.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7356727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324600"/>
          </a:xfrm>
        </p:spPr>
        <p:txBody>
          <a:bodyPr>
            <a:normAutofit fontScale="77500" lnSpcReduction="20000"/>
          </a:bodyPr>
          <a:lstStyle/>
          <a:p>
            <a:r>
              <a:rPr lang="en-US" dirty="0" smtClean="0"/>
              <a:t>Just see the another example which use the Spring code and Strategy design pattern to manage the dependency.</a:t>
            </a:r>
          </a:p>
          <a:p>
            <a:pPr marL="0" indent="0">
              <a:buNone/>
            </a:pPr>
            <a:r>
              <a:rPr lang="en-US" dirty="0" smtClean="0"/>
              <a:t>There is class </a:t>
            </a:r>
            <a:r>
              <a:rPr lang="en-US" dirty="0" err="1" smtClean="0"/>
              <a:t>MessageWriter</a:t>
            </a:r>
            <a:r>
              <a:rPr lang="en-US" dirty="0" smtClean="0"/>
              <a:t> which is used to take input and print the output for the uses. It contains a method </a:t>
            </a:r>
            <a:r>
              <a:rPr lang="en-US" dirty="0" err="1" smtClean="0"/>
              <a:t>writeMessage</a:t>
            </a:r>
            <a:r>
              <a:rPr lang="en-US" dirty="0" smtClean="0"/>
              <a:t>(string message).</a:t>
            </a:r>
          </a:p>
          <a:p>
            <a:pPr marL="0" indent="0">
              <a:buNone/>
            </a:pPr>
            <a:r>
              <a:rPr lang="en-US" dirty="0" err="1" smtClean="0"/>
              <a:t>WriteMessage</a:t>
            </a:r>
            <a:r>
              <a:rPr lang="en-US" dirty="0" smtClean="0"/>
              <a:t>() method take input and produce the output in different format. </a:t>
            </a:r>
          </a:p>
          <a:p>
            <a:pPr marL="0" indent="0">
              <a:buNone/>
            </a:pPr>
            <a:r>
              <a:rPr lang="en-US" dirty="0" smtClean="0">
                <a:solidFill>
                  <a:srgbClr val="FF0000"/>
                </a:solidFill>
              </a:rPr>
              <a:t>Class </a:t>
            </a:r>
            <a:r>
              <a:rPr lang="en-US" dirty="0" err="1" smtClean="0">
                <a:solidFill>
                  <a:srgbClr val="FF0000"/>
                </a:solidFill>
              </a:rPr>
              <a:t>MessageWriter</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void </a:t>
            </a:r>
            <a:r>
              <a:rPr lang="en-US" dirty="0" err="1" smtClean="0">
                <a:solidFill>
                  <a:srgbClr val="FF0000"/>
                </a:solidFill>
              </a:rPr>
              <a:t>writeMessage</a:t>
            </a:r>
            <a:r>
              <a:rPr lang="en-US" dirty="0" smtClean="0">
                <a:solidFill>
                  <a:srgbClr val="FF0000"/>
                </a:solidFill>
              </a:rPr>
              <a:t>(String message){</a:t>
            </a:r>
          </a:p>
          <a:p>
            <a:pPr marL="0" indent="0">
              <a:buNone/>
            </a:pPr>
            <a:r>
              <a:rPr lang="en-US" dirty="0">
                <a:solidFill>
                  <a:srgbClr val="FF0000"/>
                </a:solidFill>
              </a:rPr>
              <a:t>		</a:t>
            </a:r>
            <a:r>
              <a:rPr lang="en-US" dirty="0" smtClean="0">
                <a:solidFill>
                  <a:srgbClr val="FF0000"/>
                </a:solidFill>
              </a:rPr>
              <a:t>String </a:t>
            </a:r>
            <a:r>
              <a:rPr lang="en-US" dirty="0" err="1" smtClean="0">
                <a:solidFill>
                  <a:srgbClr val="FF0000"/>
                </a:solidFill>
              </a:rPr>
              <a:t>htmlMessage</a:t>
            </a:r>
            <a:r>
              <a:rPr lang="en-US" dirty="0" smtClean="0">
                <a:solidFill>
                  <a:srgbClr val="FF0000"/>
                </a:solidFill>
              </a:rPr>
              <a:t> = “&lt;html&gt;”+message+”&lt;/html&gt;	“;</a:t>
            </a:r>
          </a:p>
          <a:p>
            <a:pPr marL="0" indent="0">
              <a:buNone/>
            </a:pPr>
            <a:r>
              <a:rPr lang="en-US" dirty="0">
                <a:solidFill>
                  <a:srgbClr val="FF0000"/>
                </a:solidFill>
              </a:rPr>
              <a:t>	</a:t>
            </a:r>
            <a:r>
              <a:rPr lang="en-US" dirty="0" smtClean="0">
                <a:solidFill>
                  <a:srgbClr val="FF0000"/>
                </a:solidFill>
              </a:rPr>
              <a:t>sop(</a:t>
            </a:r>
            <a:r>
              <a:rPr lang="en-US" dirty="0" err="1" smtClean="0">
                <a:solidFill>
                  <a:srgbClr val="FF0000"/>
                </a:solidFill>
              </a:rPr>
              <a:t>htmlMessage</a:t>
            </a:r>
            <a:r>
              <a:rPr lang="en-US" dirty="0" smtClean="0">
                <a:solidFill>
                  <a:srgbClr val="FF0000"/>
                </a:solidFill>
              </a:rPr>
              <a:t>);</a:t>
            </a:r>
          </a:p>
          <a:p>
            <a:pPr marL="0" indent="0">
              <a:buNone/>
            </a:pPr>
            <a:r>
              <a:rPr lang="en-US" dirty="0" smtClean="0">
                <a:solidFill>
                  <a:srgbClr val="FF0000"/>
                </a:solidFill>
              </a:rPr>
              <a:t>	}</a:t>
            </a:r>
          </a:p>
          <a:p>
            <a:pPr marL="0" indent="0">
              <a:buNone/>
            </a:pPr>
            <a:r>
              <a:rPr lang="en-US" dirty="0" smtClean="0">
                <a:solidFill>
                  <a:srgbClr val="FF0000"/>
                </a:solidFill>
              </a:rPr>
              <a:t>}</a:t>
            </a:r>
          </a:p>
          <a:p>
            <a:pPr marL="0" indent="0">
              <a:buNone/>
            </a:pPr>
            <a:r>
              <a:rPr lang="en-US" dirty="0" smtClean="0"/>
              <a:t>But the problems is user never want one format data he can approach for html format , excel format, PDF format…etc.</a:t>
            </a:r>
          </a:p>
          <a:p>
            <a:pPr marL="0" indent="0">
              <a:buNone/>
            </a:pPr>
            <a:r>
              <a:rPr lang="en-US" dirty="0" smtClean="0"/>
              <a:t>So we can’t develop one single class for HTML, PDF, excel, ..etc.</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7946456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t>If we take one class and written code for HTML after period of time user can approach for PDF or Excel. </a:t>
            </a:r>
          </a:p>
          <a:p>
            <a:r>
              <a:rPr lang="en-US" dirty="0" smtClean="0"/>
              <a:t>So better to use a Strategy Design Pattern to develop such kind of application.</a:t>
            </a:r>
          </a:p>
          <a:p>
            <a:r>
              <a:rPr lang="en-US" dirty="0" smtClean="0"/>
              <a:t>Take an interface with one convert(string message)methods which can implements all the classes and provide implementation for that interface by writing respective logic in it.</a:t>
            </a:r>
          </a:p>
          <a:p>
            <a:r>
              <a:rPr lang="en-US" dirty="0" smtClean="0"/>
              <a:t>For better understanding Lets see the diagram. </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204832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t="5000" r="-85000" b="-80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229600" cy="4525963"/>
          </a:xfrm>
        </p:spPr>
        <p:txBody>
          <a:bodyPr/>
          <a:lstStyle/>
          <a:p>
            <a:pPr marL="0" indent="0">
              <a:buNone/>
            </a:pPr>
            <a:r>
              <a:rPr lang="en-US" dirty="0" smtClean="0"/>
              <a:t>.</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546796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FF0000"/>
                </a:solidFill>
              </a:rPr>
              <a:t>Spring 15</a:t>
            </a:r>
            <a:endParaRPr lang="en-US" dirty="0">
              <a:solidFill>
                <a:srgbClr val="FF0000"/>
              </a:solidFill>
            </a:endParaRPr>
          </a:p>
        </p:txBody>
      </p:sp>
      <p:sp>
        <p:nvSpPr>
          <p:cNvPr id="3" name="Content Placeholder 2"/>
          <p:cNvSpPr>
            <a:spLocks noGrp="1"/>
          </p:cNvSpPr>
          <p:nvPr>
            <p:ph idx="1"/>
          </p:nvPr>
        </p:nvSpPr>
        <p:spPr>
          <a:xfrm>
            <a:off x="228600" y="1066800"/>
            <a:ext cx="8763000" cy="5410200"/>
          </a:xfrm>
        </p:spPr>
        <p:txBody>
          <a:bodyPr>
            <a:normAutofit fontScale="77500" lnSpcReduction="20000"/>
          </a:bodyPr>
          <a:lstStyle/>
          <a:p>
            <a:r>
              <a:rPr lang="en-US" dirty="0" smtClean="0"/>
              <a:t>As per the strategy design pattern we developed above example. But using SDP we can’t develop our application completely loosely coupled. </a:t>
            </a:r>
          </a:p>
          <a:p>
            <a:r>
              <a:rPr lang="en-US" dirty="0" smtClean="0">
                <a:solidFill>
                  <a:srgbClr val="FF0000"/>
                </a:solidFill>
              </a:rPr>
              <a:t>There are two problems are generated.</a:t>
            </a:r>
          </a:p>
          <a:p>
            <a:r>
              <a:rPr lang="en-US" dirty="0" smtClean="0">
                <a:solidFill>
                  <a:srgbClr val="FF0000"/>
                </a:solidFill>
              </a:rPr>
              <a:t>1.</a:t>
            </a:r>
            <a:r>
              <a:rPr lang="en-US" dirty="0" smtClean="0"/>
              <a:t> while instantiating an object we are using concrete class which can affect our application, if we change an object from one concrete class to other concrete class we have to change all code which is concern to that concrete class.</a:t>
            </a:r>
          </a:p>
          <a:p>
            <a:r>
              <a:rPr lang="en-US" dirty="0" smtClean="0"/>
              <a:t>Example if </a:t>
            </a:r>
            <a:r>
              <a:rPr lang="en-US" dirty="0" err="1" smtClean="0"/>
              <a:t>HTMLMessageProduser</a:t>
            </a:r>
            <a:r>
              <a:rPr lang="en-US" dirty="0" smtClean="0"/>
              <a:t> is the concrete class and there may be other classes which are depends on the </a:t>
            </a:r>
            <a:r>
              <a:rPr lang="en-US" dirty="0" err="1" smtClean="0"/>
              <a:t>HTMLMessageProduser</a:t>
            </a:r>
            <a:r>
              <a:rPr lang="en-US" dirty="0" smtClean="0"/>
              <a:t>.</a:t>
            </a:r>
          </a:p>
          <a:p>
            <a:r>
              <a:rPr lang="en-US" dirty="0" smtClean="0"/>
              <a:t>If we change that instantiation object from </a:t>
            </a:r>
            <a:r>
              <a:rPr lang="en-US" dirty="0" err="1" smtClean="0"/>
              <a:t>HTMLMessageProduser</a:t>
            </a:r>
            <a:r>
              <a:rPr lang="en-US" dirty="0" smtClean="0"/>
              <a:t> to </a:t>
            </a:r>
            <a:r>
              <a:rPr lang="en-US" dirty="0" err="1" smtClean="0"/>
              <a:t>PDFMessagePraduser</a:t>
            </a:r>
            <a:r>
              <a:rPr lang="en-US" dirty="0" smtClean="0"/>
              <a:t>  then it may impact on our application.</a:t>
            </a:r>
          </a:p>
          <a:p>
            <a:r>
              <a:rPr lang="en-US" dirty="0" smtClean="0"/>
              <a:t>For seeing it is one line code only but it impact several classes.</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9321527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477000"/>
          </a:xfrm>
        </p:spPr>
        <p:txBody>
          <a:bodyPr>
            <a:normAutofit fontScale="62500" lnSpcReduction="20000"/>
          </a:bodyPr>
          <a:lstStyle/>
          <a:p>
            <a:r>
              <a:rPr lang="en-US" dirty="0" smtClean="0">
                <a:solidFill>
                  <a:srgbClr val="FF0000"/>
                </a:solidFill>
              </a:rPr>
              <a:t>2. </a:t>
            </a:r>
            <a:r>
              <a:rPr lang="en-US" dirty="0" smtClean="0">
                <a:solidFill>
                  <a:schemeClr val="tx1">
                    <a:lumMod val="95000"/>
                    <a:lumOff val="5000"/>
                  </a:schemeClr>
                </a:solidFill>
              </a:rPr>
              <a:t>while instantiating an object we have to know all the information about the corresponding class.</a:t>
            </a:r>
          </a:p>
          <a:p>
            <a:r>
              <a:rPr lang="en-US" dirty="0" smtClean="0">
                <a:solidFill>
                  <a:schemeClr val="tx1">
                    <a:lumMod val="95000"/>
                    <a:lumOff val="5000"/>
                  </a:schemeClr>
                </a:solidFill>
              </a:rPr>
              <a:t>For example </a:t>
            </a:r>
          </a:p>
          <a:p>
            <a:pPr marL="0" indent="0">
              <a:buNone/>
            </a:pPr>
            <a:r>
              <a:rPr lang="en-US" dirty="0" smtClean="0">
                <a:solidFill>
                  <a:srgbClr val="FF0000"/>
                </a:solidFill>
              </a:rPr>
              <a:t>Class A{</a:t>
            </a:r>
          </a:p>
          <a:p>
            <a:pPr marL="0" indent="0">
              <a:buNone/>
            </a:pPr>
            <a:r>
              <a:rPr lang="en-US" dirty="0">
                <a:solidFill>
                  <a:srgbClr val="FF0000"/>
                </a:solidFill>
              </a:rPr>
              <a:t>	</a:t>
            </a:r>
            <a:r>
              <a:rPr lang="en-US" dirty="0" smtClean="0">
                <a:solidFill>
                  <a:srgbClr val="FF0000"/>
                </a:solidFill>
              </a:rPr>
              <a:t>A(B a){}</a:t>
            </a:r>
          </a:p>
          <a:p>
            <a:pPr marL="0" indent="0">
              <a:buNone/>
            </a:pPr>
            <a:r>
              <a:rPr lang="en-US" dirty="0" smtClean="0">
                <a:solidFill>
                  <a:srgbClr val="FF0000"/>
                </a:solidFill>
              </a:rPr>
              <a:t>}</a:t>
            </a:r>
          </a:p>
          <a:p>
            <a:pPr marL="0" indent="0">
              <a:buNone/>
            </a:pPr>
            <a:r>
              <a:rPr lang="en-US" dirty="0" smtClean="0">
                <a:solidFill>
                  <a:srgbClr val="FF0000"/>
                </a:solidFill>
              </a:rPr>
              <a:t>Class B{</a:t>
            </a:r>
          </a:p>
          <a:p>
            <a:pPr marL="0" indent="0">
              <a:buNone/>
            </a:pPr>
            <a:r>
              <a:rPr lang="en-US" dirty="0">
                <a:solidFill>
                  <a:srgbClr val="FF0000"/>
                </a:solidFill>
              </a:rPr>
              <a:t>	</a:t>
            </a:r>
            <a:r>
              <a:rPr lang="en-US" dirty="0" smtClean="0">
                <a:solidFill>
                  <a:srgbClr val="FF0000"/>
                </a:solidFill>
              </a:rPr>
              <a:t>B(C c){}</a:t>
            </a:r>
          </a:p>
          <a:p>
            <a:pPr marL="0" indent="0">
              <a:buNone/>
            </a:pPr>
            <a:r>
              <a:rPr lang="en-US" dirty="0" smtClean="0">
                <a:solidFill>
                  <a:srgbClr val="FF0000"/>
                </a:solidFill>
              </a:rPr>
              <a:t>}</a:t>
            </a:r>
          </a:p>
          <a:p>
            <a:pPr marL="0" indent="0">
              <a:buNone/>
            </a:pPr>
            <a:r>
              <a:rPr lang="en-US" dirty="0" smtClean="0">
                <a:solidFill>
                  <a:srgbClr val="FF0000"/>
                </a:solidFill>
              </a:rPr>
              <a:t>Class C{</a:t>
            </a:r>
          </a:p>
          <a:p>
            <a:pPr marL="0" indent="0">
              <a:buNone/>
            </a:pPr>
            <a:r>
              <a:rPr lang="en-US" dirty="0" smtClean="0">
                <a:solidFill>
                  <a:srgbClr val="FF0000"/>
                </a:solidFill>
              </a:rPr>
              <a:t>	C(){}</a:t>
            </a:r>
          </a:p>
          <a:p>
            <a:pPr marL="0" indent="0">
              <a:buNone/>
            </a:pPr>
            <a:r>
              <a:rPr lang="en-US" dirty="0" smtClean="0">
                <a:solidFill>
                  <a:srgbClr val="FF0000"/>
                </a:solidFill>
              </a:rPr>
              <a:t>}</a:t>
            </a:r>
          </a:p>
          <a:p>
            <a:pPr marL="0" indent="0">
              <a:buNone/>
            </a:pPr>
            <a:r>
              <a:rPr lang="en-US" dirty="0" smtClean="0">
                <a:solidFill>
                  <a:schemeClr val="tx1">
                    <a:lumMod val="95000"/>
                    <a:lumOff val="5000"/>
                  </a:schemeClr>
                </a:solidFill>
              </a:rPr>
              <a:t>In the above example if I want to create an object of class A then how we’ll create lets see </a:t>
            </a:r>
          </a:p>
          <a:p>
            <a:pPr marL="0" indent="0">
              <a:buNone/>
            </a:pPr>
            <a:r>
              <a:rPr lang="en-US" dirty="0" smtClean="0">
                <a:solidFill>
                  <a:schemeClr val="tx1">
                    <a:lumMod val="95000"/>
                    <a:lumOff val="5000"/>
                  </a:schemeClr>
                </a:solidFill>
              </a:rPr>
              <a:t>We can not create directly  </a:t>
            </a:r>
            <a:r>
              <a:rPr lang="en-US" dirty="0" smtClean="0">
                <a:solidFill>
                  <a:srgbClr val="FF0000"/>
                </a:solidFill>
              </a:rPr>
              <a:t>A </a:t>
            </a:r>
            <a:r>
              <a:rPr lang="en-US" dirty="0" err="1" smtClean="0">
                <a:solidFill>
                  <a:srgbClr val="FF0000"/>
                </a:solidFill>
              </a:rPr>
              <a:t>a</a:t>
            </a:r>
            <a:r>
              <a:rPr lang="en-US" dirty="0" smtClean="0">
                <a:solidFill>
                  <a:srgbClr val="FF0000"/>
                </a:solidFill>
              </a:rPr>
              <a:t> = new A();</a:t>
            </a:r>
            <a:r>
              <a:rPr lang="en-US" dirty="0">
                <a:solidFill>
                  <a:schemeClr val="tx1">
                    <a:lumMod val="95000"/>
                    <a:lumOff val="5000"/>
                  </a:schemeClr>
                </a:solidFill>
              </a:rPr>
              <a:t> </a:t>
            </a:r>
            <a:r>
              <a:rPr lang="en-US" dirty="0" err="1" smtClean="0">
                <a:solidFill>
                  <a:schemeClr val="tx1">
                    <a:lumMod val="95000"/>
                    <a:lumOff val="5000"/>
                  </a:schemeClr>
                </a:solidFill>
              </a:rPr>
              <a:t>B’z</a:t>
            </a:r>
            <a:r>
              <a:rPr lang="en-US" dirty="0" smtClean="0">
                <a:solidFill>
                  <a:schemeClr val="tx1">
                    <a:lumMod val="95000"/>
                    <a:lumOff val="5000"/>
                  </a:schemeClr>
                </a:solidFill>
              </a:rPr>
              <a:t>  </a:t>
            </a:r>
            <a:r>
              <a:rPr lang="en-US" dirty="0" smtClean="0">
                <a:solidFill>
                  <a:srgbClr val="FF0000"/>
                </a:solidFill>
              </a:rPr>
              <a:t>A class </a:t>
            </a:r>
            <a:r>
              <a:rPr lang="en-US" dirty="0" smtClean="0">
                <a:solidFill>
                  <a:schemeClr val="tx1">
                    <a:lumMod val="95000"/>
                    <a:lumOff val="5000"/>
                  </a:schemeClr>
                </a:solidFill>
              </a:rPr>
              <a:t>constructor want Object of </a:t>
            </a:r>
            <a:r>
              <a:rPr lang="en-US" dirty="0" smtClean="0">
                <a:solidFill>
                  <a:srgbClr val="FF0000"/>
                </a:solidFill>
              </a:rPr>
              <a:t>B class</a:t>
            </a:r>
            <a:r>
              <a:rPr lang="en-US" dirty="0" smtClean="0">
                <a:solidFill>
                  <a:schemeClr val="tx1">
                    <a:lumMod val="95000"/>
                    <a:lumOff val="5000"/>
                  </a:schemeClr>
                </a:solidFill>
              </a:rPr>
              <a:t> and if want to create an object of </a:t>
            </a:r>
            <a:r>
              <a:rPr lang="en-US" dirty="0" smtClean="0">
                <a:solidFill>
                  <a:srgbClr val="FF0000"/>
                </a:solidFill>
              </a:rPr>
              <a:t>class B </a:t>
            </a:r>
            <a:r>
              <a:rPr lang="en-US" dirty="0" smtClean="0">
                <a:solidFill>
                  <a:schemeClr val="tx1">
                    <a:lumMod val="95000"/>
                    <a:lumOff val="5000"/>
                  </a:schemeClr>
                </a:solidFill>
              </a:rPr>
              <a:t>the we want object of </a:t>
            </a:r>
            <a:r>
              <a:rPr lang="en-US" dirty="0" smtClean="0">
                <a:solidFill>
                  <a:srgbClr val="FF0000"/>
                </a:solidFill>
              </a:rPr>
              <a:t>class C</a:t>
            </a:r>
            <a:r>
              <a:rPr lang="en-US" dirty="0" smtClean="0">
                <a:solidFill>
                  <a:schemeClr val="tx1">
                    <a:lumMod val="95000"/>
                    <a:lumOff val="5000"/>
                  </a:schemeClr>
                </a:solidFill>
              </a:rPr>
              <a:t>.</a:t>
            </a:r>
          </a:p>
          <a:p>
            <a:pPr marL="0" indent="0">
              <a:buNone/>
            </a:pPr>
            <a:r>
              <a:rPr lang="en-US" dirty="0" smtClean="0">
                <a:solidFill>
                  <a:schemeClr val="tx1">
                    <a:lumMod val="95000"/>
                    <a:lumOff val="5000"/>
                  </a:schemeClr>
                </a:solidFill>
              </a:rPr>
              <a:t>Then the procedure is </a:t>
            </a:r>
          </a:p>
          <a:p>
            <a:pPr marL="0" indent="0">
              <a:buNone/>
            </a:pPr>
            <a:r>
              <a:rPr lang="en-US" b="1" dirty="0" smtClean="0">
                <a:solidFill>
                  <a:srgbClr val="FF0000"/>
                </a:solidFill>
              </a:rPr>
              <a:t>		C </a:t>
            </a:r>
            <a:r>
              <a:rPr lang="en-US" b="1" dirty="0" err="1" smtClean="0">
                <a:solidFill>
                  <a:srgbClr val="FF0000"/>
                </a:solidFill>
              </a:rPr>
              <a:t>c</a:t>
            </a:r>
            <a:r>
              <a:rPr lang="en-US" b="1" dirty="0" smtClean="0">
                <a:solidFill>
                  <a:srgbClr val="FF0000"/>
                </a:solidFill>
              </a:rPr>
              <a:t> = new C();</a:t>
            </a:r>
          </a:p>
          <a:p>
            <a:pPr marL="0" indent="0">
              <a:buNone/>
            </a:pPr>
            <a:r>
              <a:rPr lang="en-US" b="1" dirty="0" smtClean="0">
                <a:solidFill>
                  <a:srgbClr val="FF0000"/>
                </a:solidFill>
              </a:rPr>
              <a:t>		B </a:t>
            </a:r>
            <a:r>
              <a:rPr lang="en-US" b="1" dirty="0" err="1" smtClean="0">
                <a:solidFill>
                  <a:srgbClr val="FF0000"/>
                </a:solidFill>
              </a:rPr>
              <a:t>b</a:t>
            </a:r>
            <a:r>
              <a:rPr lang="en-US" b="1" dirty="0" smtClean="0">
                <a:solidFill>
                  <a:srgbClr val="FF0000"/>
                </a:solidFill>
              </a:rPr>
              <a:t> = new B(c);</a:t>
            </a:r>
          </a:p>
          <a:p>
            <a:pPr marL="0" indent="0">
              <a:buNone/>
            </a:pPr>
            <a:r>
              <a:rPr lang="en-US" b="1" dirty="0" smtClean="0">
                <a:solidFill>
                  <a:srgbClr val="FF0000"/>
                </a:solidFill>
              </a:rPr>
              <a:t>		A </a:t>
            </a:r>
            <a:r>
              <a:rPr lang="en-US" b="1" dirty="0" err="1" smtClean="0">
                <a:solidFill>
                  <a:srgbClr val="FF0000"/>
                </a:solidFill>
              </a:rPr>
              <a:t>a</a:t>
            </a:r>
            <a:r>
              <a:rPr lang="en-US" b="1" dirty="0" smtClean="0">
                <a:solidFill>
                  <a:srgbClr val="FF0000"/>
                </a:solidFill>
              </a:rPr>
              <a:t> = new  A(b);</a:t>
            </a:r>
          </a:p>
          <a:p>
            <a:pPr marL="0" indent="0">
              <a:buNone/>
            </a:pPr>
            <a:endParaRPr lang="en-US" b="1" dirty="0" smtClean="0">
              <a:solidFill>
                <a:srgbClr val="FF0000"/>
              </a:solidFill>
            </a:endParaRPr>
          </a:p>
          <a:p>
            <a:pPr marL="0" indent="0">
              <a:buNone/>
            </a:pPr>
            <a:endParaRPr lang="en-US" dirty="0" smtClean="0">
              <a:solidFill>
                <a:schemeClr val="tx1">
                  <a:lumMod val="95000"/>
                  <a:lumOff val="5000"/>
                </a:schemeClr>
              </a:solidFill>
            </a:endParaRP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089193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629400"/>
          </a:xfrm>
        </p:spPr>
        <p:txBody>
          <a:bodyPr>
            <a:normAutofit/>
          </a:bodyPr>
          <a:lstStyle/>
          <a:p>
            <a:r>
              <a:rPr lang="en-US" dirty="0" smtClean="0"/>
              <a:t>Lets see the below diagram to completion of  app.</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smtClean="0"/>
          </a:p>
        </p:txBody>
      </p:sp>
      <p:sp>
        <p:nvSpPr>
          <p:cNvPr id="4" name="Rectangle 3"/>
          <p:cNvSpPr/>
          <p:nvPr/>
        </p:nvSpPr>
        <p:spPr>
          <a:xfrm>
            <a:off x="533400" y="762000"/>
            <a:ext cx="7772400" cy="5715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821553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477000"/>
          </a:xfrm>
        </p:spPr>
        <p:txBody>
          <a:bodyPr>
            <a:normAutofit fontScale="85000" lnSpcReduction="20000"/>
          </a:bodyPr>
          <a:lstStyle/>
          <a:p>
            <a:r>
              <a:rPr lang="en-US" dirty="0" smtClean="0">
                <a:solidFill>
                  <a:srgbClr val="FF0000"/>
                </a:solidFill>
              </a:rPr>
              <a:t>BRD(Business Requirement Documentation)</a:t>
            </a:r>
          </a:p>
          <a:p>
            <a:r>
              <a:rPr lang="en-US" dirty="0" smtClean="0"/>
              <a:t>It is the first phase where client will give the all requirement.</a:t>
            </a:r>
          </a:p>
          <a:p>
            <a:r>
              <a:rPr lang="en-US" dirty="0" smtClean="0"/>
              <a:t>Org. people gather all the data in the form of documentation.</a:t>
            </a:r>
          </a:p>
          <a:p>
            <a:r>
              <a:rPr lang="en-US" dirty="0" smtClean="0"/>
              <a:t>To finalize the document there are different techniques are used. </a:t>
            </a:r>
          </a:p>
          <a:p>
            <a:r>
              <a:rPr lang="en-US" dirty="0" smtClean="0"/>
              <a:t>Before the development environment there should be a perfect design, perfect architecture, finalize the budget, time, required developer and so on.</a:t>
            </a:r>
          </a:p>
          <a:p>
            <a:r>
              <a:rPr lang="en-US" dirty="0" smtClean="0"/>
              <a:t>Every one has to follow the BRD only to meet the determination of the application.</a:t>
            </a:r>
          </a:p>
          <a:p>
            <a:r>
              <a:rPr lang="en-US" dirty="0" smtClean="0"/>
              <a:t>Single mistake may lead big problems in the project, understanding the BRD is very important.</a:t>
            </a:r>
          </a:p>
          <a:p>
            <a:r>
              <a:rPr lang="en-US" dirty="0" smtClean="0"/>
              <a:t>After the design only project given to the development environment. </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729457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763000" cy="6248400"/>
          </a:xfrm>
        </p:spPr>
        <p:txBody>
          <a:bodyPr>
            <a:normAutofit fontScale="92500" lnSpcReduction="20000"/>
          </a:bodyPr>
          <a:lstStyle/>
          <a:p>
            <a:r>
              <a:rPr lang="en-US" dirty="0" smtClean="0">
                <a:solidFill>
                  <a:srgbClr val="FF0000"/>
                </a:solidFill>
              </a:rPr>
              <a:t>Development Environment</a:t>
            </a:r>
          </a:p>
          <a:p>
            <a:r>
              <a:rPr lang="en-US" dirty="0" smtClean="0"/>
              <a:t>DE is the place where Org. will provide the system to the all the developers to develop an application.</a:t>
            </a:r>
          </a:p>
          <a:p>
            <a:r>
              <a:rPr lang="en-US" dirty="0" smtClean="0"/>
              <a:t>Developer job is to follow the design all develop an application. After completion of app. Developer has to test it, this procedure called as unit testing.</a:t>
            </a:r>
          </a:p>
          <a:p>
            <a:r>
              <a:rPr lang="en-US" dirty="0" smtClean="0"/>
              <a:t>Developer has to write some test cases also for understanding to he other people.</a:t>
            </a:r>
          </a:p>
          <a:p>
            <a:r>
              <a:rPr lang="en-US" dirty="0" smtClean="0"/>
              <a:t>After unit testing application will give to the QAP(Quality Assurance people), QAP people going to check whether any bug are available in the project, if bug are found by QAP then they report the DE to fixed the bugs and asking progress report.</a:t>
            </a:r>
          </a:p>
          <a:p>
            <a:r>
              <a:rPr lang="en-US" dirty="0" smtClean="0"/>
              <a:t>Until and unless they get zero bugs they will repeat the above procedure to remove the bugs.</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249039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normAutofit lnSpcReduction="10000"/>
          </a:bodyPr>
          <a:lstStyle/>
          <a:p>
            <a:r>
              <a:rPr lang="en-US" dirty="0" smtClean="0">
                <a:solidFill>
                  <a:srgbClr val="FF0000"/>
                </a:solidFill>
              </a:rPr>
              <a:t>Quality Assurance Regression</a:t>
            </a:r>
          </a:p>
          <a:p>
            <a:r>
              <a:rPr lang="en-US" dirty="0" smtClean="0"/>
              <a:t>After the QAP there is other phage will again check whether application will contains any bugs. If bugs are available again the same procedure will done by QAR phase.  </a:t>
            </a:r>
            <a:endParaRPr lang="en-US" dirty="0"/>
          </a:p>
          <a:p>
            <a:r>
              <a:rPr lang="en-US" dirty="0" smtClean="0">
                <a:solidFill>
                  <a:srgbClr val="FF0000"/>
                </a:solidFill>
              </a:rPr>
              <a:t>User Acceptance Team(UAT)</a:t>
            </a:r>
          </a:p>
          <a:p>
            <a:r>
              <a:rPr lang="en-US" dirty="0" smtClean="0"/>
              <a:t>It will perform business operation to check whether our application working as per client requirement or not. By help of BRD they can analysis the application.</a:t>
            </a:r>
          </a:p>
          <a:p>
            <a:r>
              <a:rPr lang="en-US" dirty="0" smtClean="0"/>
              <a:t>After UAT again there is a phase called </a:t>
            </a:r>
            <a:r>
              <a:rPr lang="en-US" dirty="0" smtClean="0">
                <a:solidFill>
                  <a:srgbClr val="FF0000"/>
                </a:solidFill>
              </a:rPr>
              <a:t>UAT Regression</a:t>
            </a:r>
            <a:r>
              <a:rPr lang="en-US" dirty="0" smtClean="0"/>
              <a:t> which cross checks all the requirement, and so on.</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61675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20000"/>
          </a:bodyPr>
          <a:lstStyle/>
          <a:p>
            <a:r>
              <a:rPr lang="en-US" sz="3800" dirty="0" smtClean="0">
                <a:solidFill>
                  <a:srgbClr val="FF0000"/>
                </a:solidFill>
              </a:rPr>
              <a:t>Struts</a:t>
            </a:r>
            <a:r>
              <a:rPr lang="en-US" sz="3800" dirty="0" smtClean="0"/>
              <a:t>:</a:t>
            </a:r>
            <a:r>
              <a:rPr lang="en-US" dirty="0" smtClean="0"/>
              <a:t> Struts is the Framework which specially developed for web Application development.</a:t>
            </a:r>
          </a:p>
          <a:p>
            <a:r>
              <a:rPr lang="en-US" dirty="0" smtClean="0"/>
              <a:t>Struts is the combination of Servlet and </a:t>
            </a:r>
            <a:r>
              <a:rPr lang="en-US" dirty="0" err="1" smtClean="0"/>
              <a:t>Jsp</a:t>
            </a:r>
            <a:r>
              <a:rPr lang="en-US" dirty="0" smtClean="0"/>
              <a:t>.</a:t>
            </a:r>
          </a:p>
          <a:p>
            <a:r>
              <a:rPr lang="en-US" dirty="0" smtClean="0"/>
              <a:t>It provides bunch of classes and interfaces to develop an web based application.</a:t>
            </a:r>
          </a:p>
          <a:p>
            <a:r>
              <a:rPr lang="en-US" dirty="0" smtClean="0"/>
              <a:t>Struts also provided boiler plat logic for web development. </a:t>
            </a:r>
          </a:p>
          <a:p>
            <a:r>
              <a:rPr lang="en-US" dirty="0" smtClean="0"/>
              <a:t>To develop an enterprise and distributed app struts may not sufficient, </a:t>
            </a:r>
            <a:r>
              <a:rPr lang="en-US" dirty="0" err="1" smtClean="0"/>
              <a:t>B’z</a:t>
            </a:r>
            <a:r>
              <a:rPr lang="en-US" dirty="0" smtClean="0"/>
              <a:t> there are no other part available like business logic, persistency logic to develop an distributed app.</a:t>
            </a:r>
          </a:p>
          <a:p>
            <a:r>
              <a:rPr lang="en-US" dirty="0" smtClean="0"/>
              <a:t>Struts will not fulfill the requirements of the market .</a:t>
            </a:r>
          </a:p>
          <a:p>
            <a:r>
              <a:rPr lang="en-US" dirty="0" smtClean="0">
                <a:solidFill>
                  <a:srgbClr val="FF0000"/>
                </a:solidFill>
              </a:rPr>
              <a:t>To Overcome the above problems Spring Frameworks has been invented  by Spring people.</a:t>
            </a:r>
            <a:endParaRPr lang="en-US" dirty="0">
              <a:solidFill>
                <a:srgbClr val="FF0000"/>
              </a:solidFill>
            </a:endParaRPr>
          </a:p>
        </p:txBody>
      </p:sp>
      <p:sp>
        <p:nvSpPr>
          <p:cNvPr id="4" name="Rectangle 3"/>
          <p:cNvSpPr/>
          <p:nvPr/>
        </p:nvSpPr>
        <p:spPr>
          <a:xfrm>
            <a:off x="609600" y="135082"/>
            <a:ext cx="78486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Spring 2 class</a:t>
            </a:r>
            <a:endParaRPr lang="en-US" sz="2800" b="1" dirty="0">
              <a:solidFill>
                <a:srgbClr val="FF0000"/>
              </a:solidFill>
            </a:endParaRP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2121440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r>
              <a:rPr lang="en-US" dirty="0" smtClean="0">
                <a:solidFill>
                  <a:srgbClr val="FF0000"/>
                </a:solidFill>
              </a:rPr>
              <a:t>There are numbers of shortcut keys are available</a:t>
            </a:r>
          </a:p>
          <a:p>
            <a:pPr lvl="0"/>
            <a:r>
              <a:rPr lang="en-US" dirty="0"/>
              <a:t>1</a:t>
            </a:r>
            <a:r>
              <a:rPr lang="en-US" dirty="0" smtClean="0"/>
              <a:t>) </a:t>
            </a:r>
            <a:r>
              <a:rPr lang="en-US" b="1" dirty="0"/>
              <a:t>Ctrl + T</a:t>
            </a:r>
            <a:r>
              <a:rPr lang="en-US" dirty="0"/>
              <a:t> for finding class even from jar</a:t>
            </a:r>
          </a:p>
          <a:p>
            <a:pPr lvl="0"/>
            <a:r>
              <a:rPr lang="en-US" dirty="0"/>
              <a:t>2) </a:t>
            </a:r>
            <a:r>
              <a:rPr lang="en-US" b="1" dirty="0" smtClean="0"/>
              <a:t>Ctrl </a:t>
            </a:r>
            <a:r>
              <a:rPr lang="en-US" b="1" dirty="0"/>
              <a:t>+ R </a:t>
            </a:r>
            <a:r>
              <a:rPr lang="en-US" dirty="0"/>
              <a:t>for finding any resource (file) including </a:t>
            </a:r>
            <a:r>
              <a:rPr lang="en-US" dirty="0" err="1"/>
              <a:t>config</a:t>
            </a:r>
            <a:r>
              <a:rPr lang="en-US" dirty="0"/>
              <a:t> xml files</a:t>
            </a:r>
          </a:p>
          <a:p>
            <a:pPr lvl="0"/>
            <a:r>
              <a:rPr lang="en-US" dirty="0" smtClean="0"/>
              <a:t>3</a:t>
            </a:r>
            <a:r>
              <a:rPr lang="en-US" dirty="0"/>
              <a:t>) </a:t>
            </a:r>
            <a:r>
              <a:rPr lang="en-US" b="1" dirty="0" smtClean="0"/>
              <a:t>Ctrl </a:t>
            </a:r>
            <a:r>
              <a:rPr lang="en-US" b="1" dirty="0"/>
              <a:t>+ 1 </a:t>
            </a:r>
            <a:r>
              <a:rPr lang="en-US" dirty="0"/>
              <a:t>for quick fix</a:t>
            </a:r>
            <a:br>
              <a:rPr lang="en-US" dirty="0"/>
            </a:br>
            <a:r>
              <a:rPr lang="en-US" dirty="0" smtClean="0"/>
              <a:t>4) </a:t>
            </a:r>
            <a:r>
              <a:rPr lang="en-US" b="1" dirty="0"/>
              <a:t>Ctrl + Shift + o</a:t>
            </a:r>
            <a:r>
              <a:rPr lang="en-US" dirty="0"/>
              <a:t> for organize imports</a:t>
            </a:r>
          </a:p>
          <a:p>
            <a:r>
              <a:rPr lang="en-US" dirty="0" smtClean="0"/>
              <a:t>7</a:t>
            </a:r>
            <a:r>
              <a:rPr lang="en-US" dirty="0"/>
              <a:t>) </a:t>
            </a:r>
            <a:r>
              <a:rPr lang="en-US" b="1" dirty="0"/>
              <a:t>Ctrl + o</a:t>
            </a:r>
            <a:r>
              <a:rPr lang="en-US" dirty="0"/>
              <a:t> for quick outline going quickly to method</a:t>
            </a:r>
          </a:p>
          <a:p>
            <a:r>
              <a:rPr lang="en-US" dirty="0"/>
              <a:t>9) </a:t>
            </a:r>
            <a:r>
              <a:rPr lang="en-US" b="1" dirty="0"/>
              <a:t>Alt + right </a:t>
            </a:r>
            <a:r>
              <a:rPr lang="en-US" dirty="0"/>
              <a:t>and </a:t>
            </a:r>
            <a:r>
              <a:rPr lang="en-US" b="1" dirty="0"/>
              <a:t>Alt + left</a:t>
            </a:r>
            <a:r>
              <a:rPr lang="en-US" dirty="0"/>
              <a:t> for going back and forth while editing.</a:t>
            </a:r>
          </a:p>
          <a:p>
            <a:r>
              <a:rPr lang="en-US" dirty="0"/>
              <a:t>12) </a:t>
            </a:r>
            <a:r>
              <a:rPr lang="en-US" b="1" dirty="0"/>
              <a:t>Alt + Shift + W </a:t>
            </a:r>
            <a:r>
              <a:rPr lang="en-US" dirty="0"/>
              <a:t>for show in package explorer</a:t>
            </a:r>
          </a:p>
          <a:p>
            <a:r>
              <a:rPr lang="en-US" dirty="0"/>
              <a:t>13) </a:t>
            </a:r>
            <a:r>
              <a:rPr lang="en-US" b="1" dirty="0"/>
              <a:t>Ctrl + Shift + Up </a:t>
            </a:r>
            <a:r>
              <a:rPr lang="en-US" dirty="0"/>
              <a:t>and down for navigating from member to member (variables and methods)</a:t>
            </a:r>
          </a:p>
          <a:p>
            <a:r>
              <a:rPr lang="en-US" dirty="0"/>
              <a:t>15) </a:t>
            </a:r>
            <a:r>
              <a:rPr lang="en-US" b="1" dirty="0"/>
              <a:t>Ctrl + k </a:t>
            </a:r>
            <a:r>
              <a:rPr lang="en-US" dirty="0"/>
              <a:t>and </a:t>
            </a:r>
            <a:r>
              <a:rPr lang="en-US" b="1" dirty="0"/>
              <a:t>Ctrl + Shift +K </a:t>
            </a:r>
            <a:r>
              <a:rPr lang="en-US" dirty="0"/>
              <a:t>for find next/previous</a:t>
            </a:r>
          </a:p>
          <a:p>
            <a:r>
              <a:rPr lang="en-US" dirty="0"/>
              <a:t>24) Go to a type declaration: </a:t>
            </a:r>
            <a:r>
              <a:rPr lang="en-US" b="1" dirty="0"/>
              <a:t>F3</a:t>
            </a:r>
            <a:r>
              <a:rPr lang="en-US" dirty="0"/>
              <a:t>,</a:t>
            </a:r>
            <a:r>
              <a:rPr lang="en-US" b="1" dirty="0"/>
              <a:t> </a:t>
            </a:r>
            <a:r>
              <a:rPr lang="en-US" dirty="0"/>
              <a:t>This Eclipse shortcut is very useful to see function definition very quickly</a:t>
            </a:r>
            <a:r>
              <a:rPr lang="en-US" dirty="0" smtClean="0"/>
              <a:t>.</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0811613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r>
              <a:rPr lang="en-US" b="1" dirty="0">
                <a:solidFill>
                  <a:srgbClr val="FF0000"/>
                </a:solidFill>
              </a:rPr>
              <a:t>Eclipse Shortcut for Editing Code</a:t>
            </a:r>
          </a:p>
          <a:p>
            <a:r>
              <a:rPr lang="en-US" dirty="0"/>
              <a:t>These Eclipse shortcuts are very helpful for editing code in Eclipse.</a:t>
            </a:r>
          </a:p>
          <a:p>
            <a:r>
              <a:rPr lang="en-US" dirty="0"/>
              <a:t>5) </a:t>
            </a:r>
            <a:r>
              <a:rPr lang="en-US" b="1" dirty="0"/>
              <a:t>Ctrl + / </a:t>
            </a:r>
            <a:r>
              <a:rPr lang="en-US" dirty="0"/>
              <a:t>for commenting, un commenting lines and blocks</a:t>
            </a:r>
          </a:p>
          <a:p>
            <a:r>
              <a:rPr lang="en-US" dirty="0"/>
              <a:t>6) </a:t>
            </a:r>
            <a:r>
              <a:rPr lang="en-US" b="1" dirty="0"/>
              <a:t>Ctrl + Shift + /</a:t>
            </a:r>
            <a:r>
              <a:rPr lang="en-US" dirty="0"/>
              <a:t> for commenting, un commenting lines with block comment</a:t>
            </a:r>
          </a:p>
          <a:p>
            <a:r>
              <a:rPr lang="en-US" dirty="0"/>
              <a:t>8) Selecting class and pressing </a:t>
            </a:r>
            <a:r>
              <a:rPr lang="en-US" b="1" dirty="0"/>
              <a:t>F4</a:t>
            </a:r>
            <a:r>
              <a:rPr lang="en-US" dirty="0"/>
              <a:t> to see its Type hierarchy</a:t>
            </a:r>
          </a:p>
          <a:p>
            <a:r>
              <a:rPr lang="en-US" dirty="0"/>
              <a:t>10) </a:t>
            </a:r>
            <a:r>
              <a:rPr lang="en-US" b="1" dirty="0"/>
              <a:t>Ctrl + F4 or Ctrl + w</a:t>
            </a:r>
            <a:r>
              <a:rPr lang="en-US" dirty="0"/>
              <a:t> for closing current file</a:t>
            </a:r>
          </a:p>
          <a:p>
            <a:r>
              <a:rPr lang="en-US" dirty="0"/>
              <a:t>11) </a:t>
            </a:r>
            <a:r>
              <a:rPr lang="en-US" b="1" dirty="0" err="1"/>
              <a:t>Ctrl+Shirt+W</a:t>
            </a:r>
            <a:r>
              <a:rPr lang="en-US" b="1" dirty="0"/>
              <a:t> for</a:t>
            </a:r>
            <a:r>
              <a:rPr lang="en-US" dirty="0"/>
              <a:t> closing all files.</a:t>
            </a:r>
          </a:p>
          <a:p>
            <a:r>
              <a:rPr lang="en-US" dirty="0"/>
              <a:t>14) </a:t>
            </a:r>
            <a:r>
              <a:rPr lang="en-US" b="1" dirty="0"/>
              <a:t>Ctrl + l </a:t>
            </a:r>
            <a:r>
              <a:rPr lang="en-US" dirty="0"/>
              <a:t>go to line</a:t>
            </a:r>
          </a:p>
          <a:p>
            <a:r>
              <a:rPr lang="en-US" dirty="0"/>
              <a:t>16) Select text and press </a:t>
            </a:r>
            <a:r>
              <a:rPr lang="en-US" b="1" dirty="0"/>
              <a:t>Ctrl + Shift + F</a:t>
            </a:r>
            <a:r>
              <a:rPr lang="en-US" dirty="0"/>
              <a:t> for formatting.</a:t>
            </a:r>
          </a:p>
          <a:p>
            <a:r>
              <a:rPr lang="en-US" dirty="0"/>
              <a:t>17) </a:t>
            </a:r>
            <a:r>
              <a:rPr lang="en-US" b="1" dirty="0"/>
              <a:t>Ctrl + F</a:t>
            </a:r>
            <a:r>
              <a:rPr lang="en-US" dirty="0"/>
              <a:t> for find, find/replace</a:t>
            </a:r>
          </a:p>
          <a:p>
            <a:r>
              <a:rPr lang="en-US" dirty="0"/>
              <a:t>18) </a:t>
            </a:r>
            <a:r>
              <a:rPr lang="en-US" b="1" dirty="0"/>
              <a:t>Ctrl + D</a:t>
            </a:r>
            <a:r>
              <a:rPr lang="en-US" dirty="0"/>
              <a:t> to delete a line</a:t>
            </a:r>
          </a:p>
          <a:p>
            <a:r>
              <a:rPr lang="en-US" dirty="0"/>
              <a:t>19) </a:t>
            </a:r>
            <a:r>
              <a:rPr lang="en-US" b="1" dirty="0"/>
              <a:t>Ctrl + Q</a:t>
            </a:r>
            <a:r>
              <a:rPr lang="en-US" dirty="0"/>
              <a:t> for going to last edited place</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708663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70000" lnSpcReduction="20000"/>
          </a:bodyPr>
          <a:lstStyle/>
          <a:p>
            <a:r>
              <a:rPr lang="en-US" b="1" dirty="0">
                <a:solidFill>
                  <a:srgbClr val="FF0000"/>
                </a:solidFill>
              </a:rPr>
              <a:t>Miscellaneous Eclipse Shortcuts</a:t>
            </a:r>
          </a:p>
          <a:p>
            <a:r>
              <a:rPr lang="en-US" dirty="0"/>
              <a:t>These are different </a:t>
            </a:r>
            <a:r>
              <a:rPr lang="en-US" i="1" dirty="0"/>
              <a:t>Eclipse keyboard shortcuts</a:t>
            </a:r>
            <a:r>
              <a:rPr lang="en-US" dirty="0"/>
              <a:t> which doesn’t fit on any category but quite helpful and make life very easy while working in Eclipse.</a:t>
            </a:r>
          </a:p>
          <a:p>
            <a:r>
              <a:rPr lang="en-US" dirty="0" smtClean="0"/>
              <a:t>20</a:t>
            </a:r>
            <a:r>
              <a:rPr lang="en-US" dirty="0"/>
              <a:t>) </a:t>
            </a:r>
            <a:r>
              <a:rPr lang="en-US" b="1" dirty="0"/>
              <a:t>Ctrl + T</a:t>
            </a:r>
            <a:r>
              <a:rPr lang="en-US" dirty="0"/>
              <a:t> for toggling between super type and subtype</a:t>
            </a:r>
          </a:p>
          <a:p>
            <a:r>
              <a:rPr lang="en-US" dirty="0"/>
              <a:t>21) Go to other open editors: </a:t>
            </a:r>
            <a:r>
              <a:rPr lang="en-US" b="1" dirty="0"/>
              <a:t>Ctrl + E</a:t>
            </a:r>
            <a:r>
              <a:rPr lang="en-US" dirty="0"/>
              <a:t>.</a:t>
            </a:r>
          </a:p>
          <a:p>
            <a:r>
              <a:rPr lang="en-US" dirty="0"/>
              <a:t>22) Move to one problem (i.e.: error, warning) to the next (or previous) in a file:</a:t>
            </a:r>
            <a:r>
              <a:rPr lang="en-US" b="1" dirty="0"/>
              <a:t> Ctrl +. </a:t>
            </a:r>
            <a:r>
              <a:rPr lang="en-US" dirty="0"/>
              <a:t>For next, and Ctrl +, for previous problem</a:t>
            </a:r>
          </a:p>
          <a:p>
            <a:r>
              <a:rPr lang="en-US" dirty="0"/>
              <a:t>23) Hop back and forth through the files you have visited: </a:t>
            </a:r>
            <a:r>
              <a:rPr lang="en-US" b="1" dirty="0"/>
              <a:t>Alt + ← and Alt + →,</a:t>
            </a:r>
            <a:r>
              <a:rPr lang="en-US" dirty="0"/>
              <a:t> respectively.</a:t>
            </a:r>
          </a:p>
          <a:p>
            <a:r>
              <a:rPr lang="en-US" dirty="0"/>
              <a:t>25)</a:t>
            </a:r>
            <a:r>
              <a:rPr lang="en-US" b="1" dirty="0"/>
              <a:t> </a:t>
            </a:r>
            <a:r>
              <a:rPr lang="en-US" b="1" dirty="0" err="1"/>
              <a:t>CTRL+Shift+G</a:t>
            </a:r>
            <a:r>
              <a:rPr lang="en-US" dirty="0"/>
              <a:t>, which searches the workspace for references to the selected method or variable</a:t>
            </a:r>
          </a:p>
          <a:p>
            <a:r>
              <a:rPr lang="en-US" dirty="0"/>
              <a:t>26) </a:t>
            </a:r>
            <a:r>
              <a:rPr lang="en-US" b="1" dirty="0" err="1"/>
              <a:t>Ctrl+Shift+L</a:t>
            </a:r>
            <a:r>
              <a:rPr lang="en-US" dirty="0"/>
              <a:t> to view listing for all Eclipse keyboard shortcuts.</a:t>
            </a:r>
          </a:p>
          <a:p>
            <a:r>
              <a:rPr lang="en-US" dirty="0"/>
              <a:t>27) </a:t>
            </a:r>
            <a:r>
              <a:rPr lang="en-US" b="1" dirty="0"/>
              <a:t>Alt + Shift + j </a:t>
            </a:r>
            <a:r>
              <a:rPr lang="en-US" dirty="0"/>
              <a:t>to add </a:t>
            </a:r>
            <a:r>
              <a:rPr lang="en-US" dirty="0" err="1"/>
              <a:t>javadoc</a:t>
            </a:r>
            <a:r>
              <a:rPr lang="en-US" dirty="0"/>
              <a:t> at any place in java source file.</a:t>
            </a:r>
          </a:p>
          <a:p>
            <a:r>
              <a:rPr lang="en-US" dirty="0"/>
              <a:t>28)</a:t>
            </a:r>
            <a:r>
              <a:rPr lang="en-US" b="1" dirty="0"/>
              <a:t> CTRL+SHIFT+P </a:t>
            </a:r>
            <a:r>
              <a:rPr lang="en-US" dirty="0"/>
              <a:t>to find closing brace. Place the cursor at opening brace and use this.</a:t>
            </a:r>
          </a:p>
          <a:p>
            <a:r>
              <a:rPr lang="en-US" dirty="0"/>
              <a:t>29) </a:t>
            </a:r>
            <a:r>
              <a:rPr lang="en-US" b="1" dirty="0" err="1"/>
              <a:t>Alt+Shift+X</a:t>
            </a:r>
            <a:r>
              <a:rPr lang="en-US" b="1" dirty="0"/>
              <a:t>, Q </a:t>
            </a:r>
            <a:r>
              <a:rPr lang="en-US" dirty="0"/>
              <a:t>to run Ant build file using keyboard shortcuts in Eclipse.</a:t>
            </a:r>
          </a:p>
          <a:p>
            <a:r>
              <a:rPr lang="en-US" dirty="0"/>
              <a:t>30)</a:t>
            </a:r>
            <a:r>
              <a:rPr lang="en-US" b="1" dirty="0"/>
              <a:t> Ctrl + Shift +F</a:t>
            </a:r>
            <a:r>
              <a:rPr lang="en-US" dirty="0"/>
              <a:t> for </a:t>
            </a:r>
            <a:r>
              <a:rPr lang="en-US" dirty="0" err="1"/>
              <a:t>Autoformating</a:t>
            </a:r>
            <a:r>
              <a:rPr lang="en-US" dirty="0"/>
              <a:t>.</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237302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solidFill>
                  <a:srgbClr val="FF0000"/>
                </a:solidFill>
              </a:rPr>
              <a:t>Spring 16</a:t>
            </a:r>
            <a:endParaRPr lang="en-US" dirty="0">
              <a:solidFill>
                <a:srgbClr val="FF0000"/>
              </a:solidFill>
            </a:endParaRPr>
          </a:p>
        </p:txBody>
      </p:sp>
      <p:sp>
        <p:nvSpPr>
          <p:cNvPr id="3" name="Content Placeholder 2"/>
          <p:cNvSpPr>
            <a:spLocks noGrp="1"/>
          </p:cNvSpPr>
          <p:nvPr>
            <p:ph idx="1"/>
          </p:nvPr>
        </p:nvSpPr>
        <p:spPr>
          <a:xfrm>
            <a:off x="228600" y="914400"/>
            <a:ext cx="8763000" cy="5791200"/>
          </a:xfrm>
        </p:spPr>
        <p:txBody>
          <a:bodyPr>
            <a:normAutofit fontScale="92500" lnSpcReduction="20000"/>
          </a:bodyPr>
          <a:lstStyle/>
          <a:p>
            <a:r>
              <a:rPr lang="en-US" dirty="0" smtClean="0"/>
              <a:t>As we discussed in the above theory what are the problems we going to face using SDP.</a:t>
            </a:r>
          </a:p>
          <a:p>
            <a:r>
              <a:rPr lang="en-US" dirty="0" smtClean="0"/>
              <a:t>To overcome the above problem we have to use </a:t>
            </a:r>
            <a:r>
              <a:rPr lang="en-US" dirty="0" smtClean="0">
                <a:solidFill>
                  <a:srgbClr val="FF0000"/>
                </a:solidFill>
              </a:rPr>
              <a:t>Factory Design Pattern.</a:t>
            </a:r>
          </a:p>
          <a:p>
            <a:r>
              <a:rPr lang="en-US" dirty="0" smtClean="0">
                <a:solidFill>
                  <a:srgbClr val="FF0000"/>
                </a:solidFill>
              </a:rPr>
              <a:t>Factory Design Pattern: </a:t>
            </a:r>
          </a:p>
          <a:p>
            <a:pPr marL="0" indent="0">
              <a:buNone/>
            </a:pPr>
            <a:r>
              <a:rPr lang="en-US" dirty="0" smtClean="0">
                <a:solidFill>
                  <a:srgbClr val="FF0000"/>
                </a:solidFill>
              </a:rPr>
              <a:t>FDP use to remove the complexity while creating an Object of the respective class. It hide the complexity and it will allow to create an object without knowing the internal details of the class and respective belongings. </a:t>
            </a:r>
          </a:p>
          <a:p>
            <a:r>
              <a:rPr lang="en-US" dirty="0" smtClean="0"/>
              <a:t>As per the above examples we used Strategy Design Pattern, now we will use FDP to solve the problem.</a:t>
            </a:r>
          </a:p>
          <a:p>
            <a:pPr marL="0" indent="0">
              <a:buNone/>
            </a:pPr>
            <a:r>
              <a:rPr lang="en-US" dirty="0" smtClean="0"/>
              <a:t>Just create a class which can able to return the object of particular class.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517321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10600" cy="6477000"/>
          </a:xfrm>
        </p:spPr>
        <p:txBody>
          <a:bodyPr>
            <a:normAutofit fontScale="92500" lnSpcReduction="20000"/>
          </a:bodyPr>
          <a:lstStyle/>
          <a:p>
            <a:r>
              <a:rPr lang="en-US" dirty="0" smtClean="0"/>
              <a:t>As per the above </a:t>
            </a:r>
            <a:r>
              <a:rPr lang="en-US" dirty="0" err="1" smtClean="0"/>
              <a:t>usecase</a:t>
            </a:r>
            <a:r>
              <a:rPr lang="en-US" dirty="0" smtClean="0"/>
              <a:t> we going to create Factory class.</a:t>
            </a:r>
          </a:p>
          <a:p>
            <a:pPr marL="0" indent="0">
              <a:buNone/>
            </a:pPr>
            <a:r>
              <a:rPr lang="en-US" dirty="0" smtClean="0">
                <a:solidFill>
                  <a:srgbClr val="FF0000"/>
                </a:solidFill>
              </a:rPr>
              <a:t>Class </a:t>
            </a:r>
            <a:r>
              <a:rPr lang="en-US" dirty="0" err="1" smtClean="0">
                <a:solidFill>
                  <a:srgbClr val="FF0000"/>
                </a:solidFill>
              </a:rPr>
              <a:t>FactoryMessageProducer</a:t>
            </a:r>
            <a:r>
              <a:rPr lang="en-US" dirty="0" smtClean="0">
                <a:solidFill>
                  <a:srgbClr val="FF0000"/>
                </a:solidFill>
              </a:rPr>
              <a:t>{</a:t>
            </a:r>
          </a:p>
          <a:p>
            <a:pPr marL="0" indent="0">
              <a:buNone/>
            </a:pPr>
            <a:r>
              <a:rPr lang="en-US" dirty="0" smtClean="0">
                <a:solidFill>
                  <a:srgbClr val="FF0000"/>
                </a:solidFill>
              </a:rPr>
              <a:t>	public static </a:t>
            </a:r>
            <a:r>
              <a:rPr lang="en-US" dirty="0" err="1" smtClean="0">
                <a:solidFill>
                  <a:srgbClr val="FF0000"/>
                </a:solidFill>
              </a:rPr>
              <a:t>IMessageProducer</a:t>
            </a:r>
            <a:r>
              <a:rPr lang="en-US" dirty="0" smtClean="0">
                <a:solidFill>
                  <a:srgbClr val="FF0000"/>
                </a:solidFill>
              </a:rPr>
              <a:t>  					</a:t>
            </a:r>
            <a:r>
              <a:rPr lang="en-US" dirty="0" err="1" smtClean="0">
                <a:solidFill>
                  <a:srgbClr val="FF0000"/>
                </a:solidFill>
              </a:rPr>
              <a:t>createMessageProducer</a:t>
            </a:r>
            <a:r>
              <a:rPr lang="en-US" dirty="0" smtClean="0">
                <a:solidFill>
                  <a:srgbClr val="FF0000"/>
                </a:solidFill>
              </a:rPr>
              <a:t>(String type){</a:t>
            </a:r>
          </a:p>
          <a:p>
            <a:pPr marL="0" indent="0">
              <a:buNone/>
            </a:pPr>
            <a:r>
              <a:rPr lang="en-US" dirty="0">
                <a:solidFill>
                  <a:srgbClr val="FF0000"/>
                </a:solidFill>
              </a:rPr>
              <a:t>	</a:t>
            </a:r>
            <a:r>
              <a:rPr lang="en-US" dirty="0" smtClean="0">
                <a:solidFill>
                  <a:srgbClr val="FF0000"/>
                </a:solidFill>
              </a:rPr>
              <a:t>	private </a:t>
            </a:r>
            <a:r>
              <a:rPr lang="en-US" dirty="0" err="1" smtClean="0">
                <a:solidFill>
                  <a:srgbClr val="FF0000"/>
                </a:solidFill>
              </a:rPr>
              <a:t>IMessageProducer</a:t>
            </a:r>
            <a:r>
              <a:rPr lang="en-US" dirty="0" smtClean="0">
                <a:solidFill>
                  <a:srgbClr val="FF0000"/>
                </a:solidFill>
              </a:rPr>
              <a:t> = null;</a:t>
            </a:r>
          </a:p>
          <a:p>
            <a:pPr marL="0" indent="0">
              <a:buNone/>
            </a:pPr>
            <a:r>
              <a:rPr lang="en-US" dirty="0">
                <a:solidFill>
                  <a:srgbClr val="FF0000"/>
                </a:solidFill>
              </a:rPr>
              <a:t>	</a:t>
            </a:r>
            <a:r>
              <a:rPr lang="en-US" dirty="0" smtClean="0">
                <a:solidFill>
                  <a:srgbClr val="FF0000"/>
                </a:solidFill>
              </a:rPr>
              <a:t>	if(</a:t>
            </a:r>
            <a:r>
              <a:rPr lang="en-US" dirty="0" err="1" smtClean="0">
                <a:solidFill>
                  <a:srgbClr val="FF0000"/>
                </a:solidFill>
              </a:rPr>
              <a:t>type.equals</a:t>
            </a:r>
            <a:r>
              <a:rPr lang="en-US" dirty="0" smtClean="0">
                <a:solidFill>
                  <a:srgbClr val="FF0000"/>
                </a:solidFill>
              </a:rPr>
              <a:t>(“html”))</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IMessageProducer</a:t>
            </a:r>
            <a:r>
              <a:rPr lang="en-US" dirty="0" smtClean="0">
                <a:solidFill>
                  <a:srgbClr val="FF0000"/>
                </a:solidFill>
              </a:rPr>
              <a:t> = new 					</a:t>
            </a:r>
            <a:r>
              <a:rPr lang="en-US" dirty="0" err="1" smtClean="0">
                <a:solidFill>
                  <a:srgbClr val="FF0000"/>
                </a:solidFill>
              </a:rPr>
              <a:t>HTMLMessageProducer</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	else if(</a:t>
            </a:r>
            <a:r>
              <a:rPr lang="en-US" dirty="0" err="1" smtClean="0">
                <a:solidFill>
                  <a:srgbClr val="FF0000"/>
                </a:solidFill>
              </a:rPr>
              <a:t>type.equals</a:t>
            </a:r>
            <a:r>
              <a:rPr lang="en-US" dirty="0" smtClean="0">
                <a:solidFill>
                  <a:srgbClr val="FF0000"/>
                </a:solidFill>
              </a:rPr>
              <a:t>(“pdf”))</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IMessageProducer</a:t>
            </a:r>
            <a:r>
              <a:rPr lang="en-US" dirty="0" smtClean="0">
                <a:solidFill>
                  <a:srgbClr val="FF0000"/>
                </a:solidFill>
              </a:rPr>
              <a:t> </a:t>
            </a:r>
            <a:r>
              <a:rPr lang="en-US" dirty="0">
                <a:solidFill>
                  <a:srgbClr val="FF0000"/>
                </a:solidFill>
              </a:rPr>
              <a:t>= new </a:t>
            </a:r>
            <a:endParaRPr lang="en-US" dirty="0" smtClean="0">
              <a:solidFill>
                <a:srgbClr val="FF0000"/>
              </a:solidFill>
            </a:endParaRPr>
          </a:p>
          <a:p>
            <a:pPr marL="0" indent="0">
              <a:buNone/>
            </a:pPr>
            <a:r>
              <a:rPr lang="en-US" dirty="0" smtClean="0">
                <a:solidFill>
                  <a:srgbClr val="FF0000"/>
                </a:solidFill>
              </a:rPr>
              <a:t>		</a:t>
            </a:r>
            <a:r>
              <a:rPr lang="en-US" dirty="0" err="1" smtClean="0">
                <a:solidFill>
                  <a:srgbClr val="FF0000"/>
                </a:solidFill>
              </a:rPr>
              <a:t>PDFMessageProducer</a:t>
            </a:r>
            <a:r>
              <a:rPr lang="en-US" dirty="0" smtClean="0">
                <a:solidFill>
                  <a:srgbClr val="FF0000"/>
                </a:solidFill>
              </a:rPr>
              <a:t>();</a:t>
            </a:r>
          </a:p>
          <a:p>
            <a:pPr marL="0" indent="0">
              <a:buNone/>
            </a:pPr>
            <a:r>
              <a:rPr lang="en-US" dirty="0">
                <a:solidFill>
                  <a:srgbClr val="FF0000"/>
                </a:solidFill>
              </a:rPr>
              <a:t>	</a:t>
            </a:r>
            <a:r>
              <a:rPr lang="en-US" dirty="0" smtClean="0"/>
              <a:t>return </a:t>
            </a:r>
            <a:r>
              <a:rPr lang="en-US" dirty="0" err="1" smtClean="0"/>
              <a:t>IMessageProducer</a:t>
            </a:r>
            <a:r>
              <a:rPr lang="en-US" dirty="0" smtClean="0"/>
              <a:t>;</a:t>
            </a:r>
          </a:p>
          <a:p>
            <a:pPr marL="0" indent="0">
              <a:buNone/>
            </a:pPr>
            <a:r>
              <a:rPr lang="en-US" dirty="0" smtClean="0">
                <a:solidFill>
                  <a:srgbClr val="FF0000"/>
                </a:solidFill>
              </a:rPr>
              <a:t>}</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747543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324600"/>
          </a:xfrm>
          <a:blipFill dpi="0" rotWithShape="1">
            <a:blip r:embed="rId2">
              <a:extLst>
                <a:ext uri="{28A0092B-C50C-407E-A947-70E740481C1C}">
                  <a14:useLocalDpi xmlns:a14="http://schemas.microsoft.com/office/drawing/2010/main" val="0"/>
                </a:ext>
              </a:extLst>
            </a:blip>
            <a:srcRect/>
            <a:stretch>
              <a:fillRect r="-96000" b="-80000"/>
            </a:stretch>
          </a:blipFill>
        </p:spPr>
        <p:txBody>
          <a:bodyPr/>
          <a:lstStyle/>
          <a:p>
            <a:pPr marL="0" indent="0">
              <a:buNone/>
            </a:pPr>
            <a:r>
              <a:rPr lang="en-US" dirty="0" smtClean="0"/>
              <a:t>.</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7861601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6477000"/>
          </a:xfrm>
          <a:blipFill dpi="0" rotWithShape="1">
            <a:blip r:embed="rId2">
              <a:alphaModFix amt="99000"/>
              <a:extLst>
                <a:ext uri="{28A0092B-C50C-407E-A947-70E740481C1C}">
                  <a14:useLocalDpi xmlns:a14="http://schemas.microsoft.com/office/drawing/2010/main" val="0"/>
                </a:ext>
              </a:extLst>
            </a:blip>
            <a:srcRect/>
            <a:stretch>
              <a:fillRect b="-7000"/>
            </a:stretch>
          </a:blipFill>
        </p:spPr>
        <p:txBody>
          <a:bodyPr/>
          <a:lstStyle/>
          <a:p>
            <a:pPr marL="0" indent="0">
              <a:buNone/>
            </a:pPr>
            <a:r>
              <a:rPr lang="en-US" dirty="0" smtClean="0"/>
              <a:t>.</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2296327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62500" lnSpcReduction="20000"/>
          </a:bodyPr>
          <a:lstStyle/>
          <a:p>
            <a:r>
              <a:rPr lang="en-US" dirty="0" smtClean="0"/>
              <a:t>Factory class contains static method only </a:t>
            </a:r>
            <a:r>
              <a:rPr lang="en-US" dirty="0" err="1" smtClean="0"/>
              <a:t>B’z</a:t>
            </a:r>
            <a:r>
              <a:rPr lang="en-US" dirty="0" smtClean="0"/>
              <a:t> there is no need to create an object for Factory classes.</a:t>
            </a:r>
          </a:p>
          <a:p>
            <a:r>
              <a:rPr lang="en-US" dirty="0" smtClean="0"/>
              <a:t>We never use any attributes in factory class so Object is not required.</a:t>
            </a:r>
          </a:p>
          <a:p>
            <a:r>
              <a:rPr lang="en-US" dirty="0" smtClean="0"/>
              <a:t>Example</a:t>
            </a:r>
          </a:p>
          <a:p>
            <a:pPr marL="0" indent="0">
              <a:buNone/>
            </a:pPr>
            <a:r>
              <a:rPr lang="en-US" dirty="0" smtClean="0">
                <a:solidFill>
                  <a:srgbClr val="FF0000"/>
                </a:solidFill>
              </a:rPr>
              <a:t>Class A{	</a:t>
            </a:r>
          </a:p>
          <a:p>
            <a:pPr marL="0" indent="0">
              <a:buNone/>
            </a:pPr>
            <a:r>
              <a:rPr lang="en-US" dirty="0" smtClean="0">
                <a:solidFill>
                  <a:srgbClr val="FF0000"/>
                </a:solidFill>
              </a:rPr>
              <a:t>//</a:t>
            </a:r>
            <a:r>
              <a:rPr lang="en-US" dirty="0">
                <a:solidFill>
                  <a:srgbClr val="FF0000"/>
                </a:solidFill>
              </a:rPr>
              <a:t>	</a:t>
            </a:r>
            <a:r>
              <a:rPr lang="en-US" dirty="0" err="1" smtClean="0">
                <a:solidFill>
                  <a:srgbClr val="FF0000"/>
                </a:solidFill>
              </a:rPr>
              <a:t>int</a:t>
            </a:r>
            <a:r>
              <a:rPr lang="en-US" dirty="0" smtClean="0">
                <a:solidFill>
                  <a:srgbClr val="FF0000"/>
                </a:solidFill>
              </a:rPr>
              <a:t> </a:t>
            </a:r>
            <a:r>
              <a:rPr lang="en-US" dirty="0" err="1" smtClean="0">
                <a:solidFill>
                  <a:srgbClr val="FF0000"/>
                </a:solidFill>
              </a:rPr>
              <a:t>i</a:t>
            </a:r>
            <a:r>
              <a:rPr lang="en-US" dirty="0" smtClean="0">
                <a:solidFill>
                  <a:srgbClr val="FF0000"/>
                </a:solidFill>
              </a:rPr>
              <a:t>=10;</a:t>
            </a:r>
          </a:p>
          <a:p>
            <a:pPr marL="0" indent="0">
              <a:buNone/>
            </a:pPr>
            <a:r>
              <a:rPr lang="en-US" dirty="0">
                <a:solidFill>
                  <a:srgbClr val="FF0000"/>
                </a:solidFill>
              </a:rPr>
              <a:t>	</a:t>
            </a:r>
            <a:r>
              <a:rPr lang="en-US" dirty="0" smtClean="0">
                <a:solidFill>
                  <a:srgbClr val="FF0000"/>
                </a:solidFill>
              </a:rPr>
              <a:t>public static void m1(){}</a:t>
            </a:r>
          </a:p>
          <a:p>
            <a:pPr marL="0" indent="0">
              <a:buNone/>
            </a:pPr>
            <a:r>
              <a:rPr lang="en-US" dirty="0" smtClean="0">
                <a:solidFill>
                  <a:srgbClr val="FF0000"/>
                </a:solidFill>
              </a:rPr>
              <a:t>}</a:t>
            </a:r>
          </a:p>
          <a:p>
            <a:pPr marL="0" indent="0">
              <a:buNone/>
            </a:pPr>
            <a:r>
              <a:rPr lang="en-US" dirty="0" smtClean="0">
                <a:solidFill>
                  <a:srgbClr val="FF0000"/>
                </a:solidFill>
              </a:rPr>
              <a:t>A </a:t>
            </a:r>
            <a:r>
              <a:rPr lang="en-US" dirty="0" err="1" smtClean="0">
                <a:solidFill>
                  <a:srgbClr val="FF0000"/>
                </a:solidFill>
              </a:rPr>
              <a:t>a</a:t>
            </a:r>
            <a:r>
              <a:rPr lang="en-US" dirty="0" smtClean="0">
                <a:solidFill>
                  <a:srgbClr val="FF0000"/>
                </a:solidFill>
              </a:rPr>
              <a:t> = new A();</a:t>
            </a:r>
          </a:p>
          <a:p>
            <a:pPr marL="0" indent="0">
              <a:buNone/>
            </a:pPr>
            <a:r>
              <a:rPr lang="en-US" dirty="0" smtClean="0"/>
              <a:t>Here object ‘a’ contains attribute ‘I’ but not m1() methods </a:t>
            </a:r>
            <a:r>
              <a:rPr lang="en-US" dirty="0" err="1" smtClean="0"/>
              <a:t>B’z</a:t>
            </a:r>
            <a:r>
              <a:rPr lang="en-US" dirty="0" smtClean="0"/>
              <a:t> m1() methods for all the objects which are created in to the class. So it is not possible to place method into every object.</a:t>
            </a:r>
          </a:p>
          <a:p>
            <a:pPr marL="0" indent="0">
              <a:buNone/>
            </a:pPr>
            <a:endParaRPr lang="en-US" dirty="0"/>
          </a:p>
          <a:p>
            <a:pPr marL="0" indent="0">
              <a:buNone/>
            </a:pPr>
            <a:r>
              <a:rPr lang="en-US" dirty="0" smtClean="0"/>
              <a:t>To access m1() method there is no need to create an object with class name we can access it. Make that method static and access by using class name.</a:t>
            </a:r>
          </a:p>
          <a:p>
            <a:pPr marL="0" indent="0">
              <a:buNone/>
            </a:pPr>
            <a:r>
              <a:rPr lang="en-US" dirty="0"/>
              <a:t>	</a:t>
            </a:r>
            <a:r>
              <a:rPr lang="en-US" dirty="0" smtClean="0">
                <a:solidFill>
                  <a:srgbClr val="FF0000"/>
                </a:solidFill>
              </a:rPr>
              <a:t>A.m1();</a:t>
            </a:r>
          </a:p>
          <a:p>
            <a:r>
              <a:rPr lang="en-US" dirty="0" smtClean="0"/>
              <a:t>To get more examples just see the spring folder.</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9606298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FF0000"/>
                </a:solidFill>
              </a:rPr>
              <a:t>Spring 17</a:t>
            </a:r>
            <a:endParaRPr lang="en-US" dirty="0">
              <a:solidFill>
                <a:srgbClr val="FF0000"/>
              </a:solidFill>
            </a:endParaRPr>
          </a:p>
        </p:txBody>
      </p:sp>
      <p:sp>
        <p:nvSpPr>
          <p:cNvPr id="3" name="Content Placeholder 2"/>
          <p:cNvSpPr>
            <a:spLocks noGrp="1"/>
          </p:cNvSpPr>
          <p:nvPr>
            <p:ph idx="1"/>
          </p:nvPr>
        </p:nvSpPr>
        <p:spPr>
          <a:xfrm>
            <a:off x="228600" y="1066800"/>
            <a:ext cx="8763000" cy="5638800"/>
          </a:xfrm>
        </p:spPr>
        <p:txBody>
          <a:bodyPr>
            <a:normAutofit fontScale="70000" lnSpcReduction="20000"/>
          </a:bodyPr>
          <a:lstStyle/>
          <a:p>
            <a:r>
              <a:rPr lang="en-US" dirty="0" smtClean="0"/>
              <a:t>As we used factory class for making our classes completely loosely coupled but physically we solved it but still logically we have to provide the type of requirement to create an object of the particular class .</a:t>
            </a:r>
          </a:p>
          <a:p>
            <a:r>
              <a:rPr lang="en-US" dirty="0" smtClean="0"/>
              <a:t>We are using </a:t>
            </a:r>
          </a:p>
          <a:p>
            <a:r>
              <a:rPr lang="en-US" sz="2400" dirty="0" err="1" smtClean="0">
                <a:solidFill>
                  <a:srgbClr val="FF0000"/>
                </a:solidFill>
              </a:rPr>
              <a:t>Messageproducer</a:t>
            </a:r>
            <a:r>
              <a:rPr lang="en-US" sz="2400" dirty="0" smtClean="0">
                <a:solidFill>
                  <a:srgbClr val="FF0000"/>
                </a:solidFill>
              </a:rPr>
              <a:t> = </a:t>
            </a:r>
            <a:r>
              <a:rPr lang="en-US" sz="2400" dirty="0" err="1" smtClean="0">
                <a:solidFill>
                  <a:srgbClr val="FF0000"/>
                </a:solidFill>
              </a:rPr>
              <a:t>FactoryMessageProducer.createMessageProducer</a:t>
            </a:r>
            <a:r>
              <a:rPr lang="en-US" dirty="0" smtClean="0">
                <a:solidFill>
                  <a:srgbClr val="FF0000"/>
                </a:solidFill>
              </a:rPr>
              <a:t>(“html”);</a:t>
            </a:r>
          </a:p>
          <a:p>
            <a:r>
              <a:rPr lang="en-US" dirty="0" smtClean="0"/>
              <a:t>If we want </a:t>
            </a:r>
            <a:r>
              <a:rPr lang="en-US" dirty="0" err="1" smtClean="0"/>
              <a:t>PDFMessageProducer</a:t>
            </a:r>
            <a:r>
              <a:rPr lang="en-US" dirty="0" smtClean="0"/>
              <a:t> then we have to manually change the logic.</a:t>
            </a:r>
          </a:p>
          <a:p>
            <a:r>
              <a:rPr lang="en-US" dirty="0" smtClean="0"/>
              <a:t>Here we are asking to other person to create an object of concern class but we have to tell him which class object he has to create by passing logical name of the class this concept called as </a:t>
            </a:r>
            <a:r>
              <a:rPr lang="en-US" dirty="0" smtClean="0">
                <a:solidFill>
                  <a:srgbClr val="FF0000"/>
                </a:solidFill>
              </a:rPr>
              <a:t>Dependency pulling.</a:t>
            </a:r>
          </a:p>
          <a:p>
            <a:r>
              <a:rPr lang="en-US" dirty="0" smtClean="0"/>
              <a:t>We approaching to factory class to create an object of particular class and return to the main class called as Dependency pulling.</a:t>
            </a:r>
          </a:p>
          <a:p>
            <a:r>
              <a:rPr lang="en-US" dirty="0" smtClean="0"/>
              <a:t>We can solve this problem, don’t create any object, even don’t ask any one to create an object, whoever want the object let them to create an object and set to our class . Just provide one proven to get the object from other class.</a:t>
            </a:r>
          </a:p>
          <a:p>
            <a:r>
              <a:rPr lang="en-US" dirty="0" smtClean="0"/>
              <a:t>Lets see in the below example</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7589383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781800"/>
          </a:xfrm>
          <a:blipFill dpi="0" rotWithShape="1">
            <a:blip r:embed="rId2">
              <a:extLst>
                <a:ext uri="{28A0092B-C50C-407E-A947-70E740481C1C}">
                  <a14:useLocalDpi xmlns:a14="http://schemas.microsoft.com/office/drawing/2010/main" val="0"/>
                </a:ext>
              </a:extLst>
            </a:blip>
            <a:srcRect/>
            <a:stretch>
              <a:fillRect t="-2000" r="-6000" b="-12000"/>
            </a:stretch>
          </a:blipFill>
        </p:spPr>
        <p:txBody>
          <a:bodyPr/>
          <a:lstStyle/>
          <a:p>
            <a:pPr marL="0" indent="0">
              <a:buNone/>
            </a:pPr>
            <a:r>
              <a:rPr lang="en-US" dirty="0" smtClean="0"/>
              <a:t>.</a:t>
            </a:r>
            <a:endParaRPr lang="en-US" dirty="0"/>
          </a:p>
        </p:txBody>
      </p:sp>
      <p:cxnSp>
        <p:nvCxnSpPr>
          <p:cNvPr id="7" name="Straight Arrow Connector 6"/>
          <p:cNvCxnSpPr/>
          <p:nvPr/>
        </p:nvCxnSpPr>
        <p:spPr>
          <a:xfrm flipH="1">
            <a:off x="2514600" y="3810000"/>
            <a:ext cx="2286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756300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Spring 3 class </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solidFill>
                  <a:srgbClr val="FF0000"/>
                </a:solidFill>
              </a:rPr>
              <a:t>Spring Framework:</a:t>
            </a:r>
            <a:endParaRPr lang="en-US" dirty="0" smtClean="0"/>
          </a:p>
          <a:p>
            <a:r>
              <a:rPr lang="en-US" dirty="0" smtClean="0"/>
              <a:t>It is the Framework which provide end-to-end application development.</a:t>
            </a:r>
          </a:p>
          <a:p>
            <a:r>
              <a:rPr lang="en-US" dirty="0" smtClean="0"/>
              <a:t>SF is the very big Frameworks which can support multiple kinds of application.</a:t>
            </a:r>
          </a:p>
          <a:p>
            <a:r>
              <a:rPr lang="en-US" dirty="0" smtClean="0"/>
              <a:t>We can develop core app, web app, RMI app, distributed app,..</a:t>
            </a:r>
            <a:r>
              <a:rPr lang="en-US" dirty="0" err="1" smtClean="0"/>
              <a:t>etc</a:t>
            </a:r>
            <a:r>
              <a:rPr lang="en-US" dirty="0" smtClean="0"/>
              <a:t>.</a:t>
            </a:r>
          </a:p>
          <a:p>
            <a:r>
              <a:rPr lang="en-US" dirty="0" smtClean="0"/>
              <a:t>SF is the Super Framework it is also called as Frameworks of Framework.</a:t>
            </a:r>
          </a:p>
          <a:p>
            <a:r>
              <a:rPr lang="en-US" dirty="0" smtClean="0"/>
              <a:t>It provides boiler plat logic.</a:t>
            </a:r>
          </a:p>
          <a:p>
            <a:pPr marL="0" indent="0">
              <a:buNone/>
            </a:pPr>
            <a:endParaRPr lang="en-US" dirty="0" smtClean="0"/>
          </a:p>
          <a:p>
            <a:endParaRPr lang="en-US" dirty="0" smtClean="0"/>
          </a:p>
          <a:p>
            <a:endParaRPr lang="en-US" dirty="0" smtClean="0">
              <a:solidFill>
                <a:srgbClr val="FF0000"/>
              </a:solidFill>
            </a:endParaRPr>
          </a:p>
          <a:p>
            <a:endParaRPr lang="en-US" dirty="0" smtClean="0">
              <a:solidFill>
                <a:srgbClr val="FF0000"/>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404685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lstStyle/>
          <a:p>
            <a:r>
              <a:rPr lang="en-US" dirty="0" err="1" smtClean="0"/>
              <a:t>SPTest</a:t>
            </a:r>
            <a:r>
              <a:rPr lang="en-US" dirty="0" smtClean="0"/>
              <a:t> class is going to take an object from concern </a:t>
            </a:r>
            <a:r>
              <a:rPr lang="en-US" dirty="0" err="1" smtClean="0"/>
              <a:t>MessageProducer</a:t>
            </a:r>
            <a:r>
              <a:rPr lang="en-US" dirty="0" smtClean="0"/>
              <a:t> and he is passing that object to the </a:t>
            </a:r>
            <a:r>
              <a:rPr lang="en-US" dirty="0" err="1" smtClean="0"/>
              <a:t>MessageWriter</a:t>
            </a:r>
            <a:r>
              <a:rPr lang="en-US" dirty="0" smtClean="0"/>
              <a:t>, but the problem is if </a:t>
            </a:r>
            <a:r>
              <a:rPr lang="en-US" dirty="0" err="1" smtClean="0"/>
              <a:t>SPTest</a:t>
            </a:r>
            <a:r>
              <a:rPr lang="en-US" dirty="0" smtClean="0"/>
              <a:t> want pdf, after that html, xml then </a:t>
            </a:r>
            <a:r>
              <a:rPr lang="en-US" dirty="0" err="1" smtClean="0"/>
              <a:t>SPTest</a:t>
            </a:r>
            <a:r>
              <a:rPr lang="en-US" dirty="0" smtClean="0"/>
              <a:t> has to change there logic to get particular object.</a:t>
            </a:r>
          </a:p>
          <a:p>
            <a:r>
              <a:rPr lang="en-US" dirty="0" err="1" smtClean="0"/>
              <a:t>SPTest</a:t>
            </a:r>
            <a:r>
              <a:rPr lang="en-US" dirty="0" smtClean="0"/>
              <a:t> has to pass which </a:t>
            </a:r>
            <a:r>
              <a:rPr lang="en-US" dirty="0" err="1" smtClean="0"/>
              <a:t>MassageProducer</a:t>
            </a:r>
            <a:r>
              <a:rPr lang="en-US" dirty="0" smtClean="0"/>
              <a:t> he want. He has to pass the type of producer. means still some amount of coupling is there.</a:t>
            </a:r>
          </a:p>
          <a:p>
            <a:r>
              <a:rPr lang="en-US" dirty="0" smtClean="0"/>
              <a:t>We are unable to make our classes completely loosely coupled even by using </a:t>
            </a:r>
            <a:r>
              <a:rPr lang="en-US" dirty="0" err="1" smtClean="0"/>
              <a:t>SPTest</a:t>
            </a:r>
            <a:r>
              <a:rPr lang="en-US" dirty="0" smtClean="0"/>
              <a:t> class. Still there is some amount of coupling is there.</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993007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solidFill>
                  <a:srgbClr val="FF0000"/>
                </a:solidFill>
              </a:rPr>
              <a:t>Spring 18 and 19</a:t>
            </a:r>
            <a:endParaRPr lang="en-US" dirty="0">
              <a:solidFill>
                <a:srgbClr val="FF0000"/>
              </a:solidFill>
            </a:endParaRPr>
          </a:p>
        </p:txBody>
      </p:sp>
      <p:sp>
        <p:nvSpPr>
          <p:cNvPr id="3" name="Content Placeholder 2"/>
          <p:cNvSpPr>
            <a:spLocks noGrp="1"/>
          </p:cNvSpPr>
          <p:nvPr>
            <p:ph idx="1"/>
          </p:nvPr>
        </p:nvSpPr>
        <p:spPr>
          <a:xfrm>
            <a:off x="152400" y="914400"/>
            <a:ext cx="8839200" cy="5791200"/>
          </a:xfrm>
        </p:spPr>
        <p:txBody>
          <a:bodyPr>
            <a:normAutofit fontScale="77500" lnSpcReduction="20000"/>
          </a:bodyPr>
          <a:lstStyle/>
          <a:p>
            <a:r>
              <a:rPr lang="en-US" dirty="0" smtClean="0"/>
              <a:t>As we discussed above </a:t>
            </a:r>
            <a:r>
              <a:rPr lang="en-US" dirty="0" err="1" smtClean="0"/>
              <a:t>SPTest</a:t>
            </a:r>
            <a:r>
              <a:rPr lang="en-US" dirty="0" smtClean="0"/>
              <a:t> also having problem. To make our application completely loosely coupled we have to use properties file. If we use properties then there is no need to create an object in classes just read the class name from the properties file and create an object.</a:t>
            </a:r>
          </a:p>
          <a:p>
            <a:r>
              <a:rPr lang="en-US" dirty="0" smtClean="0"/>
              <a:t>Properties file is the collection class which going to store character based data in the form for key and value.</a:t>
            </a:r>
          </a:p>
          <a:p>
            <a:r>
              <a:rPr lang="en-US" dirty="0" smtClean="0"/>
              <a:t>Kay represent the identity of the value.</a:t>
            </a:r>
          </a:p>
          <a:p>
            <a:r>
              <a:rPr lang="en-US" dirty="0" smtClean="0"/>
              <a:t>Properties is a Map type class </a:t>
            </a:r>
            <a:r>
              <a:rPr lang="en-US" dirty="0" err="1" smtClean="0"/>
              <a:t>B’z</a:t>
            </a:r>
            <a:r>
              <a:rPr lang="en-US" dirty="0" smtClean="0"/>
              <a:t> it going to store data in the form of key and values.</a:t>
            </a:r>
          </a:p>
          <a:p>
            <a:pPr marL="0" indent="0">
              <a:buNone/>
            </a:pPr>
            <a:r>
              <a:rPr lang="en-US" dirty="0" smtClean="0"/>
              <a:t>For example:</a:t>
            </a:r>
          </a:p>
          <a:p>
            <a:pPr marL="0" indent="0">
              <a:buNone/>
            </a:pPr>
            <a:r>
              <a:rPr lang="en-US" dirty="0" smtClean="0"/>
              <a:t>Name=</a:t>
            </a:r>
            <a:r>
              <a:rPr lang="en-US" dirty="0" err="1" smtClean="0"/>
              <a:t>com.sp.sachin_gaikwad</a:t>
            </a:r>
            <a:endParaRPr lang="en-US" dirty="0" smtClean="0"/>
          </a:p>
          <a:p>
            <a:pPr marL="0" indent="0">
              <a:buNone/>
            </a:pPr>
            <a:r>
              <a:rPr lang="en-US" dirty="0" smtClean="0"/>
              <a:t>Mob=8125060647</a:t>
            </a:r>
          </a:p>
          <a:p>
            <a:pPr marL="0" indent="0">
              <a:buNone/>
            </a:pPr>
            <a:r>
              <a:rPr lang="en-US" dirty="0"/>
              <a:t>	</a:t>
            </a:r>
            <a:r>
              <a:rPr lang="en-US" dirty="0" smtClean="0"/>
              <a:t>Here  Name and Mob represent the key and ‘=‘ is the separator which split the key and value. ‘</a:t>
            </a:r>
            <a:r>
              <a:rPr lang="en-US" dirty="0" err="1" smtClean="0"/>
              <a:t>com.sp.sachin_gaikwad</a:t>
            </a:r>
            <a:r>
              <a:rPr lang="en-US" dirty="0" smtClean="0"/>
              <a:t> and 8125060647 are the values.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402168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400800"/>
          </a:xfrm>
        </p:spPr>
        <p:txBody>
          <a:bodyPr>
            <a:normAutofit fontScale="77500" lnSpcReduction="20000"/>
          </a:bodyPr>
          <a:lstStyle/>
          <a:p>
            <a:r>
              <a:rPr lang="en-US" dirty="0" smtClean="0"/>
              <a:t>There is some sort of procedure to create a properties file and read a file and use it.</a:t>
            </a:r>
          </a:p>
          <a:p>
            <a:r>
              <a:rPr lang="en-US" dirty="0" smtClean="0"/>
              <a:t>To get value from properties file we should have provide the key as input to the file then only it will return the value by some sort of procedure.</a:t>
            </a:r>
          </a:p>
          <a:p>
            <a:r>
              <a:rPr lang="en-US" dirty="0" smtClean="0"/>
              <a:t>Assume </a:t>
            </a:r>
            <a:r>
              <a:rPr lang="en-US" dirty="0" err="1" smtClean="0">
                <a:solidFill>
                  <a:srgbClr val="FF0000"/>
                </a:solidFill>
              </a:rPr>
              <a:t>AppProp.properties</a:t>
            </a:r>
            <a:r>
              <a:rPr lang="en-US" dirty="0" smtClean="0">
                <a:solidFill>
                  <a:srgbClr val="FF0000"/>
                </a:solidFill>
              </a:rPr>
              <a:t> </a:t>
            </a:r>
            <a:r>
              <a:rPr lang="en-US" dirty="0" smtClean="0"/>
              <a:t>file.</a:t>
            </a:r>
            <a:endParaRPr lang="en-US" dirty="0"/>
          </a:p>
          <a:p>
            <a:pPr marL="0" indent="0">
              <a:buNone/>
            </a:pPr>
            <a:r>
              <a:rPr lang="en-US" dirty="0" smtClean="0"/>
              <a:t>Lets see the example</a:t>
            </a:r>
          </a:p>
          <a:p>
            <a:pPr marL="0" indent="0">
              <a:buNone/>
            </a:pPr>
            <a:r>
              <a:rPr lang="en-US" dirty="0">
                <a:solidFill>
                  <a:srgbClr val="FF0000"/>
                </a:solidFill>
              </a:rPr>
              <a:t>	</a:t>
            </a:r>
            <a:r>
              <a:rPr lang="en-US" dirty="0" smtClean="0">
                <a:solidFill>
                  <a:srgbClr val="FF0000"/>
                </a:solidFill>
              </a:rPr>
              <a:t>Properties prop = new Properties();</a:t>
            </a:r>
          </a:p>
          <a:p>
            <a:pPr marL="0" indent="0">
              <a:buNone/>
            </a:pPr>
            <a:r>
              <a:rPr lang="en-US" dirty="0">
                <a:solidFill>
                  <a:srgbClr val="FF0000"/>
                </a:solidFill>
              </a:rPr>
              <a:t>	</a:t>
            </a:r>
            <a:r>
              <a:rPr lang="en-US" dirty="0" err="1" smtClean="0">
                <a:solidFill>
                  <a:srgbClr val="FF0000"/>
                </a:solidFill>
              </a:rPr>
              <a:t>FileInputStream</a:t>
            </a:r>
            <a:r>
              <a:rPr lang="en-US" dirty="0" smtClean="0">
                <a:solidFill>
                  <a:srgbClr val="FF0000"/>
                </a:solidFill>
              </a:rPr>
              <a:t> </a:t>
            </a:r>
            <a:r>
              <a:rPr lang="en-US" dirty="0" err="1" smtClean="0">
                <a:solidFill>
                  <a:srgbClr val="FF0000"/>
                </a:solidFill>
              </a:rPr>
              <a:t>fis</a:t>
            </a:r>
            <a:r>
              <a:rPr lang="en-US" dirty="0">
                <a:solidFill>
                  <a:srgbClr val="FF0000"/>
                </a:solidFill>
              </a:rPr>
              <a:t> </a:t>
            </a:r>
            <a:r>
              <a:rPr lang="en-US" dirty="0" smtClean="0">
                <a:solidFill>
                  <a:srgbClr val="FF0000"/>
                </a:solidFill>
              </a:rPr>
              <a:t>= new </a:t>
            </a:r>
            <a:r>
              <a:rPr lang="en-US" dirty="0" err="1" smtClean="0">
                <a:solidFill>
                  <a:srgbClr val="FF0000"/>
                </a:solidFill>
              </a:rPr>
              <a:t>FileInputStream</a:t>
            </a:r>
            <a:r>
              <a:rPr lang="en-US" dirty="0" smtClean="0">
                <a:solidFill>
                  <a:srgbClr val="FF0000"/>
                </a:solidFill>
              </a:rPr>
              <a:t>(new File</a:t>
            </a:r>
            <a:r>
              <a:rPr lang="en-US" dirty="0" smtClean="0">
                <a:solidFill>
                  <a:schemeClr val="accent5">
                    <a:lumMod val="50000"/>
                  </a:schemeClr>
                </a:solidFill>
              </a:rPr>
              <a:t>(“a:\\</a:t>
            </a:r>
            <a:r>
              <a:rPr lang="en-US" dirty="0" err="1" smtClean="0">
                <a:solidFill>
                  <a:schemeClr val="accent5">
                    <a:lumMod val="50000"/>
                  </a:schemeClr>
                </a:solidFill>
              </a:rPr>
              <a:t>AppProp.properties</a:t>
            </a:r>
            <a:r>
              <a:rPr lang="en-US" dirty="0" smtClean="0">
                <a:solidFill>
                  <a:schemeClr val="accent5">
                    <a:lumMod val="50000"/>
                  </a:schemeClr>
                </a:solidFill>
              </a:rPr>
              <a:t>”)) </a:t>
            </a:r>
            <a:r>
              <a:rPr lang="en-US" dirty="0" smtClean="0">
                <a:solidFill>
                  <a:srgbClr val="FF0000"/>
                </a:solidFill>
              </a:rPr>
              <a:t>;</a:t>
            </a:r>
          </a:p>
          <a:p>
            <a:pPr marL="0" indent="0">
              <a:buNone/>
            </a:pPr>
            <a:r>
              <a:rPr lang="en-US" dirty="0" err="1" smtClean="0">
                <a:solidFill>
                  <a:srgbClr val="FF0000"/>
                </a:solidFill>
              </a:rPr>
              <a:t>Prop.load</a:t>
            </a:r>
            <a:r>
              <a:rPr lang="en-US" dirty="0" smtClean="0">
                <a:solidFill>
                  <a:srgbClr val="FF0000"/>
                </a:solidFill>
              </a:rPr>
              <a:t>(</a:t>
            </a:r>
            <a:r>
              <a:rPr lang="en-US" dirty="0" err="1" smtClean="0">
                <a:solidFill>
                  <a:srgbClr val="FF0000"/>
                </a:solidFill>
              </a:rPr>
              <a:t>fis</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string value=</a:t>
            </a:r>
            <a:r>
              <a:rPr lang="en-US" dirty="0" err="1" smtClean="0">
                <a:solidFill>
                  <a:srgbClr val="FF0000"/>
                </a:solidFill>
              </a:rPr>
              <a:t>prop.getProperty</a:t>
            </a:r>
            <a:r>
              <a:rPr lang="en-US" dirty="0" smtClean="0">
                <a:solidFill>
                  <a:srgbClr val="FF0000"/>
                </a:solidFill>
              </a:rPr>
              <a:t>(key);</a:t>
            </a:r>
          </a:p>
          <a:p>
            <a:pPr marL="0" indent="0">
              <a:buNone/>
            </a:pPr>
            <a:r>
              <a:rPr lang="en-US" dirty="0">
                <a:solidFill>
                  <a:srgbClr val="FF0000"/>
                </a:solidFill>
              </a:rPr>
              <a:t>	</a:t>
            </a:r>
            <a:r>
              <a:rPr lang="en-US" dirty="0" smtClean="0">
                <a:solidFill>
                  <a:srgbClr val="FF0000"/>
                </a:solidFill>
              </a:rPr>
              <a:t>sop(value);</a:t>
            </a:r>
          </a:p>
          <a:p>
            <a:r>
              <a:rPr lang="en-US" dirty="0" smtClean="0"/>
              <a:t>Using above procedure we can deals with properties file.</a:t>
            </a:r>
          </a:p>
          <a:p>
            <a:r>
              <a:rPr lang="en-US" dirty="0" smtClean="0"/>
              <a:t>To create an object use below procedure</a:t>
            </a:r>
          </a:p>
          <a:p>
            <a:pPr marL="0" indent="0">
              <a:buNone/>
            </a:pPr>
            <a:r>
              <a:rPr lang="en-US" dirty="0"/>
              <a:t>	</a:t>
            </a:r>
            <a:r>
              <a:rPr lang="en-US" dirty="0" smtClean="0">
                <a:solidFill>
                  <a:srgbClr val="FF0000"/>
                </a:solidFill>
              </a:rPr>
              <a:t>Object </a:t>
            </a:r>
            <a:r>
              <a:rPr lang="en-US" dirty="0" err="1" smtClean="0">
                <a:solidFill>
                  <a:srgbClr val="FF0000"/>
                </a:solidFill>
              </a:rPr>
              <a:t>obj</a:t>
            </a:r>
            <a:r>
              <a:rPr lang="en-US" dirty="0" smtClean="0">
                <a:solidFill>
                  <a:srgbClr val="FF0000"/>
                </a:solidFill>
              </a:rPr>
              <a:t> = </a:t>
            </a:r>
            <a:r>
              <a:rPr lang="en-US" dirty="0" err="1" smtClean="0">
                <a:solidFill>
                  <a:srgbClr val="FF0000"/>
                </a:solidFill>
              </a:rPr>
              <a:t>Class.forName</a:t>
            </a:r>
            <a:r>
              <a:rPr lang="en-US" dirty="0" smtClean="0">
                <a:solidFill>
                  <a:srgbClr val="FF0000"/>
                </a:solidFill>
              </a:rPr>
              <a:t>(</a:t>
            </a:r>
            <a:r>
              <a:rPr lang="en-US" dirty="0" err="1" smtClean="0">
                <a:solidFill>
                  <a:srgbClr val="FF0000"/>
                </a:solidFill>
              </a:rPr>
              <a:t>className</a:t>
            </a:r>
            <a:r>
              <a:rPr lang="en-US" dirty="0" smtClean="0">
                <a:solidFill>
                  <a:srgbClr val="FF0000"/>
                </a:solidFill>
              </a:rPr>
              <a:t>).</a:t>
            </a:r>
            <a:r>
              <a:rPr lang="en-US" dirty="0" err="1" smtClean="0">
                <a:solidFill>
                  <a:srgbClr val="FF0000"/>
                </a:solidFill>
              </a:rPr>
              <a:t>newInstance</a:t>
            </a:r>
            <a:r>
              <a:rPr lang="en-US" dirty="0" smtClean="0">
                <a:solidFill>
                  <a:srgbClr val="FF0000"/>
                </a:solidFill>
              </a:rPr>
              <a:t>();</a:t>
            </a:r>
          </a:p>
          <a:p>
            <a:pPr marL="0" indent="0">
              <a:buNone/>
            </a:pPr>
            <a:r>
              <a:rPr lang="en-US" dirty="0" smtClean="0">
                <a:solidFill>
                  <a:srgbClr val="FF0000"/>
                </a:solidFill>
              </a:rPr>
              <a:t>Let see the example in eclipse.</a:t>
            </a:r>
            <a:endParaRPr lang="en-US" dirty="0">
              <a:solidFill>
                <a:srgbClr val="FF0000"/>
              </a:solidFill>
            </a:endParaRPr>
          </a:p>
        </p:txBody>
      </p:sp>
      <p:cxnSp>
        <p:nvCxnSpPr>
          <p:cNvPr id="4" name="Straight Arrow Connector 3"/>
          <p:cNvCxnSpPr/>
          <p:nvPr/>
        </p:nvCxnSpPr>
        <p:spPr>
          <a:xfrm flipH="1" flipV="1">
            <a:off x="3124200" y="3810000"/>
            <a:ext cx="685800" cy="30480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3858402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FF0000"/>
                </a:solidFill>
              </a:rPr>
              <a:t>Spring 20</a:t>
            </a:r>
            <a:endParaRPr lang="en-US" dirty="0">
              <a:solidFill>
                <a:srgbClr val="FF0000"/>
              </a:solidFill>
            </a:endParaRPr>
          </a:p>
        </p:txBody>
      </p:sp>
      <p:sp>
        <p:nvSpPr>
          <p:cNvPr id="3" name="Content Placeholder 2"/>
          <p:cNvSpPr>
            <a:spLocks noGrp="1"/>
          </p:cNvSpPr>
          <p:nvPr>
            <p:ph idx="1"/>
          </p:nvPr>
        </p:nvSpPr>
        <p:spPr>
          <a:xfrm>
            <a:off x="152400" y="990600"/>
            <a:ext cx="8763000" cy="5715000"/>
          </a:xfrm>
        </p:spPr>
        <p:txBody>
          <a:bodyPr>
            <a:normAutofit fontScale="77500" lnSpcReduction="20000"/>
          </a:bodyPr>
          <a:lstStyle/>
          <a:p>
            <a:r>
              <a:rPr lang="en-US" dirty="0" smtClean="0"/>
              <a:t>While making our application loosely coupled we used properties file but still we are lacking to achieve it. In properties file we have provided absolute path as the property file location. If tomorrow our project location going to change from D: drive to E: drive then our project will not work.</a:t>
            </a:r>
          </a:p>
          <a:p>
            <a:r>
              <a:rPr lang="en-US" dirty="0" smtClean="0"/>
              <a:t>Once after the compilation we unable to change the code which is in the AppFactory.java class .</a:t>
            </a:r>
          </a:p>
          <a:p>
            <a:r>
              <a:rPr lang="en-US" dirty="0" smtClean="0"/>
              <a:t>So it is not possible to run our application in other systems.</a:t>
            </a:r>
          </a:p>
          <a:p>
            <a:r>
              <a:rPr lang="en-US" dirty="0" smtClean="0"/>
              <a:t>To make our application as global executable use relative path.</a:t>
            </a:r>
          </a:p>
          <a:p>
            <a:r>
              <a:rPr lang="en-US" dirty="0" smtClean="0"/>
              <a:t>After compilation our .class files going to stored in bin directory which is common for storing .class files.</a:t>
            </a:r>
          </a:p>
          <a:p>
            <a:r>
              <a:rPr lang="en-US" dirty="0" err="1" smtClean="0"/>
              <a:t>Elipse</a:t>
            </a:r>
            <a:r>
              <a:rPr lang="en-US" dirty="0" smtClean="0"/>
              <a:t> IDE will take care of compilation procedure and placing .class files into bin directory and it also place all extra file which is in the </a:t>
            </a:r>
            <a:r>
              <a:rPr lang="en-US" dirty="0" err="1" smtClean="0"/>
              <a:t>scr</a:t>
            </a:r>
            <a:r>
              <a:rPr lang="en-US" dirty="0" smtClean="0"/>
              <a:t> folder.</a:t>
            </a:r>
          </a:p>
          <a:p>
            <a:r>
              <a:rPr lang="en-US" dirty="0" smtClean="0"/>
              <a:t>So as programmer job is to give the relative path in to the project.</a:t>
            </a:r>
          </a:p>
          <a:p>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369285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534400" cy="6553200"/>
          </a:xfrm>
        </p:spPr>
        <p:txBody>
          <a:bodyPr/>
          <a:lstStyle/>
          <a:p>
            <a:r>
              <a:rPr lang="en-US" dirty="0" smtClean="0"/>
              <a:t>Java has provided a method which is able to copy the relative path and give to the properties to load the data.</a:t>
            </a:r>
          </a:p>
          <a:p>
            <a:r>
              <a:rPr lang="en-US" dirty="0" smtClean="0"/>
              <a:t>&lt;</a:t>
            </a:r>
            <a:r>
              <a:rPr lang="en-US" dirty="0" err="1" smtClean="0"/>
              <a:t>class_name.class</a:t>
            </a:r>
            <a:r>
              <a:rPr lang="en-US" dirty="0" smtClean="0"/>
              <a:t>&gt;.</a:t>
            </a:r>
            <a:r>
              <a:rPr lang="en-US" dirty="0" err="1" smtClean="0"/>
              <a:t>getResourceAsStream</a:t>
            </a:r>
            <a:r>
              <a:rPr lang="en-US" dirty="0" smtClean="0"/>
              <a:t>(“../../../&lt;</a:t>
            </a:r>
            <a:r>
              <a:rPr lang="en-US" dirty="0" err="1" smtClean="0"/>
              <a:t>file_name.extention</a:t>
            </a:r>
            <a:r>
              <a:rPr lang="en-US" dirty="0" smtClean="0"/>
              <a:t>&gt;”);</a:t>
            </a:r>
          </a:p>
          <a:p>
            <a:r>
              <a:rPr lang="en-US" dirty="0" smtClean="0"/>
              <a:t>Ex.</a:t>
            </a:r>
          </a:p>
          <a:p>
            <a:pPr marL="457200" lvl="1" indent="0">
              <a:buNone/>
            </a:pPr>
            <a:r>
              <a:rPr lang="en-US" dirty="0" err="1" smtClean="0">
                <a:solidFill>
                  <a:srgbClr val="FF0000"/>
                </a:solidFill>
              </a:rPr>
              <a:t>InputStream</a:t>
            </a:r>
            <a:r>
              <a:rPr lang="en-US" dirty="0" smtClean="0">
                <a:solidFill>
                  <a:srgbClr val="FF0000"/>
                </a:solidFill>
              </a:rPr>
              <a:t> is=null;</a:t>
            </a:r>
          </a:p>
          <a:p>
            <a:pPr marL="457200" lvl="1" indent="0">
              <a:buNone/>
            </a:pPr>
            <a:r>
              <a:rPr lang="en-US" dirty="0">
                <a:solidFill>
                  <a:srgbClr val="FF0000"/>
                </a:solidFill>
              </a:rPr>
              <a:t>i</a:t>
            </a:r>
            <a:r>
              <a:rPr lang="en-US" dirty="0" smtClean="0">
                <a:solidFill>
                  <a:srgbClr val="FF0000"/>
                </a:solidFill>
              </a:rPr>
              <a:t>s=</a:t>
            </a:r>
            <a:r>
              <a:rPr lang="en-US" dirty="0" err="1" smtClean="0">
                <a:solidFill>
                  <a:srgbClr val="FF0000"/>
                </a:solidFill>
              </a:rPr>
              <a:t>AppFactory.class.getResourceAsStream</a:t>
            </a:r>
            <a:r>
              <a:rPr lang="en-US" dirty="0" smtClean="0">
                <a:solidFill>
                  <a:srgbClr val="FF0000"/>
                </a:solidFill>
              </a:rPr>
              <a:t>(../../../</a:t>
            </a:r>
            <a:r>
              <a:rPr lang="en-US" dirty="0" err="1" smtClean="0">
                <a:solidFill>
                  <a:srgbClr val="FF0000"/>
                </a:solidFill>
              </a:rPr>
              <a:t>AppProperties.properties</a:t>
            </a:r>
            <a:r>
              <a:rPr lang="en-US" dirty="0" smtClean="0">
                <a:solidFill>
                  <a:srgbClr val="FF0000"/>
                </a:solidFill>
              </a:rPr>
              <a:t>”);</a:t>
            </a:r>
            <a:endParaRPr lang="en-US" dirty="0"/>
          </a:p>
          <a:p>
            <a:pPr marL="57150" indent="0">
              <a:buNone/>
            </a:pPr>
            <a:r>
              <a:rPr lang="en-US" dirty="0" smtClean="0"/>
              <a:t>Just see the application in eclipse with the name </a:t>
            </a:r>
            <a:r>
              <a:rPr lang="en-US" dirty="0" err="1" smtClean="0"/>
              <a:t>FDAppUsingProperties</a:t>
            </a:r>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1909085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887"/>
            <a:ext cx="9144000" cy="6923314"/>
          </a:xfrm>
        </p:spPr>
        <p:txBody>
          <a:bodyPr>
            <a:normAutofit fontScale="47500" lnSpcReduction="20000"/>
          </a:bodyPr>
          <a:lstStyle/>
          <a:p>
            <a:r>
              <a:rPr lang="en-US" b="1" smtClean="0">
                <a:solidFill>
                  <a:srgbClr val="FF0000"/>
                </a:solidFill>
              </a:rPr>
              <a:t> </a:t>
            </a:r>
            <a:r>
              <a:rPr lang="en-US" b="1" dirty="0">
                <a:solidFill>
                  <a:srgbClr val="FF0000"/>
                </a:solidFill>
              </a:rPr>
              <a:t>public class </a:t>
            </a:r>
            <a:r>
              <a:rPr lang="en-US" b="1" dirty="0" err="1">
                <a:solidFill>
                  <a:srgbClr val="FF0000"/>
                </a:solidFill>
              </a:rPr>
              <a:t>AppFactory</a:t>
            </a:r>
            <a:r>
              <a:rPr lang="en-US" b="1" dirty="0">
                <a:solidFill>
                  <a:srgbClr val="FF0000"/>
                </a:solidFill>
              </a:rPr>
              <a:t> {</a:t>
            </a:r>
          </a:p>
          <a:p>
            <a:r>
              <a:rPr lang="en-US" b="1" dirty="0">
                <a:solidFill>
                  <a:srgbClr val="FF0000"/>
                </a:solidFill>
              </a:rPr>
              <a:t>public static Object </a:t>
            </a:r>
            <a:r>
              <a:rPr lang="en-US" b="1" dirty="0" err="1">
                <a:solidFill>
                  <a:srgbClr val="FF0000"/>
                </a:solidFill>
              </a:rPr>
              <a:t>createObject</a:t>
            </a:r>
            <a:r>
              <a:rPr lang="en-US" b="1" dirty="0">
                <a:solidFill>
                  <a:srgbClr val="FF0000"/>
                </a:solidFill>
              </a:rPr>
              <a:t>(String </a:t>
            </a:r>
            <a:r>
              <a:rPr lang="en-US" b="1" dirty="0" err="1">
                <a:solidFill>
                  <a:srgbClr val="FF0000"/>
                </a:solidFill>
              </a:rPr>
              <a:t>lclassNm</a:t>
            </a:r>
            <a:r>
              <a:rPr lang="en-US" b="1" dirty="0">
                <a:solidFill>
                  <a:srgbClr val="FF0000"/>
                </a:solidFill>
              </a:rPr>
              <a:t>) throws </a:t>
            </a:r>
            <a:r>
              <a:rPr lang="en-US" b="1" dirty="0" err="1">
                <a:solidFill>
                  <a:srgbClr val="FF0000"/>
                </a:solidFill>
              </a:rPr>
              <a:t>IOException</a:t>
            </a:r>
            <a:r>
              <a:rPr lang="en-US" b="1" dirty="0">
                <a:solidFill>
                  <a:srgbClr val="FF0000"/>
                </a:solidFill>
              </a:rPr>
              <a:t>, </a:t>
            </a:r>
            <a:r>
              <a:rPr lang="en-US" b="1" dirty="0" err="1">
                <a:solidFill>
                  <a:srgbClr val="FF0000"/>
                </a:solidFill>
              </a:rPr>
              <a:t>ClassNotFoundException</a:t>
            </a:r>
            <a:r>
              <a:rPr lang="en-US" b="1" dirty="0">
                <a:solidFill>
                  <a:srgbClr val="FF0000"/>
                </a:solidFill>
              </a:rPr>
              <a:t>, </a:t>
            </a:r>
            <a:r>
              <a:rPr lang="en-US" b="1" dirty="0" err="1">
                <a:solidFill>
                  <a:srgbClr val="FF0000"/>
                </a:solidFill>
              </a:rPr>
              <a:t>InstantiationException</a:t>
            </a:r>
            <a:r>
              <a:rPr lang="en-US" b="1" dirty="0">
                <a:solidFill>
                  <a:srgbClr val="FF0000"/>
                </a:solidFill>
              </a:rPr>
              <a:t>, </a:t>
            </a:r>
            <a:r>
              <a:rPr lang="en-US" b="1" dirty="0" err="1">
                <a:solidFill>
                  <a:srgbClr val="FF0000"/>
                </a:solidFill>
              </a:rPr>
              <a:t>IllegalAccessException</a:t>
            </a:r>
            <a:r>
              <a:rPr lang="en-US" b="1" dirty="0">
                <a:solidFill>
                  <a:srgbClr val="FF0000"/>
                </a:solidFill>
              </a:rPr>
              <a:t>{</a:t>
            </a:r>
          </a:p>
          <a:p>
            <a:r>
              <a:rPr lang="en-US" dirty="0">
                <a:solidFill>
                  <a:srgbClr val="FF0000"/>
                </a:solidFill>
              </a:rPr>
              <a:t>Object </a:t>
            </a:r>
            <a:r>
              <a:rPr lang="en-US" dirty="0" err="1">
                <a:solidFill>
                  <a:srgbClr val="FF0000"/>
                </a:solidFill>
              </a:rPr>
              <a:t>obj</a:t>
            </a:r>
            <a:r>
              <a:rPr lang="en-US" dirty="0">
                <a:solidFill>
                  <a:srgbClr val="FF0000"/>
                </a:solidFill>
              </a:rPr>
              <a:t>= </a:t>
            </a:r>
            <a:r>
              <a:rPr lang="en-US" b="1" dirty="0">
                <a:solidFill>
                  <a:srgbClr val="FF0000"/>
                </a:solidFill>
              </a:rPr>
              <a:t>null;</a:t>
            </a:r>
          </a:p>
          <a:p>
            <a:r>
              <a:rPr lang="en-US" dirty="0">
                <a:solidFill>
                  <a:srgbClr val="FF0000"/>
                </a:solidFill>
              </a:rPr>
              <a:t>String </a:t>
            </a:r>
            <a:r>
              <a:rPr lang="en-US" dirty="0" err="1">
                <a:solidFill>
                  <a:srgbClr val="FF0000"/>
                </a:solidFill>
              </a:rPr>
              <a:t>className</a:t>
            </a:r>
            <a:r>
              <a:rPr lang="en-US" dirty="0">
                <a:solidFill>
                  <a:srgbClr val="FF0000"/>
                </a:solidFill>
              </a:rPr>
              <a:t> = </a:t>
            </a:r>
            <a:r>
              <a:rPr lang="en-US" b="1" dirty="0">
                <a:solidFill>
                  <a:srgbClr val="FF0000"/>
                </a:solidFill>
              </a:rPr>
              <a:t>null;</a:t>
            </a:r>
          </a:p>
          <a:p>
            <a:endParaRPr lang="en-US" dirty="0">
              <a:solidFill>
                <a:srgbClr val="FF0000"/>
              </a:solidFill>
            </a:endParaRPr>
          </a:p>
          <a:p>
            <a:r>
              <a:rPr lang="en-US" dirty="0">
                <a:solidFill>
                  <a:srgbClr val="FF0000"/>
                </a:solidFill>
              </a:rPr>
              <a:t>Properties </a:t>
            </a:r>
            <a:r>
              <a:rPr lang="en-US" dirty="0" err="1">
                <a:solidFill>
                  <a:srgbClr val="FF0000"/>
                </a:solidFill>
              </a:rPr>
              <a:t>properties</a:t>
            </a:r>
            <a:r>
              <a:rPr lang="en-US" dirty="0">
                <a:solidFill>
                  <a:srgbClr val="FF0000"/>
                </a:solidFill>
              </a:rPr>
              <a:t> =</a:t>
            </a:r>
            <a:r>
              <a:rPr lang="en-US" b="1" dirty="0">
                <a:solidFill>
                  <a:srgbClr val="FF0000"/>
                </a:solidFill>
              </a:rPr>
              <a:t>null;</a:t>
            </a:r>
          </a:p>
          <a:p>
            <a:r>
              <a:rPr lang="en-US" dirty="0">
                <a:solidFill>
                  <a:srgbClr val="FF0000"/>
                </a:solidFill>
              </a:rPr>
              <a:t>//</a:t>
            </a:r>
            <a:r>
              <a:rPr lang="en-US" dirty="0" err="1">
                <a:solidFill>
                  <a:srgbClr val="FF0000"/>
                </a:solidFill>
              </a:rPr>
              <a:t>FileInputStream</a:t>
            </a:r>
            <a:r>
              <a:rPr lang="en-US" dirty="0">
                <a:solidFill>
                  <a:srgbClr val="FF0000"/>
                </a:solidFill>
              </a:rPr>
              <a:t> </a:t>
            </a:r>
            <a:r>
              <a:rPr lang="en-US" u="sng" dirty="0" err="1">
                <a:solidFill>
                  <a:srgbClr val="FF0000"/>
                </a:solidFill>
              </a:rPr>
              <a:t>fis</a:t>
            </a:r>
            <a:r>
              <a:rPr lang="en-US" u="sng" dirty="0">
                <a:solidFill>
                  <a:srgbClr val="FF0000"/>
                </a:solidFill>
              </a:rPr>
              <a:t> =null;</a:t>
            </a:r>
          </a:p>
          <a:p>
            <a:r>
              <a:rPr lang="en-US" dirty="0" err="1">
                <a:solidFill>
                  <a:srgbClr val="FF0000"/>
                </a:solidFill>
              </a:rPr>
              <a:t>InputStream</a:t>
            </a:r>
            <a:r>
              <a:rPr lang="en-US" dirty="0">
                <a:solidFill>
                  <a:srgbClr val="FF0000"/>
                </a:solidFill>
              </a:rPr>
              <a:t> is =</a:t>
            </a:r>
            <a:r>
              <a:rPr lang="en-US" dirty="0" err="1">
                <a:solidFill>
                  <a:srgbClr val="FF0000"/>
                </a:solidFill>
              </a:rPr>
              <a:t>AppFactory.</a:t>
            </a:r>
            <a:r>
              <a:rPr lang="en-US" b="1" dirty="0" err="1">
                <a:solidFill>
                  <a:srgbClr val="FF0000"/>
                </a:solidFill>
              </a:rPr>
              <a:t>class.getResourceAsStream</a:t>
            </a:r>
            <a:r>
              <a:rPr lang="en-US" b="1" dirty="0">
                <a:solidFill>
                  <a:srgbClr val="FF0000"/>
                </a:solidFill>
              </a:rPr>
              <a:t>("..\\..\\..\\</a:t>
            </a:r>
            <a:r>
              <a:rPr lang="en-US" b="1" dirty="0" err="1">
                <a:solidFill>
                  <a:srgbClr val="FF0000"/>
                </a:solidFill>
              </a:rPr>
              <a:t>AppProperties.properties</a:t>
            </a:r>
            <a:r>
              <a:rPr lang="en-US" b="1" dirty="0">
                <a:solidFill>
                  <a:srgbClr val="FF0000"/>
                </a:solidFill>
              </a:rPr>
              <a:t>");</a:t>
            </a:r>
          </a:p>
          <a:p>
            <a:r>
              <a:rPr lang="en-US" dirty="0">
                <a:solidFill>
                  <a:srgbClr val="FF0000"/>
                </a:solidFill>
              </a:rPr>
              <a:t>//</a:t>
            </a:r>
            <a:r>
              <a:rPr lang="en-US" u="sng" dirty="0" err="1">
                <a:solidFill>
                  <a:srgbClr val="FF0000"/>
                </a:solidFill>
              </a:rPr>
              <a:t>fis</a:t>
            </a:r>
            <a:r>
              <a:rPr lang="en-US" u="sng" dirty="0">
                <a:solidFill>
                  <a:srgbClr val="FF0000"/>
                </a:solidFill>
              </a:rPr>
              <a:t> = new </a:t>
            </a:r>
            <a:r>
              <a:rPr lang="en-US" u="sng" dirty="0" err="1">
                <a:solidFill>
                  <a:srgbClr val="FF0000"/>
                </a:solidFill>
              </a:rPr>
              <a:t>FileInputStream</a:t>
            </a:r>
            <a:r>
              <a:rPr lang="en-US" u="sng" dirty="0">
                <a:solidFill>
                  <a:srgbClr val="FF0000"/>
                </a:solidFill>
              </a:rPr>
              <a:t>(new File("A:\\Spring Data\\Spring </a:t>
            </a:r>
            <a:r>
              <a:rPr lang="en-US" u="sng" dirty="0" err="1">
                <a:solidFill>
                  <a:srgbClr val="FF0000"/>
                </a:solidFill>
              </a:rPr>
              <a:t>WorkPlace</a:t>
            </a:r>
            <a:r>
              <a:rPr lang="en-US" u="sng" dirty="0">
                <a:solidFill>
                  <a:srgbClr val="FF0000"/>
                </a:solidFill>
              </a:rPr>
              <a:t>\\</a:t>
            </a:r>
            <a:r>
              <a:rPr lang="en-US" u="sng" dirty="0" err="1">
                <a:solidFill>
                  <a:srgbClr val="FF0000"/>
                </a:solidFill>
              </a:rPr>
              <a:t>FDPusingProperties</a:t>
            </a:r>
            <a:r>
              <a:rPr lang="en-US" u="sng" dirty="0">
                <a:solidFill>
                  <a:srgbClr val="FF0000"/>
                </a:solidFill>
              </a:rPr>
              <a:t>\\</a:t>
            </a:r>
            <a:r>
              <a:rPr lang="en-US" u="sng" dirty="0" err="1">
                <a:solidFill>
                  <a:srgbClr val="FF0000"/>
                </a:solidFill>
              </a:rPr>
              <a:t>src</a:t>
            </a:r>
            <a:r>
              <a:rPr lang="en-US" u="sng" dirty="0">
                <a:solidFill>
                  <a:srgbClr val="FF0000"/>
                </a:solidFill>
              </a:rPr>
              <a:t>\\</a:t>
            </a:r>
            <a:r>
              <a:rPr lang="en-US" u="sng" dirty="0" err="1">
                <a:solidFill>
                  <a:srgbClr val="FF0000"/>
                </a:solidFill>
              </a:rPr>
              <a:t>AppProperties.properties</a:t>
            </a:r>
            <a:r>
              <a:rPr lang="en-US" u="sng" dirty="0">
                <a:solidFill>
                  <a:srgbClr val="FF0000"/>
                </a:solidFill>
              </a:rPr>
              <a:t>"));</a:t>
            </a:r>
          </a:p>
          <a:p>
            <a:r>
              <a:rPr lang="en-US" dirty="0">
                <a:solidFill>
                  <a:srgbClr val="FF0000"/>
                </a:solidFill>
              </a:rPr>
              <a:t>properties = </a:t>
            </a:r>
            <a:r>
              <a:rPr lang="en-US" b="1" dirty="0">
                <a:solidFill>
                  <a:srgbClr val="FF0000"/>
                </a:solidFill>
              </a:rPr>
              <a:t>new Properties();</a:t>
            </a:r>
          </a:p>
          <a:p>
            <a:r>
              <a:rPr lang="en-US" dirty="0">
                <a:solidFill>
                  <a:srgbClr val="FF0000"/>
                </a:solidFill>
              </a:rPr>
              <a:t>//</a:t>
            </a:r>
            <a:r>
              <a:rPr lang="en-US" dirty="0" err="1">
                <a:solidFill>
                  <a:srgbClr val="FF0000"/>
                </a:solidFill>
              </a:rPr>
              <a:t>properties.load</a:t>
            </a:r>
            <a:r>
              <a:rPr lang="en-US" dirty="0">
                <a:solidFill>
                  <a:srgbClr val="FF0000"/>
                </a:solidFill>
              </a:rPr>
              <a:t>(</a:t>
            </a:r>
            <a:r>
              <a:rPr lang="en-US" u="sng" dirty="0" err="1">
                <a:solidFill>
                  <a:srgbClr val="FF0000"/>
                </a:solidFill>
              </a:rPr>
              <a:t>fis</a:t>
            </a:r>
            <a:r>
              <a:rPr lang="en-US" u="sng" dirty="0">
                <a:solidFill>
                  <a:srgbClr val="FF0000"/>
                </a:solidFill>
              </a:rPr>
              <a:t>);</a:t>
            </a:r>
          </a:p>
          <a:p>
            <a:r>
              <a:rPr lang="en-US" dirty="0" err="1">
                <a:solidFill>
                  <a:srgbClr val="FF0000"/>
                </a:solidFill>
              </a:rPr>
              <a:t>properties.load</a:t>
            </a:r>
            <a:r>
              <a:rPr lang="en-US" dirty="0">
                <a:solidFill>
                  <a:srgbClr val="FF0000"/>
                </a:solidFill>
              </a:rPr>
              <a:t>(is);</a:t>
            </a:r>
          </a:p>
          <a:p>
            <a:r>
              <a:rPr lang="en-US" b="1" dirty="0">
                <a:solidFill>
                  <a:srgbClr val="FF0000"/>
                </a:solidFill>
              </a:rPr>
              <a:t>if(</a:t>
            </a:r>
            <a:r>
              <a:rPr lang="en-US" b="1" dirty="0" err="1">
                <a:solidFill>
                  <a:srgbClr val="FF0000"/>
                </a:solidFill>
              </a:rPr>
              <a:t>properties.size</a:t>
            </a:r>
            <a:r>
              <a:rPr lang="en-US" b="1" dirty="0">
                <a:solidFill>
                  <a:srgbClr val="FF0000"/>
                </a:solidFill>
              </a:rPr>
              <a:t>()&lt;0){</a:t>
            </a:r>
          </a:p>
          <a:p>
            <a:r>
              <a:rPr lang="en-US" b="1" dirty="0">
                <a:solidFill>
                  <a:srgbClr val="FF0000"/>
                </a:solidFill>
              </a:rPr>
              <a:t>throw new </a:t>
            </a:r>
            <a:r>
              <a:rPr lang="en-US" b="1" dirty="0" err="1">
                <a:solidFill>
                  <a:srgbClr val="FF0000"/>
                </a:solidFill>
              </a:rPr>
              <a:t>ClassNotFoundException</a:t>
            </a:r>
            <a:r>
              <a:rPr lang="en-US" b="1" dirty="0">
                <a:solidFill>
                  <a:srgbClr val="FF0000"/>
                </a:solidFill>
              </a:rPr>
              <a:t>("Unable to initialized your file");</a:t>
            </a:r>
          </a:p>
          <a:p>
            <a:endParaRPr lang="en-US" dirty="0">
              <a:solidFill>
                <a:srgbClr val="FF0000"/>
              </a:solidFill>
            </a:endParaRPr>
          </a:p>
          <a:p>
            <a:r>
              <a:rPr lang="en-US" dirty="0">
                <a:solidFill>
                  <a:srgbClr val="FF0000"/>
                </a:solidFill>
              </a:rPr>
              <a:t>}</a:t>
            </a:r>
            <a:r>
              <a:rPr lang="en-US" b="1" dirty="0">
                <a:solidFill>
                  <a:srgbClr val="FF0000"/>
                </a:solidFill>
              </a:rPr>
              <a:t>else if(</a:t>
            </a:r>
            <a:r>
              <a:rPr lang="en-US" b="1" dirty="0" err="1">
                <a:solidFill>
                  <a:srgbClr val="FF0000"/>
                </a:solidFill>
              </a:rPr>
              <a:t>properties.containsKey</a:t>
            </a:r>
            <a:r>
              <a:rPr lang="en-US" b="1" dirty="0">
                <a:solidFill>
                  <a:srgbClr val="FF0000"/>
                </a:solidFill>
              </a:rPr>
              <a:t>(</a:t>
            </a:r>
            <a:r>
              <a:rPr lang="en-US" b="1" dirty="0" err="1">
                <a:solidFill>
                  <a:srgbClr val="FF0000"/>
                </a:solidFill>
              </a:rPr>
              <a:t>lclassNm</a:t>
            </a:r>
            <a:r>
              <a:rPr lang="en-US" b="1" dirty="0">
                <a:solidFill>
                  <a:srgbClr val="FF0000"/>
                </a:solidFill>
              </a:rPr>
              <a:t>)==false){</a:t>
            </a:r>
          </a:p>
          <a:p>
            <a:r>
              <a:rPr lang="en-US" b="1" dirty="0">
                <a:solidFill>
                  <a:srgbClr val="FF0000"/>
                </a:solidFill>
              </a:rPr>
              <a:t>throw new </a:t>
            </a:r>
            <a:r>
              <a:rPr lang="en-US" b="1" dirty="0" err="1">
                <a:solidFill>
                  <a:srgbClr val="FF0000"/>
                </a:solidFill>
              </a:rPr>
              <a:t>ClassNotFoundException</a:t>
            </a:r>
            <a:r>
              <a:rPr lang="en-US" b="1" dirty="0">
                <a:solidFill>
                  <a:srgbClr val="FF0000"/>
                </a:solidFill>
              </a:rPr>
              <a:t>("Unable to find key in the file "+</a:t>
            </a:r>
            <a:r>
              <a:rPr lang="en-US" b="1" dirty="0" err="1">
                <a:solidFill>
                  <a:srgbClr val="FF0000"/>
                </a:solidFill>
              </a:rPr>
              <a:t>lclassNm</a:t>
            </a:r>
            <a:r>
              <a:rPr lang="en-US" b="1" dirty="0">
                <a:solidFill>
                  <a:srgbClr val="FF0000"/>
                </a:solidFill>
              </a:rPr>
              <a:t>);</a:t>
            </a:r>
          </a:p>
          <a:p>
            <a:r>
              <a:rPr lang="en-US" dirty="0">
                <a:solidFill>
                  <a:srgbClr val="FF0000"/>
                </a:solidFill>
              </a:rPr>
              <a:t>}</a:t>
            </a:r>
          </a:p>
          <a:p>
            <a:r>
              <a:rPr lang="en-US" dirty="0" err="1">
                <a:solidFill>
                  <a:srgbClr val="FF0000"/>
                </a:solidFill>
              </a:rPr>
              <a:t>className</a:t>
            </a:r>
            <a:r>
              <a:rPr lang="en-US" dirty="0">
                <a:solidFill>
                  <a:srgbClr val="FF0000"/>
                </a:solidFill>
              </a:rPr>
              <a:t> = </a:t>
            </a:r>
            <a:r>
              <a:rPr lang="en-US" dirty="0" err="1">
                <a:solidFill>
                  <a:srgbClr val="FF0000"/>
                </a:solidFill>
              </a:rPr>
              <a:t>properties.getProperty</a:t>
            </a:r>
            <a:r>
              <a:rPr lang="en-US" dirty="0">
                <a:solidFill>
                  <a:srgbClr val="FF0000"/>
                </a:solidFill>
              </a:rPr>
              <a:t>(</a:t>
            </a:r>
            <a:r>
              <a:rPr lang="en-US" dirty="0" err="1">
                <a:solidFill>
                  <a:srgbClr val="FF0000"/>
                </a:solidFill>
              </a:rPr>
              <a:t>lclassNm</a:t>
            </a:r>
            <a:r>
              <a:rPr lang="en-US" dirty="0">
                <a:solidFill>
                  <a:srgbClr val="FF0000"/>
                </a:solidFill>
              </a:rPr>
              <a:t>);</a:t>
            </a:r>
          </a:p>
          <a:p>
            <a:r>
              <a:rPr lang="en-US" dirty="0" err="1">
                <a:solidFill>
                  <a:srgbClr val="FF0000"/>
                </a:solidFill>
              </a:rPr>
              <a:t>obj</a:t>
            </a:r>
            <a:r>
              <a:rPr lang="en-US" dirty="0">
                <a:solidFill>
                  <a:srgbClr val="FF0000"/>
                </a:solidFill>
              </a:rPr>
              <a:t> = </a:t>
            </a:r>
            <a:r>
              <a:rPr lang="en-US" dirty="0" err="1">
                <a:solidFill>
                  <a:srgbClr val="FF0000"/>
                </a:solidFill>
              </a:rPr>
              <a:t>Class.</a:t>
            </a:r>
            <a:r>
              <a:rPr lang="en-US" i="1" dirty="0" err="1">
                <a:solidFill>
                  <a:srgbClr val="FF0000"/>
                </a:solidFill>
              </a:rPr>
              <a:t>forName</a:t>
            </a:r>
            <a:r>
              <a:rPr lang="en-US" i="1" dirty="0">
                <a:solidFill>
                  <a:srgbClr val="FF0000"/>
                </a:solidFill>
              </a:rPr>
              <a:t>(</a:t>
            </a:r>
            <a:r>
              <a:rPr lang="en-US" i="1" dirty="0" err="1">
                <a:solidFill>
                  <a:srgbClr val="FF0000"/>
                </a:solidFill>
              </a:rPr>
              <a:t>className</a:t>
            </a:r>
            <a:r>
              <a:rPr lang="en-US" i="1" dirty="0">
                <a:solidFill>
                  <a:srgbClr val="FF0000"/>
                </a:solidFill>
              </a:rPr>
              <a:t>).</a:t>
            </a:r>
            <a:r>
              <a:rPr lang="en-US" i="1" dirty="0" err="1">
                <a:solidFill>
                  <a:srgbClr val="FF0000"/>
                </a:solidFill>
              </a:rPr>
              <a:t>newInstance</a:t>
            </a:r>
            <a:r>
              <a:rPr lang="en-US" i="1" dirty="0">
                <a:solidFill>
                  <a:srgbClr val="FF0000"/>
                </a:solidFill>
              </a:rPr>
              <a:t>();</a:t>
            </a:r>
          </a:p>
          <a:p>
            <a:r>
              <a:rPr lang="en-US" b="1" dirty="0">
                <a:solidFill>
                  <a:srgbClr val="FF0000"/>
                </a:solidFill>
              </a:rPr>
              <a:t>return </a:t>
            </a:r>
            <a:r>
              <a:rPr lang="en-US" b="1" dirty="0" err="1">
                <a:solidFill>
                  <a:srgbClr val="FF0000"/>
                </a:solidFill>
              </a:rPr>
              <a:t>obj</a:t>
            </a:r>
            <a:r>
              <a:rPr lang="en-US" b="1" dirty="0">
                <a:solidFill>
                  <a:srgbClr val="FF0000"/>
                </a:solidFill>
              </a:rPr>
              <a:t>;</a:t>
            </a:r>
          </a:p>
          <a:p>
            <a:r>
              <a:rPr lang="en-US" dirty="0">
                <a:solidFill>
                  <a:srgbClr val="FF0000"/>
                </a:solidFill>
              </a:rPr>
              <a:t>}</a:t>
            </a:r>
          </a:p>
          <a:p>
            <a:endParaRPr lang="en-US" dirty="0">
              <a:solidFill>
                <a:srgbClr val="FF0000"/>
              </a:solidFill>
            </a:endParaRPr>
          </a:p>
          <a:p>
            <a:r>
              <a:rPr lang="en-US" dirty="0">
                <a:solidFill>
                  <a:srgbClr val="FF0000"/>
                </a:solidFill>
              </a:rPr>
              <a:t>}</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3838511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solidFill>
                  <a:srgbClr val="FF0000"/>
                </a:solidFill>
              </a:rPr>
              <a:t>Spring 21 &amp; 22</a:t>
            </a:r>
            <a:endParaRPr lang="en-US" dirty="0">
              <a:solidFill>
                <a:srgbClr val="FF0000"/>
              </a:solidFill>
            </a:endParaRPr>
          </a:p>
        </p:txBody>
      </p:sp>
      <p:sp>
        <p:nvSpPr>
          <p:cNvPr id="3" name="Content Placeholder 2"/>
          <p:cNvSpPr>
            <a:spLocks noGrp="1"/>
          </p:cNvSpPr>
          <p:nvPr>
            <p:ph idx="1"/>
          </p:nvPr>
        </p:nvSpPr>
        <p:spPr>
          <a:xfrm>
            <a:off x="152400" y="838200"/>
            <a:ext cx="8915400" cy="5867400"/>
          </a:xfrm>
        </p:spPr>
        <p:txBody>
          <a:bodyPr>
            <a:normAutofit fontScale="77500" lnSpcReduction="20000"/>
          </a:bodyPr>
          <a:lstStyle/>
          <a:p>
            <a:r>
              <a:rPr lang="en-US" dirty="0" smtClean="0"/>
              <a:t>Using property file we can manages the dependency between the classes but there are multiple classes are available as part of application so it is not possible to manage by using the properties file. </a:t>
            </a:r>
          </a:p>
          <a:p>
            <a:r>
              <a:rPr lang="en-US" dirty="0" smtClean="0"/>
              <a:t>Using </a:t>
            </a:r>
            <a:r>
              <a:rPr lang="en-US" dirty="0" err="1" smtClean="0"/>
              <a:t>AppFactory</a:t>
            </a:r>
            <a:r>
              <a:rPr lang="en-US" dirty="0" smtClean="0"/>
              <a:t> we will manage dependency but we have to write more number of lines of code .</a:t>
            </a:r>
          </a:p>
          <a:p>
            <a:r>
              <a:rPr lang="en-US" dirty="0" smtClean="0"/>
              <a:t>So as programmer we will going to write boiler plat logic in every application while developing .</a:t>
            </a:r>
          </a:p>
          <a:p>
            <a:r>
              <a:rPr lang="en-US" dirty="0" smtClean="0"/>
              <a:t>To manage it effectively we have to give our classes to the spring as ask to the spring to manage the dependency.</a:t>
            </a:r>
          </a:p>
          <a:p>
            <a:r>
              <a:rPr lang="en-US" dirty="0" smtClean="0"/>
              <a:t>Spring has provided a spring-bean-configuration-file , which is used to configure our classes and to manage the dependency between them. </a:t>
            </a:r>
          </a:p>
          <a:p>
            <a:r>
              <a:rPr lang="en-US" dirty="0" smtClean="0"/>
              <a:t>Spring-bean-configuration-file root tag is </a:t>
            </a:r>
            <a:r>
              <a:rPr lang="en-US" dirty="0" smtClean="0">
                <a:solidFill>
                  <a:srgbClr val="FF0000"/>
                </a:solidFill>
              </a:rPr>
              <a:t>&lt;beans&gt;&lt;/beans&gt;, </a:t>
            </a:r>
            <a:r>
              <a:rPr lang="en-US" dirty="0" smtClean="0"/>
              <a:t>so we have to configure our classes into the bean-configuration file. To configure  use </a:t>
            </a:r>
            <a:r>
              <a:rPr lang="en-US" dirty="0" smtClean="0">
                <a:solidFill>
                  <a:srgbClr val="FF0000"/>
                </a:solidFill>
              </a:rPr>
              <a:t>&lt;bean&gt;</a:t>
            </a:r>
            <a:r>
              <a:rPr lang="en-US" dirty="0" smtClean="0"/>
              <a:t> is one more tag which having two properties  </a:t>
            </a:r>
            <a:r>
              <a:rPr lang="en-US" dirty="0" smtClean="0">
                <a:solidFill>
                  <a:srgbClr val="FF0000"/>
                </a:solidFill>
              </a:rPr>
              <a:t>id</a:t>
            </a:r>
            <a:r>
              <a:rPr lang="en-US" dirty="0" smtClean="0"/>
              <a:t> and </a:t>
            </a:r>
            <a:r>
              <a:rPr lang="en-US" dirty="0" smtClean="0">
                <a:solidFill>
                  <a:srgbClr val="FF0000"/>
                </a:solidFill>
              </a:rPr>
              <a:t>class.</a:t>
            </a:r>
          </a:p>
          <a:p>
            <a:pPr marL="0" indent="0">
              <a:buNone/>
            </a:pPr>
            <a:endParaRPr lang="en-US" dirty="0" smtClean="0">
              <a:solidFill>
                <a:srgbClr val="FF000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0007937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r>
              <a:rPr lang="en-US" dirty="0" smtClean="0"/>
              <a:t>Let see the example to understand</a:t>
            </a:r>
          </a:p>
          <a:p>
            <a:pPr marL="0" indent="0">
              <a:buNone/>
            </a:pPr>
            <a:r>
              <a:rPr lang="en-US" dirty="0" smtClean="0">
                <a:solidFill>
                  <a:srgbClr val="FF0000"/>
                </a:solidFill>
              </a:rPr>
              <a:t>&lt;beans&gt;</a:t>
            </a:r>
          </a:p>
          <a:p>
            <a:pPr marL="0" indent="0">
              <a:buNone/>
            </a:pPr>
            <a:r>
              <a:rPr lang="en-US" dirty="0">
                <a:solidFill>
                  <a:srgbClr val="FF0000"/>
                </a:solidFill>
              </a:rPr>
              <a:t>	</a:t>
            </a:r>
            <a:r>
              <a:rPr lang="en-US" dirty="0" smtClean="0">
                <a:solidFill>
                  <a:srgbClr val="FF0000"/>
                </a:solidFill>
              </a:rPr>
              <a:t>&lt;bean id=“first” class=“</a:t>
            </a:r>
            <a:r>
              <a:rPr lang="en-US" dirty="0" err="1" smtClean="0">
                <a:solidFill>
                  <a:srgbClr val="FF0000"/>
                </a:solidFill>
              </a:rPr>
              <a:t>com.ss.beans.FirstClass</a:t>
            </a:r>
            <a:r>
              <a:rPr lang="en-US" dirty="0" smtClean="0">
                <a:solidFill>
                  <a:srgbClr val="FF0000"/>
                </a:solidFill>
              </a:rPr>
              <a:t>”&gt;&lt;/bean&gt;</a:t>
            </a:r>
          </a:p>
          <a:p>
            <a:pPr marL="0" indent="0">
              <a:buNone/>
            </a:pPr>
            <a:r>
              <a:rPr lang="en-US" dirty="0">
                <a:solidFill>
                  <a:srgbClr val="FF0000"/>
                </a:solidFill>
              </a:rPr>
              <a:t>	</a:t>
            </a:r>
            <a:r>
              <a:rPr lang="en-US" dirty="0" smtClean="0">
                <a:solidFill>
                  <a:srgbClr val="FF0000"/>
                </a:solidFill>
              </a:rPr>
              <a:t>&lt;bean id=“second” class=“</a:t>
            </a:r>
            <a:r>
              <a:rPr lang="en-US" dirty="0" err="1" smtClean="0">
                <a:solidFill>
                  <a:srgbClr val="FF0000"/>
                </a:solidFill>
              </a:rPr>
              <a:t>com.ss.beans.SecondClass</a:t>
            </a:r>
            <a:r>
              <a:rPr lang="en-US" dirty="0" smtClean="0">
                <a:solidFill>
                  <a:srgbClr val="FF0000"/>
                </a:solidFill>
              </a:rPr>
              <a:t>”&gt;&lt;/bean&gt;</a:t>
            </a:r>
          </a:p>
          <a:p>
            <a:pPr marL="0" indent="0">
              <a:buNone/>
            </a:pPr>
            <a:r>
              <a:rPr lang="en-US" dirty="0" smtClean="0">
                <a:solidFill>
                  <a:srgbClr val="FF0000"/>
                </a:solidFill>
              </a:rPr>
              <a:t>&lt;/beans&gt;</a:t>
            </a:r>
          </a:p>
          <a:p>
            <a:pPr marL="0" indent="0">
              <a:buNone/>
            </a:pPr>
            <a:r>
              <a:rPr lang="en-US" dirty="0" smtClean="0"/>
              <a:t>It is the convention to write the spring-bean-configuration-file. We have to follow the syntax and rule of the </a:t>
            </a:r>
            <a:r>
              <a:rPr lang="en-US" dirty="0" err="1" smtClean="0"/>
              <a:t>dtd</a:t>
            </a:r>
            <a:r>
              <a:rPr lang="en-US" dirty="0" smtClean="0"/>
              <a:t> and </a:t>
            </a:r>
            <a:r>
              <a:rPr lang="en-US" dirty="0" err="1" smtClean="0"/>
              <a:t>xsd</a:t>
            </a:r>
            <a:r>
              <a:rPr lang="en-US" dirty="0" smtClean="0"/>
              <a:t>.</a:t>
            </a:r>
          </a:p>
          <a:p>
            <a:pPr marL="0" indent="0">
              <a:buNone/>
            </a:pPr>
            <a:r>
              <a:rPr lang="en-US" dirty="0" smtClean="0"/>
              <a:t>By help of </a:t>
            </a:r>
            <a:r>
              <a:rPr lang="en-US" dirty="0" smtClean="0">
                <a:solidFill>
                  <a:srgbClr val="FF0000"/>
                </a:solidFill>
              </a:rPr>
              <a:t>id</a:t>
            </a:r>
            <a:r>
              <a:rPr lang="en-US" dirty="0" smtClean="0"/>
              <a:t> we going to get particular class object.</a:t>
            </a:r>
          </a:p>
          <a:p>
            <a:pPr marL="0" indent="0">
              <a:buNone/>
            </a:pPr>
            <a:r>
              <a:rPr lang="en-US" dirty="0" smtClean="0"/>
              <a:t>And </a:t>
            </a:r>
            <a:r>
              <a:rPr lang="en-US" dirty="0" smtClean="0">
                <a:solidFill>
                  <a:srgbClr val="FF0000"/>
                </a:solidFill>
              </a:rPr>
              <a:t>class</a:t>
            </a:r>
            <a:r>
              <a:rPr lang="en-US" dirty="0" smtClean="0"/>
              <a:t> property represent the actual class path location for creating an object.</a:t>
            </a:r>
          </a:p>
          <a:p>
            <a:r>
              <a:rPr lang="en-US" dirty="0" smtClean="0"/>
              <a:t>If we want to refer an object of the one class to the other class then another tag has been used i.e</a:t>
            </a:r>
            <a:r>
              <a:rPr lang="en-US" dirty="0" smtClean="0">
                <a:solidFill>
                  <a:srgbClr val="FF0000"/>
                </a:solidFill>
              </a:rPr>
              <a:t>. property </a:t>
            </a:r>
            <a:r>
              <a:rPr lang="en-US" dirty="0" smtClean="0"/>
              <a:t>tag.</a:t>
            </a:r>
          </a:p>
          <a:p>
            <a:r>
              <a:rPr lang="en-US" dirty="0" smtClean="0"/>
              <a:t>It contains name and </a:t>
            </a:r>
            <a:r>
              <a:rPr lang="en-US" smtClean="0"/>
              <a:t>ref attribute, name is used for  </a:t>
            </a:r>
            <a:endParaRPr lang="en-US" dirty="0"/>
          </a:p>
          <a:p>
            <a:pPr marL="0" indent="0">
              <a:buNone/>
            </a:pPr>
            <a:endParaRPr lang="en-US" dirty="0">
              <a:solidFill>
                <a:srgbClr val="FF0000"/>
              </a:solidFill>
            </a:endParaRP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5117055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563562"/>
          </a:xfrm>
        </p:spPr>
        <p:txBody>
          <a:bodyPr>
            <a:normAutofit fontScale="90000"/>
          </a:bodyPr>
          <a:lstStyle/>
          <a:p>
            <a:r>
              <a:rPr lang="en-US" dirty="0" smtClean="0">
                <a:solidFill>
                  <a:srgbClr val="FF0000"/>
                </a:solidFill>
              </a:rPr>
              <a:t>Spring 24</a:t>
            </a:r>
            <a:endParaRPr lang="en-US" dirty="0">
              <a:solidFill>
                <a:srgbClr val="FF0000"/>
              </a:solidFill>
            </a:endParaRPr>
          </a:p>
        </p:txBody>
      </p:sp>
      <p:sp>
        <p:nvSpPr>
          <p:cNvPr id="3" name="Content Placeholder 2"/>
          <p:cNvSpPr>
            <a:spLocks noGrp="1"/>
          </p:cNvSpPr>
          <p:nvPr>
            <p:ph idx="1"/>
          </p:nvPr>
        </p:nvSpPr>
        <p:spPr>
          <a:xfrm>
            <a:off x="152400" y="685800"/>
            <a:ext cx="8839200" cy="6019800"/>
          </a:xfrm>
        </p:spPr>
        <p:txBody>
          <a:bodyPr>
            <a:normAutofit fontScale="70000" lnSpcReduction="20000"/>
          </a:bodyPr>
          <a:lstStyle/>
          <a:p>
            <a:r>
              <a:rPr lang="en-US" b="1" dirty="0" smtClean="0">
                <a:solidFill>
                  <a:srgbClr val="FF0000"/>
                </a:solidFill>
              </a:rPr>
              <a:t>IOC principle:</a:t>
            </a:r>
          </a:p>
          <a:p>
            <a:pPr lvl="1"/>
            <a:r>
              <a:rPr lang="en-US" dirty="0" smtClean="0"/>
              <a:t>It is used to managing the dependency between the objects.</a:t>
            </a:r>
          </a:p>
          <a:p>
            <a:pPr lvl="1"/>
            <a:r>
              <a:rPr lang="en-US" dirty="0" smtClean="0"/>
              <a:t>It collaborating an object and managing the lifecycle of the object.</a:t>
            </a:r>
          </a:p>
          <a:p>
            <a:r>
              <a:rPr lang="en-US" dirty="0" smtClean="0"/>
              <a:t>IOC is the logical memory in the JVM memory.</a:t>
            </a:r>
          </a:p>
          <a:p>
            <a:r>
              <a:rPr lang="en-US" dirty="0" smtClean="0"/>
              <a:t>When we going to execute the </a:t>
            </a:r>
            <a:r>
              <a:rPr lang="en-US" dirty="0" err="1" smtClean="0"/>
              <a:t>XMLBeanFactory</a:t>
            </a:r>
            <a:r>
              <a:rPr lang="en-US" dirty="0" smtClean="0"/>
              <a:t>() method this memory will be created by </a:t>
            </a:r>
            <a:r>
              <a:rPr lang="en-US" dirty="0" err="1" smtClean="0"/>
              <a:t>XMLBeanFactory</a:t>
            </a:r>
            <a:r>
              <a:rPr lang="en-US" dirty="0" smtClean="0"/>
              <a:t> to keep an object .</a:t>
            </a:r>
          </a:p>
          <a:p>
            <a:r>
              <a:rPr lang="en-US" dirty="0" smtClean="0"/>
              <a:t>IOC also called as Core Container.</a:t>
            </a:r>
          </a:p>
          <a:p>
            <a:r>
              <a:rPr lang="en-US" dirty="0" smtClean="0"/>
              <a:t>IOC container memory having two parts </a:t>
            </a:r>
          </a:p>
          <a:p>
            <a:pPr lvl="1"/>
            <a:r>
              <a:rPr lang="en-US" dirty="0" smtClean="0"/>
              <a:t>In memory METADATA</a:t>
            </a:r>
          </a:p>
          <a:p>
            <a:pPr lvl="1"/>
            <a:r>
              <a:rPr lang="en-US" dirty="0" smtClean="0"/>
              <a:t>Empty(for storing the object (key=value format)).</a:t>
            </a:r>
          </a:p>
          <a:p>
            <a:pPr marL="514350" indent="-457200"/>
            <a:r>
              <a:rPr lang="en-US" dirty="0" err="1" smtClean="0"/>
              <a:t>XMLBeanFactory</a:t>
            </a:r>
            <a:r>
              <a:rPr lang="en-US" dirty="0" smtClean="0"/>
              <a:t>() method will take an object resource from the </a:t>
            </a:r>
            <a:r>
              <a:rPr lang="en-US" dirty="0" err="1" smtClean="0"/>
              <a:t>ClassPathResource</a:t>
            </a:r>
            <a:r>
              <a:rPr lang="en-US" dirty="0" smtClean="0"/>
              <a:t>() and create the object and keep it in to the IOC Container.</a:t>
            </a:r>
          </a:p>
          <a:p>
            <a:pPr marL="514350" indent="-457200"/>
            <a:endParaRPr lang="en-US" dirty="0" smtClean="0"/>
          </a:p>
          <a:p>
            <a:pPr marL="514350" indent="-457200"/>
            <a:endParaRPr lang="en-US" dirty="0" smtClean="0"/>
          </a:p>
          <a:p>
            <a:pPr marL="514350" indent="-457200"/>
            <a:endParaRPr lang="en-US" dirty="0"/>
          </a:p>
          <a:p>
            <a:pPr marL="514350" indent="-457200"/>
            <a:endParaRPr lang="en-US" dirty="0" smtClean="0"/>
          </a:p>
          <a:p>
            <a:pPr marL="57150" indent="0">
              <a:buNone/>
            </a:pPr>
            <a:r>
              <a:rPr lang="en-US" dirty="0"/>
              <a:t>	</a:t>
            </a:r>
            <a:endParaRPr lang="en-US" dirty="0" smtClean="0"/>
          </a:p>
          <a:p>
            <a:pPr marL="0" indent="0">
              <a:buNone/>
            </a:pPr>
            <a:endParaRPr lang="en-US" dirty="0"/>
          </a:p>
        </p:txBody>
      </p:sp>
      <p:sp>
        <p:nvSpPr>
          <p:cNvPr id="4" name="Rectangle 3"/>
          <p:cNvSpPr/>
          <p:nvPr/>
        </p:nvSpPr>
        <p:spPr>
          <a:xfrm>
            <a:off x="2971800" y="4648200"/>
            <a:ext cx="3048000" cy="160020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solidFill>
                  <a:schemeClr val="tx1"/>
                </a:solidFill>
              </a:rPr>
              <a:t>In memory metadata</a:t>
            </a:r>
            <a:endParaRPr lang="en-US" dirty="0">
              <a:solidFill>
                <a:schemeClr val="tx1"/>
              </a:solidFill>
            </a:endParaRPr>
          </a:p>
        </p:txBody>
      </p:sp>
      <p:cxnSp>
        <p:nvCxnSpPr>
          <p:cNvPr id="6" name="Straight Connector 5"/>
          <p:cNvCxnSpPr/>
          <p:nvPr/>
        </p:nvCxnSpPr>
        <p:spPr>
          <a:xfrm>
            <a:off x="2971800" y="5722374"/>
            <a:ext cx="304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114800" y="4655574"/>
            <a:ext cx="0" cy="10668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05200" y="4800600"/>
            <a:ext cx="499560" cy="369332"/>
          </a:xfrm>
          <a:prstGeom prst="rect">
            <a:avLst/>
          </a:prstGeom>
          <a:solidFill>
            <a:schemeClr val="bg2">
              <a:lumMod val="75000"/>
            </a:schemeClr>
          </a:solidFill>
        </p:spPr>
        <p:txBody>
          <a:bodyPr wrap="none" rtlCol="0">
            <a:spAutoFit/>
          </a:bodyPr>
          <a:lstStyle/>
          <a:p>
            <a:r>
              <a:rPr lang="en-US" dirty="0" smtClean="0"/>
              <a:t>key</a:t>
            </a:r>
            <a:endParaRPr lang="en-US" dirty="0"/>
          </a:p>
        </p:txBody>
      </p:sp>
      <p:sp>
        <p:nvSpPr>
          <p:cNvPr id="12" name="TextBox 11"/>
          <p:cNvSpPr txBox="1"/>
          <p:nvPr/>
        </p:nvSpPr>
        <p:spPr>
          <a:xfrm>
            <a:off x="4495798" y="4819642"/>
            <a:ext cx="772969" cy="369332"/>
          </a:xfrm>
          <a:prstGeom prst="rect">
            <a:avLst/>
          </a:prstGeom>
          <a:noFill/>
        </p:spPr>
        <p:txBody>
          <a:bodyPr wrap="none" rtlCol="0">
            <a:spAutoFit/>
          </a:bodyPr>
          <a:lstStyle/>
          <a:p>
            <a:r>
              <a:rPr lang="en-US" dirty="0" smtClean="0"/>
              <a:t>object</a:t>
            </a:r>
            <a:endParaRPr lang="en-US" dirty="0"/>
          </a:p>
        </p:txBody>
      </p:sp>
      <p:sp>
        <p:nvSpPr>
          <p:cNvPr id="13" name="Oval 12"/>
          <p:cNvSpPr/>
          <p:nvPr/>
        </p:nvSpPr>
        <p:spPr>
          <a:xfrm>
            <a:off x="4343400" y="5188974"/>
            <a:ext cx="1219200" cy="3502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54213" y="5004308"/>
            <a:ext cx="25908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IOC Container/Core Container</a:t>
            </a:r>
            <a:endParaRPr lang="en-US" b="1" dirty="0"/>
          </a:p>
        </p:txBody>
      </p:sp>
      <p:sp>
        <p:nvSpPr>
          <p:cNvPr id="5" name="Footer Placeholder 4"/>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357702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8991600" cy="6629400"/>
          </a:xfrm>
        </p:spPr>
        <p:txBody>
          <a:bodyPr>
            <a:normAutofit fontScale="70000" lnSpcReduction="20000"/>
          </a:bodyPr>
          <a:lstStyle/>
          <a:p>
            <a:r>
              <a:rPr lang="en-US" dirty="0" smtClean="0"/>
              <a:t>IOC principle is not the part of the Spring. </a:t>
            </a:r>
          </a:p>
          <a:p>
            <a:r>
              <a:rPr lang="en-US" dirty="0" smtClean="0"/>
              <a:t>It is categorized into two ways </a:t>
            </a:r>
          </a:p>
          <a:p>
            <a:pPr lvl="1"/>
            <a:r>
              <a:rPr lang="en-US" dirty="0" smtClean="0">
                <a:solidFill>
                  <a:srgbClr val="FF0000"/>
                </a:solidFill>
              </a:rPr>
              <a:t>1).Dependency pull</a:t>
            </a:r>
          </a:p>
          <a:p>
            <a:pPr lvl="2"/>
            <a:r>
              <a:rPr lang="en-US" dirty="0" err="1" smtClean="0">
                <a:solidFill>
                  <a:srgbClr val="FF0000"/>
                </a:solidFill>
              </a:rPr>
              <a:t>i</a:t>
            </a:r>
            <a:r>
              <a:rPr lang="en-US" dirty="0" smtClean="0">
                <a:solidFill>
                  <a:srgbClr val="FF0000"/>
                </a:solidFill>
              </a:rPr>
              <a:t>).dependency lookup</a:t>
            </a:r>
          </a:p>
          <a:p>
            <a:pPr lvl="2"/>
            <a:r>
              <a:rPr lang="en-US" dirty="0" smtClean="0">
                <a:solidFill>
                  <a:srgbClr val="FF0000"/>
                </a:solidFill>
              </a:rPr>
              <a:t>Ii).contextual dependency </a:t>
            </a:r>
          </a:p>
          <a:p>
            <a:pPr lvl="1"/>
            <a:r>
              <a:rPr lang="en-US" dirty="0" smtClean="0">
                <a:solidFill>
                  <a:srgbClr val="FF0000"/>
                </a:solidFill>
              </a:rPr>
              <a:t>2).Dependency Injection</a:t>
            </a:r>
          </a:p>
          <a:p>
            <a:pPr lvl="2"/>
            <a:r>
              <a:rPr lang="en-US" dirty="0" err="1" smtClean="0">
                <a:solidFill>
                  <a:srgbClr val="FF0000"/>
                </a:solidFill>
              </a:rPr>
              <a:t>i</a:t>
            </a:r>
            <a:r>
              <a:rPr lang="en-US" dirty="0" smtClean="0">
                <a:solidFill>
                  <a:srgbClr val="FF0000"/>
                </a:solidFill>
              </a:rPr>
              <a:t>). Constructor injection</a:t>
            </a:r>
          </a:p>
          <a:p>
            <a:pPr lvl="2"/>
            <a:r>
              <a:rPr lang="en-US" dirty="0" smtClean="0">
                <a:solidFill>
                  <a:srgbClr val="FF0000"/>
                </a:solidFill>
              </a:rPr>
              <a:t>Ii).setter injection</a:t>
            </a:r>
          </a:p>
          <a:p>
            <a:pPr marL="114300" indent="0">
              <a:buNone/>
            </a:pPr>
            <a:r>
              <a:rPr lang="en-US" dirty="0" smtClean="0">
                <a:solidFill>
                  <a:srgbClr val="FF0000"/>
                </a:solidFill>
              </a:rPr>
              <a:t>1).Dependency pull</a:t>
            </a:r>
            <a:r>
              <a:rPr lang="en-US" dirty="0" smtClean="0"/>
              <a:t>: A class asking or taking help from other class to perform a task called as dependency.</a:t>
            </a:r>
          </a:p>
          <a:p>
            <a:pPr marL="114300" indent="0">
              <a:buNone/>
            </a:pPr>
            <a:r>
              <a:rPr lang="en-US" dirty="0" smtClean="0"/>
              <a:t>As we seem in the above example how we going to pull the object from the factory classes .</a:t>
            </a:r>
          </a:p>
          <a:p>
            <a:pPr marL="114300" indent="0">
              <a:buNone/>
            </a:pPr>
            <a:r>
              <a:rPr lang="en-US" dirty="0" err="1" smtClean="0">
                <a:solidFill>
                  <a:srgbClr val="FF0000"/>
                </a:solidFill>
              </a:rPr>
              <a:t>i</a:t>
            </a:r>
            <a:r>
              <a:rPr lang="en-US" dirty="0" smtClean="0">
                <a:solidFill>
                  <a:srgbClr val="FF0000"/>
                </a:solidFill>
              </a:rPr>
              <a:t>).Dependency lookup:</a:t>
            </a:r>
          </a:p>
          <a:p>
            <a:pPr marL="114300" indent="0">
              <a:buNone/>
            </a:pPr>
            <a:r>
              <a:rPr lang="en-US" dirty="0"/>
              <a:t>	</a:t>
            </a:r>
            <a:r>
              <a:rPr lang="en-US" dirty="0" smtClean="0"/>
              <a:t>A class is completely depend on the other class object is called as dependency lookup.</a:t>
            </a:r>
          </a:p>
          <a:p>
            <a:pPr marL="114300" indent="0">
              <a:buNone/>
            </a:pPr>
            <a:r>
              <a:rPr lang="en-US" dirty="0"/>
              <a:t>	</a:t>
            </a:r>
            <a:r>
              <a:rPr lang="en-US" dirty="0" smtClean="0"/>
              <a:t>A programmer want to persist data into the database but he can’t write logic in his program </a:t>
            </a:r>
            <a:r>
              <a:rPr lang="en-US" dirty="0" err="1" smtClean="0"/>
              <a:t>B’z</a:t>
            </a:r>
            <a:r>
              <a:rPr lang="en-US" dirty="0" smtClean="0"/>
              <a:t> it is J2EE application. For persisting the data we have to take connection from the JNDI registry and then we can persist the data into database.</a:t>
            </a:r>
          </a:p>
          <a:p>
            <a:pPr marL="114300" indent="0">
              <a:buNone/>
            </a:pPr>
            <a:r>
              <a:rPr lang="en-US" dirty="0" smtClean="0">
                <a:solidFill>
                  <a:srgbClr val="FF0000"/>
                </a:solidFill>
              </a:rPr>
              <a:t>What is JNDI registry?</a:t>
            </a:r>
          </a:p>
          <a:p>
            <a:pPr marL="114300" indent="0">
              <a:buNone/>
            </a:pPr>
            <a:r>
              <a:rPr lang="en-US" dirty="0"/>
              <a:t>	</a:t>
            </a:r>
            <a:r>
              <a:rPr lang="en-US" dirty="0" smtClean="0"/>
              <a:t>It is global memory where sharable data can be placed. To exposing sharable resources to the user or client we going to use JNDI Registry.</a:t>
            </a:r>
          </a:p>
          <a:p>
            <a:pPr marL="11430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372719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77500" lnSpcReduction="20000"/>
          </a:bodyPr>
          <a:lstStyle/>
          <a:p>
            <a:r>
              <a:rPr lang="en-US" dirty="0" smtClean="0">
                <a:solidFill>
                  <a:srgbClr val="FF0000"/>
                </a:solidFill>
              </a:rPr>
              <a:t>Advantages:</a:t>
            </a:r>
          </a:p>
          <a:p>
            <a:r>
              <a:rPr lang="en-US" dirty="0" smtClean="0"/>
              <a:t>SF provide boiler plat logic which help developer in many way. </a:t>
            </a:r>
          </a:p>
          <a:p>
            <a:r>
              <a:rPr lang="en-US" dirty="0" smtClean="0"/>
              <a:t>Developer need not write same code multiple time in the app.</a:t>
            </a:r>
          </a:p>
          <a:p>
            <a:r>
              <a:rPr lang="en-US" dirty="0" smtClean="0"/>
              <a:t>It reduces all the drawbacks of the Java API.</a:t>
            </a:r>
          </a:p>
          <a:p>
            <a:r>
              <a:rPr lang="en-US" dirty="0" smtClean="0"/>
              <a:t>By help of  SF we can reduces the line of code, maintenance of the code, less code means less bug , less testing time, less budget, less developer……etc.</a:t>
            </a:r>
          </a:p>
          <a:p>
            <a:r>
              <a:rPr lang="en-US" dirty="0" err="1" smtClean="0"/>
              <a:t>B’z</a:t>
            </a:r>
            <a:r>
              <a:rPr lang="en-US" dirty="0" smtClean="0"/>
              <a:t> of pre-identified classes our code will be more efficient compared with java API.</a:t>
            </a:r>
          </a:p>
          <a:p>
            <a:r>
              <a:rPr lang="en-US" dirty="0" smtClean="0"/>
              <a:t>SF people removed total dependency between classes. Means one model is completely independent on other model.</a:t>
            </a:r>
          </a:p>
          <a:p>
            <a:r>
              <a:rPr lang="en-US" dirty="0" smtClean="0"/>
              <a:t>We need not to learn all the packages or classes to develop an app.</a:t>
            </a:r>
          </a:p>
          <a:p>
            <a:endParaRPr lang="en-US" dirty="0" smtClean="0"/>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24904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smtClean="0"/>
              <a:t>Before placing connection object into JNDI registry first we have to create an object and place into the connection pool.</a:t>
            </a:r>
          </a:p>
          <a:p>
            <a:r>
              <a:rPr lang="en-US" dirty="0" smtClean="0"/>
              <a:t>Using </a:t>
            </a:r>
            <a:r>
              <a:rPr lang="en-US" dirty="0" err="1" smtClean="0"/>
              <a:t>DataSource</a:t>
            </a:r>
            <a:r>
              <a:rPr lang="en-US" dirty="0" smtClean="0"/>
              <a:t> object we can provide the required info to the application server and server going to create the connection with database. And it will place into the </a:t>
            </a:r>
            <a:r>
              <a:rPr lang="en-US" dirty="0" err="1" smtClean="0"/>
              <a:t>connectionPool</a:t>
            </a:r>
            <a:r>
              <a:rPr lang="en-US" dirty="0" smtClean="0"/>
              <a:t>.</a:t>
            </a:r>
          </a:p>
          <a:p>
            <a:r>
              <a:rPr lang="en-US" dirty="0" smtClean="0"/>
              <a:t>So any programmer going to get the connection from the connection pool.</a:t>
            </a:r>
          </a:p>
          <a:p>
            <a:pPr marL="0" indent="0">
              <a:buNone/>
            </a:pPr>
            <a:r>
              <a:rPr lang="en-US" dirty="0" smtClean="0">
                <a:solidFill>
                  <a:srgbClr val="FF0000"/>
                </a:solidFill>
              </a:rPr>
              <a:t>Class person{</a:t>
            </a:r>
          </a:p>
          <a:p>
            <a:pPr marL="0" indent="0">
              <a:buNone/>
            </a:pPr>
            <a:r>
              <a:rPr lang="en-US" dirty="0" smtClean="0">
                <a:solidFill>
                  <a:srgbClr val="FF0000"/>
                </a:solidFill>
              </a:rPr>
              <a:t>	public void </a:t>
            </a:r>
            <a:r>
              <a:rPr lang="en-US" dirty="0" err="1" smtClean="0">
                <a:solidFill>
                  <a:srgbClr val="FF0000"/>
                </a:solidFill>
              </a:rPr>
              <a:t>savePerson</a:t>
            </a:r>
            <a:r>
              <a:rPr lang="en-US" dirty="0" smtClean="0">
                <a:solidFill>
                  <a:srgbClr val="FF0000"/>
                </a:solidFill>
              </a:rPr>
              <a:t>(string id ,String Name){</a:t>
            </a:r>
          </a:p>
          <a:p>
            <a:pPr marL="0" indent="0">
              <a:buNone/>
            </a:pPr>
            <a:r>
              <a:rPr lang="en-US" dirty="0" smtClean="0">
                <a:solidFill>
                  <a:srgbClr val="FF0000"/>
                </a:solidFill>
              </a:rPr>
              <a:t>	</a:t>
            </a:r>
            <a:r>
              <a:rPr lang="en-US" dirty="0" err="1" smtClean="0">
                <a:solidFill>
                  <a:srgbClr val="FF0000"/>
                </a:solidFill>
              </a:rPr>
              <a:t>InitialContext</a:t>
            </a:r>
            <a:r>
              <a:rPr lang="en-US" dirty="0" smtClean="0">
                <a:solidFill>
                  <a:srgbClr val="FF0000"/>
                </a:solidFill>
              </a:rPr>
              <a:t> </a:t>
            </a:r>
            <a:r>
              <a:rPr lang="en-US" dirty="0" err="1" smtClean="0">
                <a:solidFill>
                  <a:srgbClr val="FF0000"/>
                </a:solidFill>
              </a:rPr>
              <a:t>ic</a:t>
            </a:r>
            <a:r>
              <a:rPr lang="en-US" dirty="0" smtClean="0">
                <a:solidFill>
                  <a:srgbClr val="FF0000"/>
                </a:solidFill>
              </a:rPr>
              <a:t> = new </a:t>
            </a:r>
            <a:r>
              <a:rPr lang="en-US" dirty="0" err="1" smtClean="0">
                <a:solidFill>
                  <a:srgbClr val="FF0000"/>
                </a:solidFill>
              </a:rPr>
              <a:t>InitialContext</a:t>
            </a:r>
            <a:r>
              <a:rPr lang="en-US" dirty="0" smtClean="0">
                <a:solidFill>
                  <a:srgbClr val="FF0000"/>
                </a:solidFill>
              </a:rPr>
              <a:t>();</a:t>
            </a:r>
            <a:r>
              <a:rPr lang="en-US" dirty="0">
                <a:solidFill>
                  <a:srgbClr val="FF0000"/>
                </a:solidFill>
              </a:rPr>
              <a:t>		</a:t>
            </a:r>
            <a:endParaRPr lang="en-US" dirty="0" smtClean="0">
              <a:solidFill>
                <a:srgbClr val="FF0000"/>
              </a:solidFill>
            </a:endParaRPr>
          </a:p>
          <a:p>
            <a:pPr marL="0" indent="0">
              <a:buNone/>
            </a:pPr>
            <a:r>
              <a:rPr lang="en-US" dirty="0" smtClean="0">
                <a:solidFill>
                  <a:srgbClr val="FF0000"/>
                </a:solidFill>
              </a:rPr>
              <a:t>	</a:t>
            </a:r>
            <a:r>
              <a:rPr lang="en-US" dirty="0" err="1" smtClean="0">
                <a:solidFill>
                  <a:srgbClr val="FF0000"/>
                </a:solidFill>
              </a:rPr>
              <a:t>DataSource</a:t>
            </a:r>
            <a:r>
              <a:rPr lang="en-US" dirty="0" smtClean="0">
                <a:solidFill>
                  <a:srgbClr val="FF0000"/>
                </a:solidFill>
              </a:rPr>
              <a:t> ds =(</a:t>
            </a:r>
            <a:r>
              <a:rPr lang="en-US" dirty="0" err="1" smtClean="0">
                <a:solidFill>
                  <a:srgbClr val="FF0000"/>
                </a:solidFill>
              </a:rPr>
              <a:t>DataSource</a:t>
            </a:r>
            <a:r>
              <a:rPr lang="en-US" dirty="0" smtClean="0">
                <a:solidFill>
                  <a:srgbClr val="FF0000"/>
                </a:solidFill>
              </a:rPr>
              <a:t>)</a:t>
            </a:r>
            <a:r>
              <a:rPr lang="en-US" dirty="0" err="1" smtClean="0">
                <a:solidFill>
                  <a:srgbClr val="FF0000"/>
                </a:solidFill>
              </a:rPr>
              <a:t>ic.getConnection</a:t>
            </a:r>
            <a:r>
              <a:rPr lang="en-US" dirty="0" smtClean="0">
                <a:solidFill>
                  <a:srgbClr val="FF0000"/>
                </a:solidFill>
              </a:rPr>
              <a:t>(“/JNDI Registry Name”);</a:t>
            </a:r>
          </a:p>
          <a:p>
            <a:pPr marL="0" indent="0">
              <a:buNone/>
            </a:pPr>
            <a:r>
              <a:rPr lang="en-US" dirty="0">
                <a:solidFill>
                  <a:srgbClr val="FF0000"/>
                </a:solidFill>
              </a:rPr>
              <a:t>	</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a:t>
            </a:r>
          </a:p>
          <a:p>
            <a:pPr marL="0" indent="0">
              <a:buNone/>
            </a:pPr>
            <a:r>
              <a:rPr lang="en-US" dirty="0" smtClean="0">
                <a:solidFill>
                  <a:srgbClr val="FF0000"/>
                </a:solidFill>
              </a:rPr>
              <a:t>}</a:t>
            </a:r>
          </a:p>
          <a:p>
            <a:pPr marL="0" indent="0">
              <a:buNone/>
            </a:pPr>
            <a:r>
              <a:rPr lang="en-US" dirty="0" smtClean="0"/>
              <a:t>In the above example a </a:t>
            </a:r>
            <a:r>
              <a:rPr lang="en-US" dirty="0" smtClean="0">
                <a:solidFill>
                  <a:srgbClr val="FF0000"/>
                </a:solidFill>
              </a:rPr>
              <a:t>person class</a:t>
            </a:r>
            <a:r>
              <a:rPr lang="en-US" dirty="0" smtClean="0"/>
              <a:t> want to store data into the database but without connection a person class can’t do anything.</a:t>
            </a:r>
          </a:p>
          <a:p>
            <a:pPr marL="0" indent="0">
              <a:buNone/>
            </a:pPr>
            <a:r>
              <a:rPr lang="en-US" dirty="0" smtClean="0"/>
              <a:t>To get the connection person class has to </a:t>
            </a:r>
            <a:r>
              <a:rPr lang="en-US" dirty="0" smtClean="0">
                <a:solidFill>
                  <a:srgbClr val="FF0000"/>
                </a:solidFill>
              </a:rPr>
              <a:t>lookup</a:t>
            </a:r>
            <a:r>
              <a:rPr lang="en-US" dirty="0" smtClean="0"/>
              <a:t> the </a:t>
            </a:r>
            <a:r>
              <a:rPr lang="en-US" dirty="0" smtClean="0">
                <a:solidFill>
                  <a:srgbClr val="FF0000"/>
                </a:solidFill>
              </a:rPr>
              <a:t>JNDI registry </a:t>
            </a:r>
            <a:r>
              <a:rPr lang="en-US" dirty="0" smtClean="0"/>
              <a:t>to get the connection.  </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854349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marL="0" indent="0">
              <a:buNone/>
            </a:pPr>
            <a:r>
              <a:rPr lang="en-US" dirty="0" smtClean="0">
                <a:solidFill>
                  <a:srgbClr val="FF0000"/>
                </a:solidFill>
              </a:rPr>
              <a:t>ii). Contextual dependency lookup</a:t>
            </a:r>
          </a:p>
          <a:p>
            <a:pPr marL="0" indent="0">
              <a:buNone/>
            </a:pPr>
            <a:r>
              <a:rPr lang="en-US" dirty="0"/>
              <a:t>	</a:t>
            </a:r>
            <a:r>
              <a:rPr lang="en-US" dirty="0" smtClean="0"/>
              <a:t>Here also we are taking a object from other class or container or runtime environment to perform an operation.</a:t>
            </a:r>
          </a:p>
          <a:p>
            <a:pPr marL="0" indent="0">
              <a:buNone/>
            </a:pPr>
            <a:r>
              <a:rPr lang="en-US" dirty="0" smtClean="0"/>
              <a:t>If we want to get the internal details of the servlets, version, absolute path, port No, </a:t>
            </a:r>
            <a:r>
              <a:rPr lang="en-US" dirty="0" err="1" smtClean="0"/>
              <a:t>ip</a:t>
            </a:r>
            <a:r>
              <a:rPr lang="en-US" dirty="0" smtClean="0"/>
              <a:t>, so we have to use Servlet Context object. But to get the servlet context object first we have to follow some steps. we should have to implements the Servlet interface and override the </a:t>
            </a:r>
            <a:r>
              <a:rPr lang="en-US" dirty="0" err="1" smtClean="0"/>
              <a:t>init</a:t>
            </a:r>
            <a:r>
              <a:rPr lang="en-US" dirty="0" smtClean="0"/>
              <a:t>(</a:t>
            </a:r>
            <a:r>
              <a:rPr lang="en-US" dirty="0" err="1" smtClean="0"/>
              <a:t>ServletConfig</a:t>
            </a:r>
            <a:r>
              <a:rPr lang="en-US" dirty="0" smtClean="0"/>
              <a:t> </a:t>
            </a:r>
            <a:r>
              <a:rPr lang="en-US" dirty="0" err="1" smtClean="0"/>
              <a:t>config</a:t>
            </a:r>
            <a:r>
              <a:rPr lang="en-US" dirty="0" smtClean="0"/>
              <a:t>) method.</a:t>
            </a:r>
          </a:p>
          <a:p>
            <a:pPr marL="0" indent="0">
              <a:buNone/>
            </a:pPr>
            <a:r>
              <a:rPr lang="en-US" dirty="0" smtClean="0"/>
              <a:t>Lets see the procedure…</a:t>
            </a:r>
          </a:p>
          <a:p>
            <a:pPr marL="0" indent="0">
              <a:buNone/>
            </a:pPr>
            <a:r>
              <a:rPr lang="en-US" dirty="0" smtClean="0">
                <a:solidFill>
                  <a:srgbClr val="FF0000"/>
                </a:solidFill>
              </a:rPr>
              <a:t>Class </a:t>
            </a:r>
            <a:r>
              <a:rPr lang="en-US" dirty="0" err="1" smtClean="0">
                <a:solidFill>
                  <a:srgbClr val="FF0000"/>
                </a:solidFill>
              </a:rPr>
              <a:t>Xservlet</a:t>
            </a:r>
            <a:r>
              <a:rPr lang="en-US" dirty="0" smtClean="0">
                <a:solidFill>
                  <a:srgbClr val="FF0000"/>
                </a:solidFill>
              </a:rPr>
              <a:t> extends </a:t>
            </a:r>
            <a:r>
              <a:rPr lang="en-US" dirty="0" err="1" smtClean="0">
                <a:solidFill>
                  <a:srgbClr val="FF0000"/>
                </a:solidFill>
              </a:rPr>
              <a:t>HttpServlet</a:t>
            </a:r>
            <a:r>
              <a:rPr lang="en-US" dirty="0" smtClean="0">
                <a:solidFill>
                  <a:srgbClr val="FF0000"/>
                </a:solidFill>
              </a:rPr>
              <a:t> implements Servlet{</a:t>
            </a:r>
          </a:p>
          <a:p>
            <a:pPr marL="0" indent="0">
              <a:buNone/>
            </a:pPr>
            <a:r>
              <a:rPr lang="en-US" dirty="0">
                <a:solidFill>
                  <a:srgbClr val="FF0000"/>
                </a:solidFill>
              </a:rPr>
              <a:t>	</a:t>
            </a:r>
            <a:r>
              <a:rPr lang="en-US" dirty="0" err="1" smtClean="0">
                <a:solidFill>
                  <a:srgbClr val="FF0000"/>
                </a:solidFill>
              </a:rPr>
              <a:t>ServletConfig</a:t>
            </a:r>
            <a:r>
              <a:rPr lang="en-US" dirty="0" smtClean="0">
                <a:solidFill>
                  <a:srgbClr val="FF0000"/>
                </a:solidFill>
              </a:rPr>
              <a:t> </a:t>
            </a:r>
            <a:r>
              <a:rPr lang="en-US" dirty="0" err="1" smtClean="0">
                <a:solidFill>
                  <a:srgbClr val="FF0000"/>
                </a:solidFill>
              </a:rPr>
              <a:t>cong</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public </a:t>
            </a:r>
            <a:r>
              <a:rPr lang="en-US" dirty="0" err="1" smtClean="0">
                <a:solidFill>
                  <a:srgbClr val="FF0000"/>
                </a:solidFill>
              </a:rPr>
              <a:t>init</a:t>
            </a:r>
            <a:r>
              <a:rPr lang="en-US" dirty="0" smtClean="0">
                <a:solidFill>
                  <a:srgbClr val="FF0000"/>
                </a:solidFill>
              </a:rPr>
              <a:t>(</a:t>
            </a:r>
            <a:r>
              <a:rPr lang="en-US" dirty="0" err="1" smtClean="0">
                <a:solidFill>
                  <a:srgbClr val="FF0000"/>
                </a:solidFill>
              </a:rPr>
              <a:t>ServletConfig</a:t>
            </a:r>
            <a:r>
              <a:rPr lang="en-US" dirty="0" smtClean="0">
                <a:solidFill>
                  <a:srgbClr val="FF0000"/>
                </a:solidFill>
              </a:rPr>
              <a:t> </a:t>
            </a:r>
            <a:r>
              <a:rPr lang="en-US" dirty="0" err="1" smtClean="0">
                <a:solidFill>
                  <a:srgbClr val="FF0000"/>
                </a:solidFill>
              </a:rPr>
              <a:t>config</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this.config</a:t>
            </a:r>
            <a:r>
              <a:rPr lang="en-US" dirty="0" smtClean="0">
                <a:solidFill>
                  <a:srgbClr val="FF0000"/>
                </a:solidFill>
              </a:rPr>
              <a:t>=</a:t>
            </a:r>
            <a:r>
              <a:rPr lang="en-US" dirty="0" err="1" smtClean="0">
                <a:solidFill>
                  <a:srgbClr val="FF0000"/>
                </a:solidFill>
              </a:rPr>
              <a:t>config</a:t>
            </a:r>
            <a:r>
              <a:rPr lang="en-US" dirty="0" smtClean="0">
                <a:solidFill>
                  <a:srgbClr val="FF0000"/>
                </a:solidFill>
              </a:rPr>
              <a:t>;</a:t>
            </a:r>
          </a:p>
          <a:p>
            <a:pPr marL="0" indent="0">
              <a:buNone/>
            </a:pPr>
            <a:r>
              <a:rPr lang="en-US" dirty="0" smtClean="0">
                <a:solidFill>
                  <a:srgbClr val="FF0000"/>
                </a:solidFill>
              </a:rPr>
              <a:t>	}</a:t>
            </a:r>
          </a:p>
          <a:p>
            <a:pPr marL="0" indent="0">
              <a:buNone/>
            </a:pPr>
            <a:r>
              <a:rPr lang="en-US" dirty="0">
                <a:solidFill>
                  <a:srgbClr val="FF0000"/>
                </a:solidFill>
              </a:rPr>
              <a:t>	</a:t>
            </a:r>
            <a:r>
              <a:rPr lang="en-US" dirty="0" err="1" smtClean="0">
                <a:solidFill>
                  <a:srgbClr val="FF0000"/>
                </a:solidFill>
              </a:rPr>
              <a:t>ServletContext</a:t>
            </a:r>
            <a:r>
              <a:rPr lang="en-US" dirty="0" smtClean="0">
                <a:solidFill>
                  <a:srgbClr val="FF0000"/>
                </a:solidFill>
              </a:rPr>
              <a:t> context = </a:t>
            </a:r>
            <a:r>
              <a:rPr lang="en-US" dirty="0" err="1" smtClean="0">
                <a:solidFill>
                  <a:srgbClr val="FF0000"/>
                </a:solidFill>
              </a:rPr>
              <a:t>config.getServletContext</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…………………….//logic to get internal details</a:t>
            </a:r>
          </a:p>
          <a:p>
            <a:pPr marL="0" indent="0">
              <a:buNone/>
            </a:pPr>
            <a:r>
              <a:rPr lang="en-US" dirty="0">
                <a:solidFill>
                  <a:srgbClr val="FF0000"/>
                </a:solidFill>
              </a:rPr>
              <a:t>}</a:t>
            </a:r>
            <a:r>
              <a:rPr lang="en-US" dirty="0" smtClean="0">
                <a:solidFill>
                  <a:srgbClr val="FF0000"/>
                </a:solidFill>
              </a:rPr>
              <a:t> </a:t>
            </a:r>
          </a:p>
          <a:p>
            <a:pPr marL="0" indent="0">
              <a:buNone/>
            </a:pPr>
            <a:r>
              <a:rPr lang="en-US" dirty="0" smtClean="0"/>
              <a:t>By the above example we come to know the contextual procedure to get the context object.</a:t>
            </a:r>
          </a:p>
          <a:p>
            <a:pPr marL="0" indent="0">
              <a:buNone/>
            </a:pPr>
            <a:r>
              <a:rPr lang="en-US" dirty="0" smtClean="0"/>
              <a:t>There are certain rules are available and  we should have to follow them.</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512913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solidFill>
                  <a:srgbClr val="FF0000"/>
                </a:solidFill>
              </a:rPr>
              <a:t>Spring 25</a:t>
            </a:r>
            <a:endParaRPr lang="en-US" dirty="0">
              <a:solidFill>
                <a:srgbClr val="FF0000"/>
              </a:solidFill>
            </a:endParaRPr>
          </a:p>
        </p:txBody>
      </p:sp>
      <p:sp>
        <p:nvSpPr>
          <p:cNvPr id="3" name="Content Placeholder 2"/>
          <p:cNvSpPr>
            <a:spLocks noGrp="1"/>
          </p:cNvSpPr>
          <p:nvPr>
            <p:ph idx="1"/>
          </p:nvPr>
        </p:nvSpPr>
        <p:spPr>
          <a:xfrm>
            <a:off x="152400" y="838200"/>
            <a:ext cx="8839200" cy="5791200"/>
          </a:xfrm>
        </p:spPr>
        <p:txBody>
          <a:bodyPr>
            <a:normAutofit fontScale="70000" lnSpcReduction="20000"/>
          </a:bodyPr>
          <a:lstStyle/>
          <a:p>
            <a:r>
              <a:rPr lang="en-US" dirty="0" smtClean="0">
                <a:solidFill>
                  <a:srgbClr val="FF0000"/>
                </a:solidFill>
              </a:rPr>
              <a:t>2).Dependency Injection</a:t>
            </a:r>
          </a:p>
          <a:p>
            <a:pPr lvl="1"/>
            <a:r>
              <a:rPr lang="en-US" dirty="0" smtClean="0"/>
              <a:t>In dependency pull a class is totally depends on the other class or other runtime environment. As we learnt in previous classes in factory design pattern how one class is depends on other class.</a:t>
            </a:r>
          </a:p>
          <a:p>
            <a:pPr lvl="1"/>
            <a:r>
              <a:rPr lang="en-US" dirty="0" smtClean="0"/>
              <a:t>To make our classes completely loosely coupled ,we have to use dependency injection concept from IOC principle.</a:t>
            </a:r>
          </a:p>
          <a:p>
            <a:pPr lvl="1"/>
            <a:r>
              <a:rPr lang="en-US" dirty="0" smtClean="0"/>
              <a:t>While performing an dependency injection there are two components are compulsory.</a:t>
            </a:r>
          </a:p>
          <a:p>
            <a:pPr lvl="1"/>
            <a:r>
              <a:rPr lang="en-US" dirty="0" smtClean="0"/>
              <a:t>And one component is depends on other components.</a:t>
            </a:r>
          </a:p>
          <a:p>
            <a:pPr lvl="1"/>
            <a:r>
              <a:rPr lang="en-US" dirty="0" smtClean="0"/>
              <a:t>One is considered as </a:t>
            </a:r>
            <a:r>
              <a:rPr lang="en-US" dirty="0" smtClean="0">
                <a:solidFill>
                  <a:srgbClr val="FF0000"/>
                </a:solidFill>
              </a:rPr>
              <a:t>target</a:t>
            </a:r>
            <a:r>
              <a:rPr lang="en-US" dirty="0" smtClean="0"/>
              <a:t> and another one  is </a:t>
            </a:r>
            <a:r>
              <a:rPr lang="en-US" dirty="0" smtClean="0">
                <a:solidFill>
                  <a:srgbClr val="FF0000"/>
                </a:solidFill>
              </a:rPr>
              <a:t>dependent</a:t>
            </a:r>
            <a:r>
              <a:rPr lang="en-US" dirty="0" smtClean="0"/>
              <a:t>.</a:t>
            </a:r>
          </a:p>
          <a:p>
            <a:pPr marL="457200" lvl="1" indent="0">
              <a:buNone/>
            </a:pPr>
            <a:r>
              <a:rPr lang="en-US" b="1" dirty="0" err="1" smtClean="0">
                <a:solidFill>
                  <a:srgbClr val="FF0000"/>
                </a:solidFill>
              </a:rPr>
              <a:t>i</a:t>
            </a:r>
            <a:r>
              <a:rPr lang="en-US" b="1" dirty="0" smtClean="0">
                <a:solidFill>
                  <a:srgbClr val="FF0000"/>
                </a:solidFill>
              </a:rPr>
              <a:t>). Setter injection :  </a:t>
            </a:r>
          </a:p>
          <a:p>
            <a:pPr marL="457200" lvl="1" indent="0">
              <a:buNone/>
            </a:pPr>
            <a:r>
              <a:rPr lang="en-US" dirty="0"/>
              <a:t>	</a:t>
            </a:r>
            <a:r>
              <a:rPr lang="en-US" dirty="0" smtClean="0"/>
              <a:t>In setter injection a dependent object is going to inject to the target component.</a:t>
            </a:r>
          </a:p>
          <a:p>
            <a:pPr marL="457200" lvl="1" indent="0">
              <a:buNone/>
            </a:pPr>
            <a:r>
              <a:rPr lang="en-US" dirty="0" smtClean="0"/>
              <a:t>Class B is going to inject with class A is called as  setter injection.</a:t>
            </a:r>
          </a:p>
          <a:p>
            <a:pPr marL="457200" lvl="1" indent="0">
              <a:buNone/>
            </a:pPr>
            <a:r>
              <a:rPr lang="en-US" dirty="0" smtClean="0"/>
              <a:t>Setter injection we achieve by </a:t>
            </a:r>
            <a:r>
              <a:rPr lang="en-US" dirty="0" smtClean="0">
                <a:solidFill>
                  <a:srgbClr val="FF0000"/>
                </a:solidFill>
              </a:rPr>
              <a:t>property</a:t>
            </a:r>
            <a:r>
              <a:rPr lang="en-US" dirty="0" smtClean="0"/>
              <a:t> tag which is provided by the </a:t>
            </a:r>
            <a:r>
              <a:rPr lang="en-US" dirty="0" smtClean="0">
                <a:solidFill>
                  <a:srgbClr val="FF0000"/>
                </a:solidFill>
              </a:rPr>
              <a:t>spring bean configuration file.</a:t>
            </a:r>
          </a:p>
          <a:p>
            <a:pPr marL="457200" lvl="1" indent="0">
              <a:buNone/>
            </a:pPr>
            <a:r>
              <a:rPr lang="en-US" dirty="0"/>
              <a:t>	</a:t>
            </a:r>
            <a:r>
              <a:rPr lang="en-US" dirty="0" smtClean="0">
                <a:solidFill>
                  <a:srgbClr val="FF0000"/>
                </a:solidFill>
              </a:rPr>
              <a:t>&lt;bean id=“” class=“”&gt;</a:t>
            </a:r>
          </a:p>
          <a:p>
            <a:pPr marL="457200" lvl="1" indent="0">
              <a:buNone/>
            </a:pPr>
            <a:r>
              <a:rPr lang="en-US" dirty="0">
                <a:solidFill>
                  <a:srgbClr val="FF0000"/>
                </a:solidFill>
              </a:rPr>
              <a:t>	</a:t>
            </a:r>
            <a:r>
              <a:rPr lang="en-US" dirty="0" smtClean="0">
                <a:solidFill>
                  <a:srgbClr val="FF0000"/>
                </a:solidFill>
              </a:rPr>
              <a:t>	&lt;property name=“&lt;</a:t>
            </a:r>
            <a:r>
              <a:rPr lang="en-US" dirty="0" err="1" smtClean="0">
                <a:solidFill>
                  <a:srgbClr val="FF0000"/>
                </a:solidFill>
              </a:rPr>
              <a:t>attribute_name</a:t>
            </a:r>
            <a:r>
              <a:rPr lang="en-US" dirty="0" smtClean="0">
                <a:solidFill>
                  <a:srgbClr val="FF0000"/>
                </a:solidFill>
              </a:rPr>
              <a:t>&gt;” ref=“&lt;</a:t>
            </a:r>
            <a:r>
              <a:rPr lang="en-US" dirty="0" err="1" smtClean="0">
                <a:solidFill>
                  <a:srgbClr val="FF0000"/>
                </a:solidFill>
              </a:rPr>
              <a:t>class_name</a:t>
            </a:r>
            <a:r>
              <a:rPr lang="en-US" dirty="0" smtClean="0">
                <a:solidFill>
                  <a:srgbClr val="FF0000"/>
                </a:solidFill>
              </a:rPr>
              <a:t>&gt;”&gt;</a:t>
            </a:r>
          </a:p>
          <a:p>
            <a:pPr marL="457200" lvl="1" indent="0">
              <a:buNone/>
            </a:pPr>
            <a:r>
              <a:rPr lang="en-US" dirty="0">
                <a:solidFill>
                  <a:srgbClr val="FF0000"/>
                </a:solidFill>
              </a:rPr>
              <a:t>	</a:t>
            </a:r>
            <a:r>
              <a:rPr lang="en-US" dirty="0" smtClean="0">
                <a:solidFill>
                  <a:srgbClr val="FF0000"/>
                </a:solidFill>
              </a:rPr>
              <a:t>&lt;/bean&gt;</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775555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839200" cy="6705600"/>
          </a:xfrm>
        </p:spPr>
        <p:txBody>
          <a:bodyPr>
            <a:normAutofit fontScale="70000" lnSpcReduction="20000"/>
          </a:bodyPr>
          <a:lstStyle/>
          <a:p>
            <a:r>
              <a:rPr lang="en-US" dirty="0" smtClean="0"/>
              <a:t>In spring bean configuration file </a:t>
            </a:r>
            <a:r>
              <a:rPr lang="en-US" dirty="0" smtClean="0">
                <a:solidFill>
                  <a:srgbClr val="FF0000"/>
                </a:solidFill>
              </a:rPr>
              <a:t>property</a:t>
            </a:r>
            <a:r>
              <a:rPr lang="en-US" dirty="0" smtClean="0"/>
              <a:t> tag act as a </a:t>
            </a:r>
            <a:r>
              <a:rPr lang="en-US" dirty="0" smtClean="0">
                <a:solidFill>
                  <a:srgbClr val="FF0000"/>
                </a:solidFill>
              </a:rPr>
              <a:t>setter</a:t>
            </a:r>
            <a:r>
              <a:rPr lang="en-US" dirty="0" smtClean="0"/>
              <a:t> method. Here the bean class itself going to inject the object to the target class.</a:t>
            </a:r>
          </a:p>
          <a:p>
            <a:r>
              <a:rPr lang="en-US" dirty="0" err="1" smtClean="0"/>
              <a:t>B’z</a:t>
            </a:r>
            <a:r>
              <a:rPr lang="en-US" dirty="0" smtClean="0"/>
              <a:t> of that we called as setter injection.</a:t>
            </a:r>
          </a:p>
          <a:p>
            <a:endParaRPr lang="en-US" dirty="0"/>
          </a:p>
          <a:p>
            <a:r>
              <a:rPr lang="en-US" dirty="0" smtClean="0">
                <a:solidFill>
                  <a:srgbClr val="FF0000"/>
                </a:solidFill>
              </a:rPr>
              <a:t>ii). Constructor injection</a:t>
            </a:r>
            <a:r>
              <a:rPr lang="en-US" dirty="0" smtClean="0"/>
              <a:t>: It </a:t>
            </a:r>
            <a:r>
              <a:rPr lang="en-US" dirty="0"/>
              <a:t>i</a:t>
            </a:r>
            <a:r>
              <a:rPr lang="en-US" dirty="0" smtClean="0"/>
              <a:t>s also same as setter injection only a dependent class is going to inject the object to the target class.</a:t>
            </a:r>
          </a:p>
          <a:p>
            <a:r>
              <a:rPr lang="en-US" dirty="0" smtClean="0"/>
              <a:t>But here we are using different tag to inject the object.</a:t>
            </a:r>
          </a:p>
          <a:p>
            <a:r>
              <a:rPr lang="en-US" dirty="0" smtClean="0"/>
              <a:t>In spring bean configuration file under bean tag there is another tag called </a:t>
            </a:r>
            <a:r>
              <a:rPr lang="en-US" dirty="0" smtClean="0">
                <a:solidFill>
                  <a:srgbClr val="FF0000"/>
                </a:solidFill>
              </a:rPr>
              <a:t>constructor–</a:t>
            </a:r>
            <a:r>
              <a:rPr lang="en-US" dirty="0" err="1" smtClean="0">
                <a:solidFill>
                  <a:srgbClr val="FF0000"/>
                </a:solidFill>
              </a:rPr>
              <a:t>arg</a:t>
            </a:r>
            <a:r>
              <a:rPr lang="en-US" dirty="0" smtClean="0">
                <a:solidFill>
                  <a:srgbClr val="FF0000"/>
                </a:solidFill>
              </a:rPr>
              <a:t> </a:t>
            </a:r>
            <a:r>
              <a:rPr lang="en-US" dirty="0" smtClean="0"/>
              <a:t>which is used to inject the object of another class to the target class.</a:t>
            </a:r>
          </a:p>
          <a:p>
            <a:pPr marL="0" indent="0">
              <a:buNone/>
            </a:pPr>
            <a:r>
              <a:rPr lang="en-US" dirty="0" smtClean="0"/>
              <a:t>	</a:t>
            </a:r>
            <a:r>
              <a:rPr lang="en-US" dirty="0" smtClean="0">
                <a:solidFill>
                  <a:srgbClr val="FF0000"/>
                </a:solidFill>
              </a:rPr>
              <a:t>&lt;beans&gt;</a:t>
            </a:r>
          </a:p>
          <a:p>
            <a:pPr marL="0" indent="0">
              <a:buNone/>
            </a:pPr>
            <a:r>
              <a:rPr lang="en-US" dirty="0">
                <a:solidFill>
                  <a:srgbClr val="FF0000"/>
                </a:solidFill>
              </a:rPr>
              <a:t>	</a:t>
            </a:r>
            <a:r>
              <a:rPr lang="en-US" dirty="0" smtClean="0">
                <a:solidFill>
                  <a:srgbClr val="FF0000"/>
                </a:solidFill>
              </a:rPr>
              <a:t>	&lt;bean id=“ ” class=“ “&gt;</a:t>
            </a:r>
          </a:p>
          <a:p>
            <a:pPr marL="0" indent="0">
              <a:buNone/>
            </a:pPr>
            <a:r>
              <a:rPr lang="en-US" dirty="0">
                <a:solidFill>
                  <a:srgbClr val="FF0000"/>
                </a:solidFill>
              </a:rPr>
              <a:t>	</a:t>
            </a:r>
            <a:r>
              <a:rPr lang="en-US" dirty="0" smtClean="0">
                <a:solidFill>
                  <a:srgbClr val="FF0000"/>
                </a:solidFill>
              </a:rPr>
              <a:t>	&lt;constructor-</a:t>
            </a:r>
            <a:r>
              <a:rPr lang="en-US" dirty="0" err="1" smtClean="0">
                <a:solidFill>
                  <a:srgbClr val="FF0000"/>
                </a:solidFill>
              </a:rPr>
              <a:t>arg</a:t>
            </a:r>
            <a:r>
              <a:rPr lang="en-US" dirty="0" smtClean="0">
                <a:solidFill>
                  <a:srgbClr val="FF0000"/>
                </a:solidFill>
              </a:rPr>
              <a:t> ref=“&lt;</a:t>
            </a:r>
            <a:r>
              <a:rPr lang="en-US" dirty="0" err="1" smtClean="0">
                <a:solidFill>
                  <a:srgbClr val="FF0000"/>
                </a:solidFill>
              </a:rPr>
              <a:t>class_name</a:t>
            </a:r>
            <a:r>
              <a:rPr lang="en-US" dirty="0" smtClean="0">
                <a:solidFill>
                  <a:srgbClr val="FF0000"/>
                </a:solidFill>
              </a:rPr>
              <a:t>&gt;”&gt;</a:t>
            </a:r>
          </a:p>
          <a:p>
            <a:pPr marL="0" indent="0">
              <a:buNone/>
            </a:pPr>
            <a:r>
              <a:rPr lang="en-US" dirty="0">
                <a:solidFill>
                  <a:srgbClr val="FF0000"/>
                </a:solidFill>
              </a:rPr>
              <a:t>	</a:t>
            </a:r>
            <a:r>
              <a:rPr lang="en-US" dirty="0" smtClean="0">
                <a:solidFill>
                  <a:srgbClr val="FF0000"/>
                </a:solidFill>
              </a:rPr>
              <a:t>	&lt;/bean&gt;</a:t>
            </a:r>
          </a:p>
          <a:p>
            <a:pPr marL="0" indent="0">
              <a:buNone/>
            </a:pPr>
            <a:r>
              <a:rPr lang="en-US" dirty="0">
                <a:solidFill>
                  <a:srgbClr val="FF0000"/>
                </a:solidFill>
              </a:rPr>
              <a:t>	</a:t>
            </a:r>
            <a:r>
              <a:rPr lang="en-US" dirty="0" smtClean="0">
                <a:solidFill>
                  <a:srgbClr val="FF0000"/>
                </a:solidFill>
              </a:rPr>
              <a:t>	//..other bean logic</a:t>
            </a:r>
          </a:p>
          <a:p>
            <a:pPr marL="0" indent="0">
              <a:buNone/>
            </a:pPr>
            <a:r>
              <a:rPr lang="en-US" dirty="0">
                <a:solidFill>
                  <a:srgbClr val="FF0000"/>
                </a:solidFill>
              </a:rPr>
              <a:t>	</a:t>
            </a:r>
            <a:r>
              <a:rPr lang="en-US" dirty="0" smtClean="0">
                <a:solidFill>
                  <a:srgbClr val="FF0000"/>
                </a:solidFill>
              </a:rPr>
              <a:t>&lt;beans&gt;</a:t>
            </a:r>
          </a:p>
          <a:p>
            <a:r>
              <a:rPr lang="en-US" dirty="0"/>
              <a:t> IOC going to support all the four ways of the managing the dependency.</a:t>
            </a:r>
          </a:p>
          <a:p>
            <a:r>
              <a:rPr lang="en-US" dirty="0"/>
              <a:t>IOC(Inversion of control)</a:t>
            </a:r>
          </a:p>
          <a:p>
            <a:pPr marL="0" indent="0">
              <a:buNone/>
            </a:pPr>
            <a:endParaRPr lang="en-US" dirty="0" smtClean="0">
              <a:solidFill>
                <a:srgbClr val="FF0000"/>
              </a:solidFill>
            </a:endParaRPr>
          </a:p>
          <a:p>
            <a:pPr marL="0" indent="0">
              <a:buNone/>
            </a:pPr>
            <a:r>
              <a:rPr lang="en-US" dirty="0">
                <a:solidFill>
                  <a:srgbClr val="FF0000"/>
                </a:solidFill>
              </a:rPr>
              <a:t>What do you mean by IOC ?</a:t>
            </a:r>
          </a:p>
          <a:p>
            <a:pPr marL="0" indent="0">
              <a:buNone/>
            </a:pPr>
            <a:endParaRPr lang="en-US" dirty="0"/>
          </a:p>
          <a:p>
            <a:pPr marL="0" indent="0">
              <a:buNone/>
            </a:pPr>
            <a:endParaRPr lang="en-US" dirty="0">
              <a:solidFill>
                <a:srgbClr val="FF0000"/>
              </a:solidFill>
            </a:endParaRP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8544687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9067800" cy="6858000"/>
          </a:xfrm>
          <a:blipFill dpi="0" rotWithShape="1">
            <a:blip r:embed="rId2">
              <a:extLst>
                <a:ext uri="{28A0092B-C50C-407E-A947-70E740481C1C}">
                  <a14:useLocalDpi xmlns:a14="http://schemas.microsoft.com/office/drawing/2010/main" val="0"/>
                </a:ext>
              </a:extLst>
            </a:blip>
            <a:srcRect/>
            <a:stretch>
              <a:fillRect b="22000"/>
            </a:stretch>
          </a:blipFill>
        </p:spPr>
        <p:txBody>
          <a:bodyPr>
            <a:normAutofit lnSpcReduction="10000"/>
          </a:bodyPr>
          <a:lstStyle/>
          <a:p>
            <a:pPr marL="0" indent="0">
              <a:buNone/>
            </a:pPr>
            <a:r>
              <a:rPr lang="en-US" dirty="0" smtClean="0"/>
              <a: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err="1" smtClean="0">
                <a:solidFill>
                  <a:srgbClr val="FF0000"/>
                </a:solidFill>
              </a:rPr>
              <a:t>Q.All</a:t>
            </a:r>
            <a:r>
              <a:rPr lang="en-US" dirty="0" smtClean="0">
                <a:solidFill>
                  <a:srgbClr val="FF0000"/>
                </a:solidFill>
              </a:rPr>
              <a:t> ready setter injection is there so what is the need for constructor injection? </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94056351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solidFill>
                  <a:srgbClr val="FF0000"/>
                </a:solidFill>
              </a:rPr>
              <a:t>Spring 26</a:t>
            </a:r>
            <a:endParaRPr lang="en-US" dirty="0">
              <a:solidFill>
                <a:srgbClr val="FF0000"/>
              </a:solidFill>
            </a:endParaRPr>
          </a:p>
        </p:txBody>
      </p:sp>
      <p:sp>
        <p:nvSpPr>
          <p:cNvPr id="3" name="Content Placeholder 2"/>
          <p:cNvSpPr>
            <a:spLocks noGrp="1"/>
          </p:cNvSpPr>
          <p:nvPr>
            <p:ph idx="1"/>
          </p:nvPr>
        </p:nvSpPr>
        <p:spPr>
          <a:xfrm>
            <a:off x="76200" y="838200"/>
            <a:ext cx="8915400" cy="6019800"/>
          </a:xfrm>
        </p:spPr>
        <p:txBody>
          <a:bodyPr>
            <a:normAutofit fontScale="55000" lnSpcReduction="20000"/>
          </a:bodyPr>
          <a:lstStyle/>
          <a:p>
            <a:r>
              <a:rPr lang="en-US" dirty="0" smtClean="0"/>
              <a:t>As per the previous class we learnt that what is setter injection and what is constructor injection.</a:t>
            </a:r>
          </a:p>
          <a:p>
            <a:r>
              <a:rPr lang="en-US" dirty="0" smtClean="0"/>
              <a:t>In case of setter injection always a depends class is injected after the target class object created.</a:t>
            </a:r>
          </a:p>
          <a:p>
            <a:pPr marL="0" indent="0">
              <a:buNone/>
            </a:pPr>
            <a:r>
              <a:rPr lang="en-US" dirty="0">
                <a:solidFill>
                  <a:srgbClr val="FF0000"/>
                </a:solidFill>
              </a:rPr>
              <a:t>	</a:t>
            </a:r>
            <a:r>
              <a:rPr lang="en-US" dirty="0" smtClean="0">
                <a:solidFill>
                  <a:srgbClr val="FF0000"/>
                </a:solidFill>
              </a:rPr>
              <a:t>A{//A is the target </a:t>
            </a:r>
          </a:p>
          <a:p>
            <a:pPr marL="0" indent="0">
              <a:buNone/>
            </a:pPr>
            <a:r>
              <a:rPr lang="en-US" dirty="0">
                <a:solidFill>
                  <a:srgbClr val="FF0000"/>
                </a:solidFill>
              </a:rPr>
              <a:t>	</a:t>
            </a:r>
            <a:r>
              <a:rPr lang="en-US" dirty="0" smtClean="0">
                <a:solidFill>
                  <a:srgbClr val="FF0000"/>
                </a:solidFill>
              </a:rPr>
              <a:t>	B a;</a:t>
            </a:r>
          </a:p>
          <a:p>
            <a:pPr marL="0" indent="0">
              <a:buNone/>
            </a:pPr>
            <a:r>
              <a:rPr lang="en-US" dirty="0" smtClean="0">
                <a:solidFill>
                  <a:srgbClr val="FF0000"/>
                </a:solidFill>
              </a:rPr>
              <a:t>		A</a:t>
            </a:r>
            <a:r>
              <a:rPr lang="en-US" dirty="0">
                <a:solidFill>
                  <a:srgbClr val="FF0000"/>
                </a:solidFill>
              </a:rPr>
              <a:t>(){</a:t>
            </a:r>
          </a:p>
          <a:p>
            <a:pPr marL="0" indent="0">
              <a:buNone/>
            </a:pPr>
            <a:r>
              <a:rPr lang="en-US" dirty="0">
                <a:solidFill>
                  <a:srgbClr val="FF0000"/>
                </a:solidFill>
              </a:rPr>
              <a:t>			</a:t>
            </a:r>
            <a:r>
              <a:rPr lang="en-US" dirty="0" smtClean="0">
                <a:solidFill>
                  <a:srgbClr val="FF0000"/>
                </a:solidFill>
              </a:rPr>
              <a:t>b.m2();</a:t>
            </a:r>
            <a:r>
              <a:rPr lang="en-US" dirty="0">
                <a:solidFill>
                  <a:srgbClr val="FF0000"/>
                </a:solidFill>
              </a:rPr>
              <a:t>	</a:t>
            </a:r>
          </a:p>
          <a:p>
            <a:pPr marL="0" indent="0">
              <a:buNone/>
            </a:pPr>
            <a:r>
              <a:rPr lang="en-US" dirty="0">
                <a:solidFill>
                  <a:srgbClr val="FF0000"/>
                </a:solidFill>
              </a:rPr>
              <a:t>		}</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setB</a:t>
            </a:r>
            <a:r>
              <a:rPr lang="en-US" dirty="0" smtClean="0">
                <a:solidFill>
                  <a:srgbClr val="FF0000"/>
                </a:solidFill>
              </a:rPr>
              <a:t>(B b){}</a:t>
            </a:r>
          </a:p>
          <a:p>
            <a:pPr marL="0" indent="0">
              <a:buNone/>
            </a:pPr>
            <a:r>
              <a:rPr lang="en-US" dirty="0">
                <a:solidFill>
                  <a:srgbClr val="FF0000"/>
                </a:solidFill>
              </a:rPr>
              <a:t>	</a:t>
            </a:r>
            <a:r>
              <a:rPr lang="en-US" dirty="0" smtClean="0">
                <a:solidFill>
                  <a:srgbClr val="FF0000"/>
                </a:solidFill>
              </a:rPr>
              <a:t>	</a:t>
            </a:r>
            <a:r>
              <a:rPr lang="en-US" dirty="0">
                <a:solidFill>
                  <a:srgbClr val="FF0000"/>
                </a:solidFill>
              </a:rPr>
              <a:t>	</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B{//dependent class inject with target class</a:t>
            </a:r>
          </a:p>
          <a:p>
            <a:pPr marL="0" indent="0">
              <a:buNone/>
            </a:pPr>
            <a:r>
              <a:rPr lang="en-US" dirty="0">
                <a:solidFill>
                  <a:srgbClr val="FF0000"/>
                </a:solidFill>
              </a:rPr>
              <a:t>	</a:t>
            </a:r>
            <a:r>
              <a:rPr lang="en-US" dirty="0" smtClean="0">
                <a:solidFill>
                  <a:srgbClr val="FF0000"/>
                </a:solidFill>
              </a:rPr>
              <a:t>}</a:t>
            </a:r>
          </a:p>
          <a:p>
            <a:pPr marL="0" indent="0">
              <a:buNone/>
            </a:pPr>
            <a:r>
              <a:rPr lang="en-US" dirty="0" smtClean="0">
                <a:solidFill>
                  <a:srgbClr val="FF0000"/>
                </a:solidFill>
              </a:rPr>
              <a:t>	A </a:t>
            </a:r>
            <a:r>
              <a:rPr lang="en-US" dirty="0" err="1" smtClean="0">
                <a:solidFill>
                  <a:srgbClr val="FF0000"/>
                </a:solidFill>
              </a:rPr>
              <a:t>a</a:t>
            </a:r>
            <a:r>
              <a:rPr lang="en-US" dirty="0" smtClean="0">
                <a:solidFill>
                  <a:srgbClr val="FF0000"/>
                </a:solidFill>
              </a:rPr>
              <a:t> = new A();</a:t>
            </a:r>
          </a:p>
          <a:p>
            <a:pPr marL="0" indent="0">
              <a:buNone/>
            </a:pPr>
            <a:r>
              <a:rPr lang="en-US" dirty="0" smtClean="0">
                <a:solidFill>
                  <a:srgbClr val="FF0000"/>
                </a:solidFill>
              </a:rPr>
              <a:t>	B </a:t>
            </a:r>
            <a:r>
              <a:rPr lang="en-US" dirty="0" err="1" smtClean="0">
                <a:solidFill>
                  <a:srgbClr val="FF0000"/>
                </a:solidFill>
              </a:rPr>
              <a:t>b</a:t>
            </a:r>
            <a:r>
              <a:rPr lang="en-US" dirty="0" smtClean="0">
                <a:solidFill>
                  <a:srgbClr val="FF0000"/>
                </a:solidFill>
              </a:rPr>
              <a:t> =new B();</a:t>
            </a:r>
          </a:p>
          <a:p>
            <a:pPr marL="0" indent="0">
              <a:buNone/>
            </a:pPr>
            <a:r>
              <a:rPr lang="en-US" dirty="0" smtClean="0">
                <a:solidFill>
                  <a:srgbClr val="FF0000"/>
                </a:solidFill>
              </a:rPr>
              <a:t>	</a:t>
            </a:r>
            <a:r>
              <a:rPr lang="en-US" dirty="0" err="1" smtClean="0">
                <a:solidFill>
                  <a:srgbClr val="FF0000"/>
                </a:solidFill>
              </a:rPr>
              <a:t>a.setB</a:t>
            </a:r>
            <a:r>
              <a:rPr lang="en-US" dirty="0" smtClean="0">
                <a:solidFill>
                  <a:srgbClr val="FF0000"/>
                </a:solidFill>
              </a:rPr>
              <a:t>(b);</a:t>
            </a:r>
          </a:p>
          <a:p>
            <a:pPr marL="0" indent="0">
              <a:buNone/>
            </a:pPr>
            <a:endParaRPr lang="en-US" dirty="0" smtClean="0">
              <a:solidFill>
                <a:srgbClr val="FF0000"/>
              </a:solidFill>
            </a:endParaRPr>
          </a:p>
          <a:p>
            <a:pPr marL="0" indent="0">
              <a:buNone/>
            </a:pPr>
            <a:r>
              <a:rPr lang="en-US" dirty="0" smtClean="0"/>
              <a:t>In the above example A is the target and B is the dependent class,  B is going to inject with the class A .</a:t>
            </a:r>
          </a:p>
          <a:p>
            <a:pPr marL="0" indent="0">
              <a:buNone/>
            </a:pPr>
            <a:r>
              <a:rPr lang="en-US" dirty="0" smtClean="0"/>
              <a:t>But the until creating the object of target class we can not use B. means first target class object has to created after the dependent class. Here dependent component is depends on the target class .and we can not access  dependent class  properties in the constructor of the target class.</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5520468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629400"/>
          </a:xfrm>
        </p:spPr>
        <p:txBody>
          <a:bodyPr>
            <a:normAutofit fontScale="92500" lnSpcReduction="20000"/>
          </a:bodyPr>
          <a:lstStyle/>
          <a:p>
            <a:r>
              <a:rPr lang="en-US" dirty="0" smtClean="0"/>
              <a:t>But in constructor injection while creating the object of target class we have to inject the dependent class to the target class.</a:t>
            </a:r>
          </a:p>
          <a:p>
            <a:r>
              <a:rPr lang="en-US" dirty="0" smtClean="0"/>
              <a:t>Means we can use dependent class properties into the target class easily.</a:t>
            </a:r>
          </a:p>
          <a:p>
            <a:pPr marL="457200" lvl="1" indent="0">
              <a:buNone/>
            </a:pPr>
            <a:r>
              <a:rPr lang="en-US" dirty="0" smtClean="0">
                <a:solidFill>
                  <a:srgbClr val="FF0000"/>
                </a:solidFill>
              </a:rPr>
              <a:t>A{//target class</a:t>
            </a:r>
          </a:p>
          <a:p>
            <a:pPr marL="457200" lvl="1" indent="0">
              <a:buNone/>
            </a:pPr>
            <a:r>
              <a:rPr lang="en-US" dirty="0">
                <a:solidFill>
                  <a:srgbClr val="FF0000"/>
                </a:solidFill>
              </a:rPr>
              <a:t>	</a:t>
            </a:r>
            <a:r>
              <a:rPr lang="en-US" dirty="0" smtClean="0">
                <a:solidFill>
                  <a:srgbClr val="FF0000"/>
                </a:solidFill>
              </a:rPr>
              <a:t>A(B b){</a:t>
            </a:r>
          </a:p>
          <a:p>
            <a:pPr marL="457200" lvl="1" indent="0">
              <a:buNone/>
            </a:pPr>
            <a:r>
              <a:rPr lang="en-US" dirty="0">
                <a:solidFill>
                  <a:srgbClr val="FF0000"/>
                </a:solidFill>
              </a:rPr>
              <a:t>	</a:t>
            </a:r>
            <a:r>
              <a:rPr lang="en-US" dirty="0" smtClean="0">
                <a:solidFill>
                  <a:srgbClr val="FF0000"/>
                </a:solidFill>
              </a:rPr>
              <a:t>	b.m2()</a:t>
            </a:r>
          </a:p>
          <a:p>
            <a:pPr marL="457200" lvl="1" indent="0">
              <a:buNone/>
            </a:pPr>
            <a:r>
              <a:rPr lang="en-US" dirty="0" smtClean="0">
                <a:solidFill>
                  <a:srgbClr val="FF0000"/>
                </a:solidFill>
              </a:rPr>
              <a:t>	}</a:t>
            </a:r>
          </a:p>
          <a:p>
            <a:pPr marL="457200" lvl="1" indent="0">
              <a:buNone/>
            </a:pPr>
            <a:r>
              <a:rPr lang="en-US" dirty="0" smtClean="0">
                <a:solidFill>
                  <a:srgbClr val="FF0000"/>
                </a:solidFill>
              </a:rPr>
              <a:t>}</a:t>
            </a:r>
          </a:p>
          <a:p>
            <a:pPr marL="457200" lvl="1" indent="0">
              <a:buNone/>
            </a:pPr>
            <a:r>
              <a:rPr lang="en-US" dirty="0" smtClean="0">
                <a:solidFill>
                  <a:srgbClr val="FF0000"/>
                </a:solidFill>
              </a:rPr>
              <a:t>B{}//dependent class</a:t>
            </a:r>
          </a:p>
          <a:p>
            <a:pPr marL="457200" lvl="1" indent="0">
              <a:buNone/>
            </a:pPr>
            <a:r>
              <a:rPr lang="en-US" dirty="0" smtClean="0">
                <a:solidFill>
                  <a:srgbClr val="FF0000"/>
                </a:solidFill>
              </a:rPr>
              <a:t>A </a:t>
            </a:r>
            <a:r>
              <a:rPr lang="en-US" dirty="0" err="1" smtClean="0">
                <a:solidFill>
                  <a:srgbClr val="FF0000"/>
                </a:solidFill>
              </a:rPr>
              <a:t>a</a:t>
            </a:r>
            <a:r>
              <a:rPr lang="en-US" dirty="0" smtClean="0">
                <a:solidFill>
                  <a:srgbClr val="FF0000"/>
                </a:solidFill>
              </a:rPr>
              <a:t> = new A(new B);//inject B while creating A class Object.</a:t>
            </a:r>
          </a:p>
          <a:p>
            <a:pPr marL="514350" indent="-457200"/>
            <a:r>
              <a:rPr lang="en-US" dirty="0" smtClean="0"/>
              <a:t>Without B class object we unable to create the object of A.</a:t>
            </a:r>
            <a:endParaRPr lang="en-US" dirty="0"/>
          </a:p>
          <a:p>
            <a:pPr marL="514350" indent="-457200"/>
            <a:r>
              <a:rPr lang="en-US" dirty="0" smtClean="0"/>
              <a:t>In constructor injection, we can use the dependent properties into the target class.</a:t>
            </a: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9147322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fontScale="77500" lnSpcReduction="20000"/>
          </a:bodyPr>
          <a:lstStyle/>
          <a:p>
            <a:r>
              <a:rPr lang="en-US" dirty="0" smtClean="0"/>
              <a:t>2.)We can not handle circular dependency using the constructor injection </a:t>
            </a:r>
            <a:r>
              <a:rPr lang="en-US" dirty="0" err="1" smtClean="0"/>
              <a:t>B’z</a:t>
            </a:r>
            <a:r>
              <a:rPr lang="en-US" dirty="0" smtClean="0"/>
              <a:t> its leads to he deadlock. One is totally depends on other one in circular manner.</a:t>
            </a:r>
          </a:p>
          <a:p>
            <a:pPr marL="0" indent="0">
              <a:buNone/>
            </a:pPr>
            <a:r>
              <a:rPr lang="en-US" dirty="0"/>
              <a:t>	</a:t>
            </a:r>
            <a:r>
              <a:rPr lang="en-US" dirty="0" smtClean="0">
                <a:solidFill>
                  <a:srgbClr val="FF0000"/>
                </a:solidFill>
              </a:rPr>
              <a:t>A{</a:t>
            </a:r>
          </a:p>
          <a:p>
            <a:pPr marL="0" indent="0">
              <a:buNone/>
            </a:pPr>
            <a:r>
              <a:rPr lang="en-US" dirty="0">
                <a:solidFill>
                  <a:srgbClr val="FF0000"/>
                </a:solidFill>
              </a:rPr>
              <a:t>	</a:t>
            </a:r>
            <a:r>
              <a:rPr lang="en-US" dirty="0" smtClean="0">
                <a:solidFill>
                  <a:srgbClr val="FF0000"/>
                </a:solidFill>
              </a:rPr>
              <a:t>	A(B a){}</a:t>
            </a:r>
          </a:p>
          <a:p>
            <a:pPr marL="0" indent="0">
              <a:buNone/>
            </a:pPr>
            <a:r>
              <a:rPr lang="en-US" dirty="0" smtClean="0">
                <a:solidFill>
                  <a:srgbClr val="FF0000"/>
                </a:solidFill>
              </a:rPr>
              <a:t>	}	</a:t>
            </a:r>
          </a:p>
          <a:p>
            <a:pPr marL="0" indent="0">
              <a:buNone/>
            </a:pPr>
            <a:r>
              <a:rPr lang="en-US" dirty="0">
                <a:solidFill>
                  <a:srgbClr val="FF0000"/>
                </a:solidFill>
              </a:rPr>
              <a:t>	</a:t>
            </a:r>
            <a:r>
              <a:rPr lang="en-US" dirty="0" smtClean="0">
                <a:solidFill>
                  <a:srgbClr val="FF0000"/>
                </a:solidFill>
              </a:rPr>
              <a:t>B{</a:t>
            </a:r>
          </a:p>
          <a:p>
            <a:pPr marL="0" indent="0">
              <a:buNone/>
            </a:pPr>
            <a:r>
              <a:rPr lang="en-US" dirty="0">
                <a:solidFill>
                  <a:srgbClr val="FF0000"/>
                </a:solidFill>
              </a:rPr>
              <a:t>	</a:t>
            </a:r>
            <a:r>
              <a:rPr lang="en-US" dirty="0" smtClean="0">
                <a:solidFill>
                  <a:srgbClr val="FF0000"/>
                </a:solidFill>
              </a:rPr>
              <a:t>	B(C c){}</a:t>
            </a:r>
          </a:p>
          <a:p>
            <a:pPr marL="0" indent="0">
              <a:buNone/>
            </a:pPr>
            <a:r>
              <a:rPr lang="en-US" dirty="0">
                <a:solidFill>
                  <a:srgbClr val="FF0000"/>
                </a:solidFill>
              </a:rPr>
              <a:t>	</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C{</a:t>
            </a:r>
          </a:p>
          <a:p>
            <a:pPr marL="0" indent="0">
              <a:buNone/>
            </a:pPr>
            <a:r>
              <a:rPr lang="en-US" dirty="0">
                <a:solidFill>
                  <a:srgbClr val="FF0000"/>
                </a:solidFill>
              </a:rPr>
              <a:t>	</a:t>
            </a:r>
            <a:r>
              <a:rPr lang="en-US" dirty="0" smtClean="0">
                <a:solidFill>
                  <a:srgbClr val="FF0000"/>
                </a:solidFill>
              </a:rPr>
              <a:t>	C(A a){}	</a:t>
            </a:r>
          </a:p>
          <a:p>
            <a:pPr marL="0" indent="0">
              <a:buNone/>
            </a:pPr>
            <a:r>
              <a:rPr lang="en-US" dirty="0" smtClean="0">
                <a:solidFill>
                  <a:srgbClr val="FF0000"/>
                </a:solidFill>
              </a:rPr>
              <a:t>	}</a:t>
            </a:r>
          </a:p>
          <a:p>
            <a:pPr marL="0" indent="0">
              <a:buNone/>
            </a:pPr>
            <a:r>
              <a:rPr lang="en-US" dirty="0" smtClean="0"/>
              <a:t>In the above example we can’t create the object of A class without B class and we can’t create the object of B without C and also Without A we can’t create the object of C class so it is circular dependency, and we can’t handle by using constructor injection.</a:t>
            </a:r>
          </a:p>
        </p:txBody>
      </p:sp>
      <p:sp>
        <p:nvSpPr>
          <p:cNvPr id="4" name="Oval 3"/>
          <p:cNvSpPr/>
          <p:nvPr/>
        </p:nvSpPr>
        <p:spPr>
          <a:xfrm>
            <a:off x="4953000" y="1600200"/>
            <a:ext cx="838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6858000" y="1565787"/>
            <a:ext cx="1066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5919019" y="2895600"/>
            <a:ext cx="9144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8" name="Straight Arrow Connector 7"/>
          <p:cNvCxnSpPr>
            <a:stCxn id="5" idx="2"/>
            <a:endCxn id="4" idx="6"/>
          </p:cNvCxnSpPr>
          <p:nvPr/>
        </p:nvCxnSpPr>
        <p:spPr>
          <a:xfrm flipH="1">
            <a:off x="5791200" y="1946787"/>
            <a:ext cx="1066800" cy="344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7"/>
            <a:endCxn id="5" idx="3"/>
          </p:cNvCxnSpPr>
          <p:nvPr/>
        </p:nvCxnSpPr>
        <p:spPr>
          <a:xfrm flipV="1">
            <a:off x="6699508" y="2216195"/>
            <a:ext cx="314721" cy="7909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4"/>
            <a:endCxn id="6" idx="1"/>
          </p:cNvCxnSpPr>
          <p:nvPr/>
        </p:nvCxnSpPr>
        <p:spPr>
          <a:xfrm>
            <a:off x="5372100" y="2362200"/>
            <a:ext cx="680830" cy="644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51452581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fontScale="62500" lnSpcReduction="20000"/>
          </a:bodyPr>
          <a:lstStyle/>
          <a:p>
            <a:r>
              <a:rPr lang="en-US" dirty="0" smtClean="0"/>
              <a:t>But we can handle circular dependency using the setter injection .</a:t>
            </a:r>
          </a:p>
          <a:p>
            <a:pPr marL="0" indent="0">
              <a:buNone/>
            </a:pPr>
            <a:r>
              <a:rPr lang="en-US" dirty="0"/>
              <a:t>	</a:t>
            </a:r>
            <a:r>
              <a:rPr lang="en-US" dirty="0">
                <a:solidFill>
                  <a:srgbClr val="FF0000"/>
                </a:solidFill>
              </a:rPr>
              <a:t>A{</a:t>
            </a:r>
          </a:p>
          <a:p>
            <a:pPr marL="0" indent="0">
              <a:buNone/>
            </a:pPr>
            <a:r>
              <a:rPr lang="en-US" dirty="0">
                <a:solidFill>
                  <a:srgbClr val="FF0000"/>
                </a:solidFill>
              </a:rPr>
              <a:t>		</a:t>
            </a:r>
            <a:r>
              <a:rPr lang="en-US" dirty="0" smtClean="0">
                <a:solidFill>
                  <a:srgbClr val="FF0000"/>
                </a:solidFill>
              </a:rPr>
              <a:t>A(){}</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setB</a:t>
            </a:r>
            <a:r>
              <a:rPr lang="en-US" dirty="0" smtClean="0">
                <a:solidFill>
                  <a:srgbClr val="FF0000"/>
                </a:solidFill>
              </a:rPr>
              <a:t>(B a){}</a:t>
            </a:r>
            <a:endParaRPr lang="en-US" dirty="0">
              <a:solidFill>
                <a:srgbClr val="FF0000"/>
              </a:solidFill>
            </a:endParaRPr>
          </a:p>
          <a:p>
            <a:pPr marL="0" indent="0">
              <a:buNone/>
            </a:pPr>
            <a:r>
              <a:rPr lang="en-US" dirty="0">
                <a:solidFill>
                  <a:srgbClr val="FF0000"/>
                </a:solidFill>
              </a:rPr>
              <a:t>	}	</a:t>
            </a:r>
          </a:p>
          <a:p>
            <a:pPr marL="0" indent="0">
              <a:buNone/>
            </a:pPr>
            <a:r>
              <a:rPr lang="en-US" dirty="0">
                <a:solidFill>
                  <a:srgbClr val="FF0000"/>
                </a:solidFill>
              </a:rPr>
              <a:t>	B{</a:t>
            </a:r>
          </a:p>
          <a:p>
            <a:pPr marL="0" indent="0">
              <a:buNone/>
            </a:pPr>
            <a:r>
              <a:rPr lang="en-US" dirty="0">
                <a:solidFill>
                  <a:srgbClr val="FF0000"/>
                </a:solidFill>
              </a:rPr>
              <a:t>		</a:t>
            </a:r>
            <a:r>
              <a:rPr lang="en-US" dirty="0" smtClean="0">
                <a:solidFill>
                  <a:srgbClr val="FF0000"/>
                </a:solidFill>
              </a:rPr>
              <a:t>B(){}</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setC</a:t>
            </a:r>
            <a:r>
              <a:rPr lang="en-US" dirty="0" smtClean="0">
                <a:solidFill>
                  <a:srgbClr val="FF0000"/>
                </a:solidFill>
              </a:rPr>
              <a:t>(C c){}</a:t>
            </a:r>
            <a:endParaRPr lang="en-US" dirty="0">
              <a:solidFill>
                <a:srgbClr val="FF0000"/>
              </a:solidFill>
            </a:endParaRPr>
          </a:p>
          <a:p>
            <a:pPr marL="0" indent="0">
              <a:buNone/>
            </a:pPr>
            <a:r>
              <a:rPr lang="en-US" dirty="0">
                <a:solidFill>
                  <a:srgbClr val="FF0000"/>
                </a:solidFill>
              </a:rPr>
              <a:t>	}</a:t>
            </a:r>
          </a:p>
          <a:p>
            <a:pPr marL="0" indent="0">
              <a:buNone/>
            </a:pPr>
            <a:r>
              <a:rPr lang="en-US" dirty="0">
                <a:solidFill>
                  <a:srgbClr val="FF0000"/>
                </a:solidFill>
              </a:rPr>
              <a:t>	C{</a:t>
            </a:r>
          </a:p>
          <a:p>
            <a:pPr marL="0" indent="0">
              <a:buNone/>
            </a:pPr>
            <a:r>
              <a:rPr lang="en-US" dirty="0">
                <a:solidFill>
                  <a:srgbClr val="FF0000"/>
                </a:solidFill>
              </a:rPr>
              <a:t>		</a:t>
            </a:r>
            <a:r>
              <a:rPr lang="en-US" dirty="0" smtClean="0">
                <a:solidFill>
                  <a:srgbClr val="FF0000"/>
                </a:solidFill>
              </a:rPr>
              <a:t>C(){}</a:t>
            </a:r>
            <a:r>
              <a:rPr lang="en-US" dirty="0">
                <a:solidFill>
                  <a:srgbClr val="FF0000"/>
                </a:solidFill>
              </a:rPr>
              <a:t>	</a:t>
            </a:r>
            <a:endParaRPr lang="en-US" dirty="0" smtClean="0">
              <a:solidFill>
                <a:srgbClr val="FF0000"/>
              </a:solidFill>
            </a:endParaRP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setA</a:t>
            </a:r>
            <a:r>
              <a:rPr lang="en-US" dirty="0" smtClean="0">
                <a:solidFill>
                  <a:srgbClr val="FF0000"/>
                </a:solidFill>
              </a:rPr>
              <a:t>(A a){}</a:t>
            </a:r>
            <a:endParaRPr lang="en-US" dirty="0">
              <a:solidFill>
                <a:srgbClr val="FF0000"/>
              </a:solidFill>
            </a:endParaRPr>
          </a:p>
          <a:p>
            <a:pPr marL="0" indent="0">
              <a:buNone/>
            </a:pPr>
            <a:r>
              <a:rPr lang="en-US" dirty="0">
                <a:solidFill>
                  <a:srgbClr val="FF0000"/>
                </a:solidFill>
              </a:rPr>
              <a:t>	</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A </a:t>
            </a:r>
            <a:r>
              <a:rPr lang="en-US" dirty="0" err="1" smtClean="0">
                <a:solidFill>
                  <a:srgbClr val="FF0000"/>
                </a:solidFill>
              </a:rPr>
              <a:t>a</a:t>
            </a:r>
            <a:r>
              <a:rPr lang="en-US" dirty="0" smtClean="0">
                <a:solidFill>
                  <a:srgbClr val="FF0000"/>
                </a:solidFill>
              </a:rPr>
              <a:t> = new A();</a:t>
            </a:r>
          </a:p>
          <a:p>
            <a:pPr marL="0" indent="0">
              <a:buNone/>
            </a:pPr>
            <a:r>
              <a:rPr lang="en-US" dirty="0">
                <a:solidFill>
                  <a:srgbClr val="FF0000"/>
                </a:solidFill>
              </a:rPr>
              <a:t>	</a:t>
            </a:r>
            <a:r>
              <a:rPr lang="en-US" dirty="0" smtClean="0">
                <a:solidFill>
                  <a:srgbClr val="FF0000"/>
                </a:solidFill>
              </a:rPr>
              <a:t>B </a:t>
            </a:r>
            <a:r>
              <a:rPr lang="en-US" dirty="0" err="1" smtClean="0">
                <a:solidFill>
                  <a:srgbClr val="FF0000"/>
                </a:solidFill>
              </a:rPr>
              <a:t>b</a:t>
            </a:r>
            <a:r>
              <a:rPr lang="en-US" dirty="0" smtClean="0">
                <a:solidFill>
                  <a:srgbClr val="FF0000"/>
                </a:solidFill>
              </a:rPr>
              <a:t> = new B();</a:t>
            </a:r>
          </a:p>
          <a:p>
            <a:pPr marL="0" indent="0">
              <a:buNone/>
            </a:pPr>
            <a:r>
              <a:rPr lang="en-US" dirty="0">
                <a:solidFill>
                  <a:srgbClr val="FF0000"/>
                </a:solidFill>
              </a:rPr>
              <a:t>	</a:t>
            </a:r>
            <a:r>
              <a:rPr lang="en-US" dirty="0" smtClean="0">
                <a:solidFill>
                  <a:srgbClr val="FF0000"/>
                </a:solidFill>
              </a:rPr>
              <a:t>C </a:t>
            </a:r>
            <a:r>
              <a:rPr lang="en-US" dirty="0" err="1" smtClean="0">
                <a:solidFill>
                  <a:srgbClr val="FF0000"/>
                </a:solidFill>
              </a:rPr>
              <a:t>c</a:t>
            </a:r>
            <a:r>
              <a:rPr lang="en-US" dirty="0" smtClean="0">
                <a:solidFill>
                  <a:srgbClr val="FF0000"/>
                </a:solidFill>
              </a:rPr>
              <a:t> = new C();</a:t>
            </a:r>
          </a:p>
          <a:p>
            <a:pPr marL="0" indent="0">
              <a:buNone/>
            </a:pPr>
            <a:r>
              <a:rPr lang="en-US" dirty="0" smtClean="0">
                <a:solidFill>
                  <a:srgbClr val="FF0000"/>
                </a:solidFill>
              </a:rPr>
              <a:t>	</a:t>
            </a:r>
            <a:r>
              <a:rPr lang="en-US" dirty="0" err="1" smtClean="0">
                <a:solidFill>
                  <a:srgbClr val="FF0000"/>
                </a:solidFill>
              </a:rPr>
              <a:t>a.setB</a:t>
            </a:r>
            <a:r>
              <a:rPr lang="en-US" dirty="0" smtClean="0">
                <a:solidFill>
                  <a:srgbClr val="FF0000"/>
                </a:solidFill>
              </a:rPr>
              <a:t>(b);</a:t>
            </a:r>
          </a:p>
          <a:p>
            <a:pPr marL="0" indent="0">
              <a:buNone/>
            </a:pPr>
            <a:r>
              <a:rPr lang="en-US" dirty="0">
                <a:solidFill>
                  <a:srgbClr val="FF0000"/>
                </a:solidFill>
              </a:rPr>
              <a:t>	</a:t>
            </a:r>
            <a:r>
              <a:rPr lang="en-US" dirty="0" err="1" smtClean="0">
                <a:solidFill>
                  <a:srgbClr val="FF0000"/>
                </a:solidFill>
              </a:rPr>
              <a:t>b.setC</a:t>
            </a:r>
            <a:r>
              <a:rPr lang="en-US" dirty="0" smtClean="0">
                <a:solidFill>
                  <a:srgbClr val="FF0000"/>
                </a:solidFill>
              </a:rPr>
              <a:t>(c);</a:t>
            </a:r>
          </a:p>
          <a:p>
            <a:pPr marL="0" indent="0">
              <a:buNone/>
            </a:pPr>
            <a:r>
              <a:rPr lang="en-US" dirty="0">
                <a:solidFill>
                  <a:srgbClr val="FF0000"/>
                </a:solidFill>
              </a:rPr>
              <a:t>	</a:t>
            </a:r>
            <a:r>
              <a:rPr lang="en-US" dirty="0" err="1" smtClean="0">
                <a:solidFill>
                  <a:srgbClr val="FF0000"/>
                </a:solidFill>
              </a:rPr>
              <a:t>c.setA</a:t>
            </a:r>
            <a:r>
              <a:rPr lang="en-US" dirty="0" smtClean="0">
                <a:solidFill>
                  <a:srgbClr val="FF0000"/>
                </a:solidFill>
              </a:rPr>
              <a:t>(a);</a:t>
            </a:r>
          </a:p>
          <a:p>
            <a:r>
              <a:rPr lang="en-US" dirty="0" smtClean="0"/>
              <a:t>As per the above example we can understand the use of setter injection.</a:t>
            </a:r>
          </a:p>
          <a:p>
            <a:pPr marL="0" indent="0">
              <a:buNone/>
            </a:pPr>
            <a:endParaRPr lang="en-US" dirty="0">
              <a:solidFill>
                <a:srgbClr val="FF0000"/>
              </a:solidFill>
            </a:endParaRPr>
          </a:p>
          <a:p>
            <a:pPr marL="0" indent="0">
              <a:buNone/>
            </a:pPr>
            <a:endParaRPr lang="en-US" dirty="0" smtClean="0"/>
          </a:p>
          <a:p>
            <a:pPr marL="0" indent="0">
              <a:buNone/>
            </a:pPr>
            <a:endParaRPr lang="en-US" dirty="0"/>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4220198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Spring 27</a:t>
            </a:r>
            <a:endParaRPr lang="en-US" dirty="0"/>
          </a:p>
        </p:txBody>
      </p:sp>
      <p:sp>
        <p:nvSpPr>
          <p:cNvPr id="3" name="Content Placeholder 2"/>
          <p:cNvSpPr>
            <a:spLocks noGrp="1"/>
          </p:cNvSpPr>
          <p:nvPr>
            <p:ph idx="1"/>
          </p:nvPr>
        </p:nvSpPr>
        <p:spPr>
          <a:xfrm>
            <a:off x="152400" y="914400"/>
            <a:ext cx="8534400" cy="5715000"/>
          </a:xfrm>
        </p:spPr>
        <p:txBody>
          <a:bodyPr/>
          <a:lstStyle/>
          <a:p>
            <a:r>
              <a:rPr lang="en-US" dirty="0" smtClean="0"/>
              <a:t>Spring support four kinds of list collection injection dependency.</a:t>
            </a:r>
          </a:p>
          <a:p>
            <a:pPr lvl="1"/>
            <a:r>
              <a:rPr lang="en-US" dirty="0" smtClean="0"/>
              <a:t>List</a:t>
            </a:r>
          </a:p>
          <a:p>
            <a:pPr lvl="1"/>
            <a:r>
              <a:rPr lang="en-US" dirty="0" smtClean="0"/>
              <a:t>Set </a:t>
            </a:r>
          </a:p>
          <a:p>
            <a:pPr lvl="1"/>
            <a:r>
              <a:rPr lang="en-US" dirty="0" smtClean="0"/>
              <a:t>Map</a:t>
            </a:r>
          </a:p>
          <a:p>
            <a:pPr lvl="1"/>
            <a:r>
              <a:rPr lang="en-US" dirty="0" smtClean="0"/>
              <a:t>Properties</a:t>
            </a:r>
          </a:p>
          <a:p>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600636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Spring 4 Class </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FF0000"/>
                </a:solidFill>
              </a:rPr>
              <a:t>Architecture of Spring </a:t>
            </a:r>
          </a:p>
          <a:p>
            <a:endParaRPr lang="en-US" dirty="0">
              <a:solidFill>
                <a:srgbClr val="FF0000"/>
              </a:solidFill>
            </a:endParaRPr>
          </a:p>
        </p:txBody>
      </p:sp>
      <p:sp>
        <p:nvSpPr>
          <p:cNvPr id="4" name="Rounded Rectangle 3"/>
          <p:cNvSpPr/>
          <p:nvPr/>
        </p:nvSpPr>
        <p:spPr>
          <a:xfrm>
            <a:off x="685800" y="5410200"/>
            <a:ext cx="7772400" cy="121920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rgbClr val="FF0000"/>
                </a:solidFill>
              </a:rPr>
              <a:t>Spring Core model</a:t>
            </a:r>
            <a:endParaRPr lang="en-US" b="1" dirty="0">
              <a:solidFill>
                <a:srgbClr val="FF0000"/>
              </a:solidFill>
            </a:endParaRPr>
          </a:p>
        </p:txBody>
      </p:sp>
      <p:sp>
        <p:nvSpPr>
          <p:cNvPr id="5" name="Rectangle 4"/>
          <p:cNvSpPr/>
          <p:nvPr/>
        </p:nvSpPr>
        <p:spPr>
          <a:xfrm>
            <a:off x="838200" y="3886200"/>
            <a:ext cx="1981200" cy="13716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rPr>
              <a:t>ORM</a:t>
            </a:r>
            <a:endParaRPr lang="en-US" b="1" dirty="0">
              <a:solidFill>
                <a:srgbClr val="FF0000"/>
              </a:solidFill>
            </a:endParaRPr>
          </a:p>
        </p:txBody>
      </p:sp>
      <p:sp>
        <p:nvSpPr>
          <p:cNvPr id="6" name="Rectangle 5"/>
          <p:cNvSpPr/>
          <p:nvPr/>
        </p:nvSpPr>
        <p:spPr>
          <a:xfrm>
            <a:off x="2978727" y="3886200"/>
            <a:ext cx="1593273" cy="13716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err="1" smtClean="0">
                <a:solidFill>
                  <a:srgbClr val="FF0000"/>
                </a:solidFill>
              </a:rPr>
              <a:t>Jdbc</a:t>
            </a:r>
            <a:endParaRPr lang="en-US" b="1" dirty="0">
              <a:solidFill>
                <a:srgbClr val="FF0000"/>
              </a:solidFill>
            </a:endParaRPr>
          </a:p>
        </p:txBody>
      </p:sp>
      <p:sp>
        <p:nvSpPr>
          <p:cNvPr id="7" name="Rectangle 6"/>
          <p:cNvSpPr/>
          <p:nvPr/>
        </p:nvSpPr>
        <p:spPr>
          <a:xfrm>
            <a:off x="4800600" y="3886200"/>
            <a:ext cx="1600200" cy="13716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rPr>
              <a:t>Transaction </a:t>
            </a:r>
          </a:p>
          <a:p>
            <a:pPr algn="ctr"/>
            <a:r>
              <a:rPr lang="en-US" sz="2000" b="1" dirty="0" err="1" smtClean="0">
                <a:solidFill>
                  <a:srgbClr val="FF0000"/>
                </a:solidFill>
              </a:rPr>
              <a:t>Mngt</a:t>
            </a:r>
            <a:r>
              <a:rPr lang="en-US" sz="2000" b="1" dirty="0" smtClean="0">
                <a:solidFill>
                  <a:srgbClr val="FF0000"/>
                </a:solidFill>
              </a:rPr>
              <a:t> Model</a:t>
            </a:r>
            <a:endParaRPr lang="en-US" sz="2000" b="1" dirty="0">
              <a:solidFill>
                <a:srgbClr val="FF0000"/>
              </a:solidFill>
            </a:endParaRPr>
          </a:p>
        </p:txBody>
      </p:sp>
      <p:sp>
        <p:nvSpPr>
          <p:cNvPr id="8" name="Rectangle 7"/>
          <p:cNvSpPr/>
          <p:nvPr/>
        </p:nvSpPr>
        <p:spPr>
          <a:xfrm>
            <a:off x="6629400" y="3886200"/>
            <a:ext cx="1600200" cy="13716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srgbClr val="FF0000"/>
                </a:solidFill>
              </a:rPr>
              <a:t>aop</a:t>
            </a:r>
            <a:endParaRPr lang="en-US" sz="3200" b="1" dirty="0">
              <a:solidFill>
                <a:srgbClr val="FF0000"/>
              </a:solidFill>
            </a:endParaRPr>
          </a:p>
        </p:txBody>
      </p:sp>
      <p:sp>
        <p:nvSpPr>
          <p:cNvPr id="9" name="Rounded Rectangle 8"/>
          <p:cNvSpPr/>
          <p:nvPr/>
        </p:nvSpPr>
        <p:spPr>
          <a:xfrm>
            <a:off x="685800" y="2438400"/>
            <a:ext cx="7772400" cy="121920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rgbClr val="FF0000"/>
                </a:solidFill>
              </a:rPr>
              <a:t>MVC</a:t>
            </a:r>
            <a:endParaRPr lang="en-US" b="1" dirty="0">
              <a:solidFill>
                <a:srgbClr val="FF0000"/>
              </a:solidFill>
            </a:endParaRPr>
          </a:p>
        </p:txBody>
      </p:sp>
      <p:sp>
        <p:nvSpPr>
          <p:cNvPr id="10" name="Footer Placeholder 9"/>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22352842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28</a:t>
            </a:r>
            <a:endParaRPr lang="en-US" dirty="0"/>
          </a:p>
        </p:txBody>
      </p:sp>
      <p:sp>
        <p:nvSpPr>
          <p:cNvPr id="3" name="Content Placeholder 2"/>
          <p:cNvSpPr>
            <a:spLocks noGrp="1"/>
          </p:cNvSpPr>
          <p:nvPr>
            <p:ph idx="1"/>
          </p:nvPr>
        </p:nvSpPr>
        <p:spPr/>
        <p:txBody>
          <a:bodyPr/>
          <a:lstStyle/>
          <a:p>
            <a:r>
              <a:rPr lang="en-US" dirty="0" smtClean="0"/>
              <a:t>Problems with List collection injection dependency  and how to use the &lt;</a:t>
            </a:r>
            <a:r>
              <a:rPr lang="en-US" b="1" dirty="0" err="1" smtClean="0"/>
              <a:t>util</a:t>
            </a:r>
            <a:r>
              <a:rPr lang="en-US" b="1" dirty="0" smtClean="0"/>
              <a:t>&gt; tag  </a:t>
            </a:r>
            <a:r>
              <a:rPr lang="en-US" dirty="0" smtClean="0"/>
              <a:t>and what are the different attributes are available with </a:t>
            </a:r>
            <a:r>
              <a:rPr lang="en-US" dirty="0" err="1" smtClean="0"/>
              <a:t>util</a:t>
            </a:r>
            <a:r>
              <a:rPr lang="en-US" dirty="0" smtClean="0"/>
              <a:t> tag.</a:t>
            </a:r>
            <a:endParaRPr lang="en-US" b="1"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19901907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Spring 29</a:t>
            </a:r>
            <a:endParaRPr lang="en-US" dirty="0"/>
          </a:p>
        </p:txBody>
      </p:sp>
      <p:sp>
        <p:nvSpPr>
          <p:cNvPr id="3" name="Content Placeholder 2"/>
          <p:cNvSpPr>
            <a:spLocks noGrp="1"/>
          </p:cNvSpPr>
          <p:nvPr>
            <p:ph idx="1"/>
          </p:nvPr>
        </p:nvSpPr>
        <p:spPr/>
        <p:txBody>
          <a:bodyPr/>
          <a:lstStyle/>
          <a:p>
            <a:r>
              <a:rPr lang="en-US" dirty="0" smtClean="0"/>
              <a:t>constructor confusion and different attributes are used to resolve the constructor confusion, </a:t>
            </a:r>
            <a:r>
              <a:rPr lang="en-US" dirty="0" err="1" smtClean="0"/>
              <a:t>i.e</a:t>
            </a:r>
            <a:r>
              <a:rPr lang="en-US" dirty="0" smtClean="0"/>
              <a:t> </a:t>
            </a:r>
          </a:p>
          <a:p>
            <a:pPr lvl="1"/>
            <a:r>
              <a:rPr lang="en-US" dirty="0" smtClean="0"/>
              <a:t>Type attribute</a:t>
            </a:r>
          </a:p>
          <a:p>
            <a:pPr lvl="1"/>
            <a:r>
              <a:rPr lang="en-US" dirty="0" smtClean="0"/>
              <a:t>Index attribute</a:t>
            </a:r>
          </a:p>
          <a:p>
            <a:pPr lvl="1"/>
            <a:r>
              <a:rPr lang="en-US" dirty="0" smtClean="0"/>
              <a:t>Name attribute</a:t>
            </a:r>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80253993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Spring 31</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What is mean by Inner Bean and way we use inner bean concept?</a:t>
            </a:r>
          </a:p>
          <a:p>
            <a:r>
              <a:rPr lang="en-US" dirty="0" smtClean="0"/>
              <a:t>What is the bean inheritance ?</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4905997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Spring 32 33</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What is bean aliasing? How to work with bean aliasing?</a:t>
            </a:r>
          </a:p>
          <a:p>
            <a:pPr marL="0" indent="0">
              <a:buNone/>
            </a:pPr>
            <a:endParaRPr lang="en-US" dirty="0"/>
          </a:p>
          <a:p>
            <a:pPr marL="0" indent="0">
              <a:buNone/>
            </a:pPr>
            <a:r>
              <a:rPr lang="en-US" dirty="0" smtClean="0"/>
              <a:t>Spring 2.0 &gt; name is the attribute are used to give the aliases to the beans </a:t>
            </a:r>
          </a:p>
          <a:p>
            <a:pPr marL="0" indent="0">
              <a:buNone/>
            </a:pPr>
            <a:r>
              <a:rPr lang="en-US" dirty="0" smtClean="0"/>
              <a:t>Spring 2.0 &lt; alias tag used to give the alias name to the bean.</a:t>
            </a:r>
          </a:p>
          <a:p>
            <a:pPr marL="0" indent="0">
              <a:buNone/>
            </a:pPr>
            <a:r>
              <a:rPr lang="en-US" dirty="0" smtClean="0"/>
              <a:t>Way two attributes are there for aliasing the bean?</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5614207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34 </a:t>
            </a:r>
            <a:endParaRPr lang="en-US" dirty="0"/>
          </a:p>
        </p:txBody>
      </p:sp>
      <p:sp>
        <p:nvSpPr>
          <p:cNvPr id="3" name="Content Placeholder 2"/>
          <p:cNvSpPr>
            <a:spLocks noGrp="1"/>
          </p:cNvSpPr>
          <p:nvPr>
            <p:ph idx="1"/>
          </p:nvPr>
        </p:nvSpPr>
        <p:spPr/>
        <p:txBody>
          <a:bodyPr/>
          <a:lstStyle/>
          <a:p>
            <a:r>
              <a:rPr lang="en-US" dirty="0" smtClean="0"/>
              <a:t>How to inject null to the constructor?</a:t>
            </a:r>
          </a:p>
          <a:p>
            <a:r>
              <a:rPr lang="en-US" dirty="0" smtClean="0"/>
              <a:t>Importance of bean </a:t>
            </a:r>
            <a:r>
              <a:rPr lang="en-US" dirty="0" err="1" smtClean="0"/>
              <a:t>autowiring</a:t>
            </a:r>
            <a:r>
              <a:rPr lang="en-US" dirty="0" smtClean="0"/>
              <a:t>?</a:t>
            </a:r>
          </a:p>
          <a:p>
            <a:endParaRPr lang="en-US" dirty="0" smtClean="0"/>
          </a:p>
          <a:p>
            <a:pPr marL="0" indent="0">
              <a:buNone/>
            </a:pPr>
            <a:r>
              <a:rPr lang="en-US" dirty="0"/>
              <a:t>	</a:t>
            </a: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675240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Spring 35 36</a:t>
            </a:r>
            <a:br>
              <a:rPr lang="en-US" dirty="0" smtClean="0"/>
            </a:br>
            <a:r>
              <a:rPr lang="en-US" dirty="0" smtClean="0"/>
              <a:t>Bean </a:t>
            </a:r>
            <a:r>
              <a:rPr lang="en-US" dirty="0" err="1" smtClean="0"/>
              <a:t>autowiring</a:t>
            </a:r>
            <a:endParaRPr lang="en-IN" dirty="0"/>
          </a:p>
        </p:txBody>
      </p:sp>
      <p:sp>
        <p:nvSpPr>
          <p:cNvPr id="3" name="Content Placeholder 2"/>
          <p:cNvSpPr>
            <a:spLocks noGrp="1"/>
          </p:cNvSpPr>
          <p:nvPr>
            <p:ph idx="1"/>
          </p:nvPr>
        </p:nvSpPr>
        <p:spPr>
          <a:xfrm>
            <a:off x="75156" y="1143000"/>
            <a:ext cx="8934189" cy="5608529"/>
          </a:xfrm>
        </p:spPr>
        <p:txBody>
          <a:bodyPr>
            <a:normAutofit fontScale="85000" lnSpcReduction="20000"/>
          </a:bodyPr>
          <a:lstStyle/>
          <a:p>
            <a:pPr marL="0" indent="0">
              <a:spcBef>
                <a:spcPts val="0"/>
              </a:spcBef>
              <a:buNone/>
            </a:pPr>
            <a:r>
              <a:rPr lang="en-US" dirty="0"/>
              <a:t>c</a:t>
            </a:r>
            <a:r>
              <a:rPr lang="en-US" dirty="0" smtClean="0"/>
              <a:t>lass A{</a:t>
            </a:r>
          </a:p>
          <a:p>
            <a:pPr marL="0" indent="0">
              <a:spcBef>
                <a:spcPts val="0"/>
              </a:spcBef>
              <a:buNone/>
            </a:pPr>
            <a:r>
              <a:rPr lang="en-US" dirty="0" smtClean="0"/>
              <a:t>private B </a:t>
            </a:r>
            <a:r>
              <a:rPr lang="en-US" dirty="0" err="1" smtClean="0"/>
              <a:t>b</a:t>
            </a:r>
            <a:r>
              <a:rPr lang="en-US" dirty="0" smtClean="0"/>
              <a:t>;</a:t>
            </a:r>
          </a:p>
          <a:p>
            <a:pPr marL="0" indent="0">
              <a:spcBef>
                <a:spcPts val="0"/>
              </a:spcBef>
              <a:buNone/>
            </a:pPr>
            <a:r>
              <a:rPr lang="en-US" dirty="0" smtClean="0"/>
              <a:t>//setter</a:t>
            </a:r>
          </a:p>
          <a:p>
            <a:pPr marL="0" indent="0">
              <a:spcBef>
                <a:spcPts val="0"/>
              </a:spcBef>
              <a:buNone/>
            </a:pPr>
            <a:r>
              <a:rPr lang="en-US" dirty="0" smtClean="0"/>
              <a:t>}</a:t>
            </a:r>
          </a:p>
          <a:p>
            <a:pPr marL="0" indent="0">
              <a:spcBef>
                <a:spcPts val="0"/>
              </a:spcBef>
              <a:buNone/>
            </a:pPr>
            <a:r>
              <a:rPr lang="en-US" dirty="0" smtClean="0"/>
              <a:t>class B{</a:t>
            </a:r>
          </a:p>
          <a:p>
            <a:pPr marL="0" indent="0">
              <a:spcBef>
                <a:spcPts val="0"/>
              </a:spcBef>
              <a:buNone/>
            </a:pPr>
            <a:r>
              <a:rPr lang="en-US" dirty="0" smtClean="0"/>
              <a:t>}</a:t>
            </a:r>
          </a:p>
          <a:p>
            <a:pPr marL="0" indent="0">
              <a:spcBef>
                <a:spcPts val="0"/>
              </a:spcBef>
              <a:buNone/>
            </a:pPr>
            <a:r>
              <a:rPr lang="en-US" dirty="0" smtClean="0"/>
              <a:t>&lt;bean id=“a” class=“A”/&gt;</a:t>
            </a:r>
          </a:p>
          <a:p>
            <a:pPr marL="0" indent="0">
              <a:spcBef>
                <a:spcPts val="0"/>
              </a:spcBef>
              <a:buNone/>
            </a:pPr>
            <a:r>
              <a:rPr lang="en-US" dirty="0" smtClean="0"/>
              <a:t>&lt;bean id=“b” class=“B”/&gt;</a:t>
            </a:r>
          </a:p>
          <a:p>
            <a:pPr>
              <a:spcBef>
                <a:spcPts val="0"/>
              </a:spcBef>
            </a:pPr>
            <a:r>
              <a:rPr lang="en-US" dirty="0" smtClean="0"/>
              <a:t>In this case IOC container can only create the objects ,but it can’t manage the dependencies, to manage the dependencies we have to provide </a:t>
            </a:r>
            <a:r>
              <a:rPr lang="en-US" dirty="0" smtClean="0">
                <a:solidFill>
                  <a:srgbClr val="FF0000"/>
                </a:solidFill>
              </a:rPr>
              <a:t>additional configuration details</a:t>
            </a:r>
            <a:r>
              <a:rPr lang="en-US" dirty="0" smtClean="0"/>
              <a:t>. </a:t>
            </a:r>
          </a:p>
          <a:p>
            <a:pPr marL="0" indent="0">
              <a:spcBef>
                <a:spcPts val="0"/>
              </a:spcBef>
              <a:buNone/>
            </a:pPr>
            <a:r>
              <a:rPr lang="en-US" dirty="0"/>
              <a:t>&lt;bean id=“a” class=“A</a:t>
            </a:r>
            <a:r>
              <a:rPr lang="en-US" dirty="0" smtClean="0"/>
              <a:t>”&gt;</a:t>
            </a:r>
          </a:p>
          <a:p>
            <a:pPr marL="0" indent="0">
              <a:spcBef>
                <a:spcPts val="0"/>
              </a:spcBef>
              <a:buNone/>
            </a:pPr>
            <a:r>
              <a:rPr lang="en-US" dirty="0" smtClean="0"/>
              <a:t>&lt;property name=“b” ref=“b”/&gt;  &lt;/bean&gt;</a:t>
            </a:r>
            <a:endParaRPr lang="en-US" dirty="0"/>
          </a:p>
          <a:p>
            <a:pPr marL="0" indent="0">
              <a:spcBef>
                <a:spcPts val="0"/>
              </a:spcBef>
              <a:buNone/>
            </a:pPr>
            <a:r>
              <a:rPr lang="en-US" dirty="0"/>
              <a:t>&lt;bean id=“b” class=“B</a:t>
            </a:r>
            <a:r>
              <a:rPr lang="en-US" dirty="0" smtClean="0"/>
              <a:t>”/&gt;</a:t>
            </a:r>
            <a:endParaRPr lang="en-US" dirty="0"/>
          </a:p>
          <a:p>
            <a:pPr marL="0" indent="0">
              <a:spcBef>
                <a:spcPts val="0"/>
              </a:spcBef>
              <a:buNone/>
            </a:pPr>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27586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339" y="601250"/>
            <a:ext cx="8962373" cy="6075123"/>
          </a:xfrm>
        </p:spPr>
        <p:txBody>
          <a:bodyPr>
            <a:normAutofit fontScale="70000" lnSpcReduction="20000"/>
          </a:bodyPr>
          <a:lstStyle/>
          <a:p>
            <a:r>
              <a:rPr lang="en-US" dirty="0" smtClean="0">
                <a:solidFill>
                  <a:srgbClr val="00B0F0"/>
                </a:solidFill>
                <a:latin typeface="Consolas" pitchFamily="49" charset="0"/>
                <a:cs typeface="Consolas" pitchFamily="49" charset="0"/>
              </a:rPr>
              <a:t>Instead of we provide the additional configuration details to manage the dependencies, IOC container can manage dependencies using </a:t>
            </a:r>
            <a:r>
              <a:rPr lang="en-US" dirty="0" err="1" smtClean="0">
                <a:solidFill>
                  <a:srgbClr val="00B0F0"/>
                </a:solidFill>
                <a:latin typeface="Consolas" pitchFamily="49" charset="0"/>
                <a:cs typeface="Consolas" pitchFamily="49" charset="0"/>
              </a:rPr>
              <a:t>autowiring,by</a:t>
            </a:r>
            <a:r>
              <a:rPr lang="en-US" dirty="0" smtClean="0">
                <a:solidFill>
                  <a:srgbClr val="00B0F0"/>
                </a:solidFill>
                <a:latin typeface="Consolas" pitchFamily="49" charset="0"/>
                <a:cs typeface="Consolas" pitchFamily="49" charset="0"/>
              </a:rPr>
              <a:t> default </a:t>
            </a:r>
            <a:r>
              <a:rPr lang="en-US" dirty="0" err="1" smtClean="0">
                <a:solidFill>
                  <a:srgbClr val="00B0F0"/>
                </a:solidFill>
                <a:latin typeface="Consolas" pitchFamily="49" charset="0"/>
                <a:cs typeface="Consolas" pitchFamily="49" charset="0"/>
              </a:rPr>
              <a:t>autowire</a:t>
            </a:r>
            <a:r>
              <a:rPr lang="en-US" dirty="0" smtClean="0">
                <a:solidFill>
                  <a:srgbClr val="00B0F0"/>
                </a:solidFill>
                <a:latin typeface="Consolas" pitchFamily="49" charset="0"/>
                <a:cs typeface="Consolas" pitchFamily="49" charset="0"/>
              </a:rPr>
              <a:t> is </a:t>
            </a:r>
            <a:r>
              <a:rPr lang="en-US" dirty="0" err="1" smtClean="0">
                <a:solidFill>
                  <a:srgbClr val="00B0F0"/>
                </a:solidFill>
                <a:latin typeface="Consolas" pitchFamily="49" charset="0"/>
                <a:cs typeface="Consolas" pitchFamily="49" charset="0"/>
              </a:rPr>
              <a:t>turnedoff</a:t>
            </a:r>
            <a:r>
              <a:rPr lang="en-US" dirty="0" smtClean="0">
                <a:solidFill>
                  <a:srgbClr val="00B0F0"/>
                </a:solidFill>
                <a:latin typeface="Consolas" pitchFamily="49" charset="0"/>
                <a:cs typeface="Consolas" pitchFamily="49" charset="0"/>
              </a:rPr>
              <a:t>.</a:t>
            </a:r>
          </a:p>
          <a:p>
            <a:pPr marL="0" indent="0">
              <a:spcBef>
                <a:spcPts val="0"/>
              </a:spcBef>
              <a:buNone/>
            </a:pPr>
            <a:r>
              <a:rPr lang="en-US" dirty="0" smtClean="0">
                <a:solidFill>
                  <a:srgbClr val="00B0F0"/>
                </a:solidFill>
              </a:rPr>
              <a:t>	&lt;</a:t>
            </a:r>
            <a:r>
              <a:rPr lang="en-US" dirty="0">
                <a:solidFill>
                  <a:srgbClr val="00B0F0"/>
                </a:solidFill>
              </a:rPr>
              <a:t>bean id=“a” class=“A</a:t>
            </a:r>
            <a:r>
              <a:rPr lang="en-US" dirty="0" smtClean="0">
                <a:solidFill>
                  <a:srgbClr val="00B0F0"/>
                </a:solidFill>
              </a:rPr>
              <a:t>” </a:t>
            </a:r>
            <a:r>
              <a:rPr lang="en-US" dirty="0" err="1" smtClean="0">
                <a:solidFill>
                  <a:srgbClr val="00B0F0"/>
                </a:solidFill>
              </a:rPr>
              <a:t>autowire</a:t>
            </a:r>
            <a:r>
              <a:rPr lang="en-US" dirty="0" smtClean="0">
                <a:solidFill>
                  <a:srgbClr val="00B0F0"/>
                </a:solidFill>
              </a:rPr>
              <a:t>=MODE&gt;</a:t>
            </a:r>
            <a:endParaRPr lang="en-US" dirty="0">
              <a:solidFill>
                <a:srgbClr val="00B0F0"/>
              </a:solidFill>
            </a:endParaRPr>
          </a:p>
          <a:p>
            <a:pPr marL="0" indent="0">
              <a:spcBef>
                <a:spcPts val="0"/>
              </a:spcBef>
              <a:buNone/>
            </a:pPr>
            <a:r>
              <a:rPr lang="en-US" dirty="0" smtClean="0">
                <a:solidFill>
                  <a:srgbClr val="00B0F0"/>
                </a:solidFill>
              </a:rPr>
              <a:t>	&lt;</a:t>
            </a:r>
            <a:r>
              <a:rPr lang="en-US" dirty="0">
                <a:solidFill>
                  <a:srgbClr val="00B0F0"/>
                </a:solidFill>
              </a:rPr>
              <a:t>bean id=“b” class=“B</a:t>
            </a:r>
            <a:r>
              <a:rPr lang="en-US" dirty="0" smtClean="0">
                <a:solidFill>
                  <a:srgbClr val="00B0F0"/>
                </a:solidFill>
              </a:rPr>
              <a:t>”&gt;</a:t>
            </a:r>
          </a:p>
          <a:p>
            <a:pPr>
              <a:spcBef>
                <a:spcPts val="0"/>
              </a:spcBef>
            </a:pPr>
            <a:r>
              <a:rPr lang="en-US" dirty="0" smtClean="0">
                <a:solidFill>
                  <a:srgbClr val="00B0F0"/>
                </a:solidFill>
              </a:rPr>
              <a:t>We have to use </a:t>
            </a:r>
            <a:r>
              <a:rPr lang="en-US" dirty="0" err="1" smtClean="0">
                <a:solidFill>
                  <a:srgbClr val="00B0F0"/>
                </a:solidFill>
              </a:rPr>
              <a:t>autowire</a:t>
            </a:r>
            <a:r>
              <a:rPr lang="en-US" dirty="0" smtClean="0">
                <a:solidFill>
                  <a:srgbClr val="00B0F0"/>
                </a:solidFill>
              </a:rPr>
              <a:t> at bean level, and MODE means how the IOC will manage the dependencies, there are 4 MODEs are there, they are</a:t>
            </a:r>
          </a:p>
          <a:p>
            <a:pPr marL="0" indent="0">
              <a:spcBef>
                <a:spcPts val="0"/>
              </a:spcBef>
              <a:buNone/>
            </a:pPr>
            <a:r>
              <a:rPr lang="en-US" dirty="0">
                <a:solidFill>
                  <a:srgbClr val="00B0F0"/>
                </a:solidFill>
              </a:rPr>
              <a:t>	</a:t>
            </a:r>
            <a:r>
              <a:rPr lang="en-US" dirty="0" smtClean="0">
                <a:solidFill>
                  <a:srgbClr val="00B0F0"/>
                </a:solidFill>
              </a:rPr>
              <a:t>1)</a:t>
            </a:r>
            <a:r>
              <a:rPr lang="en-US" dirty="0" err="1" smtClean="0">
                <a:solidFill>
                  <a:srgbClr val="00B0F0"/>
                </a:solidFill>
              </a:rPr>
              <a:t>byName</a:t>
            </a:r>
            <a:endParaRPr lang="en-US" dirty="0" smtClean="0">
              <a:solidFill>
                <a:srgbClr val="00B0F0"/>
              </a:solidFill>
            </a:endParaRPr>
          </a:p>
          <a:p>
            <a:pPr marL="0" indent="0">
              <a:spcBef>
                <a:spcPts val="0"/>
              </a:spcBef>
              <a:buNone/>
            </a:pPr>
            <a:r>
              <a:rPr lang="en-US" dirty="0">
                <a:solidFill>
                  <a:srgbClr val="00B0F0"/>
                </a:solidFill>
              </a:rPr>
              <a:t>	</a:t>
            </a:r>
            <a:r>
              <a:rPr lang="en-US" dirty="0" smtClean="0">
                <a:solidFill>
                  <a:srgbClr val="00B0F0"/>
                </a:solidFill>
              </a:rPr>
              <a:t>2)</a:t>
            </a:r>
            <a:r>
              <a:rPr lang="en-US" dirty="0" err="1" smtClean="0">
                <a:solidFill>
                  <a:srgbClr val="00B0F0"/>
                </a:solidFill>
              </a:rPr>
              <a:t>byType</a:t>
            </a:r>
            <a:endParaRPr lang="en-US" dirty="0" smtClean="0">
              <a:solidFill>
                <a:srgbClr val="00B0F0"/>
              </a:solidFill>
            </a:endParaRPr>
          </a:p>
          <a:p>
            <a:pPr marL="0" indent="0">
              <a:spcBef>
                <a:spcPts val="0"/>
              </a:spcBef>
              <a:buNone/>
            </a:pPr>
            <a:r>
              <a:rPr lang="en-US" dirty="0">
                <a:solidFill>
                  <a:srgbClr val="00B0F0"/>
                </a:solidFill>
              </a:rPr>
              <a:t>	</a:t>
            </a:r>
            <a:r>
              <a:rPr lang="en-US" dirty="0" smtClean="0">
                <a:solidFill>
                  <a:srgbClr val="00B0F0"/>
                </a:solidFill>
              </a:rPr>
              <a:t>3)constructor</a:t>
            </a:r>
          </a:p>
          <a:p>
            <a:pPr marL="0" indent="0">
              <a:spcBef>
                <a:spcPts val="0"/>
              </a:spcBef>
              <a:buNone/>
            </a:pPr>
            <a:r>
              <a:rPr lang="en-US" dirty="0">
                <a:solidFill>
                  <a:srgbClr val="00B0F0"/>
                </a:solidFill>
              </a:rPr>
              <a:t>	</a:t>
            </a:r>
            <a:r>
              <a:rPr lang="en-US" dirty="0" smtClean="0">
                <a:solidFill>
                  <a:srgbClr val="00B0F0"/>
                </a:solidFill>
              </a:rPr>
              <a:t>4)</a:t>
            </a:r>
            <a:r>
              <a:rPr lang="en-US" dirty="0" err="1" smtClean="0">
                <a:solidFill>
                  <a:srgbClr val="00B0F0"/>
                </a:solidFill>
              </a:rPr>
              <a:t>autodetect</a:t>
            </a:r>
            <a:r>
              <a:rPr lang="en-US" dirty="0">
                <a:solidFill>
                  <a:srgbClr val="00B0F0"/>
                </a:solidFill>
              </a:rPr>
              <a:t> </a:t>
            </a:r>
            <a:r>
              <a:rPr lang="en-US" dirty="0" smtClean="0">
                <a:solidFill>
                  <a:srgbClr val="00B0F0"/>
                </a:solidFill>
              </a:rPr>
              <a:t>[it is </a:t>
            </a:r>
            <a:r>
              <a:rPr lang="en-US" dirty="0" err="1" smtClean="0">
                <a:solidFill>
                  <a:srgbClr val="00B0F0"/>
                </a:solidFill>
              </a:rPr>
              <a:t>depricated</a:t>
            </a:r>
            <a:r>
              <a:rPr lang="en-US" dirty="0" smtClean="0">
                <a:solidFill>
                  <a:srgbClr val="00B0F0"/>
                </a:solidFill>
              </a:rPr>
              <a:t> in Spring 2.5 and not available from Spring 3.0]</a:t>
            </a:r>
          </a:p>
          <a:p>
            <a:pPr marL="0" indent="0">
              <a:spcBef>
                <a:spcPts val="0"/>
              </a:spcBef>
              <a:buNone/>
            </a:pPr>
            <a:r>
              <a:rPr lang="en-US" dirty="0" smtClean="0">
                <a:solidFill>
                  <a:srgbClr val="00B0F0"/>
                </a:solidFill>
              </a:rPr>
              <a:t>1)</a:t>
            </a:r>
            <a:r>
              <a:rPr lang="en-US" dirty="0" err="1" smtClean="0">
                <a:solidFill>
                  <a:srgbClr val="00B0F0"/>
                </a:solidFill>
              </a:rPr>
              <a:t>byName</a:t>
            </a:r>
            <a:r>
              <a:rPr lang="en-US" dirty="0" smtClean="0">
                <a:solidFill>
                  <a:srgbClr val="00B0F0"/>
                </a:solidFill>
              </a:rPr>
              <a:t>:</a:t>
            </a:r>
          </a:p>
          <a:p>
            <a:pPr marL="0" indent="0">
              <a:spcBef>
                <a:spcPts val="0"/>
              </a:spcBef>
              <a:buNone/>
            </a:pPr>
            <a:r>
              <a:rPr lang="en-US" dirty="0" smtClean="0">
                <a:solidFill>
                  <a:srgbClr val="00B0F0"/>
                </a:solidFill>
              </a:rPr>
              <a:t>---------------</a:t>
            </a:r>
          </a:p>
          <a:p>
            <a:pPr>
              <a:spcBef>
                <a:spcPts val="0"/>
              </a:spcBef>
            </a:pPr>
            <a:r>
              <a:rPr lang="en-US" dirty="0" smtClean="0">
                <a:solidFill>
                  <a:srgbClr val="00B0F0"/>
                </a:solidFill>
              </a:rPr>
              <a:t>When we set </a:t>
            </a:r>
            <a:r>
              <a:rPr lang="en-US" dirty="0" err="1" smtClean="0">
                <a:solidFill>
                  <a:srgbClr val="00B0F0"/>
                </a:solidFill>
              </a:rPr>
              <a:t>autowire</a:t>
            </a:r>
            <a:r>
              <a:rPr lang="en-US" dirty="0" smtClean="0">
                <a:solidFill>
                  <a:srgbClr val="00B0F0"/>
                </a:solidFill>
              </a:rPr>
              <a:t>=“</a:t>
            </a:r>
            <a:r>
              <a:rPr lang="en-US" dirty="0" err="1" smtClean="0">
                <a:solidFill>
                  <a:srgbClr val="00B0F0"/>
                </a:solidFill>
              </a:rPr>
              <a:t>byName</a:t>
            </a:r>
            <a:r>
              <a:rPr lang="en-US" dirty="0" smtClean="0">
                <a:solidFill>
                  <a:srgbClr val="00B0F0"/>
                </a:solidFill>
              </a:rPr>
              <a:t>”, the IOC container will manage the dependencies via </a:t>
            </a:r>
            <a:r>
              <a:rPr lang="en-US" dirty="0" smtClean="0">
                <a:solidFill>
                  <a:srgbClr val="FF0000"/>
                </a:solidFill>
              </a:rPr>
              <a:t>setter</a:t>
            </a:r>
            <a:r>
              <a:rPr lang="en-US" dirty="0" smtClean="0">
                <a:solidFill>
                  <a:srgbClr val="00B0F0"/>
                </a:solidFill>
              </a:rPr>
              <a:t>, after creation of the target class, it will check the </a:t>
            </a:r>
            <a:r>
              <a:rPr lang="en-US" dirty="0" err="1" smtClean="0">
                <a:solidFill>
                  <a:srgbClr val="00B0F0"/>
                </a:solidFill>
              </a:rPr>
              <a:t>autowire</a:t>
            </a:r>
            <a:r>
              <a:rPr lang="en-US" dirty="0" smtClean="0">
                <a:solidFill>
                  <a:srgbClr val="00B0F0"/>
                </a:solidFill>
              </a:rPr>
              <a:t> mode, if it is </a:t>
            </a:r>
            <a:r>
              <a:rPr lang="en-US" dirty="0" err="1" smtClean="0">
                <a:solidFill>
                  <a:srgbClr val="00B0F0"/>
                </a:solidFill>
              </a:rPr>
              <a:t>byName</a:t>
            </a:r>
            <a:r>
              <a:rPr lang="en-US" dirty="0" smtClean="0">
                <a:solidFill>
                  <a:srgbClr val="00B0F0"/>
                </a:solidFill>
              </a:rPr>
              <a:t> then it holds the target object and then checks the target class attributes which having setter and then it checks the attribute name with the bean id, if both are matched, then it will create the object of dependent bean and pass it as an argument to the setter, then it returns the target class object.</a:t>
            </a:r>
            <a:endParaRPr lang="en-US" dirty="0" smtClean="0">
              <a:solidFill>
                <a:srgbClr val="FF0000"/>
              </a:solidFill>
            </a:endParaRPr>
          </a:p>
          <a:p>
            <a:pPr>
              <a:spcBef>
                <a:spcPts val="0"/>
              </a:spcBef>
            </a:pPr>
            <a:endParaRPr lang="en-US" dirty="0">
              <a:solidFill>
                <a:srgbClr val="00B0F0"/>
              </a:solidFill>
            </a:endParaRPr>
          </a:p>
          <a:p>
            <a:pPr marL="0" indent="0">
              <a:buNone/>
            </a:pPr>
            <a:endParaRPr lang="en-IN" dirty="0">
              <a:solidFill>
                <a:srgbClr val="00B0F0"/>
              </a:solidFill>
              <a:latin typeface="Consolas" pitchFamily="49" charset="0"/>
              <a:cs typeface="Consolas" pitchFamily="49" charset="0"/>
            </a:endParaRP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29793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marL="0" indent="0">
              <a:spcBef>
                <a:spcPts val="0"/>
              </a:spcBef>
              <a:buNone/>
            </a:pPr>
            <a:r>
              <a:rPr lang="en-US" dirty="0" smtClean="0">
                <a:solidFill>
                  <a:srgbClr val="00B0F0"/>
                </a:solidFill>
              </a:rPr>
              <a:t>Ex:-</a:t>
            </a:r>
          </a:p>
          <a:p>
            <a:pPr marL="0" indent="0">
              <a:spcBef>
                <a:spcPts val="0"/>
              </a:spcBef>
              <a:buNone/>
            </a:pPr>
            <a:r>
              <a:rPr lang="en-US" dirty="0" smtClean="0">
                <a:solidFill>
                  <a:srgbClr val="00B0F0"/>
                </a:solidFill>
              </a:rPr>
              <a:t>-----</a:t>
            </a:r>
          </a:p>
          <a:p>
            <a:pPr marL="0" indent="0">
              <a:spcBef>
                <a:spcPts val="0"/>
              </a:spcBef>
              <a:buNone/>
            </a:pPr>
            <a:r>
              <a:rPr lang="en-US" dirty="0">
                <a:solidFill>
                  <a:srgbClr val="00B0F0"/>
                </a:solidFill>
              </a:rPr>
              <a:t>class Car{</a:t>
            </a:r>
          </a:p>
          <a:p>
            <a:pPr marL="0" indent="0">
              <a:spcBef>
                <a:spcPts val="0"/>
              </a:spcBef>
              <a:buNone/>
            </a:pPr>
            <a:r>
              <a:rPr lang="en-US" dirty="0">
                <a:solidFill>
                  <a:srgbClr val="00B0F0"/>
                </a:solidFill>
              </a:rPr>
              <a:t>private Engine </a:t>
            </a:r>
            <a:r>
              <a:rPr lang="en-US" dirty="0" err="1">
                <a:solidFill>
                  <a:srgbClr val="00B0F0"/>
                </a:solidFill>
              </a:rPr>
              <a:t>engine</a:t>
            </a:r>
            <a:r>
              <a:rPr lang="en-US" dirty="0">
                <a:solidFill>
                  <a:srgbClr val="00B0F0"/>
                </a:solidFill>
              </a:rPr>
              <a:t>;</a:t>
            </a:r>
          </a:p>
          <a:p>
            <a:pPr marL="0" indent="0">
              <a:spcBef>
                <a:spcPts val="0"/>
              </a:spcBef>
              <a:buNone/>
            </a:pPr>
            <a:r>
              <a:rPr lang="en-US" dirty="0">
                <a:solidFill>
                  <a:srgbClr val="00B0F0"/>
                </a:solidFill>
              </a:rPr>
              <a:t>//setters</a:t>
            </a:r>
          </a:p>
          <a:p>
            <a:pPr marL="0" indent="0">
              <a:spcBef>
                <a:spcPts val="0"/>
              </a:spcBef>
              <a:buNone/>
            </a:pPr>
            <a:r>
              <a:rPr lang="en-US" dirty="0">
                <a:solidFill>
                  <a:srgbClr val="00B0F0"/>
                </a:solidFill>
              </a:rPr>
              <a:t>}</a:t>
            </a:r>
          </a:p>
          <a:p>
            <a:pPr marL="0" indent="0">
              <a:spcBef>
                <a:spcPts val="0"/>
              </a:spcBef>
              <a:buNone/>
            </a:pPr>
            <a:r>
              <a:rPr lang="en-US" dirty="0">
                <a:solidFill>
                  <a:srgbClr val="00B0F0"/>
                </a:solidFill>
              </a:rPr>
              <a:t>class Engine{</a:t>
            </a:r>
          </a:p>
          <a:p>
            <a:pPr marL="0" indent="0">
              <a:spcBef>
                <a:spcPts val="0"/>
              </a:spcBef>
              <a:buNone/>
            </a:pPr>
            <a:r>
              <a:rPr lang="en-US" dirty="0" smtClean="0">
                <a:solidFill>
                  <a:srgbClr val="00B0F0"/>
                </a:solidFill>
              </a:rPr>
              <a:t>}</a:t>
            </a:r>
          </a:p>
          <a:p>
            <a:pPr marL="0" indent="0">
              <a:spcBef>
                <a:spcPts val="0"/>
              </a:spcBef>
              <a:buNone/>
            </a:pPr>
            <a:r>
              <a:rPr lang="en-US" dirty="0" smtClean="0">
                <a:solidFill>
                  <a:srgbClr val="00B0F0"/>
                </a:solidFill>
              </a:rPr>
              <a:t>&lt;bean id=“car” class=“Car” </a:t>
            </a:r>
            <a:r>
              <a:rPr lang="en-US" dirty="0" err="1" smtClean="0">
                <a:solidFill>
                  <a:srgbClr val="00B0F0"/>
                </a:solidFill>
              </a:rPr>
              <a:t>autowire</a:t>
            </a:r>
            <a:r>
              <a:rPr lang="en-US" dirty="0" smtClean="0">
                <a:solidFill>
                  <a:srgbClr val="00B0F0"/>
                </a:solidFill>
              </a:rPr>
              <a:t>=“</a:t>
            </a:r>
            <a:r>
              <a:rPr lang="en-US" dirty="0" err="1" smtClean="0">
                <a:solidFill>
                  <a:srgbClr val="00B0F0"/>
                </a:solidFill>
              </a:rPr>
              <a:t>byName</a:t>
            </a:r>
            <a:r>
              <a:rPr lang="en-US" dirty="0" smtClean="0">
                <a:solidFill>
                  <a:srgbClr val="00B0F0"/>
                </a:solidFill>
              </a:rPr>
              <a:t>”/&gt;</a:t>
            </a:r>
          </a:p>
          <a:p>
            <a:pPr marL="0" indent="0">
              <a:spcBef>
                <a:spcPts val="0"/>
              </a:spcBef>
              <a:buNone/>
            </a:pPr>
            <a:r>
              <a:rPr lang="en-US" dirty="0" smtClean="0">
                <a:solidFill>
                  <a:srgbClr val="00B0F0"/>
                </a:solidFill>
              </a:rPr>
              <a:t>&lt;bean id=“engine” class=“Engine”/&gt;</a:t>
            </a:r>
          </a:p>
          <a:p>
            <a:pPr>
              <a:spcBef>
                <a:spcPts val="0"/>
              </a:spcBef>
            </a:pPr>
            <a:r>
              <a:rPr lang="en-US" dirty="0" smtClean="0">
                <a:solidFill>
                  <a:srgbClr val="00B0F0"/>
                </a:solidFill>
              </a:rPr>
              <a:t>Here, IOC will creates the car(Target) object , and then holds it, then it creates the object of Car class attribute name which having setter i.e., engine, and passes as parameter to the Target class.</a:t>
            </a:r>
          </a:p>
          <a:p>
            <a:pPr marL="0" indent="0">
              <a:spcBef>
                <a:spcPts val="0"/>
              </a:spcBef>
              <a:buNone/>
            </a:pPr>
            <a:r>
              <a:rPr lang="en-US" dirty="0" smtClean="0">
                <a:solidFill>
                  <a:srgbClr val="FF0000"/>
                </a:solidFill>
              </a:rPr>
              <a:t>2)</a:t>
            </a:r>
            <a:r>
              <a:rPr lang="en-US" dirty="0" err="1" smtClean="0">
                <a:solidFill>
                  <a:srgbClr val="FF0000"/>
                </a:solidFill>
              </a:rPr>
              <a:t>byType</a:t>
            </a:r>
            <a:r>
              <a:rPr lang="en-US" dirty="0" smtClean="0">
                <a:solidFill>
                  <a:srgbClr val="FF0000"/>
                </a:solidFill>
              </a:rPr>
              <a:t>:</a:t>
            </a:r>
          </a:p>
          <a:p>
            <a:pPr marL="0" indent="0">
              <a:spcBef>
                <a:spcPts val="0"/>
              </a:spcBef>
              <a:buNone/>
            </a:pPr>
            <a:r>
              <a:rPr lang="en-US" dirty="0" smtClean="0">
                <a:solidFill>
                  <a:srgbClr val="FF0000"/>
                </a:solidFill>
              </a:rPr>
              <a:t>------------- </a:t>
            </a:r>
          </a:p>
          <a:p>
            <a:pPr>
              <a:spcBef>
                <a:spcPts val="0"/>
              </a:spcBef>
            </a:pPr>
            <a:r>
              <a:rPr lang="en-US" dirty="0" smtClean="0">
                <a:solidFill>
                  <a:srgbClr val="00B0F0"/>
                </a:solidFill>
              </a:rPr>
              <a:t>In this case it will check the attribute type which is having the setter and matches with the bean class type.</a:t>
            </a:r>
          </a:p>
          <a:p>
            <a:pPr marL="0" indent="0">
              <a:spcBef>
                <a:spcPts val="0"/>
              </a:spcBef>
              <a:buNone/>
            </a:pPr>
            <a:r>
              <a:rPr lang="en-US" dirty="0">
                <a:solidFill>
                  <a:srgbClr val="00B0F0"/>
                </a:solidFill>
              </a:rPr>
              <a:t>&lt;bean id=“car” class=“Car” </a:t>
            </a:r>
            <a:r>
              <a:rPr lang="en-US" dirty="0" err="1">
                <a:solidFill>
                  <a:srgbClr val="00B0F0"/>
                </a:solidFill>
              </a:rPr>
              <a:t>autowire</a:t>
            </a:r>
            <a:r>
              <a:rPr lang="en-US" dirty="0">
                <a:solidFill>
                  <a:srgbClr val="00B0F0"/>
                </a:solidFill>
              </a:rPr>
              <a:t>=“</a:t>
            </a:r>
            <a:r>
              <a:rPr lang="en-US" dirty="0" err="1" smtClean="0">
                <a:solidFill>
                  <a:srgbClr val="00B0F0"/>
                </a:solidFill>
              </a:rPr>
              <a:t>byType</a:t>
            </a:r>
            <a:r>
              <a:rPr lang="en-US" dirty="0" smtClean="0">
                <a:solidFill>
                  <a:srgbClr val="00B0F0"/>
                </a:solidFill>
              </a:rPr>
              <a:t>”/&gt;</a:t>
            </a:r>
            <a:endParaRPr lang="en-US" dirty="0">
              <a:solidFill>
                <a:srgbClr val="00B0F0"/>
              </a:solidFill>
            </a:endParaRPr>
          </a:p>
          <a:p>
            <a:pPr marL="0" indent="0">
              <a:spcBef>
                <a:spcPts val="0"/>
              </a:spcBef>
              <a:buNone/>
            </a:pPr>
            <a:r>
              <a:rPr lang="en-US" dirty="0">
                <a:solidFill>
                  <a:srgbClr val="00B0F0"/>
                </a:solidFill>
              </a:rPr>
              <a:t>&lt;bean id=“engine” class=“Engine”/&gt;</a:t>
            </a:r>
          </a:p>
          <a:p>
            <a:pPr marL="0" indent="0">
              <a:spcBef>
                <a:spcPts val="0"/>
              </a:spcBef>
              <a:buNone/>
            </a:pPr>
            <a:r>
              <a:rPr lang="en-US" dirty="0" smtClean="0">
                <a:solidFill>
                  <a:srgbClr val="00B0F0"/>
                </a:solidFill>
              </a:rPr>
              <a:t>&lt;bean id=“engine1” class=“Engine”/&gt;</a:t>
            </a:r>
          </a:p>
          <a:p>
            <a:pPr>
              <a:spcBef>
                <a:spcPts val="0"/>
              </a:spcBef>
            </a:pPr>
            <a:r>
              <a:rPr lang="en-US" dirty="0" smtClean="0">
                <a:solidFill>
                  <a:srgbClr val="00B0F0"/>
                </a:solidFill>
              </a:rPr>
              <a:t>In this case IOC will be ambiguous , why means both the beans class type is Engine, to resolve this, we use </a:t>
            </a:r>
            <a:r>
              <a:rPr lang="en-US" dirty="0" err="1" smtClean="0">
                <a:solidFill>
                  <a:srgbClr val="FF0000"/>
                </a:solidFill>
              </a:rPr>
              <a:t>autowire</a:t>
            </a:r>
            <a:r>
              <a:rPr lang="en-US" dirty="0" smtClean="0">
                <a:solidFill>
                  <a:srgbClr val="FF0000"/>
                </a:solidFill>
              </a:rPr>
              <a:t>-candidate=“false”, </a:t>
            </a:r>
            <a:r>
              <a:rPr lang="en-US" dirty="0" smtClean="0">
                <a:solidFill>
                  <a:srgbClr val="00B0F0"/>
                </a:solidFill>
              </a:rPr>
              <a:t>by default it is “</a:t>
            </a:r>
            <a:r>
              <a:rPr lang="en-US" dirty="0" smtClean="0">
                <a:solidFill>
                  <a:srgbClr val="FF0000"/>
                </a:solidFill>
              </a:rPr>
              <a:t>true</a:t>
            </a:r>
            <a:r>
              <a:rPr lang="en-US" dirty="0" smtClean="0">
                <a:solidFill>
                  <a:srgbClr val="00B0F0"/>
                </a:solidFill>
              </a:rPr>
              <a:t>”.</a:t>
            </a:r>
          </a:p>
          <a:p>
            <a:pPr marL="0" indent="0">
              <a:spcBef>
                <a:spcPts val="0"/>
              </a:spcBef>
              <a:buNone/>
            </a:pPr>
            <a:endParaRPr lang="en-US" dirty="0">
              <a:solidFill>
                <a:srgbClr val="00B0F0"/>
              </a:solidFill>
            </a:endParaRPr>
          </a:p>
          <a:p>
            <a:pPr marL="0" indent="0">
              <a:spcBef>
                <a:spcPts val="0"/>
              </a:spcBef>
              <a:buNone/>
            </a:pPr>
            <a:endParaRPr lang="en-US" dirty="0" smtClean="0">
              <a:solidFill>
                <a:srgbClr val="00B0F0"/>
              </a:solidFill>
            </a:endParaRPr>
          </a:p>
          <a:p>
            <a:pPr marL="0" indent="0">
              <a:spcBef>
                <a:spcPts val="0"/>
              </a:spcBef>
              <a:buNone/>
            </a:pPr>
            <a:endParaRPr lang="en-US" dirty="0" smtClean="0">
              <a:solidFill>
                <a:srgbClr val="00B0F0"/>
              </a:solidFill>
            </a:endParaRP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74602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9144000" cy="6858000"/>
          </a:xfrm>
        </p:spPr>
        <p:txBody>
          <a:bodyPr>
            <a:normAutofit fontScale="85000" lnSpcReduction="10000"/>
          </a:bodyPr>
          <a:lstStyle/>
          <a:p>
            <a:pPr marL="0" indent="0">
              <a:spcBef>
                <a:spcPts val="0"/>
              </a:spcBef>
              <a:buNone/>
            </a:pPr>
            <a:r>
              <a:rPr lang="en-US" dirty="0">
                <a:solidFill>
                  <a:srgbClr val="00B0F0"/>
                </a:solidFill>
              </a:rPr>
              <a:t>&lt;bean id=“car” class=“Car” </a:t>
            </a:r>
            <a:r>
              <a:rPr lang="en-US" dirty="0" err="1">
                <a:solidFill>
                  <a:srgbClr val="00B0F0"/>
                </a:solidFill>
              </a:rPr>
              <a:t>autowire</a:t>
            </a:r>
            <a:r>
              <a:rPr lang="en-US" dirty="0">
                <a:solidFill>
                  <a:srgbClr val="00B0F0"/>
                </a:solidFill>
              </a:rPr>
              <a:t>=“</a:t>
            </a:r>
            <a:r>
              <a:rPr lang="en-US" dirty="0" err="1">
                <a:solidFill>
                  <a:srgbClr val="00B0F0"/>
                </a:solidFill>
              </a:rPr>
              <a:t>byType</a:t>
            </a:r>
            <a:r>
              <a:rPr lang="en-US" dirty="0">
                <a:solidFill>
                  <a:srgbClr val="00B0F0"/>
                </a:solidFill>
              </a:rPr>
              <a:t>”/&gt;</a:t>
            </a:r>
          </a:p>
          <a:p>
            <a:pPr marL="0" indent="0">
              <a:spcBef>
                <a:spcPts val="0"/>
              </a:spcBef>
              <a:buNone/>
            </a:pPr>
            <a:r>
              <a:rPr lang="en-US" dirty="0">
                <a:solidFill>
                  <a:srgbClr val="00B0F0"/>
                </a:solidFill>
              </a:rPr>
              <a:t>&lt;bean id=“engine” class=“Engine</a:t>
            </a:r>
            <a:r>
              <a:rPr lang="en-US" dirty="0" smtClean="0">
                <a:solidFill>
                  <a:srgbClr val="00B0F0"/>
                </a:solidFill>
              </a:rPr>
              <a:t>” </a:t>
            </a:r>
            <a:r>
              <a:rPr lang="en-US" dirty="0" err="1" smtClean="0">
                <a:solidFill>
                  <a:srgbClr val="00B0F0"/>
                </a:solidFill>
              </a:rPr>
              <a:t>autowire</a:t>
            </a:r>
            <a:r>
              <a:rPr lang="en-US" dirty="0" smtClean="0">
                <a:solidFill>
                  <a:srgbClr val="00B0F0"/>
                </a:solidFill>
              </a:rPr>
              <a:t>-candidate=“false”/&gt;</a:t>
            </a:r>
            <a:endParaRPr lang="en-US" dirty="0">
              <a:solidFill>
                <a:srgbClr val="00B0F0"/>
              </a:solidFill>
            </a:endParaRPr>
          </a:p>
          <a:p>
            <a:pPr marL="0" indent="0">
              <a:spcBef>
                <a:spcPts val="0"/>
              </a:spcBef>
              <a:buNone/>
            </a:pPr>
            <a:r>
              <a:rPr lang="en-US" dirty="0">
                <a:solidFill>
                  <a:srgbClr val="00B0F0"/>
                </a:solidFill>
              </a:rPr>
              <a:t>&lt;bean id=“engine1” class=“Engine</a:t>
            </a:r>
            <a:r>
              <a:rPr lang="en-US" dirty="0" smtClean="0">
                <a:solidFill>
                  <a:srgbClr val="00B0F0"/>
                </a:solidFill>
              </a:rPr>
              <a:t>”/&gt;</a:t>
            </a:r>
          </a:p>
          <a:p>
            <a:pPr>
              <a:spcBef>
                <a:spcPts val="0"/>
              </a:spcBef>
            </a:pPr>
            <a:r>
              <a:rPr lang="en-US" dirty="0" smtClean="0">
                <a:solidFill>
                  <a:srgbClr val="00B0F0"/>
                </a:solidFill>
              </a:rPr>
              <a:t>Here the bean tells the IOC that , when you manage the dependencies automatically don’t consider me.</a:t>
            </a:r>
          </a:p>
          <a:p>
            <a:pPr marL="0" indent="0">
              <a:spcBef>
                <a:spcPts val="0"/>
              </a:spcBef>
              <a:buNone/>
            </a:pPr>
            <a:r>
              <a:rPr lang="en-US" dirty="0" smtClean="0">
                <a:solidFill>
                  <a:srgbClr val="FF0000"/>
                </a:solidFill>
              </a:rPr>
              <a:t>3)constructor:-</a:t>
            </a:r>
          </a:p>
          <a:p>
            <a:pPr marL="0" indent="0">
              <a:spcBef>
                <a:spcPts val="0"/>
              </a:spcBef>
              <a:buNone/>
            </a:pPr>
            <a:r>
              <a:rPr lang="en-US" dirty="0" smtClean="0">
                <a:solidFill>
                  <a:srgbClr val="FF0000"/>
                </a:solidFill>
              </a:rPr>
              <a:t>--------------------</a:t>
            </a:r>
          </a:p>
          <a:p>
            <a:pPr>
              <a:spcBef>
                <a:spcPts val="0"/>
              </a:spcBef>
            </a:pPr>
            <a:r>
              <a:rPr lang="en-US" dirty="0" smtClean="0">
                <a:solidFill>
                  <a:srgbClr val="00B0F0"/>
                </a:solidFill>
              </a:rPr>
              <a:t>It is also matches attribute type and bean class type, but for those attributes which are having the Constructor.(Constructor Injection).</a:t>
            </a:r>
          </a:p>
          <a:p>
            <a:pPr>
              <a:spcBef>
                <a:spcPts val="0"/>
              </a:spcBef>
            </a:pPr>
            <a:r>
              <a:rPr lang="en-US" dirty="0" smtClean="0">
                <a:solidFill>
                  <a:srgbClr val="00B0F0"/>
                </a:solidFill>
              </a:rPr>
              <a:t>If multiple constructors are there, then it gives the highest priority to the maximum parameter constructor, if one of the parameter is not configured bean , then the priority is second maximum parameter constructor. If every constructor is  having same parameters then highest priority given to the first configured constructor in the class in top to bottom manner.</a:t>
            </a:r>
          </a:p>
          <a:p>
            <a:pPr marL="0" indent="0">
              <a:spcBef>
                <a:spcPts val="0"/>
              </a:spcBef>
              <a:buNone/>
            </a:pPr>
            <a:endParaRPr lang="en-US" dirty="0" smtClean="0">
              <a:solidFill>
                <a:srgbClr val="00B0F0"/>
              </a:solidFill>
            </a:endParaRPr>
          </a:p>
          <a:p>
            <a:pPr marL="0" indent="0">
              <a:spcBef>
                <a:spcPts val="0"/>
              </a:spcBef>
              <a:buNone/>
            </a:pPr>
            <a:endParaRPr lang="en-US" dirty="0">
              <a:solidFill>
                <a:srgbClr val="00B0F0"/>
              </a:solidFill>
            </a:endParaRP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93198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762000"/>
            <a:ext cx="8229600" cy="1699664"/>
          </a:xfrm>
          <a:prstGeom prst="rect">
            <a:avLst/>
          </a:prstGeom>
        </p:spPr>
      </p:pic>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96340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r>
              <a:rPr lang="en-US" dirty="0" smtClean="0">
                <a:solidFill>
                  <a:srgbClr val="FF0000"/>
                </a:solidFill>
              </a:rPr>
              <a:t>Why Spring called  </a:t>
            </a:r>
            <a:r>
              <a:rPr lang="en-US" dirty="0" smtClean="0">
                <a:solidFill>
                  <a:srgbClr val="FF0000"/>
                </a:solidFill>
              </a:rPr>
              <a:t>light weight</a:t>
            </a:r>
            <a:r>
              <a:rPr lang="en-US" dirty="0" smtClean="0">
                <a:solidFill>
                  <a:srgbClr val="FF0000"/>
                </a:solidFill>
              </a:rPr>
              <a:t> </a:t>
            </a:r>
            <a:r>
              <a:rPr lang="en-US" dirty="0" smtClean="0">
                <a:solidFill>
                  <a:srgbClr val="FF0000"/>
                </a:solidFill>
              </a:rPr>
              <a:t>?</a:t>
            </a:r>
          </a:p>
          <a:p>
            <a:r>
              <a:rPr lang="en-US" dirty="0" smtClean="0"/>
              <a:t>As we seem in the above architecture diagram, according to arch. SF is </a:t>
            </a:r>
            <a:r>
              <a:rPr lang="en-US" dirty="0" smtClean="0"/>
              <a:t>light weight Framework</a:t>
            </a:r>
            <a:r>
              <a:rPr lang="en-US" dirty="0" smtClean="0"/>
              <a:t>.</a:t>
            </a:r>
          </a:p>
          <a:p>
            <a:r>
              <a:rPr lang="en-US" dirty="0" err="1" smtClean="0"/>
              <a:t>B’z</a:t>
            </a:r>
            <a:r>
              <a:rPr lang="en-US" dirty="0" smtClean="0"/>
              <a:t> SF divided into different models and these model are totally independent to each other.</a:t>
            </a:r>
          </a:p>
          <a:p>
            <a:r>
              <a:rPr lang="en-US" dirty="0" smtClean="0"/>
              <a:t>If we </a:t>
            </a:r>
            <a:r>
              <a:rPr lang="en-US" dirty="0" err="1" smtClean="0"/>
              <a:t>wanna</a:t>
            </a:r>
            <a:r>
              <a:rPr lang="en-US" dirty="0" smtClean="0"/>
              <a:t> develop an app using Spring code and respective model we can develop an app.</a:t>
            </a:r>
          </a:p>
          <a:p>
            <a:r>
              <a:rPr lang="en-US" dirty="0" smtClean="0"/>
              <a:t>We need not to learn whole models to built an app.</a:t>
            </a:r>
          </a:p>
          <a:p>
            <a:r>
              <a:rPr lang="en-US" dirty="0" smtClean="0"/>
              <a:t>Loosely coupled means there is no complete dependencies between the classes and interfaces while building an app. Almost it’s zero dependency.</a:t>
            </a:r>
          </a:p>
          <a:p>
            <a:r>
              <a:rPr lang="en-US" dirty="0" smtClean="0"/>
              <a:t>Arch. Itself broken into different part which lead to loosely coupled </a:t>
            </a:r>
            <a:r>
              <a:rPr lang="en-US" dirty="0" smtClean="0"/>
              <a:t>design or light </a:t>
            </a:r>
            <a:r>
              <a:rPr lang="en-US" smtClean="0"/>
              <a:t>weight design.</a:t>
            </a:r>
            <a:endParaRPr lang="en-US" dirty="0" smtClean="0"/>
          </a:p>
          <a:p>
            <a:pPr marL="0" indent="0">
              <a:buNone/>
            </a:pPr>
            <a:r>
              <a:rPr lang="en-US" dirty="0" smtClean="0"/>
              <a:t> </a:t>
            </a: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5569993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Spring 37,38</a:t>
            </a:r>
            <a:endParaRPr lang="en-US" dirty="0"/>
          </a:p>
        </p:txBody>
      </p:sp>
      <p:sp>
        <p:nvSpPr>
          <p:cNvPr id="3" name="Content Placeholder 2"/>
          <p:cNvSpPr>
            <a:spLocks noGrp="1"/>
          </p:cNvSpPr>
          <p:nvPr>
            <p:ph idx="1"/>
          </p:nvPr>
        </p:nvSpPr>
        <p:spPr>
          <a:xfrm>
            <a:off x="0" y="914400"/>
            <a:ext cx="9144000" cy="5943600"/>
          </a:xfrm>
        </p:spPr>
        <p:txBody>
          <a:bodyPr>
            <a:normAutofit fontScale="85000" lnSpcReduction="10000"/>
          </a:bodyPr>
          <a:lstStyle/>
          <a:p>
            <a:r>
              <a:rPr lang="en-US" dirty="0" smtClean="0">
                <a:solidFill>
                  <a:srgbClr val="FF0000"/>
                </a:solidFill>
              </a:rPr>
              <a:t>Nested BeanFactory: </a:t>
            </a:r>
            <a:r>
              <a:rPr lang="en-US" dirty="0" smtClean="0"/>
              <a:t>Means one </a:t>
            </a:r>
            <a:r>
              <a:rPr lang="en-US" dirty="0" err="1" smtClean="0"/>
              <a:t>beanfactory</a:t>
            </a:r>
            <a:r>
              <a:rPr lang="en-US" dirty="0" smtClean="0"/>
              <a:t> inside another </a:t>
            </a:r>
            <a:r>
              <a:rPr lang="en-US" dirty="0" err="1" smtClean="0"/>
              <a:t>beanfactory</a:t>
            </a:r>
            <a:r>
              <a:rPr lang="en-US" dirty="0" smtClean="0"/>
              <a:t>.</a:t>
            </a:r>
          </a:p>
          <a:p>
            <a:r>
              <a:rPr lang="en-US" dirty="0" smtClean="0"/>
              <a:t>There are some situation we have to use such kind of concept. For example if car is there but without engine car cannot run. Means to  drive a car engine must be there.</a:t>
            </a:r>
          </a:p>
          <a:p>
            <a:r>
              <a:rPr lang="en-US" dirty="0" smtClean="0"/>
              <a:t>Another example if motor is there without chain motor can not work……</a:t>
            </a:r>
          </a:p>
          <a:p>
            <a:r>
              <a:rPr lang="en-US" dirty="0" smtClean="0"/>
              <a:t>Actually Nested BeanFactory means we can create one IOC container inside another IOC container.</a:t>
            </a:r>
          </a:p>
          <a:p>
            <a:r>
              <a:rPr lang="en-US" dirty="0" smtClean="0"/>
              <a:t>A IOC container going to inject into another IOC container called parent IOC container, and another one called as Child IOC Container.</a:t>
            </a:r>
          </a:p>
          <a:p>
            <a:r>
              <a:rPr lang="en-US" dirty="0" smtClean="0"/>
              <a:t>There parent IOC container going to inject inside the child IOC container.</a:t>
            </a:r>
          </a:p>
          <a:p>
            <a:endParaRPr lang="en-US" dirty="0" smtClean="0"/>
          </a:p>
          <a:p>
            <a:endParaRPr lang="en-US" dirty="0" smtClean="0"/>
          </a:p>
          <a:p>
            <a:endParaRPr lang="en-US" dirty="0" smtClean="0"/>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569358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10000"/>
          </a:bodyPr>
          <a:lstStyle/>
          <a:p>
            <a:r>
              <a:rPr lang="en-US" dirty="0" smtClean="0"/>
              <a:t>First configure parent class into the spring bean configuration file and give Parent.xml as name.</a:t>
            </a:r>
          </a:p>
          <a:p>
            <a:r>
              <a:rPr lang="en-US" dirty="0" smtClean="0"/>
              <a:t>Now Configure child classes into the spring bean configuration file and give Child.xml as name.</a:t>
            </a:r>
          </a:p>
          <a:p>
            <a:r>
              <a:rPr lang="en-US" dirty="0" smtClean="0"/>
              <a:t>After creating both configuration file, now create </a:t>
            </a:r>
            <a:r>
              <a:rPr lang="en-US" dirty="0" err="1" smtClean="0"/>
              <a:t>parentBeanFactory</a:t>
            </a:r>
            <a:r>
              <a:rPr lang="en-US" dirty="0" smtClean="0"/>
              <a:t>, now create </a:t>
            </a:r>
            <a:r>
              <a:rPr lang="en-US" dirty="0" err="1" smtClean="0"/>
              <a:t>childBeanFactory</a:t>
            </a:r>
            <a:r>
              <a:rPr lang="en-US" dirty="0" smtClean="0"/>
              <a:t> and pass </a:t>
            </a:r>
            <a:r>
              <a:rPr lang="en-US" dirty="0" err="1" smtClean="0"/>
              <a:t>parentBeanFactory</a:t>
            </a:r>
            <a:r>
              <a:rPr lang="en-US" dirty="0" smtClean="0"/>
              <a:t> reference to the </a:t>
            </a:r>
            <a:r>
              <a:rPr lang="en-US" dirty="0" err="1" smtClean="0"/>
              <a:t>ChildBeanFactory</a:t>
            </a:r>
            <a:r>
              <a:rPr lang="en-US" dirty="0" smtClean="0"/>
              <a:t>.</a:t>
            </a:r>
          </a:p>
          <a:p>
            <a:r>
              <a:rPr lang="en-US" dirty="0" smtClean="0"/>
              <a:t>For example..</a:t>
            </a:r>
          </a:p>
          <a:p>
            <a:pPr marL="0" indent="0">
              <a:buNone/>
            </a:pPr>
            <a:r>
              <a:rPr lang="en-US" b="1" dirty="0"/>
              <a:t>public static void main(String[] </a:t>
            </a:r>
            <a:r>
              <a:rPr lang="en-US" b="1" dirty="0" err="1"/>
              <a:t>args</a:t>
            </a:r>
            <a:r>
              <a:rPr lang="en-US" b="1" dirty="0"/>
              <a:t>) {</a:t>
            </a:r>
          </a:p>
          <a:p>
            <a:pPr marL="0" indent="0">
              <a:buNone/>
            </a:pPr>
            <a:r>
              <a:rPr lang="en-US" dirty="0">
                <a:solidFill>
                  <a:srgbClr val="FF0000"/>
                </a:solidFill>
              </a:rPr>
              <a:t>BeanFactory </a:t>
            </a:r>
            <a:r>
              <a:rPr lang="en-US" dirty="0" err="1">
                <a:solidFill>
                  <a:schemeClr val="accent2">
                    <a:lumMod val="50000"/>
                  </a:schemeClr>
                </a:solidFill>
              </a:rPr>
              <a:t>parentFactory</a:t>
            </a:r>
            <a:r>
              <a:rPr lang="en-US" dirty="0">
                <a:solidFill>
                  <a:srgbClr val="FF0000"/>
                </a:solidFill>
              </a:rPr>
              <a:t> = </a:t>
            </a:r>
            <a:r>
              <a:rPr lang="en-US" b="1" dirty="0">
                <a:solidFill>
                  <a:srgbClr val="FF0000"/>
                </a:solidFill>
              </a:rPr>
              <a:t>new </a:t>
            </a:r>
            <a:r>
              <a:rPr lang="en-US" b="1" dirty="0" err="1">
                <a:solidFill>
                  <a:srgbClr val="FF0000"/>
                </a:solidFill>
              </a:rPr>
              <a:t>XmlBeanFactory</a:t>
            </a:r>
            <a:r>
              <a:rPr lang="en-US" b="1" dirty="0">
                <a:solidFill>
                  <a:srgbClr val="FF0000"/>
                </a:solidFill>
              </a:rPr>
              <a:t>(new </a:t>
            </a:r>
            <a:r>
              <a:rPr lang="en-US" b="1" dirty="0" err="1">
                <a:solidFill>
                  <a:srgbClr val="FF0000"/>
                </a:solidFill>
              </a:rPr>
              <a:t>ClassPathResource</a:t>
            </a:r>
            <a:r>
              <a:rPr lang="en-US" b="1" dirty="0">
                <a:solidFill>
                  <a:srgbClr val="FF0000"/>
                </a:solidFill>
              </a:rPr>
              <a:t>("com/</a:t>
            </a:r>
            <a:r>
              <a:rPr lang="en-US" b="1" dirty="0" err="1">
                <a:solidFill>
                  <a:srgbClr val="FF0000"/>
                </a:solidFill>
              </a:rPr>
              <a:t>nbf</a:t>
            </a:r>
            <a:r>
              <a:rPr lang="en-US" b="1" dirty="0">
                <a:solidFill>
                  <a:srgbClr val="FF0000"/>
                </a:solidFill>
              </a:rPr>
              <a:t>/common/parent-bean.xml"));</a:t>
            </a:r>
          </a:p>
          <a:p>
            <a:pPr marL="0" indent="0">
              <a:buNone/>
            </a:pPr>
            <a:r>
              <a:rPr lang="en-US" dirty="0">
                <a:solidFill>
                  <a:schemeClr val="accent3">
                    <a:lumMod val="50000"/>
                  </a:schemeClr>
                </a:solidFill>
              </a:rPr>
              <a:t>BeanFactory </a:t>
            </a:r>
            <a:r>
              <a:rPr lang="en-US" dirty="0" err="1">
                <a:solidFill>
                  <a:schemeClr val="accent3">
                    <a:lumMod val="50000"/>
                  </a:schemeClr>
                </a:solidFill>
              </a:rPr>
              <a:t>childeFactory</a:t>
            </a:r>
            <a:r>
              <a:rPr lang="en-US" dirty="0">
                <a:solidFill>
                  <a:schemeClr val="accent3">
                    <a:lumMod val="50000"/>
                  </a:schemeClr>
                </a:solidFill>
              </a:rPr>
              <a:t> = </a:t>
            </a:r>
            <a:r>
              <a:rPr lang="en-US" b="1" dirty="0">
                <a:solidFill>
                  <a:schemeClr val="accent3">
                    <a:lumMod val="50000"/>
                  </a:schemeClr>
                </a:solidFill>
              </a:rPr>
              <a:t>new </a:t>
            </a:r>
            <a:r>
              <a:rPr lang="en-US" b="1" dirty="0" err="1">
                <a:solidFill>
                  <a:schemeClr val="accent3">
                    <a:lumMod val="50000"/>
                  </a:schemeClr>
                </a:solidFill>
              </a:rPr>
              <a:t>XmlBeanFactory</a:t>
            </a:r>
            <a:r>
              <a:rPr lang="en-US" b="1" dirty="0">
                <a:solidFill>
                  <a:schemeClr val="accent3">
                    <a:lumMod val="50000"/>
                  </a:schemeClr>
                </a:solidFill>
              </a:rPr>
              <a:t>(new </a:t>
            </a:r>
            <a:r>
              <a:rPr lang="en-US" b="1" dirty="0" err="1">
                <a:solidFill>
                  <a:schemeClr val="accent3">
                    <a:lumMod val="50000"/>
                  </a:schemeClr>
                </a:solidFill>
              </a:rPr>
              <a:t>ClassPathResource</a:t>
            </a:r>
            <a:r>
              <a:rPr lang="en-US" b="1" dirty="0">
                <a:solidFill>
                  <a:schemeClr val="accent3">
                    <a:lumMod val="50000"/>
                  </a:schemeClr>
                </a:solidFill>
              </a:rPr>
              <a:t>("com/</a:t>
            </a:r>
            <a:r>
              <a:rPr lang="en-US" b="1" dirty="0" err="1">
                <a:solidFill>
                  <a:schemeClr val="accent3">
                    <a:lumMod val="50000"/>
                  </a:schemeClr>
                </a:solidFill>
              </a:rPr>
              <a:t>nbf</a:t>
            </a:r>
            <a:r>
              <a:rPr lang="en-US" b="1" dirty="0">
                <a:solidFill>
                  <a:schemeClr val="accent3">
                    <a:lumMod val="50000"/>
                  </a:schemeClr>
                </a:solidFill>
              </a:rPr>
              <a:t>/common/child-bean.xml"),</a:t>
            </a:r>
            <a:r>
              <a:rPr lang="en-US" b="1" dirty="0" err="1">
                <a:solidFill>
                  <a:schemeClr val="accent2">
                    <a:lumMod val="50000"/>
                  </a:schemeClr>
                </a:solidFill>
              </a:rPr>
              <a:t>parentFactory</a:t>
            </a:r>
            <a:r>
              <a:rPr lang="en-US" b="1" dirty="0">
                <a:solidFill>
                  <a:schemeClr val="accent3">
                    <a:lumMod val="50000"/>
                  </a:schemeClr>
                </a:solidFill>
              </a:rPr>
              <a:t>);</a:t>
            </a:r>
          </a:p>
          <a:p>
            <a:pPr marL="0" indent="0">
              <a:buNone/>
            </a:pPr>
            <a:r>
              <a:rPr lang="en-US" dirty="0" smtClean="0"/>
              <a:t>….. </a:t>
            </a:r>
          </a:p>
          <a:p>
            <a:pPr marL="0" indent="0">
              <a:buNone/>
            </a:pPr>
            <a:r>
              <a:rPr lang="en-US" dirty="0" smtClean="0"/>
              <a:t>}</a:t>
            </a:r>
          </a:p>
          <a:p>
            <a:pPr marL="0"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651907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dirty="0" smtClean="0"/>
              <a:t>Example </a:t>
            </a:r>
          </a:p>
          <a:p>
            <a:pPr marL="0" indent="0">
              <a:buNone/>
            </a:pPr>
            <a:r>
              <a:rPr lang="en-US" dirty="0" smtClean="0">
                <a:solidFill>
                  <a:srgbClr val="FF0000"/>
                </a:solidFill>
              </a:rPr>
              <a:t>Parent-bean.xml</a:t>
            </a:r>
          </a:p>
          <a:p>
            <a:pPr marL="0" indent="0">
              <a:buNone/>
            </a:pPr>
            <a:r>
              <a:rPr lang="en-US" dirty="0"/>
              <a:t>&lt;bean id=</a:t>
            </a:r>
            <a:r>
              <a:rPr lang="en-US" i="1" dirty="0"/>
              <a:t>"chain" class="</a:t>
            </a:r>
            <a:r>
              <a:rPr lang="en-US" i="1" dirty="0" err="1"/>
              <a:t>com.nbf.beans.Chain</a:t>
            </a:r>
            <a:r>
              <a:rPr lang="en-US" i="1" dirty="0"/>
              <a:t>"&gt;</a:t>
            </a:r>
          </a:p>
          <a:p>
            <a:pPr marL="0" indent="0">
              <a:buNone/>
            </a:pPr>
            <a:r>
              <a:rPr lang="en-US" dirty="0" smtClean="0"/>
              <a:t>	&lt;</a:t>
            </a:r>
            <a:r>
              <a:rPr lang="en-US" dirty="0"/>
              <a:t>property name=</a:t>
            </a:r>
            <a:r>
              <a:rPr lang="en-US" i="1" dirty="0"/>
              <a:t>"id" value="10" /&gt;</a:t>
            </a:r>
          </a:p>
          <a:p>
            <a:pPr marL="0" indent="0">
              <a:buNone/>
            </a:pPr>
            <a:r>
              <a:rPr lang="en-US" dirty="0" smtClean="0"/>
              <a:t>	&lt;</a:t>
            </a:r>
            <a:r>
              <a:rPr lang="en-US" dirty="0"/>
              <a:t>property name=</a:t>
            </a:r>
            <a:r>
              <a:rPr lang="en-US" i="1" dirty="0"/>
              <a:t>"type" value="metal" /&gt;</a:t>
            </a:r>
          </a:p>
          <a:p>
            <a:pPr marL="0" indent="0">
              <a:buNone/>
            </a:pPr>
            <a:r>
              <a:rPr lang="en-US" dirty="0"/>
              <a:t>&lt;/bean</a:t>
            </a:r>
            <a:r>
              <a:rPr lang="en-US" dirty="0" smtClean="0"/>
              <a:t>&gt;</a:t>
            </a:r>
          </a:p>
          <a:p>
            <a:pPr marL="0" indent="0">
              <a:buNone/>
            </a:pPr>
            <a:r>
              <a:rPr lang="en-US" dirty="0" smtClean="0">
                <a:solidFill>
                  <a:srgbClr val="FF0000"/>
                </a:solidFill>
              </a:rPr>
              <a:t>Child-bean.xml</a:t>
            </a:r>
          </a:p>
          <a:p>
            <a:pPr marL="0" indent="0">
              <a:buNone/>
            </a:pPr>
            <a:r>
              <a:rPr lang="en-US" dirty="0"/>
              <a:t>&lt;bean id=</a:t>
            </a:r>
            <a:r>
              <a:rPr lang="en-US" i="1" dirty="0"/>
              <a:t>"motor" class="</a:t>
            </a:r>
            <a:r>
              <a:rPr lang="en-US" i="1" dirty="0" err="1"/>
              <a:t>com.nbf.beans.Motor</a:t>
            </a:r>
            <a:r>
              <a:rPr lang="en-US" i="1" dirty="0"/>
              <a:t>"&gt;</a:t>
            </a:r>
          </a:p>
          <a:p>
            <a:pPr marL="0" indent="0">
              <a:buNone/>
            </a:pPr>
            <a:r>
              <a:rPr lang="en-US" dirty="0" smtClean="0"/>
              <a:t>	&lt;</a:t>
            </a:r>
            <a:r>
              <a:rPr lang="en-US" dirty="0"/>
              <a:t>property name=</a:t>
            </a:r>
            <a:r>
              <a:rPr lang="en-US" i="1" dirty="0"/>
              <a:t>"chain" </a:t>
            </a:r>
            <a:r>
              <a:rPr lang="en-US" i="1" dirty="0">
                <a:solidFill>
                  <a:srgbClr val="FF0000"/>
                </a:solidFill>
              </a:rPr>
              <a:t>ref</a:t>
            </a:r>
            <a:r>
              <a:rPr lang="en-US" i="1" dirty="0"/>
              <a:t>="chain"&gt;</a:t>
            </a:r>
          </a:p>
          <a:p>
            <a:pPr marL="0" indent="0">
              <a:buNone/>
            </a:pPr>
            <a:r>
              <a:rPr lang="en-US" dirty="0" smtClean="0"/>
              <a:t>	&lt;!-- &lt;</a:t>
            </a:r>
            <a:r>
              <a:rPr lang="en-US" dirty="0" smtClean="0">
                <a:solidFill>
                  <a:srgbClr val="FF0000"/>
                </a:solidFill>
              </a:rPr>
              <a:t>ref parent="chain"</a:t>
            </a:r>
            <a:r>
              <a:rPr lang="en-US" dirty="0" smtClean="0"/>
              <a:t>/&gt; --&gt;</a:t>
            </a:r>
          </a:p>
          <a:p>
            <a:pPr marL="0" indent="0">
              <a:buNone/>
            </a:pPr>
            <a:r>
              <a:rPr lang="en-US" dirty="0" smtClean="0"/>
              <a:t>	&lt;!-- &lt;</a:t>
            </a:r>
            <a:r>
              <a:rPr lang="en-US" dirty="0" smtClean="0">
                <a:solidFill>
                  <a:srgbClr val="FF0000"/>
                </a:solidFill>
              </a:rPr>
              <a:t>ref local="chain"</a:t>
            </a:r>
            <a:r>
              <a:rPr lang="en-US" dirty="0" smtClean="0"/>
              <a:t>&gt;</a:t>
            </a:r>
            <a:r>
              <a:rPr lang="en-US" u="sng" dirty="0" smtClean="0"/>
              <a:t>&lt;/ref&gt; --&gt;</a:t>
            </a:r>
          </a:p>
          <a:p>
            <a:pPr marL="0" indent="0">
              <a:buNone/>
            </a:pPr>
            <a:r>
              <a:rPr lang="en-US" dirty="0" smtClean="0"/>
              <a:t>	&lt;/</a:t>
            </a:r>
            <a:r>
              <a:rPr lang="en-US" dirty="0"/>
              <a:t>property&gt;</a:t>
            </a:r>
          </a:p>
          <a:p>
            <a:pPr marL="0" indent="0">
              <a:buNone/>
            </a:pPr>
            <a:r>
              <a:rPr lang="en-US" dirty="0"/>
              <a:t>&lt;/bean&gt;</a:t>
            </a:r>
          </a:p>
          <a:p>
            <a:pPr marL="0" indent="0">
              <a:buNone/>
            </a:pPr>
            <a:r>
              <a:rPr lang="en-US" dirty="0"/>
              <a:t>&lt;bean id=</a:t>
            </a:r>
            <a:r>
              <a:rPr lang="en-US" i="1" dirty="0"/>
              <a:t>"chain" class="</a:t>
            </a:r>
            <a:r>
              <a:rPr lang="en-US" i="1" dirty="0" err="1"/>
              <a:t>com.nbf.beans.Chain</a:t>
            </a:r>
            <a:r>
              <a:rPr lang="en-US" i="1" dirty="0"/>
              <a:t>"&gt;</a:t>
            </a:r>
          </a:p>
          <a:p>
            <a:pPr marL="0" indent="0">
              <a:buNone/>
            </a:pPr>
            <a:r>
              <a:rPr lang="en-US" dirty="0" smtClean="0"/>
              <a:t>	&lt;</a:t>
            </a:r>
            <a:r>
              <a:rPr lang="en-US" dirty="0"/>
              <a:t>property name=</a:t>
            </a:r>
            <a:r>
              <a:rPr lang="en-US" i="1" dirty="0"/>
              <a:t>"id" value="20"/&gt;</a:t>
            </a:r>
          </a:p>
          <a:p>
            <a:pPr marL="0" indent="0">
              <a:buNone/>
            </a:pPr>
            <a:r>
              <a:rPr lang="en-US" dirty="0" smtClean="0"/>
              <a:t>	&lt;</a:t>
            </a:r>
            <a:r>
              <a:rPr lang="en-US" dirty="0"/>
              <a:t>property name=</a:t>
            </a:r>
            <a:r>
              <a:rPr lang="en-US" i="1" dirty="0"/>
              <a:t>"type" value="Rubber"/&gt;</a:t>
            </a:r>
          </a:p>
          <a:p>
            <a:pPr marL="0" indent="0">
              <a:buNone/>
            </a:pPr>
            <a:r>
              <a:rPr lang="en-US" dirty="0"/>
              <a:t>&lt;/bean&gt;</a:t>
            </a:r>
          </a:p>
          <a:p>
            <a:pPr marL="0" indent="0">
              <a:buNone/>
            </a:pPr>
            <a:r>
              <a:rPr lang="en-US" dirty="0" smtClean="0"/>
              <a:t>There are three attributes are available to </a:t>
            </a:r>
          </a:p>
          <a:p>
            <a:pPr lvl="1"/>
            <a:r>
              <a:rPr lang="en-US" b="1" dirty="0" smtClean="0">
                <a:solidFill>
                  <a:srgbClr val="FF0000"/>
                </a:solidFill>
              </a:rPr>
              <a:t>Ref :</a:t>
            </a:r>
            <a:r>
              <a:rPr lang="en-US" dirty="0" smtClean="0">
                <a:solidFill>
                  <a:srgbClr val="FF0000"/>
                </a:solidFill>
              </a:rPr>
              <a:t> it will check first in local context, if required bean available in local then it will inject local, if it is not then it will check into parent-bean.xml.</a:t>
            </a:r>
          </a:p>
          <a:p>
            <a:pPr lvl="1"/>
            <a:r>
              <a:rPr lang="en-US" b="1" dirty="0" smtClean="0">
                <a:solidFill>
                  <a:srgbClr val="FF0000"/>
                </a:solidFill>
              </a:rPr>
              <a:t>&lt;ref local =“chain”&gt;</a:t>
            </a:r>
            <a:r>
              <a:rPr lang="en-US" dirty="0" smtClean="0">
                <a:solidFill>
                  <a:srgbClr val="FF0000"/>
                </a:solidFill>
              </a:rPr>
              <a:t>: it will  check in local only.</a:t>
            </a:r>
          </a:p>
          <a:p>
            <a:pPr lvl="1"/>
            <a:r>
              <a:rPr lang="en-US" b="1" dirty="0" smtClean="0">
                <a:solidFill>
                  <a:srgbClr val="FF0000"/>
                </a:solidFill>
              </a:rPr>
              <a:t>&lt;ref parent=“chain”&gt;</a:t>
            </a:r>
            <a:r>
              <a:rPr lang="en-US" dirty="0" smtClean="0">
                <a:solidFill>
                  <a:srgbClr val="FF0000"/>
                </a:solidFill>
              </a:rPr>
              <a:t>: it will check in parent –bean.xml only.</a:t>
            </a:r>
            <a:endParaRPr lang="en-US" dirty="0">
              <a:solidFill>
                <a:srgbClr val="FF0000"/>
              </a:solidFill>
            </a:endParaRP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9464753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Spring 39 </a:t>
            </a:r>
            <a:endParaRPr lang="en-US" dirty="0"/>
          </a:p>
        </p:txBody>
      </p:sp>
      <p:sp>
        <p:nvSpPr>
          <p:cNvPr id="3" name="Content Placeholder 2"/>
          <p:cNvSpPr>
            <a:spLocks noGrp="1"/>
          </p:cNvSpPr>
          <p:nvPr>
            <p:ph idx="1"/>
          </p:nvPr>
        </p:nvSpPr>
        <p:spPr>
          <a:xfrm>
            <a:off x="0" y="914400"/>
            <a:ext cx="9144000" cy="5943600"/>
          </a:xfrm>
        </p:spPr>
        <p:txBody>
          <a:bodyPr>
            <a:normAutofit fontScale="47500" lnSpcReduction="20000"/>
          </a:bodyPr>
          <a:lstStyle/>
          <a:p>
            <a:r>
              <a:rPr lang="en-US" dirty="0" smtClean="0">
                <a:solidFill>
                  <a:srgbClr val="FF0000"/>
                </a:solidFill>
              </a:rPr>
              <a:t>IDREF</a:t>
            </a:r>
          </a:p>
          <a:p>
            <a:r>
              <a:rPr lang="en-US" dirty="0" smtClean="0"/>
              <a:t>To make our classes loosely coupled there are two ways </a:t>
            </a:r>
          </a:p>
          <a:p>
            <a:pPr lvl="1"/>
            <a:r>
              <a:rPr lang="en-US" dirty="0" smtClean="0"/>
              <a:t>Dependency pull</a:t>
            </a:r>
          </a:p>
          <a:p>
            <a:pPr lvl="1"/>
            <a:r>
              <a:rPr lang="en-US" dirty="0" smtClean="0"/>
              <a:t>Dependency injection </a:t>
            </a:r>
          </a:p>
          <a:p>
            <a:pPr marL="57150" indent="0">
              <a:buNone/>
            </a:pPr>
            <a:r>
              <a:rPr lang="en-US" dirty="0" smtClean="0"/>
              <a:t>We learnt how to use dependency injection make our classes loosely coupled, but there are some limitations  are available with the dependency injection.</a:t>
            </a:r>
            <a:endParaRPr lang="en-US" dirty="0"/>
          </a:p>
          <a:p>
            <a:pPr marL="57150" indent="0">
              <a:buNone/>
            </a:pPr>
            <a:r>
              <a:rPr lang="en-US" dirty="0" smtClean="0"/>
              <a:t>So to make our classes loosely coupled how can use dependency pulling concept. One of the concept is </a:t>
            </a:r>
            <a:r>
              <a:rPr lang="en-US" dirty="0" smtClean="0">
                <a:solidFill>
                  <a:srgbClr val="FF0000"/>
                </a:solidFill>
              </a:rPr>
              <a:t>IDREF</a:t>
            </a:r>
            <a:r>
              <a:rPr lang="en-US" dirty="0" smtClean="0"/>
              <a:t> which can make classes loosely coupled.</a:t>
            </a:r>
          </a:p>
          <a:p>
            <a:pPr marL="514350" indent="-457200"/>
            <a:r>
              <a:rPr lang="en-US" dirty="0" smtClean="0"/>
              <a:t>IDREF word itself describes, it refers to the id of another bean.</a:t>
            </a:r>
          </a:p>
          <a:p>
            <a:r>
              <a:rPr lang="en-US" dirty="0" smtClean="0"/>
              <a:t>By </a:t>
            </a:r>
            <a:r>
              <a:rPr lang="en-US" dirty="0"/>
              <a:t>using IDREF attribute of spring we can make our classes loosely coupled, </a:t>
            </a:r>
            <a:endParaRPr lang="en-US" dirty="0" smtClean="0"/>
          </a:p>
          <a:p>
            <a:pPr marL="0" indent="0">
              <a:buNone/>
            </a:pPr>
            <a:endParaRPr lang="en-US" dirty="0" smtClean="0"/>
          </a:p>
          <a:p>
            <a:pPr marL="0" indent="0">
              <a:buNone/>
            </a:pPr>
            <a:r>
              <a:rPr lang="en-US" dirty="0" smtClean="0"/>
              <a:t>public </a:t>
            </a:r>
            <a:r>
              <a:rPr lang="en-US" dirty="0"/>
              <a:t>class Car {</a:t>
            </a:r>
          </a:p>
          <a:p>
            <a:pPr marL="0" indent="0">
              <a:buNone/>
            </a:pPr>
            <a:r>
              <a:rPr lang="en-US" dirty="0"/>
              <a:t> </a:t>
            </a:r>
          </a:p>
          <a:p>
            <a:pPr marL="0" indent="0">
              <a:buNone/>
            </a:pPr>
            <a:r>
              <a:rPr lang="en-US" dirty="0" smtClean="0"/>
              <a:t>	private </a:t>
            </a:r>
            <a:r>
              <a:rPr lang="en-US" dirty="0" err="1"/>
              <a:t>IEngine</a:t>
            </a:r>
            <a:r>
              <a:rPr lang="en-US" dirty="0"/>
              <a:t> engine;</a:t>
            </a:r>
          </a:p>
          <a:p>
            <a:pPr marL="0" indent="0">
              <a:buNone/>
            </a:pPr>
            <a:r>
              <a:rPr lang="en-US" dirty="0" smtClean="0"/>
              <a:t>	public </a:t>
            </a:r>
            <a:r>
              <a:rPr lang="en-US" dirty="0"/>
              <a:t>void run()</a:t>
            </a:r>
          </a:p>
          <a:p>
            <a:pPr marL="0" indent="0">
              <a:buNone/>
            </a:pPr>
            <a:r>
              <a:rPr lang="en-US" dirty="0" smtClean="0"/>
              <a:t>	{</a:t>
            </a:r>
            <a:endParaRPr lang="en-US" dirty="0"/>
          </a:p>
          <a:p>
            <a:pPr marL="0" indent="0">
              <a:buNone/>
            </a:pPr>
            <a:r>
              <a:rPr lang="en-US" dirty="0" smtClean="0"/>
              <a:t>		</a:t>
            </a:r>
            <a:r>
              <a:rPr lang="en-US" dirty="0" err="1" smtClean="0"/>
              <a:t>engine.start</a:t>
            </a:r>
            <a:r>
              <a:rPr lang="en-US" dirty="0"/>
              <a:t>();</a:t>
            </a:r>
          </a:p>
          <a:p>
            <a:pPr marL="0" indent="0">
              <a:buNone/>
            </a:pPr>
            <a:r>
              <a:rPr lang="en-US" dirty="0" smtClean="0"/>
              <a:t>		</a:t>
            </a:r>
            <a:r>
              <a:rPr lang="en-US" dirty="0" err="1" smtClean="0"/>
              <a:t>System.out.println</a:t>
            </a:r>
            <a:r>
              <a:rPr lang="en-US" dirty="0"/>
              <a:t>("Car is running............");</a:t>
            </a:r>
          </a:p>
          <a:p>
            <a:pPr marL="0" indent="0">
              <a:buNone/>
            </a:pPr>
            <a:r>
              <a:rPr lang="en-US" dirty="0" smtClean="0"/>
              <a:t>	}	</a:t>
            </a:r>
            <a:endParaRPr lang="en-US" dirty="0"/>
          </a:p>
          <a:p>
            <a:pPr marL="0" indent="0">
              <a:buNone/>
            </a:pPr>
            <a:r>
              <a:rPr lang="en-US" dirty="0" smtClean="0"/>
              <a:t>	public </a:t>
            </a:r>
            <a:r>
              <a:rPr lang="en-US" dirty="0"/>
              <a:t>void </a:t>
            </a:r>
            <a:r>
              <a:rPr lang="en-US" dirty="0" err="1"/>
              <a:t>setEngine</a:t>
            </a:r>
            <a:r>
              <a:rPr lang="en-US" dirty="0"/>
              <a:t>(</a:t>
            </a:r>
            <a:r>
              <a:rPr lang="en-US" dirty="0" err="1"/>
              <a:t>IEngine</a:t>
            </a:r>
            <a:r>
              <a:rPr lang="en-US" dirty="0"/>
              <a:t> engine) {</a:t>
            </a:r>
          </a:p>
          <a:p>
            <a:pPr marL="0" indent="0">
              <a:buNone/>
            </a:pPr>
            <a:r>
              <a:rPr lang="en-US" dirty="0" smtClean="0"/>
              <a:t>		</a:t>
            </a:r>
            <a:r>
              <a:rPr lang="en-US" dirty="0" err="1" smtClean="0"/>
              <a:t>this.engine</a:t>
            </a:r>
            <a:r>
              <a:rPr lang="en-US" dirty="0" smtClean="0"/>
              <a:t> </a:t>
            </a:r>
            <a:r>
              <a:rPr lang="en-US" dirty="0"/>
              <a:t>= engine;</a:t>
            </a:r>
          </a:p>
          <a:p>
            <a:pPr marL="0" indent="0">
              <a:buNone/>
            </a:pPr>
            <a:r>
              <a:rPr lang="en-US" dirty="0" smtClean="0"/>
              <a:t>	}</a:t>
            </a:r>
            <a:endParaRPr lang="en-US" dirty="0"/>
          </a:p>
          <a:p>
            <a:pPr marL="0" indent="0">
              <a:buNone/>
            </a:pPr>
            <a:r>
              <a:rPr lang="en-US" dirty="0" smtClean="0"/>
              <a:t>}</a:t>
            </a:r>
            <a:endParaRPr lang="en-US" dirty="0"/>
          </a:p>
          <a:p>
            <a:pPr marL="57150" indent="0">
              <a:buNone/>
            </a:pPr>
            <a:endParaRPr lang="en-US" dirty="0" smtClean="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8978710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a:t>There are two ways available to get the values from other class</a:t>
            </a:r>
          </a:p>
          <a:p>
            <a:r>
              <a:rPr lang="en-US" dirty="0" smtClean="0">
                <a:solidFill>
                  <a:srgbClr val="FF0000"/>
                </a:solidFill>
              </a:rPr>
              <a:t>1). Make </a:t>
            </a:r>
            <a:r>
              <a:rPr lang="en-US" dirty="0">
                <a:solidFill>
                  <a:srgbClr val="FF0000"/>
                </a:solidFill>
              </a:rPr>
              <a:t>our method to get the value from other </a:t>
            </a:r>
            <a:r>
              <a:rPr lang="en-US" dirty="0" smtClean="0">
                <a:solidFill>
                  <a:srgbClr val="FF0000"/>
                </a:solidFill>
              </a:rPr>
              <a:t>class</a:t>
            </a:r>
          </a:p>
          <a:p>
            <a:pPr marL="0" indent="0">
              <a:buNone/>
            </a:pPr>
            <a:r>
              <a:rPr lang="en-US" dirty="0" smtClean="0"/>
              <a:t>For </a:t>
            </a:r>
            <a:r>
              <a:rPr lang="en-US" dirty="0"/>
              <a:t>example</a:t>
            </a:r>
          </a:p>
          <a:p>
            <a:pPr marL="0" indent="0">
              <a:buNone/>
            </a:pPr>
            <a:r>
              <a:rPr lang="en-US" dirty="0" smtClean="0"/>
              <a:t>	</a:t>
            </a:r>
            <a:r>
              <a:rPr lang="en-US" dirty="0" smtClean="0">
                <a:solidFill>
                  <a:srgbClr val="FF0000"/>
                </a:solidFill>
              </a:rPr>
              <a:t>public </a:t>
            </a:r>
            <a:r>
              <a:rPr lang="en-US" dirty="0">
                <a:solidFill>
                  <a:srgbClr val="FF0000"/>
                </a:solidFill>
              </a:rPr>
              <a:t>void m1( </a:t>
            </a:r>
            <a:r>
              <a:rPr lang="en-US" u="sng" dirty="0" err="1">
                <a:solidFill>
                  <a:srgbClr val="FF0000"/>
                </a:solidFill>
              </a:rPr>
              <a:t>int</a:t>
            </a:r>
            <a:r>
              <a:rPr lang="en-US" u="sng" dirty="0">
                <a:solidFill>
                  <a:srgbClr val="FF0000"/>
                </a:solidFill>
              </a:rPr>
              <a:t> </a:t>
            </a:r>
            <a:r>
              <a:rPr lang="en-US" u="sng" dirty="0" err="1">
                <a:solidFill>
                  <a:srgbClr val="FF0000"/>
                </a:solidFill>
              </a:rPr>
              <a:t>i</a:t>
            </a:r>
            <a:r>
              <a:rPr lang="en-US" u="sng" dirty="0">
                <a:solidFill>
                  <a:srgbClr val="FF0000"/>
                </a:solidFill>
              </a:rPr>
              <a:t>){}</a:t>
            </a:r>
          </a:p>
          <a:p>
            <a:pPr marL="0" indent="0">
              <a:buNone/>
            </a:pPr>
            <a:r>
              <a:rPr lang="en-US" dirty="0" smtClean="0"/>
              <a:t>	But </a:t>
            </a:r>
            <a:r>
              <a:rPr lang="en-US" dirty="0"/>
              <a:t>it is specific to the method </a:t>
            </a:r>
            <a:r>
              <a:rPr lang="en-US" dirty="0" smtClean="0"/>
              <a:t>only. </a:t>
            </a:r>
          </a:p>
          <a:p>
            <a:r>
              <a:rPr lang="en-US" dirty="0" smtClean="0">
                <a:solidFill>
                  <a:srgbClr val="FF0000"/>
                </a:solidFill>
              </a:rPr>
              <a:t>2).Declared Attribute at class level </a:t>
            </a:r>
            <a:endParaRPr lang="en-US" dirty="0">
              <a:solidFill>
                <a:srgbClr val="FF0000"/>
              </a:solidFill>
            </a:endParaRPr>
          </a:p>
          <a:p>
            <a:pPr marL="0" indent="0">
              <a:buNone/>
            </a:pPr>
            <a:r>
              <a:rPr lang="en-US" dirty="0" smtClean="0"/>
              <a:t>	if </a:t>
            </a:r>
            <a:r>
              <a:rPr lang="en-US" dirty="0"/>
              <a:t>a value used by through out the class then declared that variable as class </a:t>
            </a:r>
            <a:r>
              <a:rPr lang="en-US" dirty="0" smtClean="0"/>
              <a:t>level and </a:t>
            </a:r>
            <a:r>
              <a:rPr lang="en-US" dirty="0"/>
              <a:t>initialize into the constructor, </a:t>
            </a:r>
            <a:endParaRPr lang="en-US" dirty="0" smtClean="0"/>
          </a:p>
          <a:p>
            <a:pPr marL="0" indent="0">
              <a:buNone/>
            </a:pPr>
            <a:r>
              <a:rPr lang="en-US" dirty="0" smtClean="0"/>
              <a:t>for </a:t>
            </a:r>
            <a:r>
              <a:rPr lang="en-US" dirty="0"/>
              <a:t>example</a:t>
            </a:r>
          </a:p>
          <a:p>
            <a:pPr marL="0" indent="0">
              <a:buNone/>
            </a:pPr>
            <a:r>
              <a:rPr lang="en-US" dirty="0" smtClean="0">
                <a:solidFill>
                  <a:srgbClr val="FF0000"/>
                </a:solidFill>
              </a:rPr>
              <a:t>class </a:t>
            </a:r>
            <a:r>
              <a:rPr lang="en-US" dirty="0">
                <a:solidFill>
                  <a:srgbClr val="FF0000"/>
                </a:solidFill>
              </a:rPr>
              <a:t>A{</a:t>
            </a:r>
          </a:p>
          <a:p>
            <a:pPr marL="0" indent="0">
              <a:buNone/>
            </a:pPr>
            <a:r>
              <a:rPr lang="en-US" dirty="0" smtClean="0">
                <a:solidFill>
                  <a:srgbClr val="FF0000"/>
                </a:solidFill>
              </a:rPr>
              <a:t>	private </a:t>
            </a:r>
            <a:r>
              <a:rPr lang="en-US" u="sng" dirty="0" err="1">
                <a:solidFill>
                  <a:srgbClr val="FF0000"/>
                </a:solidFill>
              </a:rPr>
              <a:t>int</a:t>
            </a:r>
            <a:r>
              <a:rPr lang="en-US" u="sng" dirty="0">
                <a:solidFill>
                  <a:srgbClr val="FF0000"/>
                </a:solidFill>
              </a:rPr>
              <a:t> </a:t>
            </a:r>
            <a:r>
              <a:rPr lang="en-US" u="sng" dirty="0" err="1">
                <a:solidFill>
                  <a:srgbClr val="FF0000"/>
                </a:solidFill>
              </a:rPr>
              <a:t>i</a:t>
            </a:r>
            <a:r>
              <a:rPr lang="en-US" u="sng" dirty="0">
                <a:solidFill>
                  <a:srgbClr val="FF0000"/>
                </a:solidFill>
              </a:rPr>
              <a:t>;</a:t>
            </a:r>
          </a:p>
          <a:p>
            <a:pPr marL="0" indent="0">
              <a:buNone/>
            </a:pPr>
            <a:r>
              <a:rPr lang="en-US" dirty="0" smtClean="0">
                <a:solidFill>
                  <a:srgbClr val="FF0000"/>
                </a:solidFill>
              </a:rPr>
              <a:t>	A(</a:t>
            </a:r>
            <a:r>
              <a:rPr lang="en-US" u="sng" dirty="0" err="1" smtClean="0">
                <a:solidFill>
                  <a:srgbClr val="FF0000"/>
                </a:solidFill>
              </a:rPr>
              <a:t>int</a:t>
            </a:r>
            <a:r>
              <a:rPr lang="en-US" u="sng" dirty="0" smtClean="0">
                <a:solidFill>
                  <a:srgbClr val="FF0000"/>
                </a:solidFill>
              </a:rPr>
              <a:t> </a:t>
            </a:r>
            <a:r>
              <a:rPr lang="en-US" u="sng" dirty="0" err="1">
                <a:solidFill>
                  <a:srgbClr val="FF0000"/>
                </a:solidFill>
              </a:rPr>
              <a:t>i</a:t>
            </a:r>
            <a:r>
              <a:rPr lang="en-US" u="sng" dirty="0">
                <a:solidFill>
                  <a:srgbClr val="FF0000"/>
                </a:solidFill>
              </a:rPr>
              <a:t>){</a:t>
            </a:r>
          </a:p>
          <a:p>
            <a:pPr marL="0" indent="0">
              <a:buNone/>
            </a:pPr>
            <a:r>
              <a:rPr lang="en-US" dirty="0" smtClean="0">
                <a:solidFill>
                  <a:srgbClr val="FF0000"/>
                </a:solidFill>
              </a:rPr>
              <a:t>		</a:t>
            </a:r>
            <a:r>
              <a:rPr lang="en-US" dirty="0" err="1" smtClean="0">
                <a:solidFill>
                  <a:srgbClr val="FF0000"/>
                </a:solidFill>
              </a:rPr>
              <a:t>this.i</a:t>
            </a:r>
            <a:r>
              <a:rPr lang="en-US" dirty="0" smtClean="0">
                <a:solidFill>
                  <a:srgbClr val="FF0000"/>
                </a:solidFill>
              </a:rPr>
              <a:t>=</a:t>
            </a:r>
            <a:r>
              <a:rPr lang="en-US" dirty="0" err="1" smtClean="0">
                <a:solidFill>
                  <a:srgbClr val="FF0000"/>
                </a:solidFill>
              </a:rPr>
              <a:t>i</a:t>
            </a:r>
            <a:r>
              <a:rPr lang="en-US" dirty="0">
                <a:solidFill>
                  <a:srgbClr val="FF0000"/>
                </a:solidFill>
              </a:rPr>
              <a:t>;</a:t>
            </a:r>
          </a:p>
          <a:p>
            <a:pPr marL="0" indent="0">
              <a:buNone/>
            </a:pPr>
            <a:r>
              <a:rPr lang="en-US" dirty="0" smtClean="0">
                <a:solidFill>
                  <a:srgbClr val="FF0000"/>
                </a:solidFill>
              </a:rPr>
              <a:t>	}</a:t>
            </a:r>
            <a:endParaRPr lang="en-US" dirty="0">
              <a:solidFill>
                <a:srgbClr val="FF0000"/>
              </a:solidFill>
            </a:endParaRPr>
          </a:p>
          <a:p>
            <a:pPr marL="0" indent="0">
              <a:buNone/>
            </a:pPr>
            <a:r>
              <a:rPr lang="en-US" dirty="0" smtClean="0">
                <a:solidFill>
                  <a:srgbClr val="FF0000"/>
                </a:solidFill>
              </a:rPr>
              <a:t>}</a:t>
            </a:r>
            <a:endParaRPr lang="en-US" dirty="0">
              <a:solidFill>
                <a:srgbClr val="FF0000"/>
              </a:solidFill>
            </a:endParaRPr>
          </a:p>
          <a:p>
            <a:pPr marL="0" indent="0">
              <a:buNone/>
            </a:pPr>
            <a:r>
              <a:rPr lang="en-US" dirty="0" smtClean="0">
                <a:solidFill>
                  <a:srgbClr val="FF0000"/>
                </a:solidFill>
              </a:rPr>
              <a:t>we know the above procedure but there are some problems available. </a:t>
            </a:r>
            <a:endParaRPr lang="en-US" dirty="0">
              <a:solidFill>
                <a:srgbClr val="FF0000"/>
              </a:solidFill>
            </a:endParaRP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46387435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marL="0" indent="0">
              <a:buNone/>
            </a:pPr>
            <a:r>
              <a:rPr lang="en-US" dirty="0" smtClean="0">
                <a:solidFill>
                  <a:srgbClr val="FF0000"/>
                </a:solidFill>
              </a:rPr>
              <a:t>1</a:t>
            </a:r>
            <a:r>
              <a:rPr lang="en-US" dirty="0">
                <a:solidFill>
                  <a:srgbClr val="FF0000"/>
                </a:solidFill>
              </a:rPr>
              <a:t>. &lt;bean id="car" class="</a:t>
            </a:r>
            <a:r>
              <a:rPr lang="en-US" dirty="0" err="1">
                <a:solidFill>
                  <a:srgbClr val="FF0000"/>
                </a:solidFill>
              </a:rPr>
              <a:t>com.idr.beans.Car</a:t>
            </a:r>
            <a:r>
              <a:rPr lang="en-US" dirty="0">
                <a:solidFill>
                  <a:srgbClr val="FF0000"/>
                </a:solidFill>
              </a:rPr>
              <a:t>"&gt;</a:t>
            </a:r>
          </a:p>
          <a:p>
            <a:pPr marL="0" indent="0">
              <a:buNone/>
            </a:pPr>
            <a:r>
              <a:rPr lang="en-US" dirty="0" smtClean="0">
                <a:solidFill>
                  <a:srgbClr val="FF0000"/>
                </a:solidFill>
              </a:rPr>
              <a:t> 	&lt;</a:t>
            </a:r>
            <a:r>
              <a:rPr lang="en-US" dirty="0">
                <a:solidFill>
                  <a:srgbClr val="FF0000"/>
                </a:solidFill>
              </a:rPr>
              <a:t>property name="engine" </a:t>
            </a:r>
            <a:r>
              <a:rPr lang="en-US" u="sng" dirty="0">
                <a:solidFill>
                  <a:srgbClr val="FF0000"/>
                </a:solidFill>
              </a:rPr>
              <a:t>ref="</a:t>
            </a:r>
            <a:r>
              <a:rPr lang="en-US" u="sng" dirty="0" err="1">
                <a:solidFill>
                  <a:srgbClr val="FF0000"/>
                </a:solidFill>
              </a:rPr>
              <a:t>suzukiengine</a:t>
            </a:r>
            <a:r>
              <a:rPr lang="en-US" u="sng" dirty="0">
                <a:solidFill>
                  <a:srgbClr val="FF0000"/>
                </a:solidFill>
              </a:rPr>
              <a:t>"&gt;&lt;/</a:t>
            </a:r>
            <a:r>
              <a:rPr lang="en-US" u="sng" dirty="0" smtClean="0">
                <a:solidFill>
                  <a:srgbClr val="FF0000"/>
                </a:solidFill>
              </a:rPr>
              <a:t>property&gt;</a:t>
            </a:r>
          </a:p>
          <a:p>
            <a:pPr marL="0" indent="0">
              <a:buNone/>
            </a:pPr>
            <a:r>
              <a:rPr lang="en-US" dirty="0" smtClean="0">
                <a:solidFill>
                  <a:srgbClr val="FF0000"/>
                </a:solidFill>
              </a:rPr>
              <a:t>&lt;/bean&gt; --&gt;</a:t>
            </a:r>
          </a:p>
          <a:p>
            <a:pPr marL="0" indent="0">
              <a:buNone/>
            </a:pPr>
            <a:r>
              <a:rPr lang="en-US" dirty="0" smtClean="0">
                <a:solidFill>
                  <a:srgbClr val="FF0000"/>
                </a:solidFill>
              </a:rPr>
              <a:t>2. </a:t>
            </a:r>
            <a:r>
              <a:rPr lang="en-US" dirty="0">
                <a:solidFill>
                  <a:srgbClr val="FF0000"/>
                </a:solidFill>
              </a:rPr>
              <a:t>&lt;!-- &lt;bean id="car" class="</a:t>
            </a:r>
            <a:r>
              <a:rPr lang="en-US" dirty="0" err="1">
                <a:solidFill>
                  <a:srgbClr val="FF0000"/>
                </a:solidFill>
              </a:rPr>
              <a:t>com.idr.beans.Car</a:t>
            </a:r>
            <a:r>
              <a:rPr lang="en-US" dirty="0">
                <a:solidFill>
                  <a:srgbClr val="FF0000"/>
                </a:solidFill>
              </a:rPr>
              <a:t>"&gt;</a:t>
            </a:r>
          </a:p>
          <a:p>
            <a:pPr marL="0" indent="0">
              <a:buNone/>
            </a:pPr>
            <a:r>
              <a:rPr lang="en-US" dirty="0" smtClean="0">
                <a:solidFill>
                  <a:srgbClr val="FF0000"/>
                </a:solidFill>
              </a:rPr>
              <a:t>	&lt;</a:t>
            </a:r>
            <a:r>
              <a:rPr lang="en-US" dirty="0">
                <a:solidFill>
                  <a:srgbClr val="FF0000"/>
                </a:solidFill>
              </a:rPr>
              <a:t>property name="</a:t>
            </a:r>
            <a:r>
              <a:rPr lang="en-US" dirty="0" err="1">
                <a:solidFill>
                  <a:srgbClr val="FF0000"/>
                </a:solidFill>
              </a:rPr>
              <a:t>beanId</a:t>
            </a:r>
            <a:r>
              <a:rPr lang="en-US" dirty="0">
                <a:solidFill>
                  <a:srgbClr val="FF0000"/>
                </a:solidFill>
              </a:rPr>
              <a:t>" value="</a:t>
            </a:r>
            <a:r>
              <a:rPr lang="en-US" u="sng" dirty="0" err="1">
                <a:solidFill>
                  <a:srgbClr val="FF0000"/>
                </a:solidFill>
              </a:rPr>
              <a:t>yamahaengine</a:t>
            </a:r>
            <a:r>
              <a:rPr lang="en-US" u="sng" dirty="0">
                <a:solidFill>
                  <a:srgbClr val="FF0000"/>
                </a:solidFill>
              </a:rPr>
              <a:t>"&gt;&lt;/property&gt;</a:t>
            </a:r>
          </a:p>
          <a:p>
            <a:pPr marL="0" indent="0">
              <a:buNone/>
            </a:pPr>
            <a:r>
              <a:rPr lang="en-US" dirty="0">
                <a:solidFill>
                  <a:srgbClr val="FF0000"/>
                </a:solidFill>
              </a:rPr>
              <a:t>&lt;/bean&gt; --&gt;</a:t>
            </a:r>
          </a:p>
          <a:p>
            <a:endParaRPr lang="en-US" dirty="0"/>
          </a:p>
          <a:p>
            <a:r>
              <a:rPr lang="en-US" dirty="0" smtClean="0"/>
              <a:t>By </a:t>
            </a:r>
            <a:r>
              <a:rPr lang="en-US" dirty="0"/>
              <a:t>using dependency injection we can inject the other bean in to the target bean but </a:t>
            </a:r>
            <a:r>
              <a:rPr lang="en-US" dirty="0" smtClean="0"/>
              <a:t> here </a:t>
            </a:r>
            <a:r>
              <a:rPr lang="en-US" dirty="0" err="1"/>
              <a:t>i</a:t>
            </a:r>
            <a:r>
              <a:rPr lang="en-US" dirty="0"/>
              <a:t> </a:t>
            </a:r>
            <a:r>
              <a:rPr lang="en-US" u="sng" dirty="0" err="1"/>
              <a:t>dont</a:t>
            </a:r>
            <a:r>
              <a:rPr lang="en-US" u="sng" dirty="0"/>
              <a:t> want to use dependency injection, rather my target class pull corresponding </a:t>
            </a:r>
            <a:r>
              <a:rPr lang="en-US" u="sng" dirty="0" smtClean="0"/>
              <a:t>object </a:t>
            </a:r>
            <a:r>
              <a:rPr lang="en-US" dirty="0" smtClean="0"/>
              <a:t>from </a:t>
            </a:r>
            <a:r>
              <a:rPr lang="en-US" dirty="0"/>
              <a:t>the Spring bean configuration file, we can make our target class </a:t>
            </a:r>
            <a:r>
              <a:rPr lang="en-US" dirty="0" smtClean="0"/>
              <a:t>to pull the </a:t>
            </a:r>
            <a:r>
              <a:rPr lang="en-US" dirty="0"/>
              <a:t>correspond object by two ways </a:t>
            </a:r>
          </a:p>
          <a:p>
            <a:r>
              <a:rPr lang="en-US" dirty="0">
                <a:solidFill>
                  <a:srgbClr val="FF0000"/>
                </a:solidFill>
              </a:rPr>
              <a:t>1. by declared one attribute in target class and inject a </a:t>
            </a:r>
            <a:r>
              <a:rPr lang="en-US" u="sng" dirty="0" err="1">
                <a:solidFill>
                  <a:srgbClr val="FF0000"/>
                </a:solidFill>
              </a:rPr>
              <a:t>perticular</a:t>
            </a:r>
            <a:r>
              <a:rPr lang="en-US" u="sng" dirty="0">
                <a:solidFill>
                  <a:srgbClr val="FF0000"/>
                </a:solidFill>
              </a:rPr>
              <a:t> bean id to the target attribute</a:t>
            </a:r>
          </a:p>
          <a:p>
            <a:r>
              <a:rPr lang="en-US" dirty="0">
                <a:solidFill>
                  <a:srgbClr val="FF0000"/>
                </a:solidFill>
              </a:rPr>
              <a:t>2. by using IDREF attribute </a:t>
            </a:r>
          </a:p>
          <a:p>
            <a:endParaRPr lang="en-US" dirty="0"/>
          </a:p>
          <a:p>
            <a:r>
              <a:rPr lang="en-US" dirty="0"/>
              <a:t>if we use value="</a:t>
            </a:r>
            <a:r>
              <a:rPr lang="en-US" u="sng" dirty="0" err="1"/>
              <a:t>yamahaengine</a:t>
            </a:r>
            <a:r>
              <a:rPr lang="en-US" u="sng" dirty="0"/>
              <a:t>" it may not give a correct context about what kind of </a:t>
            </a:r>
            <a:r>
              <a:rPr lang="en-US" dirty="0" smtClean="0"/>
              <a:t>value </a:t>
            </a:r>
            <a:r>
              <a:rPr lang="en-US" dirty="0"/>
              <a:t>we are injecting. other developer may get confuse, but if we use IDREF it </a:t>
            </a:r>
            <a:r>
              <a:rPr lang="en-US" dirty="0" smtClean="0"/>
              <a:t>will clearly </a:t>
            </a:r>
            <a:r>
              <a:rPr lang="en-US" dirty="0"/>
              <a:t>specify </a:t>
            </a:r>
            <a:r>
              <a:rPr lang="en-US" u="sng" dirty="0" err="1"/>
              <a:t>Idref</a:t>
            </a:r>
            <a:r>
              <a:rPr lang="en-US" u="sng" dirty="0"/>
              <a:t> attribute using other bean id for injection. </a:t>
            </a:r>
            <a:endParaRPr lang="en-US" u="sng" dirty="0" smtClean="0"/>
          </a:p>
          <a:p>
            <a:endParaRPr lang="en-US" u="sng"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4456815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05600"/>
          </a:xfrm>
        </p:spPr>
        <p:txBody>
          <a:bodyPr>
            <a:normAutofit fontScale="47500" lnSpcReduction="20000"/>
          </a:bodyPr>
          <a:lstStyle/>
          <a:p>
            <a:r>
              <a:rPr lang="en-US" dirty="0" smtClean="0"/>
              <a:t>So we can configure the bean using property attribute of bean and clearly specify the </a:t>
            </a:r>
            <a:r>
              <a:rPr lang="en-US" dirty="0" err="1" smtClean="0"/>
              <a:t>idref</a:t>
            </a:r>
            <a:r>
              <a:rPr lang="en-US" dirty="0" smtClean="0"/>
              <a:t> to the bean.</a:t>
            </a:r>
          </a:p>
          <a:p>
            <a:pPr marL="0" indent="0">
              <a:buNone/>
            </a:pPr>
            <a:r>
              <a:rPr lang="en-US" dirty="0" smtClean="0">
                <a:solidFill>
                  <a:srgbClr val="FF0000"/>
                </a:solidFill>
              </a:rPr>
              <a:t>&lt;</a:t>
            </a:r>
            <a:r>
              <a:rPr lang="en-US" dirty="0">
                <a:solidFill>
                  <a:srgbClr val="FF0000"/>
                </a:solidFill>
              </a:rPr>
              <a:t>bean id=</a:t>
            </a:r>
            <a:r>
              <a:rPr lang="en-US" i="1" dirty="0">
                <a:solidFill>
                  <a:srgbClr val="FF0000"/>
                </a:solidFill>
              </a:rPr>
              <a:t>"car" class="</a:t>
            </a:r>
            <a:r>
              <a:rPr lang="en-US" i="1" dirty="0" err="1">
                <a:solidFill>
                  <a:srgbClr val="FF0000"/>
                </a:solidFill>
              </a:rPr>
              <a:t>com.idr.beans.Car</a:t>
            </a:r>
            <a:r>
              <a:rPr lang="en-US" i="1" dirty="0">
                <a:solidFill>
                  <a:srgbClr val="FF0000"/>
                </a:solidFill>
              </a:rPr>
              <a:t>"&gt;</a:t>
            </a:r>
          </a:p>
          <a:p>
            <a:pPr marL="0" indent="0">
              <a:buNone/>
            </a:pPr>
            <a:r>
              <a:rPr lang="en-US" dirty="0" smtClean="0">
                <a:solidFill>
                  <a:srgbClr val="FF0000"/>
                </a:solidFill>
              </a:rPr>
              <a:t>	&lt;</a:t>
            </a:r>
            <a:r>
              <a:rPr lang="en-US" dirty="0">
                <a:solidFill>
                  <a:srgbClr val="FF0000"/>
                </a:solidFill>
              </a:rPr>
              <a:t>property name=</a:t>
            </a:r>
            <a:r>
              <a:rPr lang="en-US" i="1" dirty="0">
                <a:solidFill>
                  <a:srgbClr val="FF0000"/>
                </a:solidFill>
              </a:rPr>
              <a:t>"</a:t>
            </a:r>
            <a:r>
              <a:rPr lang="en-US" i="1" dirty="0" err="1">
                <a:solidFill>
                  <a:srgbClr val="FF0000"/>
                </a:solidFill>
              </a:rPr>
              <a:t>beanId</a:t>
            </a:r>
            <a:r>
              <a:rPr lang="en-US" i="1" dirty="0">
                <a:solidFill>
                  <a:srgbClr val="FF0000"/>
                </a:solidFill>
              </a:rPr>
              <a:t>"&gt;</a:t>
            </a:r>
          </a:p>
          <a:p>
            <a:pPr marL="0" indent="0">
              <a:buNone/>
            </a:pPr>
            <a:r>
              <a:rPr lang="en-US" dirty="0" smtClean="0">
                <a:solidFill>
                  <a:srgbClr val="FF0000"/>
                </a:solidFill>
              </a:rPr>
              <a:t>	&lt;</a:t>
            </a:r>
            <a:r>
              <a:rPr lang="en-US" dirty="0" err="1">
                <a:solidFill>
                  <a:srgbClr val="FF0000"/>
                </a:solidFill>
              </a:rPr>
              <a:t>idref</a:t>
            </a:r>
            <a:r>
              <a:rPr lang="en-US" dirty="0">
                <a:solidFill>
                  <a:srgbClr val="FF0000"/>
                </a:solidFill>
              </a:rPr>
              <a:t> bean=</a:t>
            </a:r>
            <a:r>
              <a:rPr lang="en-US" i="1" dirty="0">
                <a:solidFill>
                  <a:srgbClr val="FF0000"/>
                </a:solidFill>
              </a:rPr>
              <a:t>"</a:t>
            </a:r>
            <a:r>
              <a:rPr lang="en-US" i="1" dirty="0" err="1">
                <a:solidFill>
                  <a:srgbClr val="FF0000"/>
                </a:solidFill>
              </a:rPr>
              <a:t>suzukiengine</a:t>
            </a:r>
            <a:r>
              <a:rPr lang="en-US" i="1" dirty="0">
                <a:solidFill>
                  <a:srgbClr val="FF0000"/>
                </a:solidFill>
              </a:rPr>
              <a:t>"/&gt;</a:t>
            </a:r>
          </a:p>
          <a:p>
            <a:pPr marL="0" indent="0">
              <a:buNone/>
            </a:pPr>
            <a:r>
              <a:rPr lang="en-US" dirty="0" smtClean="0">
                <a:solidFill>
                  <a:srgbClr val="FF0000"/>
                </a:solidFill>
              </a:rPr>
              <a:t>	&lt;/</a:t>
            </a:r>
            <a:r>
              <a:rPr lang="en-US" dirty="0">
                <a:solidFill>
                  <a:srgbClr val="FF0000"/>
                </a:solidFill>
              </a:rPr>
              <a:t>property&gt;</a:t>
            </a:r>
          </a:p>
          <a:p>
            <a:pPr marL="0" indent="0">
              <a:buNone/>
            </a:pPr>
            <a:r>
              <a:rPr lang="en-US" dirty="0">
                <a:solidFill>
                  <a:srgbClr val="FF0000"/>
                </a:solidFill>
              </a:rPr>
              <a:t>&lt;/bean&gt;</a:t>
            </a:r>
          </a:p>
          <a:p>
            <a:pPr marL="0" indent="0">
              <a:buNone/>
            </a:pPr>
            <a:r>
              <a:rPr lang="en-US" dirty="0">
                <a:solidFill>
                  <a:srgbClr val="FF0000"/>
                </a:solidFill>
              </a:rPr>
              <a:t>&lt;bean id=</a:t>
            </a:r>
            <a:r>
              <a:rPr lang="en-US" i="1" dirty="0">
                <a:solidFill>
                  <a:srgbClr val="FF0000"/>
                </a:solidFill>
              </a:rPr>
              <a:t>"yamahaengine1" </a:t>
            </a:r>
            <a:r>
              <a:rPr lang="en-US" i="1" dirty="0" smtClean="0">
                <a:solidFill>
                  <a:srgbClr val="FF0000"/>
                </a:solidFill>
              </a:rPr>
              <a:t>	class</a:t>
            </a:r>
            <a:r>
              <a:rPr lang="en-US" i="1" dirty="0">
                <a:solidFill>
                  <a:srgbClr val="FF0000"/>
                </a:solidFill>
              </a:rPr>
              <a:t>="</a:t>
            </a:r>
            <a:r>
              <a:rPr lang="en-US" i="1" dirty="0" err="1">
                <a:solidFill>
                  <a:srgbClr val="FF0000"/>
                </a:solidFill>
              </a:rPr>
              <a:t>com.idr.beans.YamahaEngine</a:t>
            </a:r>
            <a:r>
              <a:rPr lang="en-US" i="1" dirty="0">
                <a:solidFill>
                  <a:srgbClr val="FF0000"/>
                </a:solidFill>
              </a:rPr>
              <a:t>"&gt;&lt;/bean&gt;</a:t>
            </a:r>
          </a:p>
          <a:p>
            <a:pPr marL="0" indent="0">
              <a:buNone/>
            </a:pPr>
            <a:r>
              <a:rPr lang="en-US" dirty="0" smtClean="0">
                <a:solidFill>
                  <a:srgbClr val="FF0000"/>
                </a:solidFill>
              </a:rPr>
              <a:t>&lt;</a:t>
            </a:r>
            <a:r>
              <a:rPr lang="en-US" dirty="0">
                <a:solidFill>
                  <a:srgbClr val="FF0000"/>
                </a:solidFill>
              </a:rPr>
              <a:t>bean id=</a:t>
            </a:r>
            <a:r>
              <a:rPr lang="en-US" i="1" dirty="0">
                <a:solidFill>
                  <a:srgbClr val="FF0000"/>
                </a:solidFill>
              </a:rPr>
              <a:t>"</a:t>
            </a:r>
            <a:r>
              <a:rPr lang="en-US" i="1" dirty="0" err="1">
                <a:solidFill>
                  <a:srgbClr val="FF0000"/>
                </a:solidFill>
              </a:rPr>
              <a:t>suzukiengine</a:t>
            </a:r>
            <a:r>
              <a:rPr lang="en-US" i="1" dirty="0">
                <a:solidFill>
                  <a:srgbClr val="FF0000"/>
                </a:solidFill>
              </a:rPr>
              <a:t>" </a:t>
            </a:r>
            <a:r>
              <a:rPr lang="en-US" i="1" dirty="0" smtClean="0">
                <a:solidFill>
                  <a:srgbClr val="FF0000"/>
                </a:solidFill>
              </a:rPr>
              <a:t>	class</a:t>
            </a:r>
            <a:r>
              <a:rPr lang="en-US" i="1" dirty="0">
                <a:solidFill>
                  <a:srgbClr val="FF0000"/>
                </a:solidFill>
              </a:rPr>
              <a:t>="</a:t>
            </a:r>
            <a:r>
              <a:rPr lang="en-US" i="1" dirty="0" err="1">
                <a:solidFill>
                  <a:srgbClr val="FF0000"/>
                </a:solidFill>
              </a:rPr>
              <a:t>com.idr.beans.SuzukiEngine</a:t>
            </a:r>
            <a:r>
              <a:rPr lang="en-US" i="1" dirty="0">
                <a:solidFill>
                  <a:srgbClr val="FF0000"/>
                </a:solidFill>
              </a:rPr>
              <a:t>"&gt;&lt;/bean&gt;</a:t>
            </a:r>
          </a:p>
          <a:p>
            <a:pPr marL="0" indent="0">
              <a:buNone/>
            </a:pPr>
            <a:r>
              <a:rPr lang="en-US" dirty="0">
                <a:solidFill>
                  <a:srgbClr val="FF0000"/>
                </a:solidFill>
              </a:rPr>
              <a:t>&lt;/beans&gt;</a:t>
            </a:r>
          </a:p>
          <a:p>
            <a:r>
              <a:rPr lang="en-US" dirty="0" smtClean="0"/>
              <a:t>Let see the example  </a:t>
            </a:r>
            <a:r>
              <a:rPr lang="en-US" dirty="0" err="1" smtClean="0"/>
              <a:t>idref</a:t>
            </a:r>
            <a:r>
              <a:rPr lang="en-US" dirty="0" smtClean="0"/>
              <a:t>.</a:t>
            </a:r>
          </a:p>
          <a:p>
            <a:r>
              <a:rPr lang="en-US" b="1" dirty="0"/>
              <a:t>public class Car {</a:t>
            </a:r>
          </a:p>
          <a:p>
            <a:r>
              <a:rPr lang="en-US" b="1" dirty="0"/>
              <a:t>private String </a:t>
            </a:r>
            <a:r>
              <a:rPr lang="en-US" b="1" dirty="0" err="1"/>
              <a:t>beanId</a:t>
            </a:r>
            <a:r>
              <a:rPr lang="en-US" b="1" dirty="0"/>
              <a:t>;</a:t>
            </a:r>
          </a:p>
          <a:p>
            <a:r>
              <a:rPr lang="en-US" b="1" dirty="0" smtClean="0"/>
              <a:t>public </a:t>
            </a:r>
            <a:r>
              <a:rPr lang="en-US" b="1" dirty="0"/>
              <a:t>void run()</a:t>
            </a:r>
          </a:p>
          <a:p>
            <a:r>
              <a:rPr lang="en-US" dirty="0"/>
              <a:t>{</a:t>
            </a:r>
          </a:p>
          <a:p>
            <a:r>
              <a:rPr lang="en-US" dirty="0" err="1"/>
              <a:t>IEngine</a:t>
            </a:r>
            <a:r>
              <a:rPr lang="en-US" dirty="0"/>
              <a:t> engine = </a:t>
            </a:r>
            <a:r>
              <a:rPr lang="en-US" b="1" dirty="0"/>
              <a:t>null;</a:t>
            </a:r>
          </a:p>
          <a:p>
            <a:r>
              <a:rPr lang="en-US" dirty="0"/>
              <a:t>/*</a:t>
            </a:r>
            <a:r>
              <a:rPr lang="en-US" dirty="0" err="1"/>
              <a:t>System.out.println</a:t>
            </a:r>
            <a:r>
              <a:rPr lang="en-US" dirty="0"/>
              <a:t>(</a:t>
            </a:r>
            <a:r>
              <a:rPr lang="en-US" dirty="0" err="1"/>
              <a:t>beanId</a:t>
            </a:r>
            <a:r>
              <a:rPr lang="en-US" dirty="0"/>
              <a:t>);*/</a:t>
            </a:r>
          </a:p>
          <a:p>
            <a:r>
              <a:rPr lang="en-US" dirty="0"/>
              <a:t>BeanFactory factory = </a:t>
            </a:r>
            <a:r>
              <a:rPr lang="en-US" b="1" dirty="0"/>
              <a:t>new </a:t>
            </a:r>
            <a:r>
              <a:rPr lang="en-US" b="1" dirty="0" err="1"/>
              <a:t>XmlBeanFactory</a:t>
            </a:r>
            <a:r>
              <a:rPr lang="en-US" b="1" dirty="0"/>
              <a:t>(new </a:t>
            </a:r>
            <a:r>
              <a:rPr lang="en-US" b="1" dirty="0" err="1"/>
              <a:t>ClassPathResource</a:t>
            </a:r>
            <a:r>
              <a:rPr lang="en-US" b="1" dirty="0"/>
              <a:t>("com/</a:t>
            </a:r>
            <a:r>
              <a:rPr lang="en-US" b="1" dirty="0" err="1"/>
              <a:t>idr</a:t>
            </a:r>
            <a:r>
              <a:rPr lang="en-US" b="1" dirty="0"/>
              <a:t>/common/application-context.xml"));</a:t>
            </a:r>
          </a:p>
          <a:p>
            <a:r>
              <a:rPr lang="en-US" dirty="0"/>
              <a:t>engine = </a:t>
            </a:r>
            <a:r>
              <a:rPr lang="en-US" dirty="0" err="1"/>
              <a:t>factory.getBean</a:t>
            </a:r>
            <a:r>
              <a:rPr lang="en-US" dirty="0"/>
              <a:t>(</a:t>
            </a:r>
            <a:r>
              <a:rPr lang="en-US" dirty="0" err="1"/>
              <a:t>beanId</a:t>
            </a:r>
            <a:r>
              <a:rPr lang="en-US" dirty="0"/>
              <a:t>, </a:t>
            </a:r>
            <a:r>
              <a:rPr lang="en-US" dirty="0" err="1"/>
              <a:t>IEngine.</a:t>
            </a:r>
            <a:r>
              <a:rPr lang="en-US" b="1" dirty="0" err="1"/>
              <a:t>class</a:t>
            </a:r>
            <a:r>
              <a:rPr lang="en-US" b="1" dirty="0"/>
              <a:t>);</a:t>
            </a:r>
          </a:p>
          <a:p>
            <a:r>
              <a:rPr lang="en-US" dirty="0" err="1"/>
              <a:t>engine.start</a:t>
            </a:r>
            <a:r>
              <a:rPr lang="en-US" dirty="0"/>
              <a:t>();</a:t>
            </a:r>
          </a:p>
          <a:p>
            <a:r>
              <a:rPr lang="en-US" dirty="0" err="1"/>
              <a:t>System.</a:t>
            </a:r>
            <a:r>
              <a:rPr lang="en-US" b="1" i="1" dirty="0" err="1"/>
              <a:t>out.println</a:t>
            </a:r>
            <a:r>
              <a:rPr lang="en-US" b="1" i="1" dirty="0"/>
              <a:t>("Car is running............");</a:t>
            </a:r>
          </a:p>
          <a:p>
            <a:r>
              <a:rPr lang="en-US" dirty="0"/>
              <a:t>}</a:t>
            </a:r>
          </a:p>
          <a:p>
            <a:r>
              <a:rPr lang="en-US" b="1" dirty="0" smtClean="0"/>
              <a:t>public </a:t>
            </a:r>
            <a:r>
              <a:rPr lang="en-US" b="1" dirty="0"/>
              <a:t>void </a:t>
            </a:r>
            <a:r>
              <a:rPr lang="en-US" b="1" dirty="0" err="1"/>
              <a:t>setBeanId</a:t>
            </a:r>
            <a:r>
              <a:rPr lang="en-US" b="1" dirty="0"/>
              <a:t>(String </a:t>
            </a:r>
            <a:r>
              <a:rPr lang="en-US" b="1" dirty="0" err="1"/>
              <a:t>beanId</a:t>
            </a:r>
            <a:r>
              <a:rPr lang="en-US" b="1" dirty="0"/>
              <a:t>) {</a:t>
            </a:r>
          </a:p>
          <a:p>
            <a:r>
              <a:rPr lang="en-US" b="1" dirty="0" err="1"/>
              <a:t>this.beanId</a:t>
            </a:r>
            <a:r>
              <a:rPr lang="en-US" b="1" dirty="0"/>
              <a:t> = </a:t>
            </a:r>
            <a:r>
              <a:rPr lang="en-US" b="1" dirty="0" err="1"/>
              <a:t>beanId</a:t>
            </a:r>
            <a:r>
              <a:rPr lang="en-US" b="1" dirty="0"/>
              <a:t>;</a:t>
            </a:r>
          </a:p>
          <a:p>
            <a:r>
              <a:rPr lang="en-US" dirty="0"/>
              <a:t>}</a:t>
            </a:r>
          </a:p>
          <a:p>
            <a:r>
              <a:rPr lang="en-US" dirty="0"/>
              <a:t>}</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30346483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Spring 40</a:t>
            </a:r>
            <a:endParaRPr lang="en-US" dirty="0"/>
          </a:p>
        </p:txBody>
      </p:sp>
      <p:sp>
        <p:nvSpPr>
          <p:cNvPr id="3" name="Content Placeholder 2"/>
          <p:cNvSpPr>
            <a:spLocks noGrp="1"/>
          </p:cNvSpPr>
          <p:nvPr>
            <p:ph idx="1"/>
          </p:nvPr>
        </p:nvSpPr>
        <p:spPr>
          <a:xfrm>
            <a:off x="12510" y="848436"/>
            <a:ext cx="9131490" cy="6019800"/>
          </a:xfrm>
        </p:spPr>
        <p:txBody>
          <a:bodyPr>
            <a:normAutofit fontScale="62500" lnSpcReduction="20000"/>
          </a:bodyPr>
          <a:lstStyle/>
          <a:p>
            <a:r>
              <a:rPr lang="en-US" b="1" dirty="0" smtClean="0">
                <a:solidFill>
                  <a:srgbClr val="FF0000"/>
                </a:solidFill>
              </a:rPr>
              <a:t>P and C </a:t>
            </a:r>
            <a:r>
              <a:rPr lang="en-US" b="1" dirty="0" err="1" smtClean="0">
                <a:solidFill>
                  <a:srgbClr val="FF0000"/>
                </a:solidFill>
              </a:rPr>
              <a:t>NameSpaces</a:t>
            </a:r>
            <a:r>
              <a:rPr lang="en-US" b="1" dirty="0" smtClean="0">
                <a:solidFill>
                  <a:srgbClr val="FF0000"/>
                </a:solidFill>
              </a:rPr>
              <a:t>:</a:t>
            </a:r>
          </a:p>
          <a:p>
            <a:r>
              <a:rPr lang="en-US" dirty="0" smtClean="0"/>
              <a:t>It is the shortcut procedure to use the property and constructor attributes into the bean.</a:t>
            </a:r>
          </a:p>
          <a:p>
            <a:r>
              <a:rPr lang="en-US" dirty="0" smtClean="0"/>
              <a:t>Because there are multiple properties are available into the class, so it is too heavy to configure all the properties using property tag and constructor tag.</a:t>
            </a:r>
          </a:p>
          <a:p>
            <a:r>
              <a:rPr lang="en-US" dirty="0" smtClean="0"/>
              <a:t>To make it is simple we can use P and C </a:t>
            </a:r>
            <a:r>
              <a:rPr lang="en-US" dirty="0" err="1" smtClean="0"/>
              <a:t>nameSpaces</a:t>
            </a:r>
            <a:r>
              <a:rPr lang="en-US" dirty="0" smtClean="0"/>
              <a:t>.</a:t>
            </a:r>
          </a:p>
          <a:p>
            <a:r>
              <a:rPr lang="en-US" dirty="0" smtClean="0"/>
              <a:t>For example </a:t>
            </a:r>
          </a:p>
          <a:p>
            <a:r>
              <a:rPr lang="en-US" dirty="0">
                <a:solidFill>
                  <a:srgbClr val="FF0000"/>
                </a:solidFill>
              </a:rPr>
              <a:t>&lt;bean id=</a:t>
            </a:r>
            <a:r>
              <a:rPr lang="en-US" i="1" dirty="0">
                <a:solidFill>
                  <a:srgbClr val="FF0000"/>
                </a:solidFill>
              </a:rPr>
              <a:t>"person" class="</a:t>
            </a:r>
            <a:r>
              <a:rPr lang="en-US" i="1" dirty="0" err="1">
                <a:solidFill>
                  <a:srgbClr val="FF0000"/>
                </a:solidFill>
              </a:rPr>
              <a:t>com.pc.beans.Person</a:t>
            </a:r>
            <a:r>
              <a:rPr lang="en-US" i="1" dirty="0">
                <a:solidFill>
                  <a:srgbClr val="FF0000"/>
                </a:solidFill>
              </a:rPr>
              <a:t>" p:ssn="10" p:name="sachin" p:address-ref="address" p:details-ref="personalDetails"&gt;&lt;/bean&gt;</a:t>
            </a:r>
          </a:p>
          <a:p>
            <a:r>
              <a:rPr lang="en-US" dirty="0" smtClean="0">
                <a:solidFill>
                  <a:srgbClr val="FF0000"/>
                </a:solidFill>
              </a:rPr>
              <a:t>&lt;</a:t>
            </a:r>
            <a:r>
              <a:rPr lang="en-US" dirty="0">
                <a:solidFill>
                  <a:srgbClr val="FF0000"/>
                </a:solidFill>
              </a:rPr>
              <a:t>bean id=</a:t>
            </a:r>
            <a:r>
              <a:rPr lang="en-US" i="1" dirty="0">
                <a:solidFill>
                  <a:srgbClr val="FF0000"/>
                </a:solidFill>
              </a:rPr>
              <a:t>"</a:t>
            </a:r>
            <a:r>
              <a:rPr lang="en-US" i="1" dirty="0" err="1">
                <a:solidFill>
                  <a:srgbClr val="FF0000"/>
                </a:solidFill>
              </a:rPr>
              <a:t>personalDetails</a:t>
            </a:r>
            <a:r>
              <a:rPr lang="en-US" i="1" dirty="0">
                <a:solidFill>
                  <a:srgbClr val="FF0000"/>
                </a:solidFill>
              </a:rPr>
              <a:t>" class="</a:t>
            </a:r>
            <a:r>
              <a:rPr lang="en-US" i="1" dirty="0" err="1">
                <a:solidFill>
                  <a:srgbClr val="FF0000"/>
                </a:solidFill>
              </a:rPr>
              <a:t>com.pc.beans.PersonalDetails</a:t>
            </a:r>
            <a:r>
              <a:rPr lang="en-US" i="1" dirty="0">
                <a:solidFill>
                  <a:srgbClr val="FF0000"/>
                </a:solidFill>
              </a:rPr>
              <a:t>" c:mobNo="+91-8125060647" c:qualification="MCA" c:experience="5 years"&gt;&lt;/bean</a:t>
            </a:r>
            <a:r>
              <a:rPr lang="en-US" i="1" dirty="0" smtClean="0">
                <a:solidFill>
                  <a:srgbClr val="FF0000"/>
                </a:solidFill>
              </a:rPr>
              <a:t>&gt;</a:t>
            </a:r>
          </a:p>
          <a:p>
            <a:endParaRPr lang="en-US" i="1" dirty="0">
              <a:solidFill>
                <a:srgbClr val="FF0000"/>
              </a:solidFill>
            </a:endParaRPr>
          </a:p>
          <a:p>
            <a:r>
              <a:rPr lang="en-US" i="1" dirty="0" smtClean="0"/>
              <a:t>while taking spring bean configuration file add two additional beans information.</a:t>
            </a:r>
          </a:p>
          <a:p>
            <a:r>
              <a:rPr lang="en-US" dirty="0" err="1">
                <a:solidFill>
                  <a:srgbClr val="002060"/>
                </a:solidFill>
              </a:rPr>
              <a:t>xmlns:c</a:t>
            </a:r>
            <a:r>
              <a:rPr lang="en-US" dirty="0">
                <a:solidFill>
                  <a:srgbClr val="002060"/>
                </a:solidFill>
              </a:rPr>
              <a:t>=</a:t>
            </a:r>
            <a:r>
              <a:rPr lang="en-US" i="1" dirty="0">
                <a:solidFill>
                  <a:srgbClr val="002060"/>
                </a:solidFill>
              </a:rPr>
              <a:t>"http://www.springframework.org/schema/c"</a:t>
            </a:r>
          </a:p>
          <a:p>
            <a:r>
              <a:rPr lang="en-US" dirty="0" err="1">
                <a:solidFill>
                  <a:srgbClr val="002060"/>
                </a:solidFill>
              </a:rPr>
              <a:t>xmlns:p</a:t>
            </a:r>
            <a:r>
              <a:rPr lang="en-US" dirty="0">
                <a:solidFill>
                  <a:srgbClr val="002060"/>
                </a:solidFill>
              </a:rPr>
              <a:t>=</a:t>
            </a:r>
            <a:r>
              <a:rPr lang="en-US" i="1" dirty="0">
                <a:solidFill>
                  <a:srgbClr val="002060"/>
                </a:solidFill>
              </a:rPr>
              <a:t>"http://www.springframework.org/schema/p"</a:t>
            </a:r>
          </a:p>
          <a:p>
            <a:pPr marL="0" indent="0">
              <a:buNone/>
            </a:pPr>
            <a:r>
              <a:rPr lang="en-US" dirty="0" smtClean="0">
                <a:solidFill>
                  <a:srgbClr val="002060"/>
                </a:solidFill>
              </a:rPr>
              <a:t> </a:t>
            </a:r>
            <a:endParaRPr lang="en-US" dirty="0">
              <a:solidFill>
                <a:srgbClr val="002060"/>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5150423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Spring 41,42,43,44</a:t>
            </a:r>
            <a:endParaRPr lang="en-US" dirty="0"/>
          </a:p>
        </p:txBody>
      </p:sp>
      <p:sp>
        <p:nvSpPr>
          <p:cNvPr id="3" name="Content Placeholder 2"/>
          <p:cNvSpPr>
            <a:spLocks noGrp="1"/>
          </p:cNvSpPr>
          <p:nvPr>
            <p:ph idx="1"/>
          </p:nvPr>
        </p:nvSpPr>
        <p:spPr>
          <a:xfrm>
            <a:off x="0" y="914400"/>
            <a:ext cx="9144000" cy="5943600"/>
          </a:xfrm>
        </p:spPr>
        <p:txBody>
          <a:bodyPr>
            <a:normAutofit fontScale="85000" lnSpcReduction="20000"/>
          </a:bodyPr>
          <a:lstStyle/>
          <a:p>
            <a:r>
              <a:rPr lang="en-US" dirty="0" smtClean="0">
                <a:solidFill>
                  <a:srgbClr val="FF0000"/>
                </a:solidFill>
              </a:rPr>
              <a:t>Bean Scope:</a:t>
            </a:r>
          </a:p>
          <a:p>
            <a:r>
              <a:rPr lang="en-US" dirty="0" smtClean="0">
                <a:solidFill>
                  <a:srgbClr val="FF0000"/>
                </a:solidFill>
              </a:rPr>
              <a:t>Singleton Design pattern:</a:t>
            </a:r>
          </a:p>
          <a:p>
            <a:pPr marL="0" indent="0">
              <a:buNone/>
            </a:pPr>
            <a:r>
              <a:rPr lang="en-US" dirty="0" smtClean="0"/>
              <a:t>A class is going to allow you to create only one object of a class called as singleton class.</a:t>
            </a:r>
          </a:p>
          <a:p>
            <a:r>
              <a:rPr lang="en-US" dirty="0" smtClean="0"/>
              <a:t>There are several reasons available, why we are creating singleton class.</a:t>
            </a:r>
          </a:p>
          <a:p>
            <a:r>
              <a:rPr lang="en-US" dirty="0" smtClean="0"/>
              <a:t>In some cases a object or a configuration will be common to whole application.</a:t>
            </a:r>
          </a:p>
          <a:p>
            <a:r>
              <a:rPr lang="en-US" dirty="0" smtClean="0"/>
              <a:t>If every one going to create the object of common thing then is it duplicating among the application, and we are wasting JVM memory.</a:t>
            </a:r>
          </a:p>
          <a:p>
            <a:r>
              <a:rPr lang="en-US" dirty="0" smtClean="0"/>
              <a:t>If there is common requirement then create a singleton class which going to share same object through out the application.</a:t>
            </a:r>
          </a:p>
          <a:p>
            <a:r>
              <a:rPr lang="en-US" dirty="0" smtClean="0"/>
              <a:t>Let see the example of how to create singleton class.</a:t>
            </a:r>
            <a:endParaRPr lang="en-US" dirty="0"/>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7600336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pPr marL="0" indent="0">
              <a:buNone/>
            </a:pPr>
            <a:r>
              <a:rPr lang="en-US" dirty="0" smtClean="0">
                <a:solidFill>
                  <a:srgbClr val="FF0000"/>
                </a:solidFill>
              </a:rPr>
              <a:t>Singleton design pattern </a:t>
            </a:r>
          </a:p>
          <a:p>
            <a:pPr marL="0" indent="0">
              <a:buNone/>
            </a:pPr>
            <a:r>
              <a:rPr lang="en-US" dirty="0" smtClean="0"/>
              <a:t>Class </a:t>
            </a:r>
            <a:r>
              <a:rPr lang="en-US" dirty="0" err="1" smtClean="0"/>
              <a:t>DateUtil</a:t>
            </a:r>
            <a:r>
              <a:rPr lang="en-US" dirty="0" smtClean="0"/>
              <a:t> implements </a:t>
            </a:r>
            <a:r>
              <a:rPr lang="en-US" dirty="0" err="1" smtClean="0">
                <a:solidFill>
                  <a:srgbClr val="002060"/>
                </a:solidFill>
              </a:rPr>
              <a:t>Cloneable</a:t>
            </a:r>
            <a:r>
              <a:rPr lang="en-US" dirty="0" smtClean="0"/>
              <a:t>{</a:t>
            </a:r>
          </a:p>
          <a:p>
            <a:pPr marL="0" indent="0">
              <a:buNone/>
            </a:pPr>
            <a:r>
              <a:rPr lang="en-US" dirty="0"/>
              <a:t>	</a:t>
            </a:r>
            <a:r>
              <a:rPr lang="en-US" dirty="0" smtClean="0"/>
              <a:t>private static </a:t>
            </a:r>
            <a:r>
              <a:rPr lang="en-US" dirty="0" err="1" smtClean="0"/>
              <a:t>DateUtil</a:t>
            </a:r>
            <a:r>
              <a:rPr lang="en-US" dirty="0" smtClean="0"/>
              <a:t> </a:t>
            </a:r>
            <a:r>
              <a:rPr lang="en-US" dirty="0" err="1" smtClean="0"/>
              <a:t>dateUtil</a:t>
            </a:r>
            <a:r>
              <a:rPr lang="en-US" dirty="0" smtClean="0"/>
              <a:t>;</a:t>
            </a:r>
          </a:p>
          <a:p>
            <a:pPr marL="0" indent="0">
              <a:buNone/>
            </a:pPr>
            <a:r>
              <a:rPr lang="en-US" dirty="0"/>
              <a:t>	</a:t>
            </a:r>
            <a:r>
              <a:rPr lang="en-US" dirty="0" smtClean="0">
                <a:solidFill>
                  <a:srgbClr val="FF0000"/>
                </a:solidFill>
              </a:rPr>
              <a:t>private </a:t>
            </a:r>
            <a:r>
              <a:rPr lang="en-US" dirty="0" err="1" smtClean="0">
                <a:solidFill>
                  <a:srgbClr val="FF0000"/>
                </a:solidFill>
              </a:rPr>
              <a:t>DateUtil</a:t>
            </a:r>
            <a:r>
              <a:rPr lang="en-US" dirty="0" smtClean="0">
                <a:solidFill>
                  <a:srgbClr val="FF0000"/>
                </a:solidFill>
              </a:rPr>
              <a:t>(){}</a:t>
            </a:r>
          </a:p>
          <a:p>
            <a:pPr marL="0" indent="0">
              <a:buNone/>
            </a:pPr>
            <a:r>
              <a:rPr lang="en-US" dirty="0"/>
              <a:t>	</a:t>
            </a:r>
            <a:r>
              <a:rPr lang="en-US" dirty="0" smtClean="0"/>
              <a:t>public </a:t>
            </a:r>
            <a:r>
              <a:rPr lang="en-US" dirty="0" smtClean="0">
                <a:solidFill>
                  <a:srgbClr val="FF0000"/>
                </a:solidFill>
              </a:rPr>
              <a:t>static</a:t>
            </a:r>
            <a:r>
              <a:rPr lang="en-US" dirty="0" smtClean="0"/>
              <a:t> </a:t>
            </a:r>
            <a:r>
              <a:rPr lang="en-US" dirty="0" err="1" smtClean="0"/>
              <a:t>DateUtil</a:t>
            </a:r>
            <a:r>
              <a:rPr lang="en-US" dirty="0" smtClean="0"/>
              <a:t> </a:t>
            </a:r>
            <a:r>
              <a:rPr lang="en-US" dirty="0" err="1" smtClean="0">
                <a:solidFill>
                  <a:srgbClr val="FF0000"/>
                </a:solidFill>
              </a:rPr>
              <a:t>getInstance</a:t>
            </a:r>
            <a:r>
              <a:rPr lang="en-US" dirty="0" smtClean="0"/>
              <a:t>(){</a:t>
            </a:r>
          </a:p>
          <a:p>
            <a:pPr marL="0" indent="0">
              <a:buNone/>
            </a:pPr>
            <a:r>
              <a:rPr lang="en-US" dirty="0"/>
              <a:t>	 </a:t>
            </a:r>
            <a:r>
              <a:rPr lang="en-US" dirty="0" smtClean="0"/>
              <a:t> if(</a:t>
            </a:r>
            <a:r>
              <a:rPr lang="en-US" dirty="0" err="1"/>
              <a:t>d</a:t>
            </a:r>
            <a:r>
              <a:rPr lang="en-US" dirty="0" err="1" smtClean="0"/>
              <a:t>ateUtil</a:t>
            </a:r>
            <a:r>
              <a:rPr lang="en-US" dirty="0" smtClean="0"/>
              <a:t>==null){</a:t>
            </a:r>
          </a:p>
          <a:p>
            <a:pPr marL="0" indent="0">
              <a:buNone/>
            </a:pPr>
            <a:r>
              <a:rPr lang="en-US" dirty="0"/>
              <a:t>	 </a:t>
            </a:r>
            <a:r>
              <a:rPr lang="en-US" dirty="0" smtClean="0"/>
              <a:t>    </a:t>
            </a:r>
            <a:r>
              <a:rPr lang="en-US" dirty="0" err="1" smtClean="0"/>
              <a:t>DateUtil</a:t>
            </a:r>
            <a:r>
              <a:rPr lang="en-US" dirty="0" smtClean="0"/>
              <a:t> </a:t>
            </a:r>
            <a:r>
              <a:rPr lang="en-US" dirty="0" err="1" smtClean="0"/>
              <a:t>dateUtil</a:t>
            </a:r>
            <a:r>
              <a:rPr lang="en-US" dirty="0" smtClean="0"/>
              <a:t> = new </a:t>
            </a:r>
            <a:r>
              <a:rPr lang="en-US" dirty="0" err="1" smtClean="0"/>
              <a:t>DateUtil</a:t>
            </a:r>
            <a:r>
              <a:rPr lang="en-US" dirty="0" smtClean="0"/>
              <a:t>();</a:t>
            </a:r>
          </a:p>
          <a:p>
            <a:pPr marL="0" indent="0">
              <a:buNone/>
            </a:pPr>
            <a:r>
              <a:rPr lang="en-US" dirty="0"/>
              <a:t>	</a:t>
            </a:r>
            <a:r>
              <a:rPr lang="en-US" dirty="0" smtClean="0"/>
              <a:t>    }	</a:t>
            </a:r>
          </a:p>
          <a:p>
            <a:pPr marL="0" indent="0">
              <a:buNone/>
            </a:pPr>
            <a:r>
              <a:rPr lang="en-US" dirty="0"/>
              <a:t>	</a:t>
            </a:r>
            <a:r>
              <a:rPr lang="en-US" dirty="0" smtClean="0"/>
              <a:t>	return </a:t>
            </a:r>
            <a:r>
              <a:rPr lang="en-US" dirty="0" err="1" smtClean="0">
                <a:solidFill>
                  <a:srgbClr val="FF0000"/>
                </a:solidFill>
              </a:rPr>
              <a:t>dateUtil</a:t>
            </a:r>
            <a:r>
              <a:rPr lang="en-US" dirty="0" smtClean="0">
                <a:solidFill>
                  <a:srgbClr val="FF0000"/>
                </a:solidFill>
              </a:rPr>
              <a:t>;</a:t>
            </a:r>
          </a:p>
          <a:p>
            <a:pPr marL="0" indent="0">
              <a:buNone/>
            </a:pPr>
            <a:r>
              <a:rPr lang="en-US" dirty="0"/>
              <a:t>	</a:t>
            </a:r>
            <a:r>
              <a:rPr lang="en-US" dirty="0" smtClean="0"/>
              <a:t>}</a:t>
            </a:r>
          </a:p>
          <a:p>
            <a:pPr marL="0" indent="0">
              <a:buNone/>
            </a:pPr>
            <a:r>
              <a:rPr lang="en-US" dirty="0" smtClean="0">
                <a:solidFill>
                  <a:srgbClr val="002060"/>
                </a:solidFill>
              </a:rPr>
              <a:t>	public Object clone()throws </a:t>
            </a:r>
            <a:r>
              <a:rPr lang="en-US" dirty="0" err="1" smtClean="0">
                <a:solidFill>
                  <a:srgbClr val="002060"/>
                </a:solidFill>
              </a:rPr>
              <a:t>CloneNotSupportedExcetion</a:t>
            </a:r>
            <a:r>
              <a:rPr lang="en-US" dirty="0" smtClean="0">
                <a:solidFill>
                  <a:srgbClr val="002060"/>
                </a:solidFill>
              </a:rPr>
              <a:t>{</a:t>
            </a:r>
          </a:p>
          <a:p>
            <a:pPr marL="0" indent="0">
              <a:buNone/>
            </a:pPr>
            <a:r>
              <a:rPr lang="en-US" dirty="0" smtClean="0">
                <a:solidFill>
                  <a:srgbClr val="002060"/>
                </a:solidFill>
              </a:rPr>
              <a:t>	throws new </a:t>
            </a:r>
            <a:r>
              <a:rPr lang="en-US" dirty="0" err="1" smtClean="0">
                <a:solidFill>
                  <a:srgbClr val="002060"/>
                </a:solidFill>
              </a:rPr>
              <a:t>CloneNotSupportedException</a:t>
            </a:r>
            <a:r>
              <a:rPr lang="en-US" dirty="0" smtClean="0">
                <a:solidFill>
                  <a:srgbClr val="002060"/>
                </a:solidFill>
              </a:rPr>
              <a:t>();</a:t>
            </a:r>
            <a:r>
              <a:rPr lang="en-US" dirty="0" smtClean="0"/>
              <a:t>	</a:t>
            </a:r>
          </a:p>
          <a:p>
            <a:pPr marL="0" indent="0">
              <a:buNone/>
            </a:pPr>
            <a:r>
              <a:rPr lang="en-US" dirty="0" smtClean="0"/>
              <a:t>}</a:t>
            </a:r>
          </a:p>
          <a:p>
            <a:pPr marL="0" indent="0">
              <a:buNone/>
            </a:pPr>
            <a:r>
              <a:rPr lang="en-US" dirty="0" smtClean="0"/>
              <a:t>While we are dealing with normal application we can use such kind of singleton design pattern.</a:t>
            </a:r>
          </a:p>
          <a:p>
            <a:pPr marL="0" indent="0">
              <a:buNone/>
            </a:pPr>
            <a:r>
              <a:rPr lang="en-US" dirty="0" smtClean="0"/>
              <a:t>There are lot more thing available to discuss about singleton design pattern.</a:t>
            </a:r>
          </a:p>
          <a:p>
            <a:pPr marL="0" indent="0">
              <a:buNone/>
            </a:pPr>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113202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fontScale="62500" lnSpcReduction="20000"/>
          </a:bodyPr>
          <a:lstStyle/>
          <a:p>
            <a:r>
              <a:rPr lang="en-US" dirty="0" smtClean="0">
                <a:solidFill>
                  <a:srgbClr val="FF0000"/>
                </a:solidFill>
              </a:rPr>
              <a:t>Why spring Framework so much popular in the market?</a:t>
            </a:r>
          </a:p>
          <a:p>
            <a:r>
              <a:rPr lang="en-US" dirty="0">
                <a:solidFill>
                  <a:srgbClr val="FF0000"/>
                </a:solidFill>
              </a:rPr>
              <a:t> </a:t>
            </a:r>
            <a:r>
              <a:rPr lang="en-US" dirty="0" smtClean="0"/>
              <a:t>There are so many reason but the most popular and most strong and unique features are </a:t>
            </a:r>
          </a:p>
          <a:p>
            <a:r>
              <a:rPr lang="en-US" dirty="0" smtClean="0"/>
              <a:t>1. versatile application development. </a:t>
            </a:r>
          </a:p>
          <a:p>
            <a:r>
              <a:rPr lang="en-US" dirty="0" smtClean="0"/>
              <a:t>2. Non-invasiveness app development.</a:t>
            </a:r>
          </a:p>
          <a:p>
            <a:r>
              <a:rPr lang="en-US" sz="4000" u="sng" dirty="0" smtClean="0">
                <a:solidFill>
                  <a:srgbClr val="FF0000"/>
                </a:solidFill>
              </a:rPr>
              <a:t>Versatile:</a:t>
            </a:r>
          </a:p>
          <a:p>
            <a:r>
              <a:rPr lang="en-US" dirty="0" smtClean="0"/>
              <a:t>The word versatile make you to understand.</a:t>
            </a:r>
          </a:p>
          <a:p>
            <a:r>
              <a:rPr lang="en-US" dirty="0" smtClean="0"/>
              <a:t>Versatile means Flexible.</a:t>
            </a:r>
          </a:p>
          <a:p>
            <a:r>
              <a:rPr lang="en-US" dirty="0" smtClean="0"/>
              <a:t>Let’s take an ex.</a:t>
            </a:r>
          </a:p>
          <a:p>
            <a:r>
              <a:rPr lang="en-US" dirty="0" smtClean="0"/>
              <a:t>If a org. developing a app using struts there are so many drawbacks available in the struts. its not a complete Framework to develop an app. It doesn’t have business layer and persistency layer to develop a complete project.</a:t>
            </a:r>
          </a:p>
          <a:p>
            <a:r>
              <a:rPr lang="en-US" dirty="0" smtClean="0"/>
              <a:t>SF provide a feature called versatile  which easily integrate any application without rewriting a code in it. </a:t>
            </a:r>
          </a:p>
          <a:p>
            <a:r>
              <a:rPr lang="en-US" dirty="0" smtClean="0"/>
              <a:t>We can easily integrate an application at any part of an application without any change in the existing project, that is the greatness of SF.</a:t>
            </a:r>
          </a:p>
          <a:p>
            <a:r>
              <a:rPr lang="en-US" dirty="0" smtClean="0"/>
              <a:t>We can integrate any technology with the SF. It’s too flexible ….</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24426681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smtClean="0"/>
              <a:t>Why constructor must be private ?</a:t>
            </a:r>
          </a:p>
          <a:p>
            <a:r>
              <a:rPr lang="en-US" dirty="0" smtClean="0"/>
              <a:t>Why we should implements from </a:t>
            </a:r>
            <a:r>
              <a:rPr lang="en-US" dirty="0" err="1" smtClean="0"/>
              <a:t>Cloneable</a:t>
            </a:r>
            <a:r>
              <a:rPr lang="en-US" dirty="0" smtClean="0"/>
              <a:t> interface?</a:t>
            </a:r>
          </a:p>
          <a:p>
            <a:r>
              <a:rPr lang="en-US" dirty="0" smtClean="0"/>
              <a:t>Is it create only one object into the JVM or not ?</a:t>
            </a:r>
          </a:p>
          <a:p>
            <a:r>
              <a:rPr lang="en-US" dirty="0" smtClean="0"/>
              <a:t>Again there are several thing available which talks about singleton class.</a:t>
            </a:r>
          </a:p>
          <a:p>
            <a:r>
              <a:rPr lang="en-US" dirty="0" smtClean="0"/>
              <a:t>First of all </a:t>
            </a:r>
            <a:r>
              <a:rPr lang="en-US" dirty="0" smtClean="0">
                <a:solidFill>
                  <a:srgbClr val="C00000"/>
                </a:solidFill>
              </a:rPr>
              <a:t>why constructor should be private</a:t>
            </a:r>
            <a:r>
              <a:rPr lang="en-US" dirty="0" smtClean="0"/>
              <a:t>, </a:t>
            </a:r>
            <a:r>
              <a:rPr lang="en-US" dirty="0" err="1" smtClean="0"/>
              <a:t>B’z</a:t>
            </a:r>
            <a:r>
              <a:rPr lang="en-US" dirty="0" smtClean="0"/>
              <a:t> we are restricting other classes to creating the object of a class. To create a object default constructor is mandatory if we made as private then other people unable to create the object of the class.</a:t>
            </a:r>
          </a:p>
          <a:p>
            <a:r>
              <a:rPr lang="en-US" dirty="0" smtClean="0"/>
              <a:t>Second one is </a:t>
            </a:r>
            <a:r>
              <a:rPr lang="en-US" dirty="0" smtClean="0">
                <a:solidFill>
                  <a:srgbClr val="C00000"/>
                </a:solidFill>
              </a:rPr>
              <a:t>why should we implements </a:t>
            </a:r>
            <a:r>
              <a:rPr lang="en-US" dirty="0" err="1" smtClean="0">
                <a:solidFill>
                  <a:srgbClr val="C00000"/>
                </a:solidFill>
              </a:rPr>
              <a:t>Cloneable</a:t>
            </a:r>
            <a:r>
              <a:rPr lang="en-US" dirty="0" smtClean="0">
                <a:solidFill>
                  <a:srgbClr val="C00000"/>
                </a:solidFill>
              </a:rPr>
              <a:t> interface</a:t>
            </a:r>
            <a:r>
              <a:rPr lang="en-US" dirty="0" smtClean="0"/>
              <a:t> ,Actually </a:t>
            </a:r>
            <a:r>
              <a:rPr lang="en-US" dirty="0" err="1" smtClean="0"/>
              <a:t>Cloneable</a:t>
            </a:r>
            <a:r>
              <a:rPr lang="en-US" dirty="0" smtClean="0"/>
              <a:t> is in object class and it’s return type is protected, even we can not implements also no one can clone our class, but in singleton class there is specific reason is available to implements the </a:t>
            </a:r>
            <a:r>
              <a:rPr lang="en-US" dirty="0" err="1" smtClean="0"/>
              <a:t>Cloneable</a:t>
            </a:r>
            <a:r>
              <a:rPr lang="en-US" dirty="0" smtClean="0"/>
              <a:t> interface.</a:t>
            </a:r>
          </a:p>
          <a:p>
            <a:r>
              <a:rPr lang="en-US" dirty="0" smtClean="0"/>
              <a:t>Actually my class is not using </a:t>
            </a:r>
            <a:r>
              <a:rPr lang="en-US" dirty="0" err="1" smtClean="0"/>
              <a:t>cloneable</a:t>
            </a:r>
            <a:r>
              <a:rPr lang="en-US" dirty="0" smtClean="0"/>
              <a:t> interface but in feature there is requirement every class has to provide security to there own classes by extending Authentication class, and here if Authentication class is implements from the </a:t>
            </a:r>
            <a:r>
              <a:rPr lang="en-US" dirty="0" err="1" smtClean="0"/>
              <a:t>Cloneable</a:t>
            </a:r>
            <a:r>
              <a:rPr lang="en-US" dirty="0" smtClean="0"/>
              <a:t> interface then  my singleton class became </a:t>
            </a:r>
            <a:r>
              <a:rPr lang="en-US" dirty="0" err="1" smtClean="0"/>
              <a:t>cloneable</a:t>
            </a:r>
            <a:r>
              <a:rPr lang="en-US" dirty="0" smtClean="0"/>
              <a:t>. To avoid such kinds of situation </a:t>
            </a:r>
            <a:r>
              <a:rPr lang="en-US" dirty="0" err="1" smtClean="0"/>
              <a:t>cloneable</a:t>
            </a:r>
            <a:r>
              <a:rPr lang="en-US" dirty="0" smtClean="0"/>
              <a:t> interface implements.</a:t>
            </a:r>
          </a:p>
          <a:p>
            <a:endParaRPr lang="en-US" dirty="0" smtClean="0"/>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0735688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dirty="0" smtClean="0"/>
              <a:t>For Example :</a:t>
            </a:r>
            <a:endParaRPr lang="en-US" dirty="0" smtClean="0">
              <a:solidFill>
                <a:srgbClr val="FF0000"/>
              </a:solidFill>
            </a:endParaRPr>
          </a:p>
          <a:p>
            <a:pPr marL="0" indent="0">
              <a:buNone/>
            </a:pPr>
            <a:r>
              <a:rPr lang="en-US" dirty="0" smtClean="0">
                <a:solidFill>
                  <a:srgbClr val="FF0000"/>
                </a:solidFill>
              </a:rPr>
              <a:t>class	Authentication implements </a:t>
            </a:r>
            <a:r>
              <a:rPr lang="en-US" dirty="0" err="1" smtClean="0">
                <a:solidFill>
                  <a:srgbClr val="FF0000"/>
                </a:solidFill>
              </a:rPr>
              <a:t>Cloneable</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a:t>
            </a:r>
            <a:r>
              <a:rPr lang="en-US" dirty="0" err="1" smtClean="0">
                <a:solidFill>
                  <a:srgbClr val="FF0000"/>
                </a:solidFill>
              </a:rPr>
              <a:t>auth</a:t>
            </a:r>
            <a:r>
              <a:rPr lang="en-US" dirty="0" smtClean="0">
                <a:solidFill>
                  <a:srgbClr val="FF0000"/>
                </a:solidFill>
              </a:rPr>
              <a:t> logic</a:t>
            </a:r>
          </a:p>
          <a:p>
            <a:pPr marL="0" indent="0">
              <a:buNone/>
            </a:pPr>
            <a:r>
              <a:rPr lang="en-US" dirty="0" smtClean="0">
                <a:solidFill>
                  <a:srgbClr val="FF0000"/>
                </a:solidFill>
              </a:rPr>
              <a:t>}</a:t>
            </a:r>
          </a:p>
          <a:p>
            <a:pPr marL="0" indent="0">
              <a:buNone/>
            </a:pPr>
            <a:r>
              <a:rPr lang="en-US" dirty="0" smtClean="0">
                <a:solidFill>
                  <a:srgbClr val="FF0000"/>
                </a:solidFill>
              </a:rPr>
              <a:t>Class </a:t>
            </a:r>
            <a:r>
              <a:rPr lang="en-US" dirty="0" err="1" smtClean="0">
                <a:solidFill>
                  <a:srgbClr val="FF0000"/>
                </a:solidFill>
              </a:rPr>
              <a:t>DateUtil</a:t>
            </a:r>
            <a:r>
              <a:rPr lang="en-US" dirty="0" smtClean="0">
                <a:solidFill>
                  <a:srgbClr val="FF0000"/>
                </a:solidFill>
              </a:rPr>
              <a:t> extends Authentication{</a:t>
            </a:r>
          </a:p>
          <a:p>
            <a:pPr marL="0" indent="0">
              <a:buNone/>
            </a:pPr>
            <a:r>
              <a:rPr lang="en-US" dirty="0" smtClean="0">
                <a:solidFill>
                  <a:srgbClr val="FF0000"/>
                </a:solidFill>
              </a:rPr>
              <a:t>	//to avoid such situation we have to implements </a:t>
            </a:r>
            <a:r>
              <a:rPr lang="en-US" dirty="0" err="1" smtClean="0">
                <a:solidFill>
                  <a:srgbClr val="FF0000"/>
                </a:solidFill>
              </a:rPr>
              <a:t>cloneable</a:t>
            </a:r>
            <a:r>
              <a:rPr lang="en-US" dirty="0" smtClean="0">
                <a:solidFill>
                  <a:srgbClr val="FF0000"/>
                </a:solidFill>
              </a:rPr>
              <a:t> interface </a:t>
            </a:r>
            <a:br>
              <a:rPr lang="en-US" dirty="0" smtClean="0">
                <a:solidFill>
                  <a:srgbClr val="FF0000"/>
                </a:solidFill>
              </a:rPr>
            </a:br>
            <a:r>
              <a:rPr lang="en-US" dirty="0" smtClean="0">
                <a:solidFill>
                  <a:srgbClr val="FF0000"/>
                </a:solidFill>
              </a:rPr>
              <a:t>}</a:t>
            </a:r>
          </a:p>
          <a:p>
            <a:pPr marL="0" indent="0">
              <a:buNone/>
            </a:pPr>
            <a:r>
              <a:rPr lang="en-US" dirty="0" smtClean="0">
                <a:solidFill>
                  <a:srgbClr val="FF0000"/>
                </a:solidFill>
              </a:rPr>
              <a:t>Class </a:t>
            </a:r>
            <a:r>
              <a:rPr lang="en-US" dirty="0" err="1" smtClean="0">
                <a:solidFill>
                  <a:srgbClr val="FF0000"/>
                </a:solidFill>
              </a:rPr>
              <a:t>DateUtil</a:t>
            </a:r>
            <a:r>
              <a:rPr lang="en-US" dirty="0" smtClean="0">
                <a:solidFill>
                  <a:srgbClr val="FF0000"/>
                </a:solidFill>
              </a:rPr>
              <a:t> extends Authentication </a:t>
            </a:r>
            <a:r>
              <a:rPr lang="en-US" dirty="0" err="1" smtClean="0">
                <a:solidFill>
                  <a:srgbClr val="FF0000"/>
                </a:solidFill>
              </a:rPr>
              <a:t>impl</a:t>
            </a:r>
            <a:r>
              <a:rPr lang="en-US" dirty="0" smtClean="0">
                <a:solidFill>
                  <a:srgbClr val="FF0000"/>
                </a:solidFill>
              </a:rPr>
              <a:t> </a:t>
            </a:r>
            <a:r>
              <a:rPr lang="en-US" dirty="0" err="1" smtClean="0">
                <a:solidFill>
                  <a:srgbClr val="FF0000"/>
                </a:solidFill>
              </a:rPr>
              <a:t>Cloneable</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public Object clone()throws </a:t>
            </a:r>
            <a:r>
              <a:rPr lang="en-US" dirty="0" err="1" smtClean="0">
                <a:solidFill>
                  <a:srgbClr val="FF0000"/>
                </a:solidFill>
              </a:rPr>
              <a:t>CloneNotSuppotedException</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throw new </a:t>
            </a:r>
            <a:r>
              <a:rPr lang="en-US" dirty="0" err="1" smtClean="0">
                <a:solidFill>
                  <a:srgbClr val="FF0000"/>
                </a:solidFill>
              </a:rPr>
              <a:t>CloneNotSuppotedException</a:t>
            </a:r>
            <a:r>
              <a:rPr lang="en-US" dirty="0" smtClean="0">
                <a:solidFill>
                  <a:srgbClr val="FF0000"/>
                </a:solidFill>
              </a:rPr>
              <a:t>()</a:t>
            </a:r>
          </a:p>
          <a:p>
            <a:pPr marL="0" indent="0">
              <a:buNone/>
            </a:pPr>
            <a:r>
              <a:rPr lang="en-US" dirty="0" smtClean="0">
                <a:solidFill>
                  <a:srgbClr val="FF0000"/>
                </a:solidFill>
              </a:rPr>
              <a:t>}</a:t>
            </a:r>
          </a:p>
          <a:p>
            <a:pPr marL="0" indent="0">
              <a:buNone/>
            </a:pPr>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4443072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pPr marL="0" indent="0">
              <a:buNone/>
            </a:pPr>
            <a:r>
              <a:rPr lang="en-US" dirty="0"/>
              <a:t>1).</a:t>
            </a:r>
          </a:p>
          <a:p>
            <a:pPr marL="0" indent="0">
              <a:buNone/>
            </a:pPr>
            <a:r>
              <a:rPr lang="en-US" dirty="0" smtClean="0"/>
              <a:t>	public </a:t>
            </a:r>
            <a:r>
              <a:rPr lang="en-US" dirty="0"/>
              <a:t>static </a:t>
            </a:r>
            <a:r>
              <a:rPr lang="en-US" dirty="0" err="1" smtClean="0"/>
              <a:t>DateUtil</a:t>
            </a:r>
            <a:r>
              <a:rPr lang="en-US" dirty="0" smtClean="0"/>
              <a:t> </a:t>
            </a:r>
            <a:r>
              <a:rPr lang="en-US" dirty="0" err="1" smtClean="0"/>
              <a:t>getInstance</a:t>
            </a:r>
            <a:r>
              <a:rPr lang="en-US" dirty="0" smtClean="0"/>
              <a:t>(){</a:t>
            </a:r>
            <a:endParaRPr lang="en-US" dirty="0"/>
          </a:p>
          <a:p>
            <a:pPr marL="0" indent="0">
              <a:buNone/>
            </a:pPr>
            <a:r>
              <a:rPr lang="en-US" dirty="0" smtClean="0"/>
              <a:t>		If(</a:t>
            </a:r>
            <a:r>
              <a:rPr lang="en-US" dirty="0" err="1" smtClean="0"/>
              <a:t>dateUtil</a:t>
            </a:r>
            <a:r>
              <a:rPr lang="en-US" dirty="0" smtClean="0"/>
              <a:t> </a:t>
            </a:r>
            <a:r>
              <a:rPr lang="en-US" dirty="0"/>
              <a:t>== null){</a:t>
            </a:r>
          </a:p>
          <a:p>
            <a:pPr marL="457200" lvl="1" indent="0">
              <a:buNone/>
            </a:pPr>
            <a:r>
              <a:rPr lang="en-US" dirty="0" smtClean="0"/>
              <a:t>		</a:t>
            </a:r>
            <a:r>
              <a:rPr lang="en-US" dirty="0" err="1" smtClean="0"/>
              <a:t>dateUtil</a:t>
            </a:r>
            <a:r>
              <a:rPr lang="en-US" dirty="0" smtClean="0"/>
              <a:t> = new </a:t>
            </a:r>
            <a:r>
              <a:rPr lang="en-US" dirty="0" err="1" smtClean="0"/>
              <a:t>DateUtil</a:t>
            </a:r>
            <a:r>
              <a:rPr lang="en-US" dirty="0" smtClean="0"/>
              <a:t>();</a:t>
            </a:r>
          </a:p>
          <a:p>
            <a:pPr marL="0" indent="0">
              <a:buNone/>
            </a:pPr>
            <a:r>
              <a:rPr lang="en-US" dirty="0" smtClean="0"/>
              <a:t>		}</a:t>
            </a:r>
            <a:endParaRPr lang="en-US" dirty="0"/>
          </a:p>
          <a:p>
            <a:pPr marL="0" indent="0">
              <a:buNone/>
            </a:pPr>
            <a:r>
              <a:rPr lang="en-US" dirty="0" smtClean="0"/>
              <a:t>		return </a:t>
            </a:r>
            <a:r>
              <a:rPr lang="en-US" dirty="0" err="1" smtClean="0"/>
              <a:t>dateUtil</a:t>
            </a:r>
            <a:r>
              <a:rPr lang="en-US" dirty="0" smtClean="0"/>
              <a:t>;</a:t>
            </a:r>
            <a:endParaRPr lang="en-US" dirty="0"/>
          </a:p>
          <a:p>
            <a:pPr marL="0" indent="0">
              <a:buNone/>
            </a:pPr>
            <a:r>
              <a:rPr lang="en-US" dirty="0" smtClean="0"/>
              <a:t>	}</a:t>
            </a:r>
            <a:endParaRPr lang="en-US" dirty="0"/>
          </a:p>
          <a:p>
            <a:pPr marL="0" indent="0">
              <a:buNone/>
            </a:pPr>
            <a:r>
              <a:rPr lang="en-US" dirty="0"/>
              <a:t>In the above code if we uses thread concept to get the </a:t>
            </a:r>
            <a:r>
              <a:rPr lang="en-US" dirty="0" err="1" smtClean="0"/>
              <a:t>DateUtil</a:t>
            </a:r>
            <a:endParaRPr lang="en-US" dirty="0"/>
          </a:p>
          <a:p>
            <a:pPr marL="0" indent="0">
              <a:buNone/>
            </a:pPr>
            <a:r>
              <a:rPr lang="en-US" dirty="0"/>
              <a:t>object </a:t>
            </a:r>
            <a:r>
              <a:rPr lang="en-US" dirty="0" smtClean="0"/>
              <a:t>then there </a:t>
            </a:r>
            <a:r>
              <a:rPr lang="en-US" dirty="0"/>
              <a:t>may create multiple object. </a:t>
            </a:r>
            <a:r>
              <a:rPr lang="en-US" u="sng" dirty="0" err="1"/>
              <a:t>bz</a:t>
            </a:r>
            <a:r>
              <a:rPr lang="en-US" u="sng" dirty="0"/>
              <a:t> thread going to execute </a:t>
            </a:r>
            <a:r>
              <a:rPr lang="en-US" u="sng" dirty="0" err="1"/>
              <a:t>symulteneously</a:t>
            </a:r>
            <a:endParaRPr lang="en-US" u="sng" dirty="0"/>
          </a:p>
          <a:p>
            <a:pPr marL="0" indent="0">
              <a:buNone/>
            </a:pPr>
            <a:r>
              <a:rPr lang="en-US" dirty="0"/>
              <a:t>and it lead to create multiple </a:t>
            </a:r>
            <a:r>
              <a:rPr lang="en-US" dirty="0" smtClean="0"/>
              <a:t>object , As </a:t>
            </a:r>
            <a:r>
              <a:rPr lang="en-US" dirty="0"/>
              <a:t>we seem in the current example. </a:t>
            </a:r>
          </a:p>
          <a:p>
            <a:endParaRPr lang="en-US" dirty="0"/>
          </a:p>
          <a:p>
            <a:pPr marL="0" indent="0">
              <a:buNone/>
            </a:pPr>
            <a:r>
              <a:rPr lang="en-US" dirty="0"/>
              <a:t>2</a:t>
            </a:r>
            <a:r>
              <a:rPr lang="en-US" dirty="0" smtClean="0"/>
              <a:t>).	</a:t>
            </a:r>
            <a:endParaRPr lang="en-US" dirty="0"/>
          </a:p>
          <a:p>
            <a:pPr marL="0" indent="0">
              <a:buNone/>
            </a:pPr>
            <a:r>
              <a:rPr lang="en-US" dirty="0" smtClean="0"/>
              <a:t>	public </a:t>
            </a:r>
            <a:r>
              <a:rPr lang="en-US" dirty="0"/>
              <a:t>static synchronized </a:t>
            </a:r>
            <a:r>
              <a:rPr lang="en-US" dirty="0" err="1" smtClean="0"/>
              <a:t>DateUtil</a:t>
            </a:r>
            <a:r>
              <a:rPr lang="en-US" dirty="0" smtClean="0"/>
              <a:t> </a:t>
            </a:r>
            <a:r>
              <a:rPr lang="en-US" dirty="0" err="1" smtClean="0"/>
              <a:t>getInstance</a:t>
            </a:r>
            <a:r>
              <a:rPr lang="en-US" dirty="0" smtClean="0"/>
              <a:t>(){</a:t>
            </a:r>
            <a:endParaRPr lang="en-US" dirty="0"/>
          </a:p>
          <a:p>
            <a:pPr marL="0" indent="0">
              <a:buNone/>
            </a:pPr>
            <a:r>
              <a:rPr lang="en-US" dirty="0" smtClean="0"/>
              <a:t>		if(</a:t>
            </a:r>
            <a:r>
              <a:rPr lang="en-US" dirty="0" err="1" smtClean="0"/>
              <a:t>dateUtil</a:t>
            </a:r>
            <a:r>
              <a:rPr lang="en-US" dirty="0" smtClean="0"/>
              <a:t> </a:t>
            </a:r>
            <a:r>
              <a:rPr lang="en-US" dirty="0"/>
              <a:t>== null</a:t>
            </a:r>
            <a:r>
              <a:rPr lang="en-US" dirty="0" smtClean="0"/>
              <a:t>){</a:t>
            </a:r>
          </a:p>
          <a:p>
            <a:pPr marL="0" indent="0">
              <a:buNone/>
            </a:pPr>
            <a:r>
              <a:rPr lang="en-US" dirty="0" smtClean="0"/>
              <a:t>		</a:t>
            </a:r>
            <a:r>
              <a:rPr lang="en-US" dirty="0" err="1" smtClean="0"/>
              <a:t>dateUtil</a:t>
            </a:r>
            <a:r>
              <a:rPr lang="en-US" dirty="0" smtClean="0"/>
              <a:t> </a:t>
            </a:r>
            <a:r>
              <a:rPr lang="en-US" dirty="0"/>
              <a:t>= new </a:t>
            </a:r>
            <a:r>
              <a:rPr lang="en-US" dirty="0" err="1"/>
              <a:t>DateUtil</a:t>
            </a:r>
            <a:r>
              <a:rPr lang="en-US" dirty="0"/>
              <a:t>();</a:t>
            </a:r>
          </a:p>
          <a:p>
            <a:pPr marL="0" indent="0">
              <a:buNone/>
            </a:pPr>
            <a:r>
              <a:rPr lang="en-US" dirty="0" smtClean="0"/>
              <a:t>		}</a:t>
            </a:r>
            <a:endParaRPr lang="en-US" dirty="0"/>
          </a:p>
          <a:p>
            <a:pPr marL="0" indent="0">
              <a:buNone/>
            </a:pPr>
            <a:r>
              <a:rPr lang="en-US" dirty="0" smtClean="0"/>
              <a:t>		return </a:t>
            </a:r>
            <a:r>
              <a:rPr lang="en-US" dirty="0" err="1"/>
              <a:t>dateUtil</a:t>
            </a:r>
            <a:r>
              <a:rPr lang="en-US" dirty="0"/>
              <a:t>;</a:t>
            </a:r>
          </a:p>
          <a:p>
            <a:pPr marL="0" indent="0">
              <a:buNone/>
            </a:pPr>
            <a:r>
              <a:rPr lang="en-US" dirty="0" smtClean="0"/>
              <a:t>	}</a:t>
            </a:r>
            <a:endParaRPr lang="en-US" dirty="0"/>
          </a:p>
          <a:p>
            <a:pPr marL="0" indent="0">
              <a:buNone/>
            </a:pPr>
            <a:r>
              <a:rPr lang="en-US" dirty="0"/>
              <a:t>In the above code if we make our method as synchronized then our application </a:t>
            </a:r>
          </a:p>
          <a:p>
            <a:pPr marL="0" indent="0">
              <a:buNone/>
            </a:pPr>
            <a:r>
              <a:rPr lang="en-US" dirty="0"/>
              <a:t>performance going to down, </a:t>
            </a:r>
            <a:r>
              <a:rPr lang="en-US" u="sng" dirty="0" err="1"/>
              <a:t>bz</a:t>
            </a:r>
            <a:r>
              <a:rPr lang="en-US" u="sng" dirty="0"/>
              <a:t> synchronized method allows only one thread or request</a:t>
            </a:r>
          </a:p>
          <a:p>
            <a:pPr marL="0" indent="0">
              <a:buNone/>
            </a:pPr>
            <a:r>
              <a:rPr lang="en-US" dirty="0"/>
              <a:t>at a time until and unless other request has to wait to get the object.</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6331775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marL="0" indent="0">
              <a:buNone/>
            </a:pPr>
            <a:r>
              <a:rPr lang="en-US" dirty="0"/>
              <a:t>3).</a:t>
            </a:r>
          </a:p>
          <a:p>
            <a:pPr marL="0" indent="0">
              <a:buNone/>
            </a:pPr>
            <a:r>
              <a:rPr lang="en-US" dirty="0" smtClean="0"/>
              <a:t>	public </a:t>
            </a:r>
            <a:r>
              <a:rPr lang="en-US" dirty="0"/>
              <a:t>static  </a:t>
            </a:r>
            <a:r>
              <a:rPr lang="en-US" dirty="0" err="1" smtClean="0"/>
              <a:t>DateUtil</a:t>
            </a:r>
            <a:r>
              <a:rPr lang="en-US" dirty="0" smtClean="0"/>
              <a:t> </a:t>
            </a:r>
            <a:r>
              <a:rPr lang="en-US" dirty="0" err="1" smtClean="0"/>
              <a:t>getInstance</a:t>
            </a:r>
            <a:r>
              <a:rPr lang="en-US" dirty="0" smtClean="0"/>
              <a:t>(){</a:t>
            </a:r>
            <a:endParaRPr lang="en-US" dirty="0"/>
          </a:p>
          <a:p>
            <a:pPr marL="0" indent="0">
              <a:buNone/>
            </a:pPr>
            <a:r>
              <a:rPr lang="en-US" dirty="0" smtClean="0"/>
              <a:t>		</a:t>
            </a:r>
            <a:r>
              <a:rPr lang="en-US" dirty="0" err="1" smtClean="0"/>
              <a:t>int</a:t>
            </a:r>
            <a:r>
              <a:rPr lang="en-US" dirty="0" smtClean="0"/>
              <a:t> </a:t>
            </a:r>
            <a:r>
              <a:rPr lang="en-US" dirty="0"/>
              <a:t>count=0;</a:t>
            </a:r>
          </a:p>
          <a:p>
            <a:pPr marL="0" indent="0">
              <a:buNone/>
            </a:pPr>
            <a:r>
              <a:rPr lang="en-US" dirty="0" smtClean="0"/>
              <a:t>		synchronized(</a:t>
            </a:r>
            <a:r>
              <a:rPr lang="en-US" dirty="0" err="1" smtClean="0"/>
              <a:t>DateUtil.class</a:t>
            </a:r>
            <a:r>
              <a:rPr lang="en-US" dirty="0"/>
              <a:t>){</a:t>
            </a:r>
          </a:p>
          <a:p>
            <a:pPr marL="0" indent="0">
              <a:buNone/>
            </a:pPr>
            <a:r>
              <a:rPr lang="en-US" dirty="0" smtClean="0"/>
              <a:t>			if(</a:t>
            </a:r>
            <a:r>
              <a:rPr lang="en-US" dirty="0" err="1" smtClean="0"/>
              <a:t>dateUtil</a:t>
            </a:r>
            <a:r>
              <a:rPr lang="en-US" dirty="0" smtClean="0"/>
              <a:t>== </a:t>
            </a:r>
            <a:r>
              <a:rPr lang="en-US" dirty="0"/>
              <a:t>null){</a:t>
            </a:r>
          </a:p>
          <a:p>
            <a:pPr marL="0" indent="0">
              <a:buNone/>
            </a:pPr>
            <a:r>
              <a:rPr lang="en-US" dirty="0" smtClean="0"/>
              <a:t>			count</a:t>
            </a:r>
            <a:r>
              <a:rPr lang="en-US" dirty="0"/>
              <a:t>++;</a:t>
            </a:r>
          </a:p>
          <a:p>
            <a:pPr marL="0" indent="0">
              <a:buNone/>
            </a:pPr>
            <a:r>
              <a:rPr lang="en-US" dirty="0" smtClean="0"/>
              <a:t>		</a:t>
            </a:r>
            <a:r>
              <a:rPr lang="en-US" dirty="0"/>
              <a:t>	</a:t>
            </a:r>
            <a:r>
              <a:rPr lang="en-US" dirty="0" err="1" smtClean="0"/>
              <a:t>dateUtil</a:t>
            </a:r>
            <a:r>
              <a:rPr lang="en-US" dirty="0" smtClean="0"/>
              <a:t> = new </a:t>
            </a:r>
            <a:r>
              <a:rPr lang="en-US" dirty="0" err="1" smtClean="0"/>
              <a:t>DateUtil</a:t>
            </a:r>
            <a:r>
              <a:rPr lang="en-US" dirty="0" smtClean="0"/>
              <a:t>();</a:t>
            </a:r>
          </a:p>
          <a:p>
            <a:pPr marL="0" indent="0">
              <a:buNone/>
            </a:pPr>
            <a:r>
              <a:rPr lang="en-US" dirty="0" smtClean="0"/>
              <a:t>			</a:t>
            </a:r>
            <a:r>
              <a:rPr lang="en-US" dirty="0" err="1" smtClean="0"/>
              <a:t>System.out.println</a:t>
            </a:r>
            <a:r>
              <a:rPr lang="en-US" dirty="0"/>
              <a:t>("first </a:t>
            </a:r>
            <a:r>
              <a:rPr lang="en-US" dirty="0" err="1"/>
              <a:t>time"+count</a:t>
            </a:r>
            <a:r>
              <a:rPr lang="en-US" dirty="0"/>
              <a:t>);</a:t>
            </a:r>
          </a:p>
          <a:p>
            <a:pPr marL="0" indent="0">
              <a:buNone/>
            </a:pPr>
            <a:r>
              <a:rPr lang="en-US" dirty="0" smtClean="0"/>
              <a:t>			}</a:t>
            </a:r>
            <a:endParaRPr lang="en-US" dirty="0"/>
          </a:p>
          <a:p>
            <a:pPr marL="0" indent="0">
              <a:buNone/>
            </a:pPr>
            <a:r>
              <a:rPr lang="en-US" dirty="0" smtClean="0"/>
              <a:t>		return </a:t>
            </a:r>
            <a:r>
              <a:rPr lang="en-US" dirty="0" err="1" smtClean="0"/>
              <a:t>dateUtil</a:t>
            </a:r>
            <a:r>
              <a:rPr lang="en-US" dirty="0" smtClean="0"/>
              <a:t>;</a:t>
            </a:r>
            <a:endParaRPr lang="en-US" dirty="0"/>
          </a:p>
          <a:p>
            <a:pPr marL="0" indent="0">
              <a:buNone/>
            </a:pPr>
            <a:r>
              <a:rPr lang="en-US" dirty="0" smtClean="0"/>
              <a:t>		}</a:t>
            </a:r>
            <a:endParaRPr lang="en-US" dirty="0"/>
          </a:p>
          <a:p>
            <a:pPr marL="0" indent="0">
              <a:buNone/>
            </a:pPr>
            <a:r>
              <a:rPr lang="en-US" dirty="0" smtClean="0"/>
              <a:t>	}</a:t>
            </a:r>
            <a:endParaRPr lang="en-US" dirty="0"/>
          </a:p>
          <a:p>
            <a:endParaRPr lang="en-US" dirty="0"/>
          </a:p>
          <a:p>
            <a:r>
              <a:rPr lang="en-US" dirty="0"/>
              <a:t>In the above code we are using synchronized block which is used to lock and </a:t>
            </a:r>
            <a:r>
              <a:rPr lang="en-US" dirty="0" smtClean="0"/>
              <a:t>unlock the </a:t>
            </a:r>
            <a:r>
              <a:rPr lang="en-US" dirty="0"/>
              <a:t>particular lock, but the problems with synchronized block is it will </a:t>
            </a:r>
            <a:r>
              <a:rPr lang="en-US" dirty="0" smtClean="0"/>
              <a:t>allow </a:t>
            </a:r>
            <a:r>
              <a:rPr lang="en-US" dirty="0"/>
              <a:t>one request </a:t>
            </a:r>
            <a:r>
              <a:rPr lang="en-US" dirty="0" smtClean="0"/>
              <a:t> to </a:t>
            </a:r>
            <a:r>
              <a:rPr lang="en-US" dirty="0"/>
              <a:t>entered into the block and place the lock after getting the object release the </a:t>
            </a:r>
            <a:r>
              <a:rPr lang="en-US" dirty="0" smtClean="0"/>
              <a:t>lack but </a:t>
            </a:r>
            <a:r>
              <a:rPr lang="en-US" dirty="0"/>
              <a:t>as per above example synchronized block </a:t>
            </a:r>
            <a:r>
              <a:rPr lang="en-US" dirty="0" err="1"/>
              <a:t>westing</a:t>
            </a:r>
            <a:r>
              <a:rPr lang="en-US" dirty="0"/>
              <a:t> to much time to locking, </a:t>
            </a:r>
            <a:r>
              <a:rPr lang="en-US" dirty="0" smtClean="0"/>
              <a:t>checking, unlocking </a:t>
            </a:r>
            <a:r>
              <a:rPr lang="en-US" dirty="0"/>
              <a:t>the request. As per the above example it is also time consuming </a:t>
            </a:r>
            <a:r>
              <a:rPr lang="en-US" dirty="0" smtClean="0"/>
              <a:t>process and </a:t>
            </a:r>
            <a:r>
              <a:rPr lang="en-US" dirty="0"/>
              <a:t>it will </a:t>
            </a:r>
            <a:r>
              <a:rPr lang="en-US" dirty="0" smtClean="0"/>
              <a:t>kill </a:t>
            </a:r>
            <a:r>
              <a:rPr lang="en-US" dirty="0"/>
              <a:t>the </a:t>
            </a:r>
            <a:r>
              <a:rPr lang="en-US" dirty="0" err="1"/>
              <a:t>applicaion</a:t>
            </a:r>
            <a:r>
              <a:rPr lang="en-US" dirty="0"/>
              <a:t> performance.  </a:t>
            </a:r>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2088571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a:t>4).</a:t>
            </a:r>
          </a:p>
          <a:p>
            <a:pPr marL="0" indent="0">
              <a:buNone/>
            </a:pPr>
            <a:r>
              <a:rPr lang="en-US" dirty="0" smtClean="0"/>
              <a:t>	static{</a:t>
            </a:r>
          </a:p>
          <a:p>
            <a:pPr marL="0" indent="0">
              <a:buNone/>
            </a:pPr>
            <a:r>
              <a:rPr lang="en-US" dirty="0"/>
              <a:t>	</a:t>
            </a:r>
            <a:r>
              <a:rPr lang="en-US" dirty="0" smtClean="0"/>
              <a:t>	</a:t>
            </a:r>
            <a:r>
              <a:rPr lang="en-US" dirty="0" err="1" smtClean="0"/>
              <a:t>dateUtil</a:t>
            </a:r>
            <a:r>
              <a:rPr lang="en-US" dirty="0" smtClean="0"/>
              <a:t> = new </a:t>
            </a:r>
            <a:r>
              <a:rPr lang="en-US" dirty="0" err="1" smtClean="0"/>
              <a:t>DateUtil</a:t>
            </a:r>
            <a:r>
              <a:rPr lang="en-US" dirty="0" smtClean="0"/>
              <a:t>();</a:t>
            </a:r>
          </a:p>
          <a:p>
            <a:pPr marL="0" indent="0">
              <a:buNone/>
            </a:pPr>
            <a:r>
              <a:rPr lang="en-US" dirty="0"/>
              <a:t>	</a:t>
            </a:r>
            <a:r>
              <a:rPr lang="en-US" dirty="0" smtClean="0"/>
              <a:t>}</a:t>
            </a:r>
          </a:p>
          <a:p>
            <a:pPr marL="0" indent="0">
              <a:buNone/>
            </a:pPr>
            <a:r>
              <a:rPr lang="en-US" dirty="0"/>
              <a:t>	</a:t>
            </a:r>
            <a:r>
              <a:rPr lang="en-US" dirty="0" smtClean="0"/>
              <a:t>public static </a:t>
            </a:r>
            <a:r>
              <a:rPr lang="en-US" dirty="0" err="1" smtClean="0"/>
              <a:t>DateUtil</a:t>
            </a:r>
            <a:r>
              <a:rPr lang="en-US" dirty="0" smtClean="0"/>
              <a:t> </a:t>
            </a:r>
            <a:r>
              <a:rPr lang="en-US" dirty="0" err="1" smtClean="0"/>
              <a:t>getInstance</a:t>
            </a:r>
            <a:r>
              <a:rPr lang="en-US" dirty="0" smtClean="0"/>
              <a:t>(){</a:t>
            </a:r>
          </a:p>
          <a:p>
            <a:pPr marL="0" indent="0">
              <a:buNone/>
            </a:pPr>
            <a:r>
              <a:rPr lang="en-US" dirty="0" smtClean="0"/>
              <a:t>		return  </a:t>
            </a:r>
            <a:r>
              <a:rPr lang="en-US" dirty="0" err="1" smtClean="0"/>
              <a:t>dateUtil</a:t>
            </a:r>
            <a:r>
              <a:rPr lang="en-US" dirty="0" smtClean="0"/>
              <a:t>;</a:t>
            </a:r>
          </a:p>
          <a:p>
            <a:pPr marL="0" indent="0">
              <a:buNone/>
            </a:pPr>
            <a:r>
              <a:rPr lang="en-US" dirty="0"/>
              <a:t>	</a:t>
            </a:r>
            <a:r>
              <a:rPr lang="en-US" dirty="0" smtClean="0"/>
              <a:t>}</a:t>
            </a:r>
            <a:endParaRPr lang="en-US" dirty="0"/>
          </a:p>
          <a:p>
            <a:r>
              <a:rPr lang="en-US" dirty="0" smtClean="0"/>
              <a:t>In this context we going to create the object of the </a:t>
            </a:r>
            <a:r>
              <a:rPr lang="en-US" dirty="0" err="1" smtClean="0"/>
              <a:t>DateUtil</a:t>
            </a:r>
            <a:r>
              <a:rPr lang="en-US" dirty="0" smtClean="0"/>
              <a:t> class at the class loading time. Some time it is important to create at class loading time. But the disadvantages are at loading it self it consume the </a:t>
            </a:r>
            <a:r>
              <a:rPr lang="en-US" dirty="0" err="1" smtClean="0"/>
              <a:t>jvm</a:t>
            </a:r>
            <a:r>
              <a:rPr lang="en-US" dirty="0" smtClean="0"/>
              <a:t> memory , and we can’t predict we will use that object or not in feature. </a:t>
            </a:r>
            <a:r>
              <a:rPr lang="en-US" dirty="0"/>
              <a:t>it may useful or not </a:t>
            </a:r>
          </a:p>
          <a:p>
            <a:pPr marL="0" indent="0">
              <a:buNone/>
            </a:pPr>
            <a:r>
              <a:rPr lang="en-US" dirty="0"/>
              <a:t>we </a:t>
            </a:r>
            <a:r>
              <a:rPr lang="en-US" dirty="0" err="1"/>
              <a:t>dont</a:t>
            </a:r>
            <a:r>
              <a:rPr lang="en-US" dirty="0"/>
              <a:t> no. it is the drawback while using static block in the singleton design pattern.</a:t>
            </a:r>
          </a:p>
          <a:p>
            <a:endParaRPr lang="en-US" dirty="0"/>
          </a:p>
          <a:p>
            <a:endParaRPr lang="en-US" dirty="0"/>
          </a:p>
          <a:p>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0112711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2.bp.blogspot.com/-4g8GW68TQy4/T0J4DOqkE1I/AAAAAAAAJGE/k62CUFwPtRc/s1600/JVM-arc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701" y="1981200"/>
            <a:ext cx="7315200" cy="3505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74638"/>
            <a:ext cx="8229600" cy="487362"/>
          </a:xfrm>
        </p:spPr>
        <p:txBody>
          <a:bodyPr>
            <a:normAutofit fontScale="90000"/>
          </a:bodyPr>
          <a:lstStyle/>
          <a:p>
            <a:r>
              <a:rPr lang="en-US" dirty="0" smtClean="0"/>
              <a:t>Spring 45</a:t>
            </a:r>
            <a:endParaRPr lang="en-US" dirty="0"/>
          </a:p>
        </p:txBody>
      </p:sp>
      <p:sp>
        <p:nvSpPr>
          <p:cNvPr id="3" name="Content Placeholder 2"/>
          <p:cNvSpPr>
            <a:spLocks noGrp="1"/>
          </p:cNvSpPr>
          <p:nvPr>
            <p:ph idx="1"/>
          </p:nvPr>
        </p:nvSpPr>
        <p:spPr>
          <a:xfrm>
            <a:off x="0" y="838200"/>
            <a:ext cx="9144000" cy="6019800"/>
          </a:xfrm>
        </p:spPr>
        <p:txBody>
          <a:bodyPr>
            <a:normAutofit/>
          </a:bodyPr>
          <a:lstStyle/>
          <a:p>
            <a:r>
              <a:rPr lang="en-US" dirty="0" smtClean="0"/>
              <a:t>Class Loader:  </a:t>
            </a:r>
            <a:r>
              <a:rPr lang="en-US" dirty="0" err="1"/>
              <a:t>Classloader</a:t>
            </a:r>
            <a:r>
              <a:rPr lang="en-US" dirty="0"/>
              <a:t> is a subsystem of JVM that is </a:t>
            </a:r>
            <a:r>
              <a:rPr lang="en-US" dirty="0" smtClean="0"/>
              <a:t>used </a:t>
            </a:r>
            <a:r>
              <a:rPr lang="en-US" dirty="0"/>
              <a:t>to load class files</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Actually JVM will call the </a:t>
            </a:r>
            <a:r>
              <a:rPr lang="en-US" dirty="0" err="1" smtClean="0"/>
              <a:t>Classloader</a:t>
            </a:r>
            <a:r>
              <a:rPr lang="en-US" dirty="0" smtClean="0"/>
              <a:t> to load the classes into the JVM memory.</a:t>
            </a:r>
          </a:p>
          <a:p>
            <a:pPr marL="0" indent="0">
              <a:buNone/>
            </a:pPr>
            <a:endParaRPr lang="en-US" dirty="0" smtClean="0"/>
          </a:p>
          <a:p>
            <a:endParaRPr lang="en-US" dirty="0" smtClean="0"/>
          </a:p>
        </p:txBody>
      </p:sp>
      <p:sp>
        <p:nvSpPr>
          <p:cNvPr id="5" name="Rectangle 4"/>
          <p:cNvSpPr/>
          <p:nvPr/>
        </p:nvSpPr>
        <p:spPr>
          <a:xfrm>
            <a:off x="676701" y="2133600"/>
            <a:ext cx="999699" cy="685800"/>
          </a:xfrm>
          <a:prstGeom prst="rect">
            <a:avLst/>
          </a:prstGeom>
          <a:solidFill>
            <a:schemeClr val="accent5">
              <a:lumMod val="20000"/>
              <a:lumOff val="80000"/>
            </a:schemeClr>
          </a:solidFill>
          <a:ln>
            <a:solidFill>
              <a:schemeClr val="accent1"/>
            </a:solidFill>
          </a:ln>
          <a:scene3d>
            <a:camera prst="perspective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JVM</a:t>
            </a:r>
            <a:endParaRPr lang="en-US" dirty="0">
              <a:solidFill>
                <a:schemeClr val="tx1"/>
              </a:solidFill>
            </a:endParaRPr>
          </a:p>
        </p:txBody>
      </p:sp>
      <p:sp>
        <p:nvSpPr>
          <p:cNvPr id="4" name="Footer Placeholder 3"/>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0156073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US" dirty="0" smtClean="0"/>
              <a:t>Class loader will take the .class byte code into the memory but before load into the JVM memory, it will follow certain set of procedure.</a:t>
            </a:r>
          </a:p>
          <a:p>
            <a:r>
              <a:rPr lang="en-US" dirty="0" smtClean="0"/>
              <a:t>Actually there are three class loaders available into the JVM memory </a:t>
            </a:r>
          </a:p>
          <a:p>
            <a:pPr lvl="1"/>
            <a:r>
              <a:rPr lang="en-US" dirty="0" smtClean="0">
                <a:solidFill>
                  <a:srgbClr val="00B0F0"/>
                </a:solidFill>
              </a:rPr>
              <a:t> 1. </a:t>
            </a:r>
            <a:r>
              <a:rPr lang="en-US" dirty="0" err="1" smtClean="0">
                <a:solidFill>
                  <a:srgbClr val="00B0F0"/>
                </a:solidFill>
              </a:rPr>
              <a:t>BootStraps</a:t>
            </a:r>
            <a:r>
              <a:rPr lang="en-US" dirty="0" smtClean="0">
                <a:solidFill>
                  <a:srgbClr val="00B0F0"/>
                </a:solidFill>
              </a:rPr>
              <a:t> </a:t>
            </a:r>
            <a:r>
              <a:rPr lang="en-US" dirty="0" err="1" smtClean="0">
                <a:solidFill>
                  <a:srgbClr val="00B0F0"/>
                </a:solidFill>
              </a:rPr>
              <a:t>ClassLoader</a:t>
            </a:r>
            <a:r>
              <a:rPr lang="en-US" dirty="0" smtClean="0">
                <a:solidFill>
                  <a:srgbClr val="00B0F0"/>
                </a:solidFill>
              </a:rPr>
              <a:t> </a:t>
            </a:r>
          </a:p>
          <a:p>
            <a:pPr lvl="1"/>
            <a:r>
              <a:rPr lang="en-US" dirty="0" smtClean="0">
                <a:solidFill>
                  <a:srgbClr val="00B0F0"/>
                </a:solidFill>
              </a:rPr>
              <a:t>2. </a:t>
            </a:r>
            <a:r>
              <a:rPr lang="en-US" dirty="0" err="1" smtClean="0">
                <a:solidFill>
                  <a:srgbClr val="00B0F0"/>
                </a:solidFill>
              </a:rPr>
              <a:t>Extention</a:t>
            </a:r>
            <a:r>
              <a:rPr lang="en-US" dirty="0" smtClean="0">
                <a:solidFill>
                  <a:srgbClr val="00B0F0"/>
                </a:solidFill>
              </a:rPr>
              <a:t> </a:t>
            </a:r>
            <a:r>
              <a:rPr lang="en-US" dirty="0" err="1" smtClean="0">
                <a:solidFill>
                  <a:srgbClr val="00B0F0"/>
                </a:solidFill>
              </a:rPr>
              <a:t>ClassLoader</a:t>
            </a:r>
            <a:endParaRPr lang="en-US" dirty="0" smtClean="0">
              <a:solidFill>
                <a:srgbClr val="00B0F0"/>
              </a:solidFill>
            </a:endParaRPr>
          </a:p>
          <a:p>
            <a:pPr lvl="1"/>
            <a:r>
              <a:rPr lang="en-US" dirty="0" smtClean="0">
                <a:solidFill>
                  <a:srgbClr val="00B0F0"/>
                </a:solidFill>
              </a:rPr>
              <a:t>3. Application </a:t>
            </a:r>
            <a:r>
              <a:rPr lang="en-US" dirty="0" err="1" smtClean="0">
                <a:solidFill>
                  <a:srgbClr val="00B0F0"/>
                </a:solidFill>
              </a:rPr>
              <a:t>ClassLoader</a:t>
            </a:r>
            <a:endParaRPr lang="en-US" dirty="0" smtClean="0">
              <a:solidFill>
                <a:srgbClr val="00B0F0"/>
              </a:solidFill>
            </a:endParaRPr>
          </a:p>
          <a:p>
            <a:r>
              <a:rPr lang="en-US" dirty="0" smtClean="0">
                <a:solidFill>
                  <a:srgbClr val="FF0000"/>
                </a:solidFill>
              </a:rPr>
              <a:t>1)</a:t>
            </a:r>
            <a:r>
              <a:rPr lang="en-US" dirty="0" err="1" smtClean="0">
                <a:solidFill>
                  <a:srgbClr val="FF0000"/>
                </a:solidFill>
              </a:rPr>
              <a:t>BootStraps</a:t>
            </a:r>
            <a:r>
              <a:rPr lang="en-US" dirty="0" smtClean="0">
                <a:solidFill>
                  <a:srgbClr val="FF0000"/>
                </a:solidFill>
              </a:rPr>
              <a:t> </a:t>
            </a:r>
            <a:r>
              <a:rPr lang="en-US" dirty="0" err="1" smtClean="0">
                <a:solidFill>
                  <a:srgbClr val="FF0000"/>
                </a:solidFill>
              </a:rPr>
              <a:t>ClassLoader</a:t>
            </a:r>
            <a:r>
              <a:rPr lang="en-US" dirty="0" smtClean="0">
                <a:solidFill>
                  <a:srgbClr val="FF0000"/>
                </a:solidFill>
              </a:rPr>
              <a:t>:</a:t>
            </a:r>
            <a:r>
              <a:rPr lang="en-US" dirty="0">
                <a:solidFill>
                  <a:srgbClr val="FF0000"/>
                </a:solidFill>
              </a:rPr>
              <a:t>	</a:t>
            </a:r>
            <a:endParaRPr lang="en-US" dirty="0" smtClean="0">
              <a:solidFill>
                <a:srgbClr val="FF0000"/>
              </a:solidFill>
            </a:endParaRPr>
          </a:p>
          <a:p>
            <a:pPr lvl="1"/>
            <a:r>
              <a:rPr lang="en-US" dirty="0" err="1" smtClean="0"/>
              <a:t>BootStraps</a:t>
            </a:r>
            <a:r>
              <a:rPr lang="en-US" dirty="0" smtClean="0"/>
              <a:t> </a:t>
            </a:r>
            <a:r>
              <a:rPr lang="en-US" dirty="0" err="1" smtClean="0"/>
              <a:t>classLoader</a:t>
            </a:r>
            <a:r>
              <a:rPr lang="en-US" dirty="0" smtClean="0"/>
              <a:t> is the root class loader which is come with core </a:t>
            </a:r>
            <a:r>
              <a:rPr lang="en-US" dirty="0" err="1" smtClean="0"/>
              <a:t>jdk</a:t>
            </a:r>
            <a:r>
              <a:rPr lang="en-US" dirty="0" smtClean="0"/>
              <a:t>, Actually platform to platform this </a:t>
            </a:r>
            <a:r>
              <a:rPr lang="en-US" dirty="0" err="1" smtClean="0"/>
              <a:t>bootStraps</a:t>
            </a:r>
            <a:r>
              <a:rPr lang="en-US" dirty="0" smtClean="0"/>
              <a:t> class loader will be changes. </a:t>
            </a:r>
            <a:r>
              <a:rPr lang="en-US" dirty="0" err="1" smtClean="0"/>
              <a:t>B’z</a:t>
            </a:r>
            <a:r>
              <a:rPr lang="en-US" dirty="0" smtClean="0"/>
              <a:t> it will loaded by native machine libraries, means </a:t>
            </a:r>
            <a:r>
              <a:rPr lang="en-US" dirty="0" err="1" smtClean="0"/>
              <a:t>bootStraps</a:t>
            </a:r>
            <a:r>
              <a:rPr lang="en-US" dirty="0" smtClean="0"/>
              <a:t> class loader will loaded by operating system native libraries.</a:t>
            </a:r>
          </a:p>
          <a:p>
            <a:pPr lvl="1"/>
            <a:r>
              <a:rPr lang="en-US" dirty="0" err="1" smtClean="0"/>
              <a:t>bootStrap</a:t>
            </a:r>
            <a:r>
              <a:rPr lang="en-US" dirty="0" smtClean="0"/>
              <a:t> class loader will load all the core </a:t>
            </a:r>
            <a:r>
              <a:rPr lang="en-US" dirty="0" err="1" smtClean="0"/>
              <a:t>jdk</a:t>
            </a:r>
            <a:r>
              <a:rPr lang="en-US" dirty="0" smtClean="0"/>
              <a:t> libraries and all the common environment which help </a:t>
            </a:r>
            <a:r>
              <a:rPr lang="en-US" dirty="0"/>
              <a:t> </a:t>
            </a:r>
            <a:r>
              <a:rPr lang="en-US" dirty="0" smtClean="0"/>
              <a:t>other class loader to load the all functionalities.</a:t>
            </a:r>
          </a:p>
          <a:p>
            <a:pPr lvl="1"/>
            <a:r>
              <a:rPr lang="en-US" dirty="0" smtClean="0"/>
              <a:t>  Actually </a:t>
            </a:r>
            <a:r>
              <a:rPr lang="en-US" dirty="0" err="1" smtClean="0"/>
              <a:t>bootStrap</a:t>
            </a:r>
            <a:r>
              <a:rPr lang="en-US" dirty="0" smtClean="0"/>
              <a:t> class loader is the parent class loader for remaining two class loader. </a:t>
            </a:r>
          </a:p>
          <a:p>
            <a:pPr lvl="1"/>
            <a:r>
              <a:rPr lang="en-US" dirty="0" err="1" smtClean="0"/>
              <a:t>BootStrap</a:t>
            </a:r>
            <a:r>
              <a:rPr lang="en-US" dirty="0" smtClean="0"/>
              <a:t> class loader directory is “</a:t>
            </a:r>
            <a:r>
              <a:rPr lang="en-US" dirty="0" err="1" smtClean="0">
                <a:solidFill>
                  <a:schemeClr val="tx2"/>
                </a:solidFill>
              </a:rPr>
              <a:t>java_home</a:t>
            </a:r>
            <a:r>
              <a:rPr lang="en-US" dirty="0" smtClean="0">
                <a:solidFill>
                  <a:schemeClr val="tx2"/>
                </a:solidFill>
              </a:rPr>
              <a:t>/</a:t>
            </a:r>
            <a:r>
              <a:rPr lang="en-US" dirty="0" err="1" smtClean="0">
                <a:solidFill>
                  <a:schemeClr val="tx2"/>
                </a:solidFill>
              </a:rPr>
              <a:t>jdk</a:t>
            </a:r>
            <a:r>
              <a:rPr lang="en-US" dirty="0" smtClean="0">
                <a:solidFill>
                  <a:schemeClr val="tx2"/>
                </a:solidFill>
              </a:rPr>
              <a:t>/bin”.</a:t>
            </a:r>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27357430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dirty="0" smtClean="0">
                <a:solidFill>
                  <a:srgbClr val="FF0000"/>
                </a:solidFill>
              </a:rPr>
              <a:t>2)Extension </a:t>
            </a:r>
            <a:r>
              <a:rPr lang="en-US" dirty="0" err="1" smtClean="0">
                <a:solidFill>
                  <a:srgbClr val="FF0000"/>
                </a:solidFill>
              </a:rPr>
              <a:t>ClassLoader</a:t>
            </a:r>
            <a:r>
              <a:rPr lang="en-US" dirty="0" smtClean="0">
                <a:solidFill>
                  <a:srgbClr val="FF0000"/>
                </a:solidFill>
              </a:rPr>
              <a:t> </a:t>
            </a:r>
            <a:r>
              <a:rPr lang="en-US" dirty="0" smtClean="0"/>
              <a:t>: It is the Child </a:t>
            </a:r>
            <a:r>
              <a:rPr lang="en-US" dirty="0" err="1" smtClean="0"/>
              <a:t>classloader</a:t>
            </a:r>
            <a:r>
              <a:rPr lang="en-US" dirty="0" smtClean="0"/>
              <a:t> of </a:t>
            </a:r>
            <a:r>
              <a:rPr lang="en-US" dirty="0" err="1" smtClean="0"/>
              <a:t>BootStrap</a:t>
            </a:r>
            <a:r>
              <a:rPr lang="en-US" dirty="0" smtClean="0"/>
              <a:t> </a:t>
            </a:r>
            <a:r>
              <a:rPr lang="en-US" dirty="0" err="1" smtClean="0"/>
              <a:t>classloader</a:t>
            </a:r>
            <a:r>
              <a:rPr lang="en-US" dirty="0" smtClean="0"/>
              <a:t>. </a:t>
            </a:r>
          </a:p>
          <a:p>
            <a:r>
              <a:rPr lang="en-US" dirty="0" smtClean="0"/>
              <a:t>Extension </a:t>
            </a:r>
            <a:r>
              <a:rPr lang="en-US" dirty="0" err="1" smtClean="0"/>
              <a:t>classloader</a:t>
            </a:r>
            <a:r>
              <a:rPr lang="en-US" dirty="0" smtClean="0"/>
              <a:t> loaded by </a:t>
            </a:r>
            <a:r>
              <a:rPr lang="en-US" dirty="0" err="1" smtClean="0"/>
              <a:t>BootStrap</a:t>
            </a:r>
            <a:r>
              <a:rPr lang="en-US" dirty="0" smtClean="0"/>
              <a:t> </a:t>
            </a:r>
            <a:r>
              <a:rPr lang="en-US" dirty="0" err="1" smtClean="0"/>
              <a:t>classLoader</a:t>
            </a:r>
            <a:r>
              <a:rPr lang="en-US" dirty="0" smtClean="0"/>
              <a:t>.</a:t>
            </a:r>
          </a:p>
          <a:p>
            <a:r>
              <a:rPr lang="en-US" dirty="0" smtClean="0">
                <a:solidFill>
                  <a:srgbClr val="FF0000"/>
                </a:solidFill>
              </a:rPr>
              <a:t> 3)Application </a:t>
            </a:r>
            <a:r>
              <a:rPr lang="en-US" dirty="0" err="1" smtClean="0">
                <a:solidFill>
                  <a:srgbClr val="FF0000"/>
                </a:solidFill>
              </a:rPr>
              <a:t>ClassLoader</a:t>
            </a:r>
            <a:r>
              <a:rPr lang="en-US" dirty="0" smtClean="0">
                <a:solidFill>
                  <a:srgbClr val="FF0000"/>
                </a:solidFill>
              </a:rPr>
              <a:t> </a:t>
            </a:r>
            <a:r>
              <a:rPr lang="en-US" dirty="0" smtClean="0"/>
              <a:t>: It is the Child of Extension class Loader.</a:t>
            </a:r>
          </a:p>
          <a:p>
            <a:pPr lvl="1"/>
            <a:r>
              <a:rPr lang="en-US" dirty="0" smtClean="0"/>
              <a:t>It is loaded by extension class loader.</a:t>
            </a:r>
          </a:p>
          <a:p>
            <a:pPr lvl="1"/>
            <a:r>
              <a:rPr lang="en-US" dirty="0" smtClean="0"/>
              <a:t>While loading any class into the </a:t>
            </a:r>
            <a:r>
              <a:rPr lang="en-US" dirty="0" err="1" smtClean="0"/>
              <a:t>classloader</a:t>
            </a:r>
            <a:r>
              <a:rPr lang="en-US" dirty="0" smtClean="0"/>
              <a:t> first class come into feature that is Application class loader. </a:t>
            </a:r>
          </a:p>
          <a:p>
            <a:pPr lvl="1"/>
            <a:r>
              <a:rPr lang="en-US" dirty="0" smtClean="0"/>
              <a:t>These </a:t>
            </a:r>
            <a:r>
              <a:rPr lang="en-US" dirty="0" err="1" smtClean="0"/>
              <a:t>classloaders</a:t>
            </a:r>
            <a:r>
              <a:rPr lang="en-US" dirty="0" smtClean="0"/>
              <a:t> follow certain rules to load the byte code in to the </a:t>
            </a:r>
            <a:r>
              <a:rPr lang="en-US" dirty="0" err="1" smtClean="0"/>
              <a:t>jvm</a:t>
            </a:r>
            <a:r>
              <a:rPr lang="en-US" dirty="0" smtClean="0"/>
              <a:t> memory.</a:t>
            </a:r>
          </a:p>
          <a:p>
            <a:pPr lvl="1"/>
            <a:r>
              <a:rPr lang="en-US" dirty="0" err="1" smtClean="0"/>
              <a:t>Jvm</a:t>
            </a:r>
            <a:r>
              <a:rPr lang="en-US" dirty="0" smtClean="0"/>
              <a:t> memory is expensive memory without validation it is not possible.</a:t>
            </a:r>
          </a:p>
          <a:p>
            <a:pPr lvl="1"/>
            <a:r>
              <a:rPr lang="en-US" dirty="0" smtClean="0"/>
              <a:t>To validate the byte code </a:t>
            </a:r>
            <a:r>
              <a:rPr lang="en-US" dirty="0" err="1" smtClean="0"/>
              <a:t>classloader</a:t>
            </a:r>
            <a:r>
              <a:rPr lang="en-US" dirty="0" smtClean="0"/>
              <a:t> follows three principles.</a:t>
            </a:r>
          </a:p>
          <a:p>
            <a:pPr lvl="1"/>
            <a:endParaRPr lang="en-US" dirty="0" smtClean="0"/>
          </a:p>
          <a:p>
            <a:pPr lvl="1"/>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01921139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r>
              <a:rPr lang="en-US" dirty="0" smtClean="0"/>
              <a:t>Principles of </a:t>
            </a:r>
            <a:r>
              <a:rPr lang="en-US" dirty="0" err="1" smtClean="0"/>
              <a:t>classloaders</a:t>
            </a:r>
            <a:r>
              <a:rPr lang="en-US" dirty="0" smtClean="0"/>
              <a:t>:</a:t>
            </a:r>
          </a:p>
          <a:p>
            <a:pPr lvl="1"/>
            <a:r>
              <a:rPr lang="en-US" dirty="0" smtClean="0"/>
              <a:t>1). Principle of delegation </a:t>
            </a:r>
          </a:p>
          <a:p>
            <a:pPr lvl="1"/>
            <a:r>
              <a:rPr lang="en-US" dirty="0" smtClean="0"/>
              <a:t>2). Principle of visibility</a:t>
            </a:r>
          </a:p>
          <a:p>
            <a:pPr lvl="1"/>
            <a:r>
              <a:rPr lang="en-US" dirty="0" smtClean="0"/>
              <a:t>3).principle of uniqueness</a:t>
            </a:r>
          </a:p>
          <a:p>
            <a:r>
              <a:rPr lang="en-US" dirty="0" smtClean="0"/>
              <a:t>Above declared principles plays vital role while loading any byte code into the JVM memory.</a:t>
            </a:r>
          </a:p>
          <a:p>
            <a:r>
              <a:rPr lang="en-US" dirty="0" smtClean="0"/>
              <a:t>It will restrict duplication of the byte code over the cycle.</a:t>
            </a:r>
          </a:p>
          <a:p>
            <a:r>
              <a:rPr lang="en-US" dirty="0" smtClean="0">
                <a:solidFill>
                  <a:srgbClr val="FF0000"/>
                </a:solidFill>
              </a:rPr>
              <a:t>1).Principle of delegation=&gt; </a:t>
            </a:r>
          </a:p>
          <a:p>
            <a:pPr lvl="1"/>
            <a:r>
              <a:rPr lang="en-US" dirty="0" smtClean="0"/>
              <a:t>Actually byte code loaded by Application class loader but to check it is available through out the cycle or not principle of delegation will be used.</a:t>
            </a:r>
          </a:p>
          <a:p>
            <a:pPr lvl="1"/>
            <a:r>
              <a:rPr lang="en-US" dirty="0" smtClean="0"/>
              <a:t>First Application </a:t>
            </a:r>
            <a:r>
              <a:rPr lang="en-US" dirty="0" err="1" smtClean="0"/>
              <a:t>classloader</a:t>
            </a:r>
            <a:r>
              <a:rPr lang="en-US" dirty="0" smtClean="0"/>
              <a:t> will check into cache of the application </a:t>
            </a:r>
            <a:r>
              <a:rPr lang="en-US" dirty="0" err="1" smtClean="0"/>
              <a:t>classloader</a:t>
            </a:r>
            <a:r>
              <a:rPr lang="en-US" dirty="0" smtClean="0"/>
              <a:t> , if it is available it will not load same bytecode into the JVM memory.</a:t>
            </a:r>
          </a:p>
          <a:p>
            <a:pPr lvl="1"/>
            <a:r>
              <a:rPr lang="en-US" dirty="0" smtClean="0"/>
              <a:t>If it not available then it will delete to the extension class loader  to check it is available or not, ECL will check into cache, if it is available it will load the same byte code neither it will delegate to the </a:t>
            </a:r>
            <a:r>
              <a:rPr lang="en-US" dirty="0" err="1" smtClean="0"/>
              <a:t>BootStrap</a:t>
            </a:r>
            <a:r>
              <a:rPr lang="en-US" dirty="0" smtClean="0"/>
              <a:t> </a:t>
            </a:r>
            <a:r>
              <a:rPr lang="en-US" dirty="0" err="1" smtClean="0"/>
              <a:t>classloader</a:t>
            </a:r>
            <a:r>
              <a:rPr lang="en-US" dirty="0" smtClean="0"/>
              <a:t>.</a:t>
            </a:r>
          </a:p>
          <a:p>
            <a:pPr lvl="1"/>
            <a:r>
              <a:rPr lang="en-US" dirty="0" smtClean="0"/>
              <a:t>BCL will check into the cache if it available it will load same , if it is not available , it will again delegates to the ECL and ECL will delegates to the ACL. And ACL will load the byte code into the memory. </a:t>
            </a:r>
          </a:p>
          <a:p>
            <a:pPr lvl="2"/>
            <a:endParaRPr lang="en-US" dirty="0" smtClean="0"/>
          </a:p>
          <a:p>
            <a:pPr marL="457200" lvl="1" indent="0">
              <a:buNone/>
            </a:pPr>
            <a:endParaRPr lang="en-US" dirty="0" smtClean="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407284449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dirty="0" smtClean="0">
                <a:solidFill>
                  <a:srgbClr val="FF0000"/>
                </a:solidFill>
              </a:rPr>
              <a:t>2). Principle to visibility:</a:t>
            </a:r>
          </a:p>
          <a:p>
            <a:pPr lvl="1"/>
            <a:r>
              <a:rPr lang="en-US" dirty="0" smtClean="0"/>
              <a:t>Here parent-child relation available . Same as parent child relationship in java. </a:t>
            </a:r>
            <a:endParaRPr lang="en-US" dirty="0"/>
          </a:p>
          <a:p>
            <a:pPr lvl="1"/>
            <a:r>
              <a:rPr lang="en-US" dirty="0" smtClean="0"/>
              <a:t>Child can access all the properties of the parent but parent can not access child properties.</a:t>
            </a:r>
          </a:p>
          <a:p>
            <a:pPr lvl="1"/>
            <a:r>
              <a:rPr lang="en-US" dirty="0" smtClean="0"/>
              <a:t>Here parent class properties are visible to the child class loader but child class loader properties can not be visible to the parent.</a:t>
            </a:r>
          </a:p>
          <a:p>
            <a:pPr lvl="1"/>
            <a:r>
              <a:rPr lang="en-US" dirty="0" smtClean="0"/>
              <a:t>Application </a:t>
            </a:r>
            <a:r>
              <a:rPr lang="en-US" dirty="0" err="1" smtClean="0"/>
              <a:t>Classloader</a:t>
            </a:r>
            <a:r>
              <a:rPr lang="en-US" dirty="0" smtClean="0"/>
              <a:t> can see the ECL and BCL loaded classes but ECL can not see the ACL loaded byte code and BCL can not see the ECL bytecode.</a:t>
            </a:r>
          </a:p>
          <a:p>
            <a:pPr lvl="1"/>
            <a:r>
              <a:rPr lang="en-US" dirty="0" smtClean="0"/>
              <a:t>But ECL can see the BCL bytecode.</a:t>
            </a:r>
          </a:p>
          <a:p>
            <a:pPr marL="457200" lvl="1" indent="0">
              <a:buNone/>
            </a:pPr>
            <a:endParaRPr lang="en-US" dirty="0"/>
          </a:p>
        </p:txBody>
      </p:sp>
      <p:sp>
        <p:nvSpPr>
          <p:cNvPr id="2" name="Footer Placeholder 1"/>
          <p:cNvSpPr>
            <a:spLocks noGrp="1"/>
          </p:cNvSpPr>
          <p:nvPr>
            <p:ph type="ftr" sz="quarter" idx="11"/>
          </p:nvPr>
        </p:nvSpPr>
        <p:spPr/>
        <p:txBody>
          <a:bodyPr/>
          <a:lstStyle/>
          <a:p>
            <a:r>
              <a:rPr lang="en-US" smtClean="0"/>
              <a:t>By Mr.Sachin Gaikwad</a:t>
            </a:r>
            <a:endParaRPr lang="en-US"/>
          </a:p>
        </p:txBody>
      </p:sp>
    </p:spTree>
    <p:extLst>
      <p:ext uri="{BB962C8B-B14F-4D97-AF65-F5344CB8AC3E}">
        <p14:creationId xmlns:p14="http://schemas.microsoft.com/office/powerpoint/2010/main" val="2193881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17015</TotalTime>
  <Words>24027</Words>
  <Application>Microsoft Office PowerPoint</Application>
  <PresentationFormat>On-screen Show (4:3)</PresentationFormat>
  <Paragraphs>2804</Paragraphs>
  <Slides>259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259</vt:i4>
      </vt:variant>
    </vt:vector>
  </HeadingPairs>
  <TitlesOfParts>
    <vt:vector size="264" baseType="lpstr">
      <vt:lpstr>Arial</vt:lpstr>
      <vt:lpstr>Calibri</vt:lpstr>
      <vt:lpstr>Consolas</vt:lpstr>
      <vt:lpstr>Wingdings</vt:lpstr>
      <vt:lpstr>Office Theme</vt:lpstr>
      <vt:lpstr>Spring 1 class</vt:lpstr>
      <vt:lpstr>PowerPoint Presentation</vt:lpstr>
      <vt:lpstr>PowerPoint Presentation</vt:lpstr>
      <vt:lpstr>PowerPoint Presentation</vt:lpstr>
      <vt:lpstr>Spring 3 class </vt:lpstr>
      <vt:lpstr>PowerPoint Presentation</vt:lpstr>
      <vt:lpstr>Spring 4 Class </vt:lpstr>
      <vt:lpstr>PowerPoint Presentation</vt:lpstr>
      <vt:lpstr>PowerPoint Presentation</vt:lpstr>
      <vt:lpstr>PowerPoint Presentation</vt:lpstr>
      <vt:lpstr>Spring 5 Class </vt:lpstr>
      <vt:lpstr>PowerPoint Presentation</vt:lpstr>
      <vt:lpstr>Spring 6 Class </vt:lpstr>
      <vt:lpstr>PowerPoint Presentation</vt:lpstr>
      <vt:lpstr>PowerPoint Presentation</vt:lpstr>
      <vt:lpstr>PowerPoint Presentation</vt:lpstr>
      <vt:lpstr>PowerPoint Presentation</vt:lpstr>
      <vt:lpstr>PowerPoint Presentation</vt:lpstr>
      <vt:lpstr>PowerPoint Presentation</vt:lpstr>
      <vt:lpstr>Spring 9 Class </vt:lpstr>
      <vt:lpstr>PowerPoint Presentation</vt:lpstr>
      <vt:lpstr>PowerPoint Presentation</vt:lpstr>
      <vt:lpstr>PowerPoint Presentation</vt:lpstr>
      <vt:lpstr>Spring 10 Class </vt:lpstr>
      <vt:lpstr>Spring 11 class</vt:lpstr>
      <vt:lpstr>PowerPoint Presentation</vt:lpstr>
      <vt:lpstr>Spring 12 class</vt:lpstr>
      <vt:lpstr>PowerPoint Presentation</vt:lpstr>
      <vt:lpstr>Spring 13 class</vt:lpstr>
      <vt:lpstr>Spring 14 class</vt:lpstr>
      <vt:lpstr>PowerPoint Presentation</vt:lpstr>
      <vt:lpstr>PowerPoint Presentation</vt:lpstr>
      <vt:lpstr>PowerPoint Presentation</vt:lpstr>
      <vt:lpstr>Spring 15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Spring 16</vt:lpstr>
      <vt:lpstr>PowerPoint Presentation</vt:lpstr>
      <vt:lpstr>PowerPoint Presentation</vt:lpstr>
      <vt:lpstr>PowerPoint Presentation</vt:lpstr>
      <vt:lpstr>PowerPoint Presentation</vt:lpstr>
      <vt:lpstr>Spring 17</vt:lpstr>
      <vt:lpstr>PowerPoint Presentation</vt:lpstr>
      <vt:lpstr>PowerPoint Presentation</vt:lpstr>
      <vt:lpstr>Spring 18 and 19</vt:lpstr>
      <vt:lpstr>PowerPoint Presentation</vt:lpstr>
      <vt:lpstr>Spring 20</vt:lpstr>
      <vt:lpstr>PowerPoint Presentation</vt:lpstr>
      <vt:lpstr>PowerPoint Presentation</vt:lpstr>
      <vt:lpstr>Spring 21 &amp; 22</vt:lpstr>
      <vt:lpstr>PowerPoint Presentation</vt:lpstr>
      <vt:lpstr>Spring 24</vt:lpstr>
      <vt:lpstr>PowerPoint Presentation</vt:lpstr>
      <vt:lpstr>PowerPoint Presentation</vt:lpstr>
      <vt:lpstr>PowerPoint Presentation</vt:lpstr>
      <vt:lpstr>Spring 25</vt:lpstr>
      <vt:lpstr>PowerPoint Presentation</vt:lpstr>
      <vt:lpstr>PowerPoint Presentation</vt:lpstr>
      <vt:lpstr>Spring 26</vt:lpstr>
      <vt:lpstr>PowerPoint Presentation</vt:lpstr>
      <vt:lpstr>PowerPoint Presentation</vt:lpstr>
      <vt:lpstr>PowerPoint Presentation</vt:lpstr>
      <vt:lpstr>Spring 27</vt:lpstr>
      <vt:lpstr>Spring 28</vt:lpstr>
      <vt:lpstr>Spring 29</vt:lpstr>
      <vt:lpstr>Spring 31</vt:lpstr>
      <vt:lpstr>Spring 32 33</vt:lpstr>
      <vt:lpstr>Spring 34 </vt:lpstr>
      <vt:lpstr>Spring 35 36 Bean autowiring</vt:lpstr>
      <vt:lpstr>PowerPoint Presentation</vt:lpstr>
      <vt:lpstr>PowerPoint Presentation</vt:lpstr>
      <vt:lpstr>PowerPoint Presentation</vt:lpstr>
      <vt:lpstr>PowerPoint Presentation</vt:lpstr>
      <vt:lpstr>Spring 37,38</vt:lpstr>
      <vt:lpstr>PowerPoint Presentation</vt:lpstr>
      <vt:lpstr>PowerPoint Presentation</vt:lpstr>
      <vt:lpstr>Spring 39 </vt:lpstr>
      <vt:lpstr>PowerPoint Presentation</vt:lpstr>
      <vt:lpstr>PowerPoint Presentation</vt:lpstr>
      <vt:lpstr>PowerPoint Presentation</vt:lpstr>
      <vt:lpstr>Spring 40</vt:lpstr>
      <vt:lpstr>Spring 41,42,43,44</vt:lpstr>
      <vt:lpstr>PowerPoint Presentation</vt:lpstr>
      <vt:lpstr>PowerPoint Presentation</vt:lpstr>
      <vt:lpstr>PowerPoint Presentation</vt:lpstr>
      <vt:lpstr>PowerPoint Presentation</vt:lpstr>
      <vt:lpstr>PowerPoint Presentation</vt:lpstr>
      <vt:lpstr>PowerPoint Presentation</vt:lpstr>
      <vt:lpstr>Spring 45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Spring 55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Spring 59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Hibernate 64</vt:lpstr>
      <vt:lpstr>PowerPoint Presentation</vt:lpstr>
      <vt:lpstr>PowerPoint Presentation</vt:lpstr>
      <vt:lpstr>PowerPoint Presentation</vt:lpstr>
      <vt:lpstr>PowerPoint Presentation</vt:lpstr>
      <vt:lpstr>Spring 65</vt:lpstr>
      <vt:lpstr>Spring 69</vt:lpstr>
      <vt:lpstr>PowerPoint Presentation</vt:lpstr>
      <vt:lpstr>Spring 70,71</vt:lpstr>
      <vt:lpstr>PowerPoint Presentation</vt:lpstr>
      <vt:lpstr>PowerPoint Presentation</vt:lpstr>
      <vt:lpstr>PowerPoint Presentation</vt:lpstr>
      <vt:lpstr>PowerPoint Presentation</vt:lpstr>
      <vt:lpstr>PowerPoint Presentation</vt:lpstr>
      <vt:lpstr>Spring 73,74,75</vt:lpstr>
      <vt:lpstr>PowerPoint Presentation</vt:lpstr>
      <vt:lpstr>PowerPoint Presentation</vt:lpstr>
      <vt:lpstr>PowerPoint Presentation</vt:lpstr>
      <vt:lpstr>PowerPoint Presentation</vt:lpstr>
      <vt:lpstr>PowerPoint Presentation</vt:lpstr>
      <vt:lpstr>Spring</vt:lpstr>
      <vt:lpstr>Spring 81</vt:lpstr>
      <vt:lpstr>PowerPoint Presentation</vt:lpstr>
      <vt:lpstr>PowerPoint Presentation</vt:lpstr>
      <vt:lpstr>PowerPoint Presentation</vt:lpstr>
      <vt:lpstr>PowerPoint Presentation</vt:lpstr>
      <vt:lpstr>Spring 82</vt:lpstr>
      <vt:lpstr>PowerPoint Presentation</vt:lpstr>
      <vt:lpstr>PowerPoint Presentation</vt:lpstr>
      <vt:lpstr>Spring 83</vt:lpstr>
      <vt:lpstr>PowerPoint Presentation</vt:lpstr>
      <vt:lpstr>Spring 84</vt:lpstr>
      <vt:lpstr>PowerPoint Presentation</vt:lpstr>
      <vt:lpstr>PowerPoint Presentation</vt:lpstr>
      <vt:lpstr>Spring 85</vt:lpstr>
      <vt:lpstr>PowerPoint Presentation</vt:lpstr>
      <vt:lpstr>PowerPoint Presentation</vt:lpstr>
      <vt:lpstr>PowerPoint Presentation</vt:lpstr>
      <vt:lpstr>Spring 86,87,88,89,90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Spring 91</vt:lpstr>
      <vt:lpstr>PowerPoint Presentation</vt:lpstr>
      <vt:lpstr>PowerPoint Presentation</vt:lpstr>
      <vt:lpstr>PowerPoint Presentation</vt:lpstr>
      <vt:lpstr>PowerPoint Presentation</vt:lpstr>
      <vt:lpstr>PowerPoint Presentation</vt:lpstr>
      <vt:lpstr>Spring 92</vt:lpstr>
      <vt:lpstr>PowerPoint Presentation</vt:lpstr>
      <vt:lpstr>PowerPoint Presentation</vt:lpstr>
      <vt:lpstr>PowerPoint Presentation</vt:lpstr>
      <vt:lpstr>PowerPoint Presentation</vt:lpstr>
      <vt:lpstr>PowerPoint Presentation</vt:lpstr>
      <vt:lpstr>Spring 93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Spring 94,95,96,97,98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Spring 99,100 </vt:lpstr>
      <vt:lpstr>PowerPoint Presentation</vt:lpstr>
      <vt:lpstr>PowerPoint Presentation</vt:lpstr>
      <vt:lpstr>PowerPoint Presentation</vt:lpstr>
      <vt:lpstr>PowerPoint Presentation</vt:lpstr>
      <vt:lpstr>PowerPoint Presentation</vt:lpstr>
      <vt:lpstr>PowerPoint Presentation</vt:lpstr>
      <vt:lpstr>Spring 101,102,103,104,105,</vt:lpstr>
      <vt:lpstr>PowerPoint Presentation</vt:lpstr>
      <vt:lpstr>Spring 106,107 </vt:lpstr>
      <vt:lpstr>PowerPoint Presentation</vt:lpstr>
      <vt:lpstr>PowerPoint Presentation</vt:lpstr>
      <vt:lpstr>PowerPoint Presentation</vt:lpstr>
      <vt:lpstr>PowerPoint Presentation</vt:lpstr>
      <vt:lpstr>PowerPoint Presentation</vt:lpstr>
      <vt:lpstr>PowerPoint Presentation</vt:lpstr>
      <vt:lpstr>Spring 108</vt:lpstr>
      <vt:lpstr>PowerPoint Presentation</vt:lpstr>
      <vt:lpstr>PowerPoint Presentation</vt:lpstr>
      <vt:lpstr>PowerPoint Presentation</vt:lpstr>
      <vt:lpstr>Spring 109</vt:lpstr>
      <vt:lpstr>PowerPoint Presentation</vt:lpstr>
      <vt:lpstr>PowerPoint Presentation</vt:lpstr>
      <vt:lpstr>PowerPoint Presentation</vt:lpstr>
      <vt:lpstr>PowerPoint Presentation</vt:lpstr>
      <vt:lpstr>PowerPoint Presentation</vt:lpstr>
      <vt:lpstr>PowerPoint Presentation</vt:lpstr>
      <vt:lpstr>Spring 110</vt:lpstr>
      <vt:lpstr>PowerPoint Presentation</vt:lpstr>
      <vt:lpstr>Spring 111</vt:lpstr>
      <vt:lpstr>Spring 112</vt:lpstr>
      <vt:lpstr>PowerPoint Presentation</vt:lpstr>
      <vt:lpstr>Spring 113</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1 class</dc:title>
  <dc:creator>sachin Gaikwad</dc:creator>
  <cp:lastModifiedBy>raja</cp:lastModifiedBy>
  <cp:revision>1051</cp:revision>
  <dcterms:created xsi:type="dcterms:W3CDTF">2006-08-16T00:00:00Z</dcterms:created>
  <dcterms:modified xsi:type="dcterms:W3CDTF">2018-02-05T09:42:58Z</dcterms:modified>
</cp:coreProperties>
</file>