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notesMasterIdLst>
    <p:notesMasterId r:id="rId38"/>
  </p:notesMasterIdLst>
  <p:sldIdLst>
    <p:sldId id="256" r:id="rId2"/>
    <p:sldId id="299" r:id="rId3"/>
    <p:sldId id="258" r:id="rId4"/>
    <p:sldId id="300" r:id="rId5"/>
    <p:sldId id="260" r:id="rId6"/>
    <p:sldId id="275" r:id="rId7"/>
    <p:sldId id="303" r:id="rId8"/>
    <p:sldId id="274" r:id="rId9"/>
    <p:sldId id="305" r:id="rId10"/>
    <p:sldId id="266" r:id="rId11"/>
    <p:sldId id="301" r:id="rId12"/>
    <p:sldId id="302" r:id="rId13"/>
    <p:sldId id="278" r:id="rId14"/>
    <p:sldId id="280" r:id="rId15"/>
    <p:sldId id="306" r:id="rId16"/>
    <p:sldId id="279" r:id="rId17"/>
    <p:sldId id="307" r:id="rId18"/>
    <p:sldId id="308" r:id="rId19"/>
    <p:sldId id="309" r:id="rId20"/>
    <p:sldId id="310" r:id="rId21"/>
    <p:sldId id="311" r:id="rId22"/>
    <p:sldId id="292" r:id="rId23"/>
    <p:sldId id="293" r:id="rId24"/>
    <p:sldId id="294" r:id="rId25"/>
    <p:sldId id="295" r:id="rId26"/>
    <p:sldId id="304" r:id="rId27"/>
    <p:sldId id="312" r:id="rId28"/>
    <p:sldId id="313" r:id="rId29"/>
    <p:sldId id="314" r:id="rId30"/>
    <p:sldId id="269" r:id="rId31"/>
    <p:sldId id="268" r:id="rId32"/>
    <p:sldId id="271" r:id="rId33"/>
    <p:sldId id="264" r:id="rId34"/>
    <p:sldId id="259" r:id="rId35"/>
    <p:sldId id="272" r:id="rId36"/>
    <p:sldId id="2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E729A7"/>
    <a:srgbClr val="E508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06" autoAdjust="0"/>
    <p:restoredTop sz="93974" autoAdjust="0"/>
  </p:normalViewPr>
  <p:slideViewPr>
    <p:cSldViewPr snapToGrid="0">
      <p:cViewPr>
        <p:scale>
          <a:sx n="75" d="100"/>
          <a:sy n="75" d="100"/>
        </p:scale>
        <p:origin x="9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776C7-774F-284E-9413-6F65DD74F2B1}"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C10A3-9192-0641-BE3B-A545CC59A8E2}" type="slidenum">
              <a:rPr lang="en-US" smtClean="0"/>
              <a:t>‹#›</a:t>
            </a:fld>
            <a:endParaRPr lang="en-US"/>
          </a:p>
        </p:txBody>
      </p:sp>
    </p:spTree>
    <p:extLst>
      <p:ext uri="{BB962C8B-B14F-4D97-AF65-F5344CB8AC3E}">
        <p14:creationId xmlns:p14="http://schemas.microsoft.com/office/powerpoint/2010/main" val="1904268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1</a:t>
            </a:fld>
            <a:endParaRPr lang="en-US"/>
          </a:p>
        </p:txBody>
      </p:sp>
    </p:spTree>
    <p:extLst>
      <p:ext uri="{BB962C8B-B14F-4D97-AF65-F5344CB8AC3E}">
        <p14:creationId xmlns:p14="http://schemas.microsoft.com/office/powerpoint/2010/main" val="62984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apple-system"/>
              </a:rPr>
              <a:t>Train the Model: Split the dataset into training and testing sets. Use the training set to train the chosen model on the data.</a:t>
            </a:r>
          </a:p>
        </p:txBody>
      </p:sp>
      <p:sp>
        <p:nvSpPr>
          <p:cNvPr id="4" name="Slide Number Placeholder 3"/>
          <p:cNvSpPr>
            <a:spLocks noGrp="1"/>
          </p:cNvSpPr>
          <p:nvPr>
            <p:ph type="sldNum" sz="quarter" idx="5"/>
          </p:nvPr>
        </p:nvSpPr>
        <p:spPr/>
        <p:txBody>
          <a:bodyPr/>
          <a:lstStyle/>
          <a:p>
            <a:fld id="{850C10A3-9192-0641-BE3B-A545CC59A8E2}" type="slidenum">
              <a:rPr lang="en-US" smtClean="0"/>
              <a:t>22</a:t>
            </a:fld>
            <a:endParaRPr lang="en-US"/>
          </a:p>
        </p:txBody>
      </p:sp>
    </p:spTree>
    <p:extLst>
      <p:ext uri="{BB962C8B-B14F-4D97-AF65-F5344CB8AC3E}">
        <p14:creationId xmlns:p14="http://schemas.microsoft.com/office/powerpoint/2010/main" val="2083493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apple-system"/>
              </a:rPr>
              <a:t>Train the Model: Split the dataset into training and testing sets. Use the training set to train the chosen model on the data.</a:t>
            </a:r>
          </a:p>
        </p:txBody>
      </p:sp>
      <p:sp>
        <p:nvSpPr>
          <p:cNvPr id="4" name="Slide Number Placeholder 3"/>
          <p:cNvSpPr>
            <a:spLocks noGrp="1"/>
          </p:cNvSpPr>
          <p:nvPr>
            <p:ph type="sldNum" sz="quarter" idx="5"/>
          </p:nvPr>
        </p:nvSpPr>
        <p:spPr/>
        <p:txBody>
          <a:bodyPr/>
          <a:lstStyle/>
          <a:p>
            <a:fld id="{850C10A3-9192-0641-BE3B-A545CC59A8E2}" type="slidenum">
              <a:rPr lang="en-US" smtClean="0"/>
              <a:t>23</a:t>
            </a:fld>
            <a:endParaRPr lang="en-US"/>
          </a:p>
        </p:txBody>
      </p:sp>
    </p:spTree>
    <p:extLst>
      <p:ext uri="{BB962C8B-B14F-4D97-AF65-F5344CB8AC3E}">
        <p14:creationId xmlns:p14="http://schemas.microsoft.com/office/powerpoint/2010/main" val="1665605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apple-system"/>
              </a:rPr>
              <a:t>Train the Model: Split the dataset into training and testing sets. Use the training set to train the chosen model on the data.</a:t>
            </a:r>
          </a:p>
        </p:txBody>
      </p:sp>
      <p:sp>
        <p:nvSpPr>
          <p:cNvPr id="4" name="Slide Number Placeholder 3"/>
          <p:cNvSpPr>
            <a:spLocks noGrp="1"/>
          </p:cNvSpPr>
          <p:nvPr>
            <p:ph type="sldNum" sz="quarter" idx="5"/>
          </p:nvPr>
        </p:nvSpPr>
        <p:spPr/>
        <p:txBody>
          <a:bodyPr/>
          <a:lstStyle/>
          <a:p>
            <a:fld id="{850C10A3-9192-0641-BE3B-A545CC59A8E2}" type="slidenum">
              <a:rPr lang="en-US" smtClean="0"/>
              <a:t>24</a:t>
            </a:fld>
            <a:endParaRPr lang="en-US"/>
          </a:p>
        </p:txBody>
      </p:sp>
    </p:spTree>
    <p:extLst>
      <p:ext uri="{BB962C8B-B14F-4D97-AF65-F5344CB8AC3E}">
        <p14:creationId xmlns:p14="http://schemas.microsoft.com/office/powerpoint/2010/main" val="197167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apple-system"/>
              </a:rPr>
              <a:t>Train the Model: Split the dataset into training and testing sets. Use the training set to train the chosen model on the data.</a:t>
            </a:r>
          </a:p>
        </p:txBody>
      </p:sp>
      <p:sp>
        <p:nvSpPr>
          <p:cNvPr id="4" name="Slide Number Placeholder 3"/>
          <p:cNvSpPr>
            <a:spLocks noGrp="1"/>
          </p:cNvSpPr>
          <p:nvPr>
            <p:ph type="sldNum" sz="quarter" idx="5"/>
          </p:nvPr>
        </p:nvSpPr>
        <p:spPr/>
        <p:txBody>
          <a:bodyPr/>
          <a:lstStyle/>
          <a:p>
            <a:fld id="{850C10A3-9192-0641-BE3B-A545CC59A8E2}" type="slidenum">
              <a:rPr lang="en-US" smtClean="0"/>
              <a:t>25</a:t>
            </a:fld>
            <a:endParaRPr lang="en-US"/>
          </a:p>
        </p:txBody>
      </p:sp>
    </p:spTree>
    <p:extLst>
      <p:ext uri="{BB962C8B-B14F-4D97-AF65-F5344CB8AC3E}">
        <p14:creationId xmlns:p14="http://schemas.microsoft.com/office/powerpoint/2010/main" val="45637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HK" b="0" i="0" dirty="0">
                <a:solidFill>
                  <a:srgbClr val="000000"/>
                </a:solidFill>
                <a:effectLst/>
                <a:latin typeface="-apple-system"/>
              </a:rPr>
              <a:t>Compare the performance of different models based on the evaluation metrics. Consider both the overall performance and the specific requirements of your problem. For example, if interpretability is important, you may prefer a simpler model even if its performance is slightly lower.</a:t>
            </a:r>
          </a:p>
          <a:p>
            <a:pPr algn="l">
              <a:buFont typeface="Arial" panose="020B0604020202020204" pitchFamily="34" charset="0"/>
              <a:buChar char="•"/>
            </a:pPr>
            <a:endParaRPr lang="en-HK"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HK" b="0" i="0" dirty="0">
                <a:solidFill>
                  <a:srgbClr val="000000"/>
                </a:solidFill>
                <a:effectLst/>
                <a:latin typeface="-apple-system"/>
              </a:rPr>
              <a:t>Based on the performance comparison, select one or a few models that exhibit better performance on the evaluation metrics and align with your goals and requirements. These models are considered promising candidates.</a:t>
            </a:r>
          </a:p>
          <a:p>
            <a:pPr algn="l">
              <a:buFont typeface="Arial" panose="020B0604020202020204" pitchFamily="34" charset="0"/>
              <a:buChar char="•"/>
            </a:pPr>
            <a:endParaRPr lang="en-HK"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fld id="{850C10A3-9192-0641-BE3B-A545CC59A8E2}" type="slidenum">
              <a:rPr lang="en-US" smtClean="0"/>
              <a:t>30</a:t>
            </a:fld>
            <a:endParaRPr lang="en-US"/>
          </a:p>
        </p:txBody>
      </p:sp>
    </p:spTree>
    <p:extLst>
      <p:ext uri="{BB962C8B-B14F-4D97-AF65-F5344CB8AC3E}">
        <p14:creationId xmlns:p14="http://schemas.microsoft.com/office/powerpoint/2010/main" val="491746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apple-system"/>
              </a:rPr>
              <a:t>Take the selected promising models and validate them using a separate validation dataset or cross-validation. This step helps to assess the final model's generalization performance and ensure that it performs well on unseen data.</a:t>
            </a:r>
          </a:p>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31</a:t>
            </a:fld>
            <a:endParaRPr lang="en-US"/>
          </a:p>
        </p:txBody>
      </p:sp>
    </p:spTree>
    <p:extLst>
      <p:ext uri="{BB962C8B-B14F-4D97-AF65-F5344CB8AC3E}">
        <p14:creationId xmlns:p14="http://schemas.microsoft.com/office/powerpoint/2010/main" val="2255525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32</a:t>
            </a:fld>
            <a:endParaRPr lang="en-US"/>
          </a:p>
        </p:txBody>
      </p:sp>
    </p:spTree>
    <p:extLst>
      <p:ext uri="{BB962C8B-B14F-4D97-AF65-F5344CB8AC3E}">
        <p14:creationId xmlns:p14="http://schemas.microsoft.com/office/powerpoint/2010/main" val="1437676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34</a:t>
            </a:fld>
            <a:endParaRPr lang="en-US"/>
          </a:p>
        </p:txBody>
      </p:sp>
    </p:spTree>
    <p:extLst>
      <p:ext uri="{BB962C8B-B14F-4D97-AF65-F5344CB8AC3E}">
        <p14:creationId xmlns:p14="http://schemas.microsoft.com/office/powerpoint/2010/main" val="1701458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35</a:t>
            </a:fld>
            <a:endParaRPr lang="en-US"/>
          </a:p>
        </p:txBody>
      </p:sp>
    </p:spTree>
    <p:extLst>
      <p:ext uri="{BB962C8B-B14F-4D97-AF65-F5344CB8AC3E}">
        <p14:creationId xmlns:p14="http://schemas.microsoft.com/office/powerpoint/2010/main" val="1991002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 https://</a:t>
            </a:r>
            <a:r>
              <a:rPr lang="en-US" altLang="zh-CN" dirty="0" err="1"/>
              <a:t>www.ajconline.org</a:t>
            </a:r>
            <a:r>
              <a:rPr lang="en-US" altLang="zh-CN" dirty="0"/>
              <a:t>/article/0002-9149(89)90524-9/pdf</a:t>
            </a:r>
          </a:p>
          <a:p>
            <a:r>
              <a:rPr lang="zh-CN" altLang="en-US" dirty="0"/>
              <a:t> </a:t>
            </a:r>
            <a:r>
              <a:rPr lang="en-HK" b="1" dirty="0">
                <a:solidFill>
                  <a:srgbClr val="000000"/>
                </a:solidFill>
                <a:effectLst/>
              </a:rPr>
              <a:t>Abstract</a:t>
            </a:r>
          </a:p>
          <a:p>
            <a:r>
              <a:rPr lang="en-HK" dirty="0">
                <a:effectLst/>
              </a:rPr>
              <a:t>A new discriminant function model for estimating probabilities of angiographic coronary disease was tested for reliability and clinical utility in 3 patient test groups. This model, derived from the clinical and </a:t>
            </a:r>
            <a:r>
              <a:rPr lang="en-HK" dirty="0" err="1">
                <a:effectLst/>
              </a:rPr>
              <a:t>noninvasive</a:t>
            </a:r>
            <a:r>
              <a:rPr lang="en-HK" dirty="0">
                <a:effectLst/>
              </a:rPr>
              <a:t> test results of 303 patients under-going angiography at the Cleveland Clink in Cleveland, Ohio, was applied to a group of 425 patients undergoing angiography at the Hungarian Institute of Cardiology in Budapest, Hungary (disease prevalence 38%); 200 patients undergoing angiography at the Veterans Administration Medical </a:t>
            </a:r>
            <a:r>
              <a:rPr lang="en-HK" dirty="0" err="1">
                <a:effectLst/>
              </a:rPr>
              <a:t>Center</a:t>
            </a:r>
            <a:r>
              <a:rPr lang="en-HK" dirty="0">
                <a:effectLst/>
              </a:rPr>
              <a:t> in Long Beach, California (disease prevalence 75%); and 143 such patients from the University Hospitals in Zurich and Basel, Switzerland (disease prevalence 84%). The probabilities that resulted from the application of the Cleveland algorithm were compared with those derived by applying a Bayesian algorithm derived from published medical studies called CADENZA to the same 3 patient test groups. Both algorithms overpredicted the probability of disease at the Hungarian and American </a:t>
            </a:r>
            <a:r>
              <a:rPr lang="en-HK" dirty="0" err="1">
                <a:effectLst/>
              </a:rPr>
              <a:t>centers</a:t>
            </a:r>
            <a:r>
              <a:rPr lang="en-HK" dirty="0">
                <a:effectLst/>
              </a:rPr>
              <a:t>. Overprediction was more pronounced with the use of CADENZA (average overestimation 16 vs 10% and 11 vs 5%, p &lt; 0.001). In the Swiss group, the discriminant function underestimated (by 7%) and CADENZA slightly overestimated (by 2%) disease probability. Clinical utility, assessed as the percentage of patients correctly classified, was modestly superior for the new discriminant function as compared with CADENZA in the Hungarian group and similar in the American and Swiss groups. It was concluded that coronary disease probabilities derived from discriminant functions are reliable and clinically useful when applied to patients with chest pain syndromes and intermediate disease prevalence.</a:t>
            </a:r>
          </a:p>
          <a:p>
            <a:pPr algn="l"/>
            <a:br>
              <a:rPr lang="en-HK" b="0" i="0" dirty="0">
                <a:solidFill>
                  <a:srgbClr val="505050"/>
                </a:solidFill>
                <a:effectLst/>
                <a:latin typeface="Helvetica" pitchFamily="2" charset="0"/>
              </a:rPr>
            </a:br>
            <a:endParaRPr lang="en-HK" b="0" i="0" dirty="0">
              <a:solidFill>
                <a:srgbClr val="505050"/>
              </a:solidFill>
              <a:effectLst/>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36</a:t>
            </a:fld>
            <a:endParaRPr lang="en-US"/>
          </a:p>
        </p:txBody>
      </p:sp>
    </p:spTree>
    <p:extLst>
      <p:ext uri="{BB962C8B-B14F-4D97-AF65-F5344CB8AC3E}">
        <p14:creationId xmlns:p14="http://schemas.microsoft.com/office/powerpoint/2010/main" val="231574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3</a:t>
            </a:fld>
            <a:endParaRPr lang="en-US"/>
          </a:p>
        </p:txBody>
      </p:sp>
    </p:spTree>
    <p:extLst>
      <p:ext uri="{BB962C8B-B14F-4D97-AF65-F5344CB8AC3E}">
        <p14:creationId xmlns:p14="http://schemas.microsoft.com/office/powerpoint/2010/main" val="958501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5</a:t>
            </a:fld>
            <a:endParaRPr lang="en-US"/>
          </a:p>
        </p:txBody>
      </p:sp>
    </p:spTree>
    <p:extLst>
      <p:ext uri="{BB962C8B-B14F-4D97-AF65-F5344CB8AC3E}">
        <p14:creationId xmlns:p14="http://schemas.microsoft.com/office/powerpoint/2010/main" val="3258684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E60000"/>
              </a:solidFill>
            </a:endParaRPr>
          </a:p>
        </p:txBody>
      </p:sp>
      <p:sp>
        <p:nvSpPr>
          <p:cNvPr id="4" name="Slide Number Placeholder 3"/>
          <p:cNvSpPr>
            <a:spLocks noGrp="1"/>
          </p:cNvSpPr>
          <p:nvPr>
            <p:ph type="sldNum" sz="quarter" idx="5"/>
          </p:nvPr>
        </p:nvSpPr>
        <p:spPr/>
        <p:txBody>
          <a:bodyPr/>
          <a:lstStyle/>
          <a:p>
            <a:fld id="{850C10A3-9192-0641-BE3B-A545CC59A8E2}" type="slidenum">
              <a:rPr lang="en-US" smtClean="0"/>
              <a:t>6</a:t>
            </a:fld>
            <a:endParaRPr lang="en-US"/>
          </a:p>
        </p:txBody>
      </p:sp>
    </p:spTree>
    <p:extLst>
      <p:ext uri="{BB962C8B-B14F-4D97-AF65-F5344CB8AC3E}">
        <p14:creationId xmlns:p14="http://schemas.microsoft.com/office/powerpoint/2010/main" val="160987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no strong correlation between numerical attributes</a:t>
            </a:r>
          </a:p>
        </p:txBody>
      </p:sp>
      <p:sp>
        <p:nvSpPr>
          <p:cNvPr id="4" name="Slide Number Placeholder 3"/>
          <p:cNvSpPr>
            <a:spLocks noGrp="1"/>
          </p:cNvSpPr>
          <p:nvPr>
            <p:ph type="sldNum" sz="quarter" idx="5"/>
          </p:nvPr>
        </p:nvSpPr>
        <p:spPr/>
        <p:txBody>
          <a:bodyPr/>
          <a:lstStyle/>
          <a:p>
            <a:fld id="{850C10A3-9192-0641-BE3B-A545CC59A8E2}" type="slidenum">
              <a:rPr lang="en-US" smtClean="0"/>
              <a:t>8</a:t>
            </a:fld>
            <a:endParaRPr lang="en-US"/>
          </a:p>
        </p:txBody>
      </p:sp>
    </p:spTree>
    <p:extLst>
      <p:ext uri="{BB962C8B-B14F-4D97-AF65-F5344CB8AC3E}">
        <p14:creationId xmlns:p14="http://schemas.microsoft.com/office/powerpoint/2010/main" val="61491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HK" b="0" i="0" dirty="0">
                <a:solidFill>
                  <a:srgbClr val="000000"/>
                </a:solidFill>
                <a:effectLst/>
                <a:latin typeface="-apple-system"/>
              </a:rPr>
              <a:t>Choose a Suitable Algorithm: Select an appropriate data mining algorithm based on the problem at hand, the characteristics of the dataset, and your goals. Some algorithms that can handle mixed attribute types include decision trees, random forests, Naive Bayes classifiers, and ensemble methods like Gradient Boosting and AdaBoost.</a:t>
            </a:r>
          </a:p>
          <a:p>
            <a:pPr algn="l">
              <a:buFont typeface="Arial" panose="020B0604020202020204" pitchFamily="34" charset="0"/>
              <a:buChar char="•"/>
            </a:pPr>
            <a:r>
              <a:rPr lang="en-HK" b="0" i="0" dirty="0">
                <a:solidFill>
                  <a:srgbClr val="000000"/>
                </a:solidFill>
                <a:effectLst/>
                <a:latin typeface="-apple-system"/>
              </a:rPr>
              <a:t>Train the Model: Split the dataset into training and testing sets. Use the training set to train the chosen model on the data.</a:t>
            </a:r>
          </a:p>
          <a:p>
            <a:pPr algn="l">
              <a:buFont typeface="Arial" panose="020B0604020202020204" pitchFamily="34" charset="0"/>
              <a:buChar char="•"/>
            </a:pPr>
            <a:r>
              <a:rPr lang="en-HK" b="0" i="0" dirty="0">
                <a:solidFill>
                  <a:srgbClr val="000000"/>
                </a:solidFill>
                <a:effectLst/>
                <a:latin typeface="-apple-system"/>
              </a:rPr>
              <a:t>Evaluate the Model: Use the testing set to evaluate the performance of the trained model. Calculate appropriate evaluation metrics such as accuracy, precision, recall, F1-score, or area under the ROC curve (AUC-ROC) based on the problem type.</a:t>
            </a:r>
          </a:p>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10</a:t>
            </a:fld>
            <a:endParaRPr lang="en-US"/>
          </a:p>
        </p:txBody>
      </p:sp>
    </p:spTree>
    <p:extLst>
      <p:ext uri="{BB962C8B-B14F-4D97-AF65-F5344CB8AC3E}">
        <p14:creationId xmlns:p14="http://schemas.microsoft.com/office/powerpoint/2010/main" val="411486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no strong correlation between numerical attributes nor with the output.</a:t>
            </a:r>
          </a:p>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13</a:t>
            </a:fld>
            <a:endParaRPr lang="en-US"/>
          </a:p>
        </p:txBody>
      </p:sp>
    </p:spTree>
    <p:extLst>
      <p:ext uri="{BB962C8B-B14F-4D97-AF65-F5344CB8AC3E}">
        <p14:creationId xmlns:p14="http://schemas.microsoft.com/office/powerpoint/2010/main" val="68243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14</a:t>
            </a:fld>
            <a:endParaRPr lang="en-US"/>
          </a:p>
        </p:txBody>
      </p:sp>
    </p:spTree>
    <p:extLst>
      <p:ext uri="{BB962C8B-B14F-4D97-AF65-F5344CB8AC3E}">
        <p14:creationId xmlns:p14="http://schemas.microsoft.com/office/powerpoint/2010/main" val="745301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no strong correlation between numerical attributes nor with the output.</a:t>
            </a:r>
          </a:p>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16</a:t>
            </a:fld>
            <a:endParaRPr lang="en-US"/>
          </a:p>
        </p:txBody>
      </p:sp>
    </p:spTree>
    <p:extLst>
      <p:ext uri="{BB962C8B-B14F-4D97-AF65-F5344CB8AC3E}">
        <p14:creationId xmlns:p14="http://schemas.microsoft.com/office/powerpoint/2010/main" val="1389197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11/23/2023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5638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11/23/2023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6518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11/23/2023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4052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11/23/2023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0438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11/23/2023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814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11/23/2023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792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11/23/2023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709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11/23/2023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2886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11/23/2023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668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11/23/2023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582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11/23/2023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72036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11/23/2023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6767934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6" r:id="rId6"/>
    <p:sldLayoutId id="2147483741" r:id="rId7"/>
    <p:sldLayoutId id="2147483742" r:id="rId8"/>
    <p:sldLayoutId id="2147483743" r:id="rId9"/>
    <p:sldLayoutId id="2147483745" r:id="rId10"/>
    <p:sldLayoutId id="2147483744"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kaggle.com/datasets/rashikrahmanpritom/heart-attack-analysis-prediction-dataset/data"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2DEA56C0-5613-200A-A37C-E72336A3FBBC}"/>
              </a:ext>
            </a:extLst>
          </p:cNvPr>
          <p:cNvPicPr>
            <a:picLocks noChangeAspect="1"/>
          </p:cNvPicPr>
          <p:nvPr/>
        </p:nvPicPr>
        <p:blipFill>
          <a:blip r:embed="rId3"/>
          <a:stretch>
            <a:fillRect/>
          </a:stretch>
        </p:blipFill>
        <p:spPr>
          <a:xfrm>
            <a:off x="7758" y="20617"/>
            <a:ext cx="12184242" cy="6789056"/>
          </a:xfrm>
          <a:prstGeom prst="rect">
            <a:avLst/>
          </a:prstGeom>
        </p:spPr>
      </p:pic>
      <p:sp>
        <p:nvSpPr>
          <p:cNvPr id="32" name="Rectangle 31">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579B5-1907-1BF5-8150-D3D7D1D8D512}"/>
              </a:ext>
            </a:extLst>
          </p:cNvPr>
          <p:cNvSpPr>
            <a:spLocks noGrp="1"/>
          </p:cNvSpPr>
          <p:nvPr>
            <p:ph type="ctrTitle"/>
          </p:nvPr>
        </p:nvSpPr>
        <p:spPr>
          <a:xfrm>
            <a:off x="758952" y="1143000"/>
            <a:ext cx="4572000" cy="2984701"/>
          </a:xfrm>
        </p:spPr>
        <p:txBody>
          <a:bodyPr anchor="b">
            <a:normAutofit fontScale="90000"/>
          </a:bodyPr>
          <a:lstStyle/>
          <a:p>
            <a:r>
              <a:rPr lang="en-US" altLang="zh-CN" sz="6000" dirty="0">
                <a:solidFill>
                  <a:srgbClr val="FFFFFF"/>
                </a:solidFill>
              </a:rPr>
              <a:t>Exploratory</a:t>
            </a:r>
            <a:r>
              <a:rPr lang="zh-CN" altLang="en-US" sz="6000" dirty="0">
                <a:solidFill>
                  <a:srgbClr val="FFFFFF"/>
                </a:solidFill>
              </a:rPr>
              <a:t> </a:t>
            </a:r>
            <a:r>
              <a:rPr lang="en-US" altLang="zh-CN" sz="6000" dirty="0">
                <a:solidFill>
                  <a:srgbClr val="FFFFFF"/>
                </a:solidFill>
              </a:rPr>
              <a:t>Data</a:t>
            </a:r>
            <a:r>
              <a:rPr lang="zh-CN" altLang="en-US" sz="6000" dirty="0">
                <a:solidFill>
                  <a:srgbClr val="FFFFFF"/>
                </a:solidFill>
              </a:rPr>
              <a:t> </a:t>
            </a:r>
            <a:r>
              <a:rPr lang="en-US" altLang="zh-CN" sz="6000" dirty="0">
                <a:solidFill>
                  <a:srgbClr val="FFFFFF"/>
                </a:solidFill>
              </a:rPr>
              <a:t>Analysis</a:t>
            </a:r>
            <a:r>
              <a:rPr lang="zh-CN" altLang="en-US" sz="6000" dirty="0">
                <a:solidFill>
                  <a:srgbClr val="FFFFFF"/>
                </a:solidFill>
              </a:rPr>
              <a:t> </a:t>
            </a:r>
            <a:r>
              <a:rPr lang="en-US" altLang="zh-CN" sz="6000" dirty="0">
                <a:solidFill>
                  <a:srgbClr val="FFFFFF"/>
                </a:solidFill>
              </a:rPr>
              <a:t>and</a:t>
            </a:r>
            <a:r>
              <a:rPr lang="zh-CN" altLang="en-US" sz="6000" dirty="0">
                <a:solidFill>
                  <a:srgbClr val="FFFFFF"/>
                </a:solidFill>
              </a:rPr>
              <a:t> </a:t>
            </a:r>
            <a:r>
              <a:rPr lang="en-US" altLang="zh-CN" sz="6000" dirty="0">
                <a:solidFill>
                  <a:srgbClr val="FFFFFF"/>
                </a:solidFill>
              </a:rPr>
              <a:t>Prediction</a:t>
            </a:r>
            <a:r>
              <a:rPr lang="zh-CN" altLang="en-US" sz="6000" dirty="0">
                <a:solidFill>
                  <a:srgbClr val="FFFFFF"/>
                </a:solidFill>
              </a:rPr>
              <a:t>  </a:t>
            </a:r>
            <a:r>
              <a:rPr lang="en-US" altLang="zh-CN" sz="6000" dirty="0">
                <a:solidFill>
                  <a:srgbClr val="FFFFFF"/>
                </a:solidFill>
              </a:rPr>
              <a:t>on</a:t>
            </a:r>
            <a:r>
              <a:rPr lang="zh-CN" altLang="en-US" sz="6000" dirty="0">
                <a:solidFill>
                  <a:srgbClr val="FFFFFF"/>
                </a:solidFill>
              </a:rPr>
              <a:t> </a:t>
            </a:r>
            <a:r>
              <a:rPr lang="en-US" altLang="zh-CN" sz="6000" dirty="0">
                <a:solidFill>
                  <a:srgbClr val="FF0000"/>
                </a:solidFill>
              </a:rPr>
              <a:t>Residential Building</a:t>
            </a:r>
            <a:endParaRPr lang="en-US" sz="6000" dirty="0">
              <a:solidFill>
                <a:srgbClr val="FF0000"/>
              </a:solidFill>
            </a:endParaRPr>
          </a:p>
        </p:txBody>
      </p:sp>
      <p:sp>
        <p:nvSpPr>
          <p:cNvPr id="3" name="Subtitle 2">
            <a:extLst>
              <a:ext uri="{FF2B5EF4-FFF2-40B4-BE49-F238E27FC236}">
                <a16:creationId xmlns:a16="http://schemas.microsoft.com/office/drawing/2014/main" id="{4560331C-E9C2-19AB-0E38-D3BCD34E75F6}"/>
              </a:ext>
            </a:extLst>
          </p:cNvPr>
          <p:cNvSpPr>
            <a:spLocks noGrp="1"/>
          </p:cNvSpPr>
          <p:nvPr>
            <p:ph type="subTitle" idx="1"/>
          </p:nvPr>
        </p:nvSpPr>
        <p:spPr>
          <a:xfrm>
            <a:off x="758952" y="4452109"/>
            <a:ext cx="4571999" cy="2155191"/>
          </a:xfrm>
        </p:spPr>
        <p:txBody>
          <a:bodyPr>
            <a:normAutofit fontScale="62500" lnSpcReduction="20000"/>
          </a:bodyPr>
          <a:lstStyle/>
          <a:p>
            <a:endParaRPr lang="en-US" altLang="zh-CN" dirty="0">
              <a:solidFill>
                <a:srgbClr val="FFFFFF"/>
              </a:solidFill>
            </a:endParaRPr>
          </a:p>
          <a:p>
            <a:r>
              <a:rPr lang="en-US" altLang="zh-CN" sz="2900" b="1" dirty="0">
                <a:solidFill>
                  <a:srgbClr val="FFFFFF"/>
                </a:solidFill>
              </a:rPr>
              <a:t>AMS6001</a:t>
            </a:r>
            <a:r>
              <a:rPr lang="zh-CN" altLang="en-US" sz="2900" b="1" dirty="0">
                <a:solidFill>
                  <a:srgbClr val="FFFFFF"/>
                </a:solidFill>
              </a:rPr>
              <a:t> </a:t>
            </a:r>
            <a:r>
              <a:rPr lang="en-US" altLang="zh-CN" sz="2900" b="1" dirty="0">
                <a:solidFill>
                  <a:srgbClr val="FFFFFF"/>
                </a:solidFill>
              </a:rPr>
              <a:t>Group</a:t>
            </a:r>
            <a:r>
              <a:rPr lang="zh-CN" altLang="en-US" sz="2900" b="1" dirty="0">
                <a:solidFill>
                  <a:srgbClr val="FFFFFF"/>
                </a:solidFill>
              </a:rPr>
              <a:t> </a:t>
            </a:r>
            <a:r>
              <a:rPr lang="en-US" altLang="zh-CN" sz="2900" b="1" dirty="0">
                <a:solidFill>
                  <a:srgbClr val="FFFFFF"/>
                </a:solidFill>
              </a:rPr>
              <a:t>Project</a:t>
            </a:r>
            <a:r>
              <a:rPr lang="zh-CN" altLang="en-US" sz="2900" b="1" dirty="0">
                <a:solidFill>
                  <a:srgbClr val="FFFFFF"/>
                </a:solidFill>
              </a:rPr>
              <a:t> </a:t>
            </a:r>
            <a:r>
              <a:rPr lang="en-US" altLang="zh-CN" sz="2900" b="1" dirty="0">
                <a:solidFill>
                  <a:srgbClr val="FFFFFF"/>
                </a:solidFill>
              </a:rPr>
              <a:t>(</a:t>
            </a:r>
            <a:r>
              <a:rPr lang="en-US" sz="2900" b="1" dirty="0">
                <a:solidFill>
                  <a:srgbClr val="FFFFFF"/>
                </a:solidFill>
              </a:rPr>
              <a:t>Group</a:t>
            </a:r>
            <a:r>
              <a:rPr lang="zh-CN" altLang="en-US" sz="2900" b="1" dirty="0">
                <a:solidFill>
                  <a:srgbClr val="FFFFFF"/>
                </a:solidFill>
              </a:rPr>
              <a:t> </a:t>
            </a:r>
            <a:r>
              <a:rPr lang="en-US" altLang="zh-CN" sz="2900" b="1" dirty="0">
                <a:solidFill>
                  <a:srgbClr val="FFFFFF"/>
                </a:solidFill>
              </a:rPr>
              <a:t>1)</a:t>
            </a:r>
          </a:p>
          <a:p>
            <a:endParaRPr lang="en-HK" altLang="zh-CN" dirty="0">
              <a:solidFill>
                <a:srgbClr val="FFFFFF"/>
              </a:solidFill>
            </a:endParaRPr>
          </a:p>
          <a:p>
            <a:r>
              <a:rPr lang="en-US" altLang="zh-CN" sz="1900" dirty="0">
                <a:solidFill>
                  <a:srgbClr val="FFFFFF"/>
                </a:solidFill>
              </a:rPr>
              <a:t>Tsang Hei Man</a:t>
            </a:r>
            <a:endParaRPr lang="en-HK" altLang="zh-CN" sz="1900" dirty="0">
              <a:solidFill>
                <a:srgbClr val="FFFFFF"/>
              </a:solidFill>
            </a:endParaRPr>
          </a:p>
          <a:p>
            <a:r>
              <a:rPr lang="en-US" altLang="zh-CN" sz="1900" dirty="0">
                <a:solidFill>
                  <a:srgbClr val="FFFFFF"/>
                </a:solidFill>
              </a:rPr>
              <a:t>LIU</a:t>
            </a:r>
            <a:r>
              <a:rPr lang="zh-CN" altLang="en-US" sz="1900" dirty="0">
                <a:solidFill>
                  <a:srgbClr val="FFFFFF"/>
                </a:solidFill>
              </a:rPr>
              <a:t> </a:t>
            </a:r>
            <a:r>
              <a:rPr lang="en-US" altLang="zh-CN" sz="1900" dirty="0">
                <a:solidFill>
                  <a:srgbClr val="FFFFFF"/>
                </a:solidFill>
              </a:rPr>
              <a:t>Tong</a:t>
            </a:r>
            <a:r>
              <a:rPr lang="zh-CN" altLang="en-US" sz="1900" dirty="0">
                <a:solidFill>
                  <a:srgbClr val="FFFFFF"/>
                </a:solidFill>
              </a:rPr>
              <a:t> </a:t>
            </a:r>
            <a:endParaRPr lang="en-HK" altLang="zh-CN" sz="1900" dirty="0">
              <a:solidFill>
                <a:srgbClr val="FFFFFF"/>
              </a:solidFill>
            </a:endParaRPr>
          </a:p>
          <a:p>
            <a:r>
              <a:rPr lang="en-US" altLang="zh-CN" sz="1900" dirty="0">
                <a:solidFill>
                  <a:srgbClr val="FFFFFF"/>
                </a:solidFill>
              </a:rPr>
              <a:t>TIAN</a:t>
            </a:r>
            <a:r>
              <a:rPr lang="zh-CN" altLang="en-US" sz="1900" dirty="0">
                <a:solidFill>
                  <a:srgbClr val="FFFFFF"/>
                </a:solidFill>
              </a:rPr>
              <a:t> </a:t>
            </a:r>
            <a:r>
              <a:rPr lang="en-US" altLang="zh-CN" sz="1900" dirty="0" err="1">
                <a:solidFill>
                  <a:srgbClr val="FFFFFF"/>
                </a:solidFill>
              </a:rPr>
              <a:t>Donghao</a:t>
            </a:r>
            <a:r>
              <a:rPr lang="zh-CN" altLang="en-US" sz="1900" dirty="0">
                <a:solidFill>
                  <a:srgbClr val="FFFFFF"/>
                </a:solidFill>
              </a:rPr>
              <a:t>  </a:t>
            </a:r>
            <a:endParaRPr lang="en-HK" altLang="zh-CN" sz="1900" dirty="0">
              <a:solidFill>
                <a:srgbClr val="FFFFFF"/>
              </a:solidFill>
            </a:endParaRPr>
          </a:p>
          <a:p>
            <a:r>
              <a:rPr lang="en-US" altLang="zh-CN" sz="1900" dirty="0">
                <a:solidFill>
                  <a:srgbClr val="FFFFFF"/>
                </a:solidFill>
              </a:rPr>
              <a:t>XIAO</a:t>
            </a:r>
            <a:r>
              <a:rPr lang="zh-CN" altLang="en-US" sz="1900" dirty="0">
                <a:solidFill>
                  <a:srgbClr val="FFFFFF"/>
                </a:solidFill>
              </a:rPr>
              <a:t> </a:t>
            </a:r>
            <a:r>
              <a:rPr lang="en-US" altLang="zh-CN" sz="1900" dirty="0">
                <a:solidFill>
                  <a:srgbClr val="FFFFFF"/>
                </a:solidFill>
              </a:rPr>
              <a:t>Xin</a:t>
            </a:r>
            <a:r>
              <a:rPr lang="zh-CN" altLang="en-US" sz="1900" dirty="0">
                <a:solidFill>
                  <a:srgbClr val="FFFFFF"/>
                </a:solidFill>
              </a:rPr>
              <a:t> </a:t>
            </a:r>
            <a:endParaRPr lang="en-HK" altLang="zh-CN" sz="1900" dirty="0">
              <a:solidFill>
                <a:srgbClr val="FFFFFF"/>
              </a:solidFill>
            </a:endParaRPr>
          </a:p>
          <a:p>
            <a:r>
              <a:rPr lang="en-US" altLang="zh-CN" sz="1900" dirty="0">
                <a:solidFill>
                  <a:srgbClr val="FFFFFF"/>
                </a:solidFill>
              </a:rPr>
              <a:t>HE</a:t>
            </a:r>
            <a:r>
              <a:rPr lang="zh-CN" altLang="en-US" sz="1900" dirty="0">
                <a:solidFill>
                  <a:srgbClr val="FFFFFF"/>
                </a:solidFill>
              </a:rPr>
              <a:t> </a:t>
            </a:r>
            <a:r>
              <a:rPr lang="en-US" altLang="zh-CN" sz="1900" dirty="0" err="1">
                <a:solidFill>
                  <a:srgbClr val="FFFFFF"/>
                </a:solidFill>
              </a:rPr>
              <a:t>Xiaoxiao</a:t>
            </a:r>
            <a:r>
              <a:rPr lang="zh-TW" altLang="en-US" sz="1900" dirty="0">
                <a:solidFill>
                  <a:srgbClr val="FFFFFF"/>
                </a:solidFill>
              </a:rPr>
              <a:t> </a:t>
            </a:r>
            <a:endParaRPr lang="en-US" altLang="zh-CN" sz="1900" dirty="0">
              <a:solidFill>
                <a:srgbClr val="FFFFFF"/>
              </a:solidFill>
            </a:endParaRPr>
          </a:p>
          <a:p>
            <a:endParaRPr lang="en-US" sz="1900" dirty="0">
              <a:solidFill>
                <a:srgbClr val="FFFFFF"/>
              </a:solidFill>
            </a:endParaRPr>
          </a:p>
        </p:txBody>
      </p:sp>
      <p:cxnSp>
        <p:nvCxnSpPr>
          <p:cNvPr id="29" name="Straight Connector 28">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1"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2" name="TextBox 21">
            <a:extLst>
              <a:ext uri="{FF2B5EF4-FFF2-40B4-BE49-F238E27FC236}">
                <a16:creationId xmlns:a16="http://schemas.microsoft.com/office/drawing/2014/main" id="{F152D012-6A78-4524-34D8-90CF892A599D}"/>
              </a:ext>
            </a:extLst>
          </p:cNvPr>
          <p:cNvSpPr txBox="1"/>
          <p:nvPr/>
        </p:nvSpPr>
        <p:spPr>
          <a:xfrm>
            <a:off x="5135462" y="6550211"/>
            <a:ext cx="2490769" cy="307777"/>
          </a:xfrm>
          <a:prstGeom prst="rect">
            <a:avLst/>
          </a:prstGeom>
          <a:noFill/>
        </p:spPr>
        <p:txBody>
          <a:bodyPr wrap="square">
            <a:spAutoFit/>
          </a:bodyPr>
          <a:lstStyle/>
          <a:p>
            <a:pPr algn="ctr"/>
            <a:r>
              <a:rPr lang="en-US" altLang="zh-CN" sz="1400" b="1" dirty="0">
                <a:solidFill>
                  <a:srgbClr val="FFFFFF"/>
                </a:solidFill>
              </a:rPr>
              <a:t>Nov</a:t>
            </a:r>
            <a:r>
              <a:rPr lang="zh-CN" altLang="en-US" sz="1400" b="1" dirty="0">
                <a:solidFill>
                  <a:srgbClr val="FFFFFF"/>
                </a:solidFill>
              </a:rPr>
              <a:t> </a:t>
            </a:r>
            <a:r>
              <a:rPr lang="en-US" altLang="zh-CN" sz="1400" b="1" dirty="0">
                <a:solidFill>
                  <a:srgbClr val="FFFFFF"/>
                </a:solidFill>
              </a:rPr>
              <a:t>23,</a:t>
            </a:r>
            <a:r>
              <a:rPr lang="zh-CN" altLang="en-US" sz="1400" b="1" dirty="0">
                <a:solidFill>
                  <a:srgbClr val="FFFFFF"/>
                </a:solidFill>
              </a:rPr>
              <a:t> </a:t>
            </a:r>
            <a:r>
              <a:rPr lang="en-US" altLang="zh-CN" sz="1400" b="1" dirty="0">
                <a:solidFill>
                  <a:srgbClr val="FFFFFF"/>
                </a:solidFill>
              </a:rPr>
              <a:t>2023</a:t>
            </a:r>
            <a:endParaRPr lang="en-US" sz="1400" b="1" dirty="0">
              <a:solidFill>
                <a:srgbClr val="FFFFFF"/>
              </a:solidFill>
            </a:endParaRPr>
          </a:p>
        </p:txBody>
      </p:sp>
    </p:spTree>
    <p:extLst>
      <p:ext uri="{BB962C8B-B14F-4D97-AF65-F5344CB8AC3E}">
        <p14:creationId xmlns:p14="http://schemas.microsoft.com/office/powerpoint/2010/main" val="33397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b="1" dirty="0"/>
              <a:t>Modeling Techniques</a:t>
            </a:r>
            <a:r>
              <a:rPr lang="zh-CN" altLang="en-US" sz="3200" b="1" dirty="0"/>
              <a:t> </a:t>
            </a:r>
            <a:r>
              <a:rPr lang="en-US" altLang="zh-CN" sz="3200" b="1" dirty="0"/>
              <a:t>(1)</a:t>
            </a:r>
            <a:r>
              <a:rPr lang="zh-CN" altLang="en-US" sz="3200" b="1" dirty="0"/>
              <a:t>   </a:t>
            </a:r>
            <a:r>
              <a:rPr lang="en-US" altLang="zh-CN" sz="2800" dirty="0"/>
              <a:t>Methodology</a:t>
            </a:r>
            <a:endParaRPr lang="en-US" sz="3200" dirty="0"/>
          </a:p>
        </p:txBody>
      </p:sp>
      <p:graphicFrame>
        <p:nvGraphicFramePr>
          <p:cNvPr id="3" name="Table 2">
            <a:extLst>
              <a:ext uri="{FF2B5EF4-FFF2-40B4-BE49-F238E27FC236}">
                <a16:creationId xmlns:a16="http://schemas.microsoft.com/office/drawing/2014/main" id="{D002EFE5-0B69-5778-EFA7-FE0696151EAF}"/>
              </a:ext>
            </a:extLst>
          </p:cNvPr>
          <p:cNvGraphicFramePr>
            <a:graphicFrameLocks noGrp="1"/>
          </p:cNvGraphicFramePr>
          <p:nvPr>
            <p:extLst>
              <p:ext uri="{D42A27DB-BD31-4B8C-83A1-F6EECF244321}">
                <p14:modId xmlns:p14="http://schemas.microsoft.com/office/powerpoint/2010/main" val="330395236"/>
              </p:ext>
            </p:extLst>
          </p:nvPr>
        </p:nvGraphicFramePr>
        <p:xfrm>
          <a:off x="1322274" y="1593272"/>
          <a:ext cx="9547452" cy="3840480"/>
        </p:xfrm>
        <a:graphic>
          <a:graphicData uri="http://schemas.openxmlformats.org/drawingml/2006/table">
            <a:tbl>
              <a:tblPr firstRow="1" bandRow="1">
                <a:tableStyleId>{93296810-A885-4BE3-A3E7-6D5BEEA58F35}</a:tableStyleId>
              </a:tblPr>
              <a:tblGrid>
                <a:gridCol w="1722309">
                  <a:extLst>
                    <a:ext uri="{9D8B030D-6E8A-4147-A177-3AD203B41FA5}">
                      <a16:colId xmlns:a16="http://schemas.microsoft.com/office/drawing/2014/main" val="3234354374"/>
                    </a:ext>
                  </a:extLst>
                </a:gridCol>
                <a:gridCol w="1962352">
                  <a:extLst>
                    <a:ext uri="{9D8B030D-6E8A-4147-A177-3AD203B41FA5}">
                      <a16:colId xmlns:a16="http://schemas.microsoft.com/office/drawing/2014/main" val="3788549722"/>
                    </a:ext>
                  </a:extLst>
                </a:gridCol>
                <a:gridCol w="4344883">
                  <a:extLst>
                    <a:ext uri="{9D8B030D-6E8A-4147-A177-3AD203B41FA5}">
                      <a16:colId xmlns:a16="http://schemas.microsoft.com/office/drawing/2014/main" val="363458408"/>
                    </a:ext>
                  </a:extLst>
                </a:gridCol>
                <a:gridCol w="1517908">
                  <a:extLst>
                    <a:ext uri="{9D8B030D-6E8A-4147-A177-3AD203B41FA5}">
                      <a16:colId xmlns:a16="http://schemas.microsoft.com/office/drawing/2014/main" val="2529096672"/>
                    </a:ext>
                  </a:extLst>
                </a:gridCol>
              </a:tblGrid>
              <a:tr h="640080">
                <a:tc>
                  <a:txBody>
                    <a:bodyPr/>
                    <a:lstStyle/>
                    <a:p>
                      <a:pPr algn="ctr"/>
                      <a:r>
                        <a:rPr lang="en-US" altLang="zh-CN" sz="1600" dirty="0"/>
                        <a:t>Algorithms</a:t>
                      </a:r>
                      <a:endParaRPr lang="en-US" sz="1600" dirty="0"/>
                    </a:p>
                  </a:txBody>
                  <a:tcPr anchor="ctr"/>
                </a:tc>
                <a:tc>
                  <a:txBody>
                    <a:bodyPr/>
                    <a:lstStyle/>
                    <a:p>
                      <a:pPr algn="ctr"/>
                      <a:r>
                        <a:rPr lang="en-US" altLang="zh-CN" sz="1600" dirty="0"/>
                        <a:t>#</a:t>
                      </a:r>
                      <a:r>
                        <a:rPr lang="zh-CN" altLang="en-US" sz="1600" dirty="0"/>
                        <a:t> </a:t>
                      </a:r>
                      <a:r>
                        <a:rPr lang="en-US" altLang="zh-CN" sz="1600" dirty="0"/>
                        <a:t>Predictors</a:t>
                      </a:r>
                    </a:p>
                  </a:txBody>
                  <a:tcPr anchor="ctr"/>
                </a:tc>
                <a:tc>
                  <a:txBody>
                    <a:bodyPr/>
                    <a:lstStyle/>
                    <a:p>
                      <a:pPr algn="ctr"/>
                      <a:r>
                        <a:rPr lang="en-HK" altLang="zh-CN" sz="1600" dirty="0"/>
                        <a:t>Other</a:t>
                      </a:r>
                      <a:r>
                        <a:rPr lang="zh-CN" altLang="en-US" sz="1600" dirty="0"/>
                        <a:t> </a:t>
                      </a:r>
                      <a:r>
                        <a:rPr lang="en-US" altLang="zh-CN" sz="1600" dirty="0"/>
                        <a:t>Details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Cross-Validation</a:t>
                      </a:r>
                    </a:p>
                  </a:txBody>
                  <a:tcPr anchor="ctr"/>
                </a:tc>
                <a:extLst>
                  <a:ext uri="{0D108BD9-81ED-4DB2-BD59-A6C34878D82A}">
                    <a16:rowId xmlns:a16="http://schemas.microsoft.com/office/drawing/2014/main" val="2901340998"/>
                  </a:ext>
                </a:extLst>
              </a:tr>
              <a:tr h="640080">
                <a:tc>
                  <a:txBody>
                    <a:bodyPr/>
                    <a:lstStyle/>
                    <a:p>
                      <a:pPr algn="ctr"/>
                      <a:r>
                        <a:rPr lang="en-US" altLang="zh-CN" dirty="0"/>
                        <a:t>Simple Linear Regression</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venir Next LT Pro"/>
                          <a:ea typeface="+mn-ea"/>
                          <a:cs typeface="+mn-cs"/>
                        </a:rPr>
                        <a:t>V2-v29 (one lag)</a:t>
                      </a:r>
                      <a:endParaRPr kumimoji="0" lang="en-US" sz="1400" b="0" i="0" u="none" strike="noStrike" kern="1200" cap="none" spc="0" normalizeH="0" baseline="0" noProof="0" dirty="0">
                        <a:ln>
                          <a:noFill/>
                        </a:ln>
                        <a:solidFill>
                          <a:srgbClr val="000000"/>
                        </a:solidFill>
                        <a:effectLst/>
                        <a:uLnTx/>
                        <a:uFillTx/>
                        <a:latin typeface="Avenir Next LT Pro"/>
                        <a:ea typeface="+mn-ea"/>
                        <a:cs typeface="+mn-cs"/>
                      </a:endParaRPr>
                    </a:p>
                  </a:txBody>
                  <a:tcPr anchor="ctr"/>
                </a:tc>
                <a:tc>
                  <a:txBody>
                    <a:bodyPr/>
                    <a:lstStyle/>
                    <a:p>
                      <a:endParaRPr lang="en-US" altLang="zh-CN"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extLst>
                  <a:ext uri="{0D108BD9-81ED-4DB2-BD59-A6C34878D82A}">
                    <a16:rowId xmlns:a16="http://schemas.microsoft.com/office/drawing/2014/main" val="3346340162"/>
                  </a:ext>
                </a:extLst>
              </a:tr>
              <a:tr h="640080">
                <a:tc>
                  <a:txBody>
                    <a:bodyPr/>
                    <a:lstStyle/>
                    <a:p>
                      <a:pPr algn="ctr"/>
                      <a:r>
                        <a:rPr lang="en-US" dirty="0"/>
                        <a:t>LASSO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venir Next LT Pro"/>
                          <a:ea typeface="+mn-ea"/>
                          <a:cs typeface="+mn-cs"/>
                        </a:rPr>
                        <a:t>V2-V29( 5 lag &amp; avg)</a:t>
                      </a:r>
                      <a:endParaRPr kumimoji="0" lang="en-US" sz="1400" b="0" i="0" u="none" strike="noStrike" kern="1200" cap="none" spc="0" normalizeH="0" baseline="0" noProof="0" dirty="0">
                        <a:ln>
                          <a:noFill/>
                        </a:ln>
                        <a:solidFill>
                          <a:srgbClr val="000000"/>
                        </a:solidFill>
                        <a:effectLst/>
                        <a:uLnTx/>
                        <a:uFillTx/>
                        <a:latin typeface="Avenir Next LT Pro"/>
                        <a:ea typeface="+mn-ea"/>
                        <a:cs typeface="+mn-cs"/>
                      </a:endParaRPr>
                    </a:p>
                  </a:txBody>
                  <a:tcPr anchor="ctr"/>
                </a:tc>
                <a:tc>
                  <a:txBody>
                    <a:bodyPr/>
                    <a:lstStyle/>
                    <a:p>
                      <a:r>
                        <a:rPr lang="en-US" sz="1400" dirty="0" err="1"/>
                        <a:t>cv.glmnet</a:t>
                      </a:r>
                      <a:r>
                        <a:rPr lang="en-US" sz="1400" dirty="0"/>
                        <a:t>(</a:t>
                      </a:r>
                      <a:r>
                        <a:rPr lang="en-US" sz="1400" dirty="0" err="1"/>
                        <a:t>x,y,alpha</a:t>
                      </a:r>
                      <a:r>
                        <a:rPr lang="en-US" sz="1400" dirty="0"/>
                        <a:t>=1,nfolds = 10)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10 folds</a:t>
                      </a:r>
                    </a:p>
                  </a:txBody>
                  <a:tcPr anchor="ctr"/>
                </a:tc>
                <a:extLst>
                  <a:ext uri="{0D108BD9-81ED-4DB2-BD59-A6C34878D82A}">
                    <a16:rowId xmlns:a16="http://schemas.microsoft.com/office/drawing/2014/main" val="1892694377"/>
                  </a:ext>
                </a:extLst>
              </a:tr>
              <a:tr h="640080">
                <a:tc>
                  <a:txBody>
                    <a:bodyPr/>
                    <a:lstStyle/>
                    <a:p>
                      <a:pPr algn="ctr"/>
                      <a:r>
                        <a:rPr lang="en-US" dirty="0"/>
                        <a:t>SVM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mn-lt"/>
                          <a:ea typeface="+mn-ea"/>
                          <a:cs typeface="+mn-cs"/>
                        </a:rPr>
                        <a:t>V2-v29 </a:t>
                      </a:r>
                    </a:p>
                  </a:txBody>
                  <a:tcPr anchor="ctr"/>
                </a:tc>
                <a:tc>
                  <a:txBody>
                    <a:bodyPr/>
                    <a:lstStyle/>
                    <a:p>
                      <a:r>
                        <a:rPr lang="en-US" altLang="zh-CN" sz="1800" kern="1200" dirty="0">
                          <a:solidFill>
                            <a:schemeClr val="dk1"/>
                          </a:solidFill>
                          <a:effectLst/>
                          <a:latin typeface="+mn-lt"/>
                          <a:ea typeface="+mn-ea"/>
                          <a:cs typeface="+mn-cs"/>
                        </a:rPr>
                        <a:t>method = “</a:t>
                      </a:r>
                      <a:r>
                        <a:rPr lang="en-US" altLang="zh-CN" sz="1800" kern="1200" dirty="0" err="1">
                          <a:solidFill>
                            <a:schemeClr val="dk1"/>
                          </a:solidFill>
                          <a:effectLst/>
                          <a:latin typeface="+mn-lt"/>
                          <a:ea typeface="+mn-ea"/>
                          <a:cs typeface="+mn-cs"/>
                        </a:rPr>
                        <a:t>svmLinear</a:t>
                      </a:r>
                      <a:r>
                        <a:rPr lang="en-US" altLang="zh-CN" sz="1800" kern="1200" dirty="0">
                          <a:solidFill>
                            <a:schemeClr val="dk1"/>
                          </a:solidFill>
                          <a:effectLst/>
                          <a:latin typeface="+mn-lt"/>
                          <a:ea typeface="+mn-ea"/>
                          <a:cs typeface="+mn-cs"/>
                        </a:rPr>
                        <a:t>” </a:t>
                      </a: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10 folds</a:t>
                      </a:r>
                      <a:endParaRPr lang="en-US" sz="1400" dirty="0"/>
                    </a:p>
                  </a:txBody>
                  <a:tcPr anchor="ctr"/>
                </a:tc>
                <a:extLst>
                  <a:ext uri="{0D108BD9-81ED-4DB2-BD59-A6C34878D82A}">
                    <a16:rowId xmlns:a16="http://schemas.microsoft.com/office/drawing/2014/main" val="1015448755"/>
                  </a:ext>
                </a:extLst>
              </a:tr>
              <a:tr h="640080">
                <a:tc>
                  <a:txBody>
                    <a:bodyPr/>
                    <a:lstStyle/>
                    <a:p>
                      <a:pPr algn="ctr"/>
                      <a:r>
                        <a:rPr lang="en-US" dirty="0"/>
                        <a:t>PCA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mn-lt"/>
                          <a:ea typeface="+mn-ea"/>
                          <a:cs typeface="+mn-cs"/>
                        </a:rPr>
                        <a:t>V2-v29 (all </a:t>
                      </a:r>
                      <a:r>
                        <a:rPr kumimoji="0" lang="en-US" altLang="zh-CN" sz="1400" b="0" i="0" u="none" strike="noStrike" kern="1200" cap="none" spc="0" normalizeH="0" baseline="0" noProof="0" dirty="0" err="1">
                          <a:ln>
                            <a:noFill/>
                          </a:ln>
                          <a:solidFill>
                            <a:srgbClr val="000000"/>
                          </a:solidFill>
                          <a:effectLst/>
                          <a:uLnTx/>
                          <a:uFillTx/>
                          <a:latin typeface="+mn-lt"/>
                          <a:ea typeface="+mn-ea"/>
                          <a:cs typeface="+mn-cs"/>
                        </a:rPr>
                        <a:t>lag&amp;avg</a:t>
                      </a:r>
                      <a:r>
                        <a:rPr kumimoji="0" lang="en-US" altLang="zh-CN" sz="1400" b="0" i="0" u="none" strike="noStrike" kern="1200" cap="none" spc="0" normalizeH="0" baseline="0" noProof="0" dirty="0">
                          <a:ln>
                            <a:noFill/>
                          </a:ln>
                          <a:solidFill>
                            <a:srgbClr val="000000"/>
                          </a:solidFill>
                          <a:effectLst/>
                          <a:uLnTx/>
                          <a:uFillTx/>
                          <a:latin typeface="+mn-lt"/>
                          <a:ea typeface="+mn-ea"/>
                          <a:cs typeface="+mn-cs"/>
                        </a:rPr>
                        <a:t>)</a:t>
                      </a:r>
                    </a:p>
                  </a:txBody>
                  <a:tcPr anchor="ctr"/>
                </a:tc>
                <a:tc>
                  <a:txBody>
                    <a:bodyPr/>
                    <a:lstStyle/>
                    <a:p>
                      <a:r>
                        <a:rPr lang="en-US" sz="1400" dirty="0" err="1"/>
                        <a:t>pcr</a:t>
                      </a:r>
                      <a:r>
                        <a:rPr lang="en-US" sz="1400" dirty="0"/>
                        <a:t>(V.9~.,data=</a:t>
                      </a:r>
                      <a:r>
                        <a:rPr lang="en-US" sz="1400" dirty="0" err="1"/>
                        <a:t>data,scale</a:t>
                      </a:r>
                      <a:r>
                        <a:rPr lang="en-US" sz="1400" dirty="0"/>
                        <a:t>=</a:t>
                      </a:r>
                      <a:r>
                        <a:rPr lang="en-US" sz="1400" dirty="0" err="1"/>
                        <a:t>TRUE,validation</a:t>
                      </a:r>
                      <a:r>
                        <a:rPr lang="en-US" sz="1400" dirty="0"/>
                        <a:t>="CV")</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extLst>
                  <a:ext uri="{0D108BD9-81ED-4DB2-BD59-A6C34878D82A}">
                    <a16:rowId xmlns:a16="http://schemas.microsoft.com/office/drawing/2014/main" val="1758260856"/>
                  </a:ext>
                </a:extLst>
              </a:tr>
              <a:tr h="640080">
                <a:tc>
                  <a:txBody>
                    <a:bodyPr/>
                    <a:lstStyle/>
                    <a:p>
                      <a:pPr algn="ct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r>
                        <a:rPr lang="en-US" altLang="zh-CN" sz="1400" dirty="0"/>
                        <a:t>-</a:t>
                      </a:r>
                      <a:endParaRPr lang="en-US" sz="1400" dirty="0"/>
                    </a:p>
                  </a:txBody>
                  <a:tcPr anchor="ctr"/>
                </a:tc>
                <a:extLst>
                  <a:ext uri="{0D108BD9-81ED-4DB2-BD59-A6C34878D82A}">
                    <a16:rowId xmlns:a16="http://schemas.microsoft.com/office/drawing/2014/main" val="690011906"/>
                  </a:ext>
                </a:extLst>
              </a:tr>
            </a:tbl>
          </a:graphicData>
        </a:graphic>
      </p:graphicFrame>
    </p:spTree>
    <p:extLst>
      <p:ext uri="{BB962C8B-B14F-4D97-AF65-F5344CB8AC3E}">
        <p14:creationId xmlns:p14="http://schemas.microsoft.com/office/powerpoint/2010/main" val="314318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5CF0D2A-5F5B-ECDE-4EC4-8EFCD4597B69}"/>
              </a:ext>
            </a:extLst>
          </p:cNvPr>
          <p:cNvSpPr txBox="1"/>
          <p:nvPr/>
        </p:nvSpPr>
        <p:spPr>
          <a:xfrm>
            <a:off x="348343" y="261647"/>
            <a:ext cx="6096000" cy="584775"/>
          </a:xfrm>
          <a:prstGeom prst="rect">
            <a:avLst/>
          </a:prstGeom>
          <a:noFill/>
        </p:spPr>
        <p:txBody>
          <a:bodyPr wrap="square">
            <a:spAutoFit/>
          </a:bodyPr>
          <a:lstStyle/>
          <a:p>
            <a:r>
              <a:rPr lang="en-US" altLang="zh-CN" sz="3200" b="1" dirty="0"/>
              <a:t>Linear Regression</a:t>
            </a:r>
            <a:endParaRPr lang="zh-CN" altLang="en-US" sz="3200" b="1" dirty="0"/>
          </a:p>
        </p:txBody>
      </p:sp>
      <p:sp>
        <p:nvSpPr>
          <p:cNvPr id="5" name="文本框 4">
            <a:extLst>
              <a:ext uri="{FF2B5EF4-FFF2-40B4-BE49-F238E27FC236}">
                <a16:creationId xmlns:a16="http://schemas.microsoft.com/office/drawing/2014/main" id="{39EFF447-5BAA-8406-8505-5C84E7EE48E3}"/>
              </a:ext>
            </a:extLst>
          </p:cNvPr>
          <p:cNvSpPr txBox="1"/>
          <p:nvPr/>
        </p:nvSpPr>
        <p:spPr>
          <a:xfrm>
            <a:off x="1099458" y="1197820"/>
            <a:ext cx="6096000" cy="646331"/>
          </a:xfrm>
          <a:prstGeom prst="rect">
            <a:avLst/>
          </a:prstGeom>
          <a:noFill/>
        </p:spPr>
        <p:txBody>
          <a:bodyPr wrap="square">
            <a:spAutoFit/>
          </a:bodyPr>
          <a:lstStyle/>
          <a:p>
            <a:r>
              <a:rPr lang="en-US" altLang="zh-CN" dirty="0"/>
              <a:t>Build a linear model of main predictors V2 – V8</a:t>
            </a:r>
          </a:p>
          <a:p>
            <a:r>
              <a:rPr lang="en-US" altLang="zh-CN" dirty="0"/>
              <a:t>Summary and </a:t>
            </a:r>
            <a:r>
              <a:rPr lang="en-US" altLang="zh-CN" dirty="0" err="1"/>
              <a:t>polt</a:t>
            </a:r>
            <a:r>
              <a:rPr lang="en-US" altLang="zh-CN" dirty="0"/>
              <a:t> the result </a:t>
            </a:r>
            <a:endParaRPr lang="zh-CN" altLang="en-US" dirty="0"/>
          </a:p>
        </p:txBody>
      </p:sp>
      <p:pic>
        <p:nvPicPr>
          <p:cNvPr id="7" name="图片 6">
            <a:extLst>
              <a:ext uri="{FF2B5EF4-FFF2-40B4-BE49-F238E27FC236}">
                <a16:creationId xmlns:a16="http://schemas.microsoft.com/office/drawing/2014/main" id="{BC6BB081-63A1-D12C-E04F-F8F4EB54D3E1}"/>
              </a:ext>
            </a:extLst>
          </p:cNvPr>
          <p:cNvPicPr>
            <a:picLocks noChangeAspect="1"/>
          </p:cNvPicPr>
          <p:nvPr/>
        </p:nvPicPr>
        <p:blipFill>
          <a:blip r:embed="rId2"/>
          <a:stretch>
            <a:fillRect/>
          </a:stretch>
        </p:blipFill>
        <p:spPr>
          <a:xfrm>
            <a:off x="348343" y="1943096"/>
            <a:ext cx="5645390" cy="4051869"/>
          </a:xfrm>
          <a:prstGeom prst="rect">
            <a:avLst/>
          </a:prstGeom>
        </p:spPr>
      </p:pic>
      <p:pic>
        <p:nvPicPr>
          <p:cNvPr id="9" name="图片 8">
            <a:extLst>
              <a:ext uri="{FF2B5EF4-FFF2-40B4-BE49-F238E27FC236}">
                <a16:creationId xmlns:a16="http://schemas.microsoft.com/office/drawing/2014/main" id="{6AADF674-0E0C-8E4B-93D4-66CB5DCF40FB}"/>
              </a:ext>
            </a:extLst>
          </p:cNvPr>
          <p:cNvPicPr>
            <a:picLocks noChangeAspect="1"/>
          </p:cNvPicPr>
          <p:nvPr/>
        </p:nvPicPr>
        <p:blipFill>
          <a:blip r:embed="rId3"/>
          <a:stretch>
            <a:fillRect/>
          </a:stretch>
        </p:blipFill>
        <p:spPr>
          <a:xfrm>
            <a:off x="6346371" y="1938840"/>
            <a:ext cx="5645390" cy="3968527"/>
          </a:xfrm>
          <a:prstGeom prst="rect">
            <a:avLst/>
          </a:prstGeom>
        </p:spPr>
      </p:pic>
      <p:sp>
        <p:nvSpPr>
          <p:cNvPr id="11" name="文本框 10">
            <a:extLst>
              <a:ext uri="{FF2B5EF4-FFF2-40B4-BE49-F238E27FC236}">
                <a16:creationId xmlns:a16="http://schemas.microsoft.com/office/drawing/2014/main" id="{74517D49-88EF-90A7-044F-CCF7F2A75555}"/>
              </a:ext>
            </a:extLst>
          </p:cNvPr>
          <p:cNvSpPr txBox="1"/>
          <p:nvPr/>
        </p:nvSpPr>
        <p:spPr>
          <a:xfrm>
            <a:off x="446314" y="6227021"/>
            <a:ext cx="6096000" cy="369332"/>
          </a:xfrm>
          <a:prstGeom prst="rect">
            <a:avLst/>
          </a:prstGeom>
          <a:noFill/>
        </p:spPr>
        <p:txBody>
          <a:bodyPr wrap="square">
            <a:spAutoFit/>
          </a:bodyPr>
          <a:lstStyle/>
          <a:p>
            <a:r>
              <a:rPr lang="en-US" altLang="zh-CN" dirty="0"/>
              <a:t>R</a:t>
            </a:r>
            <a:r>
              <a:rPr lang="zh-CN" altLang="en-US" dirty="0"/>
              <a:t>mse  </a:t>
            </a:r>
            <a:r>
              <a:rPr lang="en-US" altLang="zh-CN" dirty="0"/>
              <a:t>38.5362</a:t>
            </a:r>
            <a:endParaRPr lang="zh-CN" altLang="en-US" dirty="0"/>
          </a:p>
        </p:txBody>
      </p:sp>
      <p:sp>
        <p:nvSpPr>
          <p:cNvPr id="12" name="文本框 11">
            <a:extLst>
              <a:ext uri="{FF2B5EF4-FFF2-40B4-BE49-F238E27FC236}">
                <a16:creationId xmlns:a16="http://schemas.microsoft.com/office/drawing/2014/main" id="{DBB3899A-F935-D853-01E7-193A7659EE2F}"/>
              </a:ext>
            </a:extLst>
          </p:cNvPr>
          <p:cNvSpPr txBox="1"/>
          <p:nvPr/>
        </p:nvSpPr>
        <p:spPr>
          <a:xfrm>
            <a:off x="7753923" y="765967"/>
            <a:ext cx="1495922" cy="369332"/>
          </a:xfrm>
          <a:prstGeom prst="rect">
            <a:avLst/>
          </a:prstGeom>
          <a:noFill/>
        </p:spPr>
        <p:txBody>
          <a:bodyPr wrap="none" rtlCol="0">
            <a:spAutoFit/>
          </a:bodyPr>
          <a:lstStyle/>
          <a:p>
            <a:r>
              <a:rPr lang="en-US" altLang="zh-CN" dirty="0"/>
              <a:t>Small model</a:t>
            </a:r>
            <a:endParaRPr lang="zh-CN" altLang="en-US" dirty="0"/>
          </a:p>
        </p:txBody>
      </p:sp>
    </p:spTree>
    <p:extLst>
      <p:ext uri="{BB962C8B-B14F-4D97-AF65-F5344CB8AC3E}">
        <p14:creationId xmlns:p14="http://schemas.microsoft.com/office/powerpoint/2010/main" val="644847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3DD692D-E48E-94FC-DA30-E7A48F665423}"/>
              </a:ext>
            </a:extLst>
          </p:cNvPr>
          <p:cNvSpPr txBox="1"/>
          <p:nvPr/>
        </p:nvSpPr>
        <p:spPr>
          <a:xfrm>
            <a:off x="782486" y="1218967"/>
            <a:ext cx="7217228" cy="646331"/>
          </a:xfrm>
          <a:prstGeom prst="rect">
            <a:avLst/>
          </a:prstGeom>
          <a:noFill/>
        </p:spPr>
        <p:txBody>
          <a:bodyPr wrap="square">
            <a:spAutoFit/>
          </a:bodyPr>
          <a:lstStyle/>
          <a:p>
            <a:r>
              <a:rPr lang="en-US" altLang="zh-CN" dirty="0"/>
              <a:t>Build a linear model of main predictors V2 – V29  (pick the first lag)</a:t>
            </a:r>
          </a:p>
          <a:p>
            <a:r>
              <a:rPr lang="en-US" altLang="zh-CN" dirty="0"/>
              <a:t>Summary the result </a:t>
            </a:r>
            <a:endParaRPr lang="zh-CN" altLang="en-US" dirty="0"/>
          </a:p>
        </p:txBody>
      </p:sp>
      <p:sp>
        <p:nvSpPr>
          <p:cNvPr id="4" name="文本框 3">
            <a:extLst>
              <a:ext uri="{FF2B5EF4-FFF2-40B4-BE49-F238E27FC236}">
                <a16:creationId xmlns:a16="http://schemas.microsoft.com/office/drawing/2014/main" id="{C782AB3D-0431-479B-042D-70EA3CF115B6}"/>
              </a:ext>
            </a:extLst>
          </p:cNvPr>
          <p:cNvSpPr txBox="1"/>
          <p:nvPr/>
        </p:nvSpPr>
        <p:spPr>
          <a:xfrm>
            <a:off x="348343" y="261647"/>
            <a:ext cx="6096000" cy="584775"/>
          </a:xfrm>
          <a:prstGeom prst="rect">
            <a:avLst/>
          </a:prstGeom>
          <a:noFill/>
        </p:spPr>
        <p:txBody>
          <a:bodyPr wrap="square">
            <a:spAutoFit/>
          </a:bodyPr>
          <a:lstStyle/>
          <a:p>
            <a:r>
              <a:rPr lang="en-US" altLang="zh-CN" sz="3200" b="1" dirty="0"/>
              <a:t>Linear Regression</a:t>
            </a:r>
            <a:endParaRPr lang="zh-CN" altLang="en-US" sz="3200" b="1" dirty="0"/>
          </a:p>
        </p:txBody>
      </p:sp>
      <p:sp>
        <p:nvSpPr>
          <p:cNvPr id="6" name="文本框 5">
            <a:extLst>
              <a:ext uri="{FF2B5EF4-FFF2-40B4-BE49-F238E27FC236}">
                <a16:creationId xmlns:a16="http://schemas.microsoft.com/office/drawing/2014/main" id="{6AB01CD5-A57B-572D-92C8-B4CAAE7ECB96}"/>
              </a:ext>
            </a:extLst>
          </p:cNvPr>
          <p:cNvSpPr txBox="1"/>
          <p:nvPr/>
        </p:nvSpPr>
        <p:spPr>
          <a:xfrm>
            <a:off x="6912429" y="1872660"/>
            <a:ext cx="6096000" cy="523220"/>
          </a:xfrm>
          <a:prstGeom prst="rect">
            <a:avLst/>
          </a:prstGeom>
          <a:noFill/>
        </p:spPr>
        <p:txBody>
          <a:bodyPr wrap="square">
            <a:spAutoFit/>
          </a:bodyPr>
          <a:lstStyle/>
          <a:p>
            <a:r>
              <a:rPr lang="en-US" altLang="zh-CN" sz="2800" b="1" i="1" dirty="0">
                <a:solidFill>
                  <a:schemeClr val="accent1">
                    <a:lumMod val="75000"/>
                  </a:schemeClr>
                </a:solidFill>
              </a:rPr>
              <a:t>Big model  or small model?</a:t>
            </a:r>
            <a:endParaRPr lang="zh-CN" altLang="en-US" sz="2800" b="1" i="1" dirty="0">
              <a:solidFill>
                <a:schemeClr val="accent1">
                  <a:lumMod val="75000"/>
                </a:schemeClr>
              </a:solidFill>
            </a:endParaRPr>
          </a:p>
        </p:txBody>
      </p:sp>
      <p:pic>
        <p:nvPicPr>
          <p:cNvPr id="8" name="图片 7">
            <a:extLst>
              <a:ext uri="{FF2B5EF4-FFF2-40B4-BE49-F238E27FC236}">
                <a16:creationId xmlns:a16="http://schemas.microsoft.com/office/drawing/2014/main" id="{7FF7AC3A-E5D2-39DD-1AB5-5265C7C1757E}"/>
              </a:ext>
            </a:extLst>
          </p:cNvPr>
          <p:cNvPicPr>
            <a:picLocks noChangeAspect="1"/>
          </p:cNvPicPr>
          <p:nvPr/>
        </p:nvPicPr>
        <p:blipFill>
          <a:blip r:embed="rId2"/>
          <a:stretch>
            <a:fillRect/>
          </a:stretch>
        </p:blipFill>
        <p:spPr>
          <a:xfrm>
            <a:off x="782486" y="1876808"/>
            <a:ext cx="4988227" cy="4376057"/>
          </a:xfrm>
          <a:prstGeom prst="rect">
            <a:avLst/>
          </a:prstGeom>
        </p:spPr>
      </p:pic>
      <p:sp>
        <p:nvSpPr>
          <p:cNvPr id="10" name="文本框 9">
            <a:extLst>
              <a:ext uri="{FF2B5EF4-FFF2-40B4-BE49-F238E27FC236}">
                <a16:creationId xmlns:a16="http://schemas.microsoft.com/office/drawing/2014/main" id="{04C126ED-BC5C-D21B-5C3F-7DE2720AC70C}"/>
              </a:ext>
            </a:extLst>
          </p:cNvPr>
          <p:cNvSpPr txBox="1"/>
          <p:nvPr/>
        </p:nvSpPr>
        <p:spPr>
          <a:xfrm>
            <a:off x="6912429" y="2633803"/>
            <a:ext cx="6553200" cy="646331"/>
          </a:xfrm>
          <a:prstGeom prst="rect">
            <a:avLst/>
          </a:prstGeom>
          <a:noFill/>
        </p:spPr>
        <p:txBody>
          <a:bodyPr wrap="square">
            <a:spAutoFit/>
          </a:bodyPr>
          <a:lstStyle/>
          <a:p>
            <a:r>
              <a:rPr lang="en-US" altLang="zh-CN" dirty="0"/>
              <a:t>Rmse8 : 38.5362</a:t>
            </a:r>
          </a:p>
          <a:p>
            <a:r>
              <a:rPr lang="en-US" altLang="zh-CN" dirty="0"/>
              <a:t>Rmse29 :</a:t>
            </a:r>
            <a:r>
              <a:rPr lang="zh-CN" altLang="en-US" dirty="0"/>
              <a:t>37.6944</a:t>
            </a:r>
          </a:p>
        </p:txBody>
      </p:sp>
    </p:spTree>
    <p:extLst>
      <p:ext uri="{BB962C8B-B14F-4D97-AF65-F5344CB8AC3E}">
        <p14:creationId xmlns:p14="http://schemas.microsoft.com/office/powerpoint/2010/main" val="230033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0" y="378372"/>
            <a:ext cx="10913679" cy="584775"/>
          </a:xfrm>
          <a:prstGeom prst="rect">
            <a:avLst/>
          </a:prstGeom>
          <a:noFill/>
        </p:spPr>
        <p:txBody>
          <a:bodyPr wrap="square" rtlCol="0">
            <a:spAutoFit/>
          </a:bodyPr>
          <a:lstStyle/>
          <a:p>
            <a:r>
              <a:rPr lang="en-US" altLang="zh-CN" sz="3200" b="1" dirty="0"/>
              <a:t>Variables selection        </a:t>
            </a:r>
            <a:r>
              <a:rPr lang="en-HK" sz="2400" dirty="0"/>
              <a:t>Correlation with Target Variable</a:t>
            </a:r>
            <a:endParaRPr lang="en-US" sz="2800" dirty="0"/>
          </a:p>
        </p:txBody>
      </p:sp>
      <p:sp>
        <p:nvSpPr>
          <p:cNvPr id="4" name="TextBox 3">
            <a:extLst>
              <a:ext uri="{FF2B5EF4-FFF2-40B4-BE49-F238E27FC236}">
                <a16:creationId xmlns:a16="http://schemas.microsoft.com/office/drawing/2014/main" id="{E1D41502-B3BD-0A1B-3425-4CD752995E52}"/>
              </a:ext>
            </a:extLst>
          </p:cNvPr>
          <p:cNvSpPr txBox="1"/>
          <p:nvPr/>
        </p:nvSpPr>
        <p:spPr>
          <a:xfrm>
            <a:off x="738243" y="5748586"/>
            <a:ext cx="4314769" cy="646331"/>
          </a:xfrm>
          <a:prstGeom prst="rect">
            <a:avLst/>
          </a:prstGeom>
          <a:noFill/>
        </p:spPr>
        <p:txBody>
          <a:bodyPr wrap="square" rtlCol="0">
            <a:spAutoFit/>
          </a:bodyPr>
          <a:lstStyle/>
          <a:p>
            <a:r>
              <a:rPr lang="en-US" altLang="zh-CN" dirty="0"/>
              <a:t>Correlation</a:t>
            </a:r>
            <a:r>
              <a:rPr lang="zh-CN" altLang="en-US" dirty="0"/>
              <a:t> </a:t>
            </a:r>
            <a:r>
              <a:rPr lang="en-US" altLang="zh-CN" dirty="0"/>
              <a:t>from</a:t>
            </a:r>
            <a:r>
              <a:rPr lang="zh-CN" altLang="en-US" dirty="0"/>
              <a:t> </a:t>
            </a:r>
            <a:r>
              <a:rPr lang="en-US" altLang="zh-CN" b="1" dirty="0"/>
              <a:t>26</a:t>
            </a:r>
            <a:r>
              <a:rPr lang="zh-CN" altLang="en-US" b="1" dirty="0"/>
              <a:t> </a:t>
            </a:r>
            <a:r>
              <a:rPr lang="en-US" altLang="zh-CN" b="1" dirty="0"/>
              <a:t>variables</a:t>
            </a:r>
            <a:r>
              <a:rPr lang="zh-CN" altLang="en-US" b="1" dirty="0"/>
              <a:t> </a:t>
            </a:r>
            <a:r>
              <a:rPr lang="en-US" altLang="zh-CN" dirty="0"/>
              <a:t>that</a:t>
            </a:r>
            <a:r>
              <a:rPr lang="zh-CN" altLang="en-US" dirty="0"/>
              <a:t> </a:t>
            </a:r>
            <a:r>
              <a:rPr lang="en-US" altLang="zh-CN" dirty="0"/>
              <a:t>exceeds</a:t>
            </a:r>
            <a:r>
              <a:rPr lang="zh-CN" altLang="en-US" dirty="0"/>
              <a:t> </a:t>
            </a:r>
            <a:r>
              <a:rPr lang="en-US" altLang="zh-CN" dirty="0"/>
              <a:t>threshold</a:t>
            </a:r>
            <a:r>
              <a:rPr lang="zh-CN" altLang="en-US" dirty="0"/>
              <a:t> </a:t>
            </a:r>
            <a:r>
              <a:rPr lang="en-US" altLang="zh-CN" dirty="0"/>
              <a:t>(0.2):</a:t>
            </a:r>
          </a:p>
        </p:txBody>
      </p:sp>
      <p:pic>
        <p:nvPicPr>
          <p:cNvPr id="6" name="图片 5">
            <a:extLst>
              <a:ext uri="{FF2B5EF4-FFF2-40B4-BE49-F238E27FC236}">
                <a16:creationId xmlns:a16="http://schemas.microsoft.com/office/drawing/2014/main" id="{D7BED485-F50F-211F-DBAE-C8B2FB8DF1AC}"/>
              </a:ext>
            </a:extLst>
          </p:cNvPr>
          <p:cNvPicPr>
            <a:picLocks noChangeAspect="1"/>
          </p:cNvPicPr>
          <p:nvPr/>
        </p:nvPicPr>
        <p:blipFill>
          <a:blip r:embed="rId3"/>
          <a:stretch>
            <a:fillRect/>
          </a:stretch>
        </p:blipFill>
        <p:spPr>
          <a:xfrm>
            <a:off x="1674046" y="1095375"/>
            <a:ext cx="8843907" cy="4667250"/>
          </a:xfrm>
          <a:prstGeom prst="rect">
            <a:avLst/>
          </a:prstGeom>
        </p:spPr>
      </p:pic>
    </p:spTree>
    <p:extLst>
      <p:ext uri="{BB962C8B-B14F-4D97-AF65-F5344CB8AC3E}">
        <p14:creationId xmlns:p14="http://schemas.microsoft.com/office/powerpoint/2010/main" val="2921818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263958" y="345185"/>
            <a:ext cx="10913679" cy="461665"/>
          </a:xfrm>
          <a:prstGeom prst="rect">
            <a:avLst/>
          </a:prstGeom>
          <a:noFill/>
        </p:spPr>
        <p:txBody>
          <a:bodyPr wrap="square" rtlCol="0">
            <a:spAutoFit/>
          </a:bodyPr>
          <a:lstStyle/>
          <a:p>
            <a:r>
              <a:rPr lang="en-US" altLang="zh-CN" sz="2400" dirty="0"/>
              <a:t>Subset</a:t>
            </a:r>
            <a:r>
              <a:rPr lang="zh-CN" altLang="en-US" sz="2400" dirty="0"/>
              <a:t> </a:t>
            </a:r>
            <a:r>
              <a:rPr lang="en-US" altLang="zh-CN" sz="2400" dirty="0"/>
              <a:t>selection</a:t>
            </a:r>
            <a:r>
              <a:rPr lang="zh-CN" altLang="en-US" sz="2400" dirty="0"/>
              <a:t> </a:t>
            </a:r>
            <a:r>
              <a:rPr lang="en-US" altLang="zh-CN" sz="2400" dirty="0"/>
              <a:t>(Backward/BIC)</a:t>
            </a:r>
            <a:endParaRPr lang="en-US" sz="2800" dirty="0"/>
          </a:p>
        </p:txBody>
      </p:sp>
      <p:sp>
        <p:nvSpPr>
          <p:cNvPr id="4" name="TextBox 3">
            <a:extLst>
              <a:ext uri="{FF2B5EF4-FFF2-40B4-BE49-F238E27FC236}">
                <a16:creationId xmlns:a16="http://schemas.microsoft.com/office/drawing/2014/main" id="{E1D41502-B3BD-0A1B-3425-4CD752995E52}"/>
              </a:ext>
            </a:extLst>
          </p:cNvPr>
          <p:cNvSpPr txBox="1"/>
          <p:nvPr/>
        </p:nvSpPr>
        <p:spPr>
          <a:xfrm>
            <a:off x="630620" y="5895951"/>
            <a:ext cx="9613310" cy="646331"/>
          </a:xfrm>
          <a:prstGeom prst="rect">
            <a:avLst/>
          </a:prstGeom>
          <a:noFill/>
        </p:spPr>
        <p:txBody>
          <a:bodyPr wrap="square" rtlCol="0">
            <a:spAutoFit/>
          </a:bodyPr>
          <a:lstStyle/>
          <a:p>
            <a:r>
              <a:rPr lang="en-US" altLang="zh-CN" b="1" dirty="0"/>
              <a:t>Subset</a:t>
            </a:r>
            <a:r>
              <a:rPr lang="zh-CN" altLang="en-US" b="1" dirty="0"/>
              <a:t> </a:t>
            </a:r>
            <a:r>
              <a:rPr lang="en-US" altLang="zh-CN" b="1" dirty="0"/>
              <a:t>of</a:t>
            </a:r>
            <a:r>
              <a:rPr lang="zh-CN" altLang="en-US" b="1" dirty="0"/>
              <a:t> </a:t>
            </a:r>
            <a:r>
              <a:rPr lang="en-US" altLang="zh-CN" b="1" dirty="0"/>
              <a:t>10</a:t>
            </a:r>
            <a:r>
              <a:rPr lang="zh-CN" altLang="en-US" b="1" dirty="0"/>
              <a:t> </a:t>
            </a:r>
            <a:r>
              <a:rPr lang="en-US" altLang="zh-CN" b="1" dirty="0"/>
              <a:t>includes</a:t>
            </a:r>
            <a:r>
              <a:rPr lang="zh-CN" altLang="en-US" b="1" dirty="0"/>
              <a:t> </a:t>
            </a:r>
            <a:r>
              <a:rPr lang="en-US" altLang="zh-CN" b="1" dirty="0"/>
              <a:t>factorized</a:t>
            </a:r>
            <a:r>
              <a:rPr lang="zh-CN" altLang="en-US" b="1" dirty="0"/>
              <a:t> </a:t>
            </a:r>
            <a:r>
              <a:rPr lang="en-US" altLang="zh-CN" b="1" dirty="0"/>
              <a:t>variables,</a:t>
            </a:r>
            <a:r>
              <a:rPr lang="zh-CN" altLang="en-US" b="1" dirty="0"/>
              <a:t> </a:t>
            </a:r>
            <a:r>
              <a:rPr lang="en-US" altLang="zh-CN" b="1" dirty="0"/>
              <a:t>which</a:t>
            </a:r>
            <a:r>
              <a:rPr lang="zh-CN" altLang="en-US" b="1" dirty="0"/>
              <a:t> </a:t>
            </a:r>
            <a:r>
              <a:rPr lang="en-US" altLang="zh-CN" b="1" dirty="0"/>
              <a:t>only</a:t>
            </a:r>
            <a:r>
              <a:rPr lang="zh-CN" altLang="en-US" b="1" dirty="0"/>
              <a:t> </a:t>
            </a:r>
            <a:r>
              <a:rPr lang="en-US" altLang="zh-CN" b="1" dirty="0"/>
              <a:t>belong</a:t>
            </a:r>
            <a:r>
              <a:rPr lang="zh-CN" altLang="en-US" b="1" dirty="0"/>
              <a:t> </a:t>
            </a:r>
            <a:r>
              <a:rPr lang="en-US" altLang="zh-CN" b="1" dirty="0"/>
              <a:t>to</a:t>
            </a:r>
            <a:r>
              <a:rPr lang="zh-CN" altLang="en-US" b="1" dirty="0"/>
              <a:t> </a:t>
            </a:r>
            <a:r>
              <a:rPr lang="en-US" altLang="zh-CN" b="1" dirty="0"/>
              <a:t>6</a:t>
            </a:r>
            <a:r>
              <a:rPr lang="zh-CN" altLang="en-US" b="1" dirty="0"/>
              <a:t> </a:t>
            </a:r>
            <a:r>
              <a:rPr lang="en-US" altLang="zh-CN" b="1" dirty="0"/>
              <a:t>distinct</a:t>
            </a:r>
            <a:r>
              <a:rPr lang="zh-CN" altLang="en-US" b="1" dirty="0"/>
              <a:t> </a:t>
            </a:r>
            <a:r>
              <a:rPr lang="en-US" altLang="zh-CN" b="1" dirty="0"/>
              <a:t>variables.</a:t>
            </a:r>
          </a:p>
          <a:p>
            <a:r>
              <a:rPr lang="en-US" altLang="zh-CN" b="1" dirty="0"/>
              <a:t>Subset</a:t>
            </a:r>
            <a:r>
              <a:rPr lang="zh-CN" altLang="en-US" b="1" dirty="0"/>
              <a:t> </a:t>
            </a:r>
            <a:r>
              <a:rPr lang="en-US" altLang="zh-CN" b="1" dirty="0"/>
              <a:t>of</a:t>
            </a:r>
            <a:r>
              <a:rPr lang="zh-CN" altLang="en-US" b="1" dirty="0"/>
              <a:t> </a:t>
            </a:r>
            <a:r>
              <a:rPr lang="en-US" altLang="zh-CN" b="1" dirty="0"/>
              <a:t>6</a:t>
            </a:r>
            <a:r>
              <a:rPr lang="zh-CN" altLang="en-US" b="1" dirty="0"/>
              <a:t> </a:t>
            </a:r>
            <a:r>
              <a:rPr lang="en-US" altLang="zh-CN" b="1" dirty="0"/>
              <a:t>variables</a:t>
            </a:r>
            <a:r>
              <a:rPr lang="zh-CN" altLang="en-US" b="1" dirty="0"/>
              <a:t> </a:t>
            </a:r>
            <a:r>
              <a:rPr lang="en-US" altLang="zh-CN" b="1" dirty="0"/>
              <a:t>selected:</a:t>
            </a:r>
            <a:r>
              <a:rPr lang="zh-CN" altLang="en-US" b="1" dirty="0"/>
              <a:t> </a:t>
            </a:r>
            <a:r>
              <a:rPr lang="en-US" altLang="zh-CN" dirty="0">
                <a:solidFill>
                  <a:srgbClr val="FF0000"/>
                </a:solidFill>
              </a:rPr>
              <a:t>(sex, cp, </a:t>
            </a:r>
            <a:r>
              <a:rPr lang="en-US" altLang="zh-CN" dirty="0" err="1">
                <a:solidFill>
                  <a:srgbClr val="FF0000"/>
                </a:solidFill>
              </a:rPr>
              <a:t>trtbps</a:t>
            </a:r>
            <a:r>
              <a:rPr lang="en-US" altLang="zh-CN" dirty="0">
                <a:solidFill>
                  <a:srgbClr val="FF0000"/>
                </a:solidFill>
              </a:rPr>
              <a:t>, </a:t>
            </a:r>
            <a:r>
              <a:rPr lang="en-US" altLang="zh-CN" dirty="0" err="1">
                <a:solidFill>
                  <a:srgbClr val="FF0000"/>
                </a:solidFill>
              </a:rPr>
              <a:t>slp</a:t>
            </a:r>
            <a:r>
              <a:rPr lang="en-US" altLang="zh-CN" dirty="0">
                <a:solidFill>
                  <a:srgbClr val="FF0000"/>
                </a:solidFill>
              </a:rPr>
              <a:t>, </a:t>
            </a:r>
            <a:r>
              <a:rPr lang="en-US" altLang="zh-CN" dirty="0" err="1">
                <a:solidFill>
                  <a:srgbClr val="FF0000"/>
                </a:solidFill>
              </a:rPr>
              <a:t>caa</a:t>
            </a:r>
            <a:r>
              <a:rPr lang="en-US" altLang="zh-CN" dirty="0">
                <a:solidFill>
                  <a:srgbClr val="FF0000"/>
                </a:solidFill>
              </a:rPr>
              <a:t>, </a:t>
            </a:r>
            <a:r>
              <a:rPr lang="en-US" altLang="zh-CN" dirty="0" err="1">
                <a:solidFill>
                  <a:srgbClr val="FF0000"/>
                </a:solidFill>
              </a:rPr>
              <a:t>thall</a:t>
            </a:r>
            <a:r>
              <a:rPr lang="en-US" altLang="zh-CN" dirty="0">
                <a:solidFill>
                  <a:srgbClr val="FF0000"/>
                </a:solidFill>
              </a:rPr>
              <a:t>)</a:t>
            </a:r>
          </a:p>
        </p:txBody>
      </p:sp>
      <p:pic>
        <p:nvPicPr>
          <p:cNvPr id="14" name="Picture 13">
            <a:extLst>
              <a:ext uri="{FF2B5EF4-FFF2-40B4-BE49-F238E27FC236}">
                <a16:creationId xmlns:a16="http://schemas.microsoft.com/office/drawing/2014/main" id="{92AED101-F5FB-BD75-10EE-A3118D8F7ED0}"/>
              </a:ext>
            </a:extLst>
          </p:cNvPr>
          <p:cNvPicPr>
            <a:picLocks noChangeAspect="1"/>
          </p:cNvPicPr>
          <p:nvPr/>
        </p:nvPicPr>
        <p:blipFill rotWithShape="1">
          <a:blip r:embed="rId3"/>
          <a:srcRect r="8824" b="5991"/>
          <a:stretch/>
        </p:blipFill>
        <p:spPr>
          <a:xfrm>
            <a:off x="7333863" y="1559673"/>
            <a:ext cx="4518991" cy="340491"/>
          </a:xfrm>
          <a:prstGeom prst="rect">
            <a:avLst/>
          </a:prstGeom>
        </p:spPr>
      </p:pic>
      <p:sp>
        <p:nvSpPr>
          <p:cNvPr id="24" name="TextBox 23">
            <a:extLst>
              <a:ext uri="{FF2B5EF4-FFF2-40B4-BE49-F238E27FC236}">
                <a16:creationId xmlns:a16="http://schemas.microsoft.com/office/drawing/2014/main" id="{592F1D0C-AD9D-7360-D903-BA39B54744F5}"/>
              </a:ext>
            </a:extLst>
          </p:cNvPr>
          <p:cNvSpPr txBox="1"/>
          <p:nvPr/>
        </p:nvSpPr>
        <p:spPr>
          <a:xfrm>
            <a:off x="263958" y="1205972"/>
            <a:ext cx="4611199" cy="369332"/>
          </a:xfrm>
          <a:prstGeom prst="rect">
            <a:avLst/>
          </a:prstGeom>
          <a:noFill/>
        </p:spPr>
        <p:txBody>
          <a:bodyPr wrap="none" rtlCol="0">
            <a:spAutoFit/>
          </a:bodyPr>
          <a:lstStyle/>
          <a:p>
            <a:r>
              <a:rPr lang="en-US" altLang="zh-CN" dirty="0"/>
              <a:t>Backward</a:t>
            </a:r>
            <a:r>
              <a:rPr lang="zh-CN" altLang="en-US" dirty="0"/>
              <a:t> </a:t>
            </a:r>
            <a:r>
              <a:rPr lang="en-US" altLang="zh-CN" dirty="0"/>
              <a:t>selection</a:t>
            </a:r>
            <a:r>
              <a:rPr lang="zh-CN" altLang="en-US" dirty="0"/>
              <a:t> </a:t>
            </a:r>
            <a:r>
              <a:rPr lang="en-US" altLang="zh-CN" dirty="0"/>
              <a:t>to</a:t>
            </a:r>
            <a:r>
              <a:rPr lang="zh-CN" altLang="en-US" dirty="0"/>
              <a:t> </a:t>
            </a:r>
            <a:r>
              <a:rPr lang="en-US" altLang="zh-CN" dirty="0"/>
              <a:t>find</a:t>
            </a:r>
            <a:r>
              <a:rPr lang="zh-CN" altLang="en-US" dirty="0"/>
              <a:t> </a:t>
            </a:r>
            <a:r>
              <a:rPr lang="en-US" altLang="zh-CN" dirty="0"/>
              <a:t>the</a:t>
            </a:r>
            <a:r>
              <a:rPr lang="zh-CN" altLang="en-US" dirty="0"/>
              <a:t> </a:t>
            </a:r>
            <a:r>
              <a:rPr lang="en-US" altLang="zh-CN" dirty="0"/>
              <a:t>best</a:t>
            </a:r>
            <a:r>
              <a:rPr lang="zh-CN" altLang="en-US" dirty="0"/>
              <a:t> </a:t>
            </a:r>
            <a:r>
              <a:rPr lang="en-US" altLang="zh-CN" dirty="0"/>
              <a:t>subset</a:t>
            </a:r>
            <a:endParaRPr lang="en-US" dirty="0"/>
          </a:p>
        </p:txBody>
      </p:sp>
      <p:pic>
        <p:nvPicPr>
          <p:cNvPr id="21" name="图片 20">
            <a:extLst>
              <a:ext uri="{FF2B5EF4-FFF2-40B4-BE49-F238E27FC236}">
                <a16:creationId xmlns:a16="http://schemas.microsoft.com/office/drawing/2014/main" id="{8ED25821-5F9A-30C2-0C2E-1AC55B589A46}"/>
              </a:ext>
            </a:extLst>
          </p:cNvPr>
          <p:cNvPicPr>
            <a:picLocks noChangeAspect="1"/>
          </p:cNvPicPr>
          <p:nvPr/>
        </p:nvPicPr>
        <p:blipFill>
          <a:blip r:embed="rId4"/>
          <a:stretch>
            <a:fillRect/>
          </a:stretch>
        </p:blipFill>
        <p:spPr>
          <a:xfrm>
            <a:off x="7466253" y="1956926"/>
            <a:ext cx="4386601" cy="3868823"/>
          </a:xfrm>
          <a:prstGeom prst="rect">
            <a:avLst/>
          </a:prstGeom>
        </p:spPr>
      </p:pic>
      <p:sp>
        <p:nvSpPr>
          <p:cNvPr id="19" name="TextBox 18">
            <a:extLst>
              <a:ext uri="{FF2B5EF4-FFF2-40B4-BE49-F238E27FC236}">
                <a16:creationId xmlns:a16="http://schemas.microsoft.com/office/drawing/2014/main" id="{A16285F2-066A-3D0B-3F00-0ED28E2CDDC0}"/>
              </a:ext>
            </a:extLst>
          </p:cNvPr>
          <p:cNvSpPr txBox="1"/>
          <p:nvPr/>
        </p:nvSpPr>
        <p:spPr>
          <a:xfrm>
            <a:off x="8560776" y="1961052"/>
            <a:ext cx="2139881" cy="369332"/>
          </a:xfrm>
          <a:prstGeom prst="rect">
            <a:avLst/>
          </a:prstGeom>
          <a:noFill/>
        </p:spPr>
        <p:txBody>
          <a:bodyPr wrap="none" rtlCol="0">
            <a:spAutoFit/>
          </a:bodyPr>
          <a:lstStyle/>
          <a:p>
            <a:r>
              <a:rPr lang="en-US" altLang="zh-CN" dirty="0"/>
              <a:t>BIC</a:t>
            </a:r>
            <a:r>
              <a:rPr lang="zh-CN" altLang="en-US" dirty="0"/>
              <a:t> </a:t>
            </a:r>
            <a:r>
              <a:rPr lang="en-US" altLang="zh-CN" dirty="0"/>
              <a:t>vs.</a:t>
            </a:r>
            <a:r>
              <a:rPr lang="zh-CN" altLang="en-US" dirty="0"/>
              <a:t> </a:t>
            </a:r>
            <a:r>
              <a:rPr lang="en-US" altLang="zh-CN" dirty="0"/>
              <a:t>Subset</a:t>
            </a:r>
            <a:r>
              <a:rPr lang="zh-CN" altLang="en-US" dirty="0"/>
              <a:t> </a:t>
            </a:r>
            <a:r>
              <a:rPr lang="en-US" altLang="zh-CN" dirty="0"/>
              <a:t>Size</a:t>
            </a:r>
            <a:endParaRPr lang="en-US" dirty="0"/>
          </a:p>
        </p:txBody>
      </p:sp>
      <p:sp>
        <p:nvSpPr>
          <p:cNvPr id="15" name="Oval 14">
            <a:extLst>
              <a:ext uri="{FF2B5EF4-FFF2-40B4-BE49-F238E27FC236}">
                <a16:creationId xmlns:a16="http://schemas.microsoft.com/office/drawing/2014/main" id="{4A3FDA87-C38D-1A6A-ACC8-19775FFEA08F}"/>
              </a:ext>
            </a:extLst>
          </p:cNvPr>
          <p:cNvSpPr/>
          <p:nvPr/>
        </p:nvSpPr>
        <p:spPr>
          <a:xfrm>
            <a:off x="8560776" y="5012547"/>
            <a:ext cx="313483" cy="503583"/>
          </a:xfrm>
          <a:prstGeom prst="ellipse">
            <a:avLst/>
          </a:prstGeom>
          <a:noFill/>
          <a:ln w="28575">
            <a:solidFill>
              <a:srgbClr val="E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B7D6D64-6B0B-494C-8756-F7AFA577CD84}"/>
              </a:ext>
            </a:extLst>
          </p:cNvPr>
          <p:cNvSpPr txBox="1"/>
          <p:nvPr/>
        </p:nvSpPr>
        <p:spPr>
          <a:xfrm>
            <a:off x="7324687" y="1225427"/>
            <a:ext cx="4427559" cy="369332"/>
          </a:xfrm>
          <a:prstGeom prst="rect">
            <a:avLst/>
          </a:prstGeom>
          <a:noFill/>
        </p:spPr>
        <p:txBody>
          <a:bodyPr wrap="none" rtlCol="0">
            <a:spAutoFit/>
          </a:bodyPr>
          <a:lstStyle/>
          <a:p>
            <a:r>
              <a:rPr lang="en-US" altLang="zh-CN" dirty="0"/>
              <a:t>BIC</a:t>
            </a:r>
            <a:r>
              <a:rPr lang="zh-CN" altLang="en-US" dirty="0"/>
              <a:t> </a:t>
            </a:r>
            <a:r>
              <a:rPr lang="en-US" altLang="zh-CN" dirty="0"/>
              <a:t>plot</a:t>
            </a:r>
            <a:r>
              <a:rPr lang="zh-CN" altLang="en-US" dirty="0"/>
              <a:t> </a:t>
            </a:r>
            <a:r>
              <a:rPr lang="en-US" altLang="zh-CN" dirty="0"/>
              <a:t>to</a:t>
            </a:r>
            <a:r>
              <a:rPr lang="zh-CN" altLang="en-US" dirty="0"/>
              <a:t> </a:t>
            </a:r>
            <a:r>
              <a:rPr lang="en-US" altLang="zh-CN" dirty="0"/>
              <a:t>find</a:t>
            </a:r>
            <a:r>
              <a:rPr lang="zh-CN" altLang="en-US" dirty="0"/>
              <a:t> </a:t>
            </a:r>
            <a:r>
              <a:rPr lang="en-US" altLang="zh-CN" dirty="0"/>
              <a:t>the</a:t>
            </a:r>
            <a:r>
              <a:rPr lang="zh-CN" altLang="en-US" dirty="0"/>
              <a:t> </a:t>
            </a:r>
            <a:r>
              <a:rPr lang="en-US" altLang="zh-CN" dirty="0"/>
              <a:t>proper</a:t>
            </a:r>
            <a:r>
              <a:rPr lang="zh-CN" altLang="en-US" dirty="0"/>
              <a:t> </a:t>
            </a:r>
            <a:r>
              <a:rPr lang="en-US" altLang="zh-CN" dirty="0"/>
              <a:t>size</a:t>
            </a:r>
            <a:r>
              <a:rPr lang="zh-CN" altLang="en-US" dirty="0"/>
              <a:t> </a:t>
            </a:r>
            <a:r>
              <a:rPr lang="en-US" altLang="zh-CN" dirty="0"/>
              <a:t>of</a:t>
            </a:r>
            <a:r>
              <a:rPr lang="zh-CN" altLang="en-US" dirty="0"/>
              <a:t> </a:t>
            </a:r>
            <a:r>
              <a:rPr lang="en-US" altLang="zh-CN" dirty="0"/>
              <a:t>subset</a:t>
            </a:r>
            <a:endParaRPr lang="en-US" dirty="0"/>
          </a:p>
        </p:txBody>
      </p:sp>
      <p:pic>
        <p:nvPicPr>
          <p:cNvPr id="10" name="图片 9">
            <a:extLst>
              <a:ext uri="{FF2B5EF4-FFF2-40B4-BE49-F238E27FC236}">
                <a16:creationId xmlns:a16="http://schemas.microsoft.com/office/drawing/2014/main" id="{1D357205-B3BD-BA0A-25EA-20930609268F}"/>
              </a:ext>
            </a:extLst>
          </p:cNvPr>
          <p:cNvPicPr>
            <a:picLocks noChangeAspect="1"/>
          </p:cNvPicPr>
          <p:nvPr/>
        </p:nvPicPr>
        <p:blipFill>
          <a:blip r:embed="rId5"/>
          <a:stretch>
            <a:fillRect/>
          </a:stretch>
        </p:blipFill>
        <p:spPr>
          <a:xfrm>
            <a:off x="1" y="1818129"/>
            <a:ext cx="7290870" cy="4016851"/>
          </a:xfrm>
          <a:prstGeom prst="rect">
            <a:avLst/>
          </a:prstGeom>
        </p:spPr>
      </p:pic>
      <p:cxnSp>
        <p:nvCxnSpPr>
          <p:cNvPr id="17" name="Straight Arrow Connector 16">
            <a:extLst>
              <a:ext uri="{FF2B5EF4-FFF2-40B4-BE49-F238E27FC236}">
                <a16:creationId xmlns:a16="http://schemas.microsoft.com/office/drawing/2014/main" id="{CBBC46F7-5357-9542-1EC7-EDC2D010837B}"/>
              </a:ext>
            </a:extLst>
          </p:cNvPr>
          <p:cNvCxnSpPr>
            <a:cxnSpLocks/>
            <a:stCxn id="15" idx="2"/>
          </p:cNvCxnSpPr>
          <p:nvPr/>
        </p:nvCxnSpPr>
        <p:spPr>
          <a:xfrm flipH="1" flipV="1">
            <a:off x="2331945" y="3083239"/>
            <a:ext cx="6228831" cy="2181100"/>
          </a:xfrm>
          <a:prstGeom prst="straightConnector1">
            <a:avLst/>
          </a:prstGeom>
          <a:ln w="19050">
            <a:solidFill>
              <a:srgbClr val="E6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35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8A150-F194-AD44-689F-E30853C26DB4}"/>
              </a:ext>
            </a:extLst>
          </p:cNvPr>
          <p:cNvSpPr txBox="1"/>
          <p:nvPr/>
        </p:nvSpPr>
        <p:spPr>
          <a:xfrm>
            <a:off x="263958" y="345185"/>
            <a:ext cx="10913679" cy="461665"/>
          </a:xfrm>
          <a:prstGeom prst="rect">
            <a:avLst/>
          </a:prstGeom>
          <a:noFill/>
        </p:spPr>
        <p:txBody>
          <a:bodyPr wrap="square" rtlCol="0">
            <a:spAutoFit/>
          </a:bodyPr>
          <a:lstStyle/>
          <a:p>
            <a:r>
              <a:rPr lang="en-US" altLang="zh-CN" sz="2400" dirty="0"/>
              <a:t>Subset</a:t>
            </a:r>
            <a:r>
              <a:rPr lang="zh-CN" altLang="en-US" sz="2400" dirty="0"/>
              <a:t> </a:t>
            </a:r>
            <a:r>
              <a:rPr lang="en-US" altLang="zh-CN" sz="2400" dirty="0"/>
              <a:t>selection</a:t>
            </a:r>
            <a:r>
              <a:rPr lang="zh-CN" altLang="en-US" sz="2400" dirty="0"/>
              <a:t> </a:t>
            </a:r>
            <a:r>
              <a:rPr lang="en-US" altLang="zh-CN" sz="2400" dirty="0"/>
              <a:t>(Forward/BIC)</a:t>
            </a:r>
            <a:endParaRPr lang="en-US" sz="2800" dirty="0"/>
          </a:p>
        </p:txBody>
      </p:sp>
    </p:spTree>
    <p:extLst>
      <p:ext uri="{BB962C8B-B14F-4D97-AF65-F5344CB8AC3E}">
        <p14:creationId xmlns:p14="http://schemas.microsoft.com/office/powerpoint/2010/main" val="3167709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b="1" dirty="0"/>
              <a:t>Variables selection                                         </a:t>
            </a:r>
            <a:r>
              <a:rPr lang="en-US" altLang="zh-CN" sz="2800" dirty="0"/>
              <a:t>Summary</a:t>
            </a:r>
            <a:endParaRPr lang="en-US" sz="3200" dirty="0"/>
          </a:p>
        </p:txBody>
      </p:sp>
      <p:sp>
        <p:nvSpPr>
          <p:cNvPr id="3" name="TextBox 2">
            <a:extLst>
              <a:ext uri="{FF2B5EF4-FFF2-40B4-BE49-F238E27FC236}">
                <a16:creationId xmlns:a16="http://schemas.microsoft.com/office/drawing/2014/main" id="{AFEE19A0-A97E-2834-5593-14D30D0F21C2}"/>
              </a:ext>
            </a:extLst>
          </p:cNvPr>
          <p:cNvSpPr txBox="1"/>
          <p:nvPr/>
        </p:nvSpPr>
        <p:spPr>
          <a:xfrm>
            <a:off x="993912" y="1961322"/>
            <a:ext cx="9965635"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Correlation</a:t>
            </a:r>
            <a:r>
              <a:rPr lang="zh-CN" altLang="en-US" dirty="0"/>
              <a:t> </a:t>
            </a:r>
            <a:r>
              <a:rPr lang="en-US" altLang="zh-CN" dirty="0"/>
              <a:t>between</a:t>
            </a:r>
            <a:r>
              <a:rPr lang="zh-CN" altLang="en-US" dirty="0"/>
              <a:t> </a:t>
            </a:r>
            <a:r>
              <a:rPr lang="en-US" altLang="zh-CN" dirty="0"/>
              <a:t>numerical</a:t>
            </a:r>
            <a:r>
              <a:rPr lang="zh-CN" altLang="en-US" dirty="0"/>
              <a:t> </a:t>
            </a:r>
            <a:r>
              <a:rPr lang="en-US" altLang="zh-CN" dirty="0"/>
              <a:t>variables</a:t>
            </a:r>
            <a:r>
              <a:rPr lang="zh-CN" altLang="en-US" dirty="0"/>
              <a:t> </a:t>
            </a:r>
            <a:r>
              <a:rPr lang="en-US" altLang="zh-CN" dirty="0"/>
              <a:t>are</a:t>
            </a:r>
            <a:r>
              <a:rPr lang="zh-CN" altLang="en-US" dirty="0"/>
              <a:t> </a:t>
            </a:r>
            <a:r>
              <a:rPr lang="en-US" altLang="zh-CN" dirty="0"/>
              <a:t>not</a:t>
            </a:r>
            <a:r>
              <a:rPr lang="zh-CN" altLang="en-US" dirty="0"/>
              <a:t> </a:t>
            </a:r>
            <a:r>
              <a:rPr lang="en-US" altLang="zh-CN" dirty="0"/>
              <a:t>strong;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ltLang="zh-CN" dirty="0"/>
              <a:t>There</a:t>
            </a:r>
            <a:r>
              <a:rPr lang="zh-CN" altLang="en-US" dirty="0"/>
              <a:t> </a:t>
            </a:r>
            <a:r>
              <a:rPr lang="en-US" altLang="zh-CN" dirty="0"/>
              <a:t>is</a:t>
            </a:r>
            <a:r>
              <a:rPr lang="zh-CN" altLang="en-US" dirty="0"/>
              <a:t> </a:t>
            </a:r>
            <a:r>
              <a:rPr lang="en-US" altLang="zh-CN" dirty="0"/>
              <a:t>no</a:t>
            </a:r>
            <a:r>
              <a:rPr lang="zh-CN" altLang="en-US" dirty="0"/>
              <a:t> </a:t>
            </a:r>
            <a:r>
              <a:rPr lang="en-US" altLang="zh-CN" dirty="0"/>
              <a:t>clear</a:t>
            </a:r>
            <a:r>
              <a:rPr lang="zh-CN" altLang="en-US" dirty="0"/>
              <a:t> </a:t>
            </a:r>
            <a:r>
              <a:rPr lang="en-US" altLang="zh-CN" dirty="0"/>
              <a:t>distinction</a:t>
            </a:r>
            <a:r>
              <a:rPr lang="zh-CN" altLang="en-US" dirty="0"/>
              <a:t> </a:t>
            </a:r>
            <a:r>
              <a:rPr lang="en-US" altLang="zh-CN" dirty="0"/>
              <a:t>among</a:t>
            </a:r>
            <a:r>
              <a:rPr lang="zh-CN" altLang="en-US" dirty="0"/>
              <a:t> </a:t>
            </a:r>
            <a:r>
              <a:rPr lang="en-US" altLang="zh-CN" dirty="0"/>
              <a:t>the</a:t>
            </a:r>
            <a:r>
              <a:rPr lang="zh-CN" altLang="en-US" dirty="0"/>
              <a:t> </a:t>
            </a:r>
            <a:r>
              <a:rPr lang="en-US" altLang="zh-CN" dirty="0"/>
              <a:t>numerical</a:t>
            </a:r>
            <a:r>
              <a:rPr lang="zh-CN" altLang="en-US" dirty="0"/>
              <a:t> </a:t>
            </a:r>
            <a:r>
              <a:rPr lang="en-US" altLang="zh-CN" dirty="0"/>
              <a:t>variables</a:t>
            </a:r>
            <a:r>
              <a:rPr lang="zh-CN" altLang="en-US" dirty="0"/>
              <a:t> </a:t>
            </a:r>
            <a:r>
              <a:rPr lang="en-US" altLang="zh-CN" dirty="0"/>
              <a:t>with</a:t>
            </a:r>
            <a:r>
              <a:rPr lang="zh-CN" altLang="en-US" dirty="0"/>
              <a:t> </a:t>
            </a:r>
            <a:r>
              <a:rPr lang="en-US" altLang="zh-CN" dirty="0"/>
              <a:t>respect</a:t>
            </a:r>
            <a:r>
              <a:rPr lang="zh-CN" altLang="en-US" dirty="0"/>
              <a:t> </a:t>
            </a:r>
            <a:r>
              <a:rPr lang="en-US" altLang="zh-CN" dirty="0"/>
              <a:t>to</a:t>
            </a:r>
            <a:r>
              <a:rPr lang="zh-CN" altLang="en-US" dirty="0"/>
              <a:t> </a:t>
            </a:r>
            <a:r>
              <a:rPr lang="en-US" altLang="zh-CN" dirty="0"/>
              <a:t>the</a:t>
            </a:r>
            <a:r>
              <a:rPr lang="zh-CN" altLang="en-US" dirty="0"/>
              <a:t> </a:t>
            </a:r>
            <a:r>
              <a:rPr lang="en-US" altLang="zh-CN" dirty="0"/>
              <a:t>target;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ltLang="zh-CN" dirty="0"/>
              <a:t>Correlation</a:t>
            </a:r>
            <a:r>
              <a:rPr lang="zh-CN" altLang="en-US" dirty="0"/>
              <a:t> </a:t>
            </a:r>
            <a:r>
              <a:rPr lang="en-US" altLang="zh-CN" dirty="0"/>
              <a:t>between</a:t>
            </a:r>
            <a:r>
              <a:rPr lang="zh-CN" altLang="en-US" dirty="0"/>
              <a:t> </a:t>
            </a:r>
            <a:r>
              <a:rPr lang="en-US" altLang="zh-CN" dirty="0"/>
              <a:t>predictors</a:t>
            </a:r>
            <a:r>
              <a:rPr lang="zh-CN" altLang="en-US" dirty="0"/>
              <a:t> </a:t>
            </a:r>
            <a:r>
              <a:rPr lang="en-US" altLang="zh-CN" dirty="0"/>
              <a:t>and</a:t>
            </a:r>
            <a:r>
              <a:rPr lang="zh-CN" altLang="en-US" dirty="0"/>
              <a:t> </a:t>
            </a:r>
            <a:r>
              <a:rPr lang="en-US" altLang="zh-CN" dirty="0"/>
              <a:t>target</a:t>
            </a:r>
            <a:r>
              <a:rPr lang="zh-CN" altLang="en-US" dirty="0"/>
              <a:t> </a:t>
            </a:r>
            <a:r>
              <a:rPr lang="en-US" altLang="zh-CN" dirty="0"/>
              <a:t>variable</a:t>
            </a:r>
            <a:r>
              <a:rPr lang="zh-CN" altLang="en-US" dirty="0"/>
              <a:t> </a:t>
            </a:r>
            <a:r>
              <a:rPr lang="en-US" altLang="zh-CN" dirty="0"/>
              <a:t>suggests</a:t>
            </a:r>
            <a:r>
              <a:rPr lang="zh-CN" altLang="en-US" dirty="0"/>
              <a:t> </a:t>
            </a:r>
            <a:r>
              <a:rPr lang="en-US" altLang="zh-CN" b="1" dirty="0"/>
              <a:t>a</a:t>
            </a:r>
            <a:r>
              <a:rPr lang="zh-CN" altLang="en-US" b="1" dirty="0"/>
              <a:t> </a:t>
            </a:r>
            <a:r>
              <a:rPr lang="en-US" altLang="zh-CN" b="1" dirty="0"/>
              <a:t>subset</a:t>
            </a:r>
            <a:r>
              <a:rPr lang="zh-CN" altLang="en-US" b="1" dirty="0"/>
              <a:t> </a:t>
            </a:r>
            <a:r>
              <a:rPr lang="en-US" altLang="zh-CN" b="1" dirty="0"/>
              <a:t>of</a:t>
            </a:r>
            <a:r>
              <a:rPr lang="zh-CN" altLang="en-US" b="1" dirty="0"/>
              <a:t> </a:t>
            </a:r>
            <a:r>
              <a:rPr lang="en-US" altLang="zh-CN" b="1" dirty="0"/>
              <a:t>6</a:t>
            </a:r>
            <a:r>
              <a:rPr lang="zh-CN" altLang="en-US" b="1" dirty="0"/>
              <a:t> </a:t>
            </a:r>
            <a:r>
              <a:rPr lang="en-US" altLang="zh-CN" dirty="0"/>
              <a:t>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ltLang="zh-CN" dirty="0"/>
              <a:t>Backward</a:t>
            </a:r>
            <a:r>
              <a:rPr lang="zh-CN" altLang="en-US" dirty="0"/>
              <a:t> </a:t>
            </a:r>
            <a:r>
              <a:rPr lang="en-US" altLang="zh-CN" dirty="0"/>
              <a:t>subset</a:t>
            </a:r>
            <a:r>
              <a:rPr lang="zh-CN" altLang="en-US" dirty="0"/>
              <a:t> </a:t>
            </a:r>
            <a:r>
              <a:rPr lang="en-US" altLang="zh-CN" dirty="0"/>
              <a:t>selection</a:t>
            </a:r>
            <a:r>
              <a:rPr lang="zh-CN" altLang="en-US" dirty="0"/>
              <a:t> </a:t>
            </a:r>
            <a:r>
              <a:rPr lang="en-US" altLang="zh-CN" dirty="0"/>
              <a:t>suggests</a:t>
            </a:r>
            <a:r>
              <a:rPr lang="zh-CN" altLang="en-US" dirty="0"/>
              <a:t> </a:t>
            </a:r>
            <a:r>
              <a:rPr lang="en-US" altLang="zh-CN" dirty="0"/>
              <a:t>that</a:t>
            </a:r>
            <a:r>
              <a:rPr lang="zh-CN" altLang="en-US" dirty="0"/>
              <a:t> </a:t>
            </a:r>
            <a:r>
              <a:rPr lang="en-US" altLang="zh-CN" b="1" dirty="0"/>
              <a:t>a</a:t>
            </a:r>
            <a:r>
              <a:rPr lang="zh-CN" altLang="en-US" b="1" dirty="0"/>
              <a:t> </a:t>
            </a:r>
            <a:r>
              <a:rPr lang="en-US" altLang="zh-CN" b="1" dirty="0"/>
              <a:t>subset</a:t>
            </a:r>
            <a:r>
              <a:rPr lang="zh-CN" altLang="en-US" b="1" dirty="0"/>
              <a:t> </a:t>
            </a:r>
            <a:r>
              <a:rPr lang="en-US" altLang="zh-CN" b="1" dirty="0"/>
              <a:t>of</a:t>
            </a:r>
            <a:r>
              <a:rPr lang="zh-CN" altLang="en-US" b="1" dirty="0"/>
              <a:t> </a:t>
            </a:r>
            <a:r>
              <a:rPr lang="en-US" altLang="zh-CN" b="1" dirty="0"/>
              <a:t>6</a:t>
            </a:r>
            <a:r>
              <a:rPr lang="zh-CN" altLang="en-US" b="1" dirty="0"/>
              <a:t> </a:t>
            </a:r>
            <a:r>
              <a:rPr lang="en-US" altLang="zh-CN" dirty="0"/>
              <a:t>could</a:t>
            </a:r>
            <a:r>
              <a:rPr lang="zh-CN" altLang="en-US" dirty="0"/>
              <a:t> </a:t>
            </a:r>
            <a:r>
              <a:rPr lang="en-US" altLang="zh-CN" dirty="0"/>
              <a:t>be</a:t>
            </a:r>
            <a:r>
              <a:rPr lang="zh-CN" altLang="en-US" dirty="0"/>
              <a:t> </a:t>
            </a:r>
            <a:r>
              <a:rPr lang="en-US" altLang="zh-CN" dirty="0"/>
              <a:t>proper:</a:t>
            </a:r>
            <a:r>
              <a:rPr lang="zh-CN" altLang="en-US" dirty="0"/>
              <a:t> </a:t>
            </a:r>
            <a:endParaRPr lang="en-HK" altLang="zh-CN"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altLang="zh-CN" dirty="0"/>
              <a:t>We</a:t>
            </a:r>
            <a:r>
              <a:rPr lang="zh-CN" altLang="en-US" dirty="0"/>
              <a:t> </a:t>
            </a:r>
            <a:r>
              <a:rPr lang="en-US" altLang="zh-CN" dirty="0"/>
              <a:t>will</a:t>
            </a:r>
            <a:r>
              <a:rPr lang="zh-CN" altLang="en-US" dirty="0"/>
              <a:t> </a:t>
            </a:r>
            <a:r>
              <a:rPr lang="en-US" altLang="zh-CN" dirty="0"/>
              <a:t>also</a:t>
            </a:r>
            <a:r>
              <a:rPr lang="zh-CN" altLang="en-US" dirty="0"/>
              <a:t> </a:t>
            </a:r>
            <a:r>
              <a:rPr lang="en-US" altLang="zh-CN" dirty="0"/>
              <a:t>try</a:t>
            </a:r>
            <a:r>
              <a:rPr lang="zh-CN" altLang="en-US" dirty="0"/>
              <a:t> </a:t>
            </a:r>
            <a:r>
              <a:rPr lang="en-US" altLang="zh-CN" dirty="0"/>
              <a:t>to</a:t>
            </a:r>
            <a:r>
              <a:rPr lang="zh-CN" altLang="en-US" dirty="0"/>
              <a:t> </a:t>
            </a:r>
            <a:r>
              <a:rPr lang="en-US" altLang="zh-CN" dirty="0"/>
              <a:t>build</a:t>
            </a:r>
            <a:r>
              <a:rPr lang="zh-CN" altLang="en-US" dirty="0"/>
              <a:t> </a:t>
            </a:r>
            <a:r>
              <a:rPr lang="en-US" altLang="zh-CN" dirty="0"/>
              <a:t>models</a:t>
            </a:r>
            <a:r>
              <a:rPr lang="zh-CN" altLang="en-US" dirty="0"/>
              <a:t> </a:t>
            </a:r>
            <a:r>
              <a:rPr lang="en-US" altLang="zh-CN" dirty="0"/>
              <a:t>with</a:t>
            </a:r>
            <a:r>
              <a:rPr lang="zh-CN" altLang="en-US" dirty="0"/>
              <a:t> </a:t>
            </a:r>
            <a:r>
              <a:rPr lang="en-US" altLang="zh-CN" dirty="0"/>
              <a:t>all</a:t>
            </a:r>
            <a:r>
              <a:rPr lang="zh-CN" altLang="en-US" dirty="0"/>
              <a:t> </a:t>
            </a:r>
            <a:r>
              <a:rPr lang="en-US" altLang="zh-CN" dirty="0"/>
              <a:t>predictors</a:t>
            </a:r>
            <a:r>
              <a:rPr lang="zh-CN" altLang="en-US" dirty="0"/>
              <a:t> </a:t>
            </a:r>
            <a:r>
              <a:rPr lang="en-US" altLang="zh-CN" dirty="0"/>
              <a:t>and</a:t>
            </a:r>
            <a:r>
              <a:rPr lang="zh-CN" altLang="en-US" dirty="0"/>
              <a:t> </a:t>
            </a:r>
            <a:r>
              <a:rPr lang="en-US" altLang="zh-CN" dirty="0"/>
              <a:t>see</a:t>
            </a:r>
            <a:r>
              <a:rPr lang="zh-CN" altLang="en-US" dirty="0"/>
              <a:t> </a:t>
            </a:r>
            <a:r>
              <a:rPr lang="en-US" altLang="zh-CN" dirty="0"/>
              <a:t>their</a:t>
            </a:r>
            <a:r>
              <a:rPr lang="zh-CN" altLang="en-US" dirty="0"/>
              <a:t> </a:t>
            </a:r>
            <a:r>
              <a:rPr lang="en-US" altLang="zh-CN" dirty="0"/>
              <a:t>effect.</a:t>
            </a:r>
            <a:endParaRPr lang="en-US" dirty="0"/>
          </a:p>
        </p:txBody>
      </p:sp>
    </p:spTree>
    <p:extLst>
      <p:ext uri="{BB962C8B-B14F-4D97-AF65-F5344CB8AC3E}">
        <p14:creationId xmlns:p14="http://schemas.microsoft.com/office/powerpoint/2010/main" val="1865599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F1355E-9E90-3F7E-58CD-9DFE4772E544}"/>
              </a:ext>
            </a:extLst>
          </p:cNvPr>
          <p:cNvSpPr txBox="1"/>
          <p:nvPr/>
        </p:nvSpPr>
        <p:spPr>
          <a:xfrm>
            <a:off x="980577" y="717039"/>
            <a:ext cx="9816662" cy="769441"/>
          </a:xfrm>
          <a:prstGeom prst="rect">
            <a:avLst/>
          </a:prstGeom>
          <a:noFill/>
        </p:spPr>
        <p:txBody>
          <a:bodyPr wrap="square" rtlCol="0">
            <a:spAutoFit/>
          </a:bodyPr>
          <a:lstStyle/>
          <a:p>
            <a:r>
              <a:rPr lang="en-US" altLang="zh-CN" sz="4400" b="1" dirty="0"/>
              <a:t>LASSO</a:t>
            </a:r>
            <a:endParaRPr lang="en-US" sz="4400" dirty="0"/>
          </a:p>
        </p:txBody>
      </p:sp>
      <p:pic>
        <p:nvPicPr>
          <p:cNvPr id="3" name="圖片 6">
            <a:extLst>
              <a:ext uri="{FF2B5EF4-FFF2-40B4-BE49-F238E27FC236}">
                <a16:creationId xmlns:a16="http://schemas.microsoft.com/office/drawing/2014/main" id="{9AFE4631-85DB-D58F-A776-37EE20CC3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920" y="511592"/>
            <a:ext cx="1787237" cy="1977032"/>
          </a:xfrm>
          <a:prstGeom prst="rect">
            <a:avLst/>
          </a:prstGeom>
        </p:spPr>
      </p:pic>
      <p:sp>
        <p:nvSpPr>
          <p:cNvPr id="5" name="文本框 4">
            <a:extLst>
              <a:ext uri="{FF2B5EF4-FFF2-40B4-BE49-F238E27FC236}">
                <a16:creationId xmlns:a16="http://schemas.microsoft.com/office/drawing/2014/main" id="{5E599EF0-FDAE-90FF-FABA-7B940059B50F}"/>
              </a:ext>
            </a:extLst>
          </p:cNvPr>
          <p:cNvSpPr txBox="1"/>
          <p:nvPr/>
        </p:nvSpPr>
        <p:spPr>
          <a:xfrm>
            <a:off x="980577" y="1508954"/>
            <a:ext cx="7136134" cy="369332"/>
          </a:xfrm>
          <a:prstGeom prst="rect">
            <a:avLst/>
          </a:prstGeom>
          <a:noFill/>
        </p:spPr>
        <p:txBody>
          <a:bodyPr wrap="square">
            <a:spAutoFit/>
          </a:bodyPr>
          <a:lstStyle/>
          <a:p>
            <a:r>
              <a:rPr lang="en-US" altLang="zh-HK" dirty="0"/>
              <a:t>Dimension reduction techniques for large p (V2 –V29) problems</a:t>
            </a:r>
          </a:p>
        </p:txBody>
      </p:sp>
      <p:pic>
        <p:nvPicPr>
          <p:cNvPr id="7" name="图片 6">
            <a:extLst>
              <a:ext uri="{FF2B5EF4-FFF2-40B4-BE49-F238E27FC236}">
                <a16:creationId xmlns:a16="http://schemas.microsoft.com/office/drawing/2014/main" id="{92364829-CC15-C741-8B29-34BCA77C3C7C}"/>
              </a:ext>
            </a:extLst>
          </p:cNvPr>
          <p:cNvPicPr>
            <a:picLocks noChangeAspect="1"/>
          </p:cNvPicPr>
          <p:nvPr/>
        </p:nvPicPr>
        <p:blipFill>
          <a:blip r:embed="rId3"/>
          <a:stretch>
            <a:fillRect/>
          </a:stretch>
        </p:blipFill>
        <p:spPr>
          <a:xfrm>
            <a:off x="980577" y="1996634"/>
            <a:ext cx="4566496" cy="4525133"/>
          </a:xfrm>
          <a:prstGeom prst="rect">
            <a:avLst/>
          </a:prstGeom>
        </p:spPr>
      </p:pic>
    </p:spTree>
    <p:extLst>
      <p:ext uri="{BB962C8B-B14F-4D97-AF65-F5344CB8AC3E}">
        <p14:creationId xmlns:p14="http://schemas.microsoft.com/office/powerpoint/2010/main" val="1400925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75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34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F99A3-3124-C145-8384-D04A3EA8A3BB}"/>
              </a:ext>
            </a:extLst>
          </p:cNvPr>
          <p:cNvSpPr>
            <a:spLocks noGrp="1"/>
          </p:cNvSpPr>
          <p:nvPr>
            <p:ph type="title"/>
          </p:nvPr>
        </p:nvSpPr>
        <p:spPr>
          <a:xfrm>
            <a:off x="4419600" y="98552"/>
            <a:ext cx="4074160" cy="1435608"/>
          </a:xfrm>
        </p:spPr>
        <p:txBody>
          <a:bodyPr/>
          <a:lstStyle/>
          <a:p>
            <a:r>
              <a:rPr lang="en-US" altLang="zh-CN" dirty="0"/>
              <a:t>Agenda</a:t>
            </a:r>
            <a:endParaRPr lang="zh-CN" altLang="en-US" dirty="0"/>
          </a:p>
        </p:txBody>
      </p:sp>
      <p:sp>
        <p:nvSpPr>
          <p:cNvPr id="3" name="内容占位符 2">
            <a:extLst>
              <a:ext uri="{FF2B5EF4-FFF2-40B4-BE49-F238E27FC236}">
                <a16:creationId xmlns:a16="http://schemas.microsoft.com/office/drawing/2014/main" id="{DF092CF8-0DC6-F5CA-F1A1-E4A35FA9A5E1}"/>
              </a:ext>
            </a:extLst>
          </p:cNvPr>
          <p:cNvSpPr>
            <a:spLocks noGrp="1"/>
          </p:cNvSpPr>
          <p:nvPr>
            <p:ph idx="1"/>
          </p:nvPr>
        </p:nvSpPr>
        <p:spPr>
          <a:xfrm>
            <a:off x="3132328" y="1332484"/>
            <a:ext cx="5361432" cy="4193032"/>
          </a:xfrm>
        </p:spPr>
        <p:txBody>
          <a:bodyPr/>
          <a:lstStyle/>
          <a:p>
            <a:pPr>
              <a:buFont typeface="Wingdings" panose="05000000000000000000" pitchFamily="2" charset="2"/>
              <a:buChar char="l"/>
            </a:pPr>
            <a:r>
              <a:rPr lang="en-US" altLang="zh-CN" dirty="0"/>
              <a:t> Background &amp; GOAL</a:t>
            </a:r>
          </a:p>
          <a:p>
            <a:pPr>
              <a:buFont typeface="Wingdings" panose="05000000000000000000" pitchFamily="2" charset="2"/>
              <a:buChar char="l"/>
            </a:pPr>
            <a:r>
              <a:rPr lang="en-US" altLang="zh-CN" dirty="0"/>
              <a:t> Dataset Overview</a:t>
            </a:r>
          </a:p>
          <a:p>
            <a:pPr>
              <a:buFont typeface="Wingdings" panose="05000000000000000000" pitchFamily="2" charset="2"/>
              <a:buChar char="l"/>
            </a:pPr>
            <a:r>
              <a:rPr lang="en-US" altLang="zh-CN" dirty="0"/>
              <a:t> Exploratory Data Analysis </a:t>
            </a:r>
          </a:p>
          <a:p>
            <a:pPr>
              <a:buFont typeface="Wingdings" panose="05000000000000000000" pitchFamily="2" charset="2"/>
              <a:buChar char="l"/>
            </a:pPr>
            <a:r>
              <a:rPr lang="en-US" altLang="zh-CN" dirty="0"/>
              <a:t> Liner Regression</a:t>
            </a:r>
          </a:p>
          <a:p>
            <a:pPr>
              <a:buFont typeface="Wingdings" panose="05000000000000000000" pitchFamily="2" charset="2"/>
              <a:buChar char="l"/>
            </a:pPr>
            <a:r>
              <a:rPr lang="en-US" altLang="zh-CN" dirty="0"/>
              <a:t> LASSO</a:t>
            </a:r>
          </a:p>
          <a:p>
            <a:pPr>
              <a:buFont typeface="Wingdings" panose="05000000000000000000" pitchFamily="2" charset="2"/>
              <a:buChar char="l"/>
            </a:pPr>
            <a:r>
              <a:rPr lang="en-US" altLang="zh-CN" dirty="0"/>
              <a:t> Support Vector Machine</a:t>
            </a:r>
          </a:p>
          <a:p>
            <a:pPr>
              <a:buFont typeface="Wingdings" panose="05000000000000000000" pitchFamily="2" charset="2"/>
              <a:buChar char="l"/>
            </a:pPr>
            <a:r>
              <a:rPr lang="en-US" altLang="zh-CN" dirty="0"/>
              <a:t> Diagnostics </a:t>
            </a:r>
          </a:p>
          <a:p>
            <a:pPr>
              <a:buFont typeface="Wingdings" panose="05000000000000000000" pitchFamily="2" charset="2"/>
              <a:buChar char="l"/>
            </a:pPr>
            <a:r>
              <a:rPr lang="en-US" altLang="zh-CN" dirty="0"/>
              <a:t> Conclusion</a:t>
            </a:r>
            <a:endParaRPr lang="zh-CN" altLang="en-US" dirty="0"/>
          </a:p>
        </p:txBody>
      </p:sp>
      <p:pic>
        <p:nvPicPr>
          <p:cNvPr id="5" name="图片 4">
            <a:extLst>
              <a:ext uri="{FF2B5EF4-FFF2-40B4-BE49-F238E27FC236}">
                <a16:creationId xmlns:a16="http://schemas.microsoft.com/office/drawing/2014/main" id="{18B718D3-AD28-1354-AE2B-C32A1C41B567}"/>
              </a:ext>
            </a:extLst>
          </p:cNvPr>
          <p:cNvPicPr>
            <a:picLocks noChangeAspect="1"/>
          </p:cNvPicPr>
          <p:nvPr/>
        </p:nvPicPr>
        <p:blipFill>
          <a:blip r:embed="rId2"/>
          <a:stretch>
            <a:fillRect/>
          </a:stretch>
        </p:blipFill>
        <p:spPr>
          <a:xfrm>
            <a:off x="0" y="0"/>
            <a:ext cx="2326640" cy="6979920"/>
          </a:xfrm>
          <a:prstGeom prst="rect">
            <a:avLst/>
          </a:prstGeom>
        </p:spPr>
      </p:pic>
    </p:spTree>
    <p:extLst>
      <p:ext uri="{BB962C8B-B14F-4D97-AF65-F5344CB8AC3E}">
        <p14:creationId xmlns:p14="http://schemas.microsoft.com/office/powerpoint/2010/main" val="101023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573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261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F7B2A5D-0078-79E9-758B-D0B3CBB46C8B}"/>
              </a:ext>
            </a:extLst>
          </p:cNvPr>
          <p:cNvPicPr>
            <a:picLocks noChangeAspect="1"/>
          </p:cNvPicPr>
          <p:nvPr/>
        </p:nvPicPr>
        <p:blipFill>
          <a:blip r:embed="rId3"/>
          <a:stretch>
            <a:fillRect/>
          </a:stretch>
        </p:blipFill>
        <p:spPr>
          <a:xfrm>
            <a:off x="1158560" y="3542754"/>
            <a:ext cx="4762439" cy="2818585"/>
          </a:xfrm>
          <a:prstGeom prst="rect">
            <a:avLst/>
          </a:prstGeom>
        </p:spPr>
      </p:pic>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Modeling Techniques</a:t>
            </a:r>
            <a:r>
              <a:rPr lang="zh-CN" altLang="en-US" sz="3200" dirty="0">
                <a:solidFill>
                  <a:srgbClr val="E60000"/>
                </a:solidFill>
              </a:rPr>
              <a:t> </a:t>
            </a:r>
            <a:r>
              <a:rPr lang="en-US" altLang="zh-CN" sz="3200" dirty="0">
                <a:solidFill>
                  <a:srgbClr val="E60000"/>
                </a:solidFill>
              </a:rPr>
              <a:t>(2)</a:t>
            </a:r>
            <a:r>
              <a:rPr lang="zh-CN" altLang="en-US" sz="3200" dirty="0">
                <a:solidFill>
                  <a:srgbClr val="E60000"/>
                </a:solidFill>
              </a:rPr>
              <a:t>   </a:t>
            </a:r>
            <a:r>
              <a:rPr lang="en-US" altLang="zh-CN" sz="2800" dirty="0"/>
              <a:t>Model Training</a:t>
            </a:r>
            <a:endParaRPr lang="en-US" sz="3200" dirty="0"/>
          </a:p>
        </p:txBody>
      </p:sp>
      <p:sp>
        <p:nvSpPr>
          <p:cNvPr id="5" name="TextBox 4">
            <a:extLst>
              <a:ext uri="{FF2B5EF4-FFF2-40B4-BE49-F238E27FC236}">
                <a16:creationId xmlns:a16="http://schemas.microsoft.com/office/drawing/2014/main" id="{580A2F88-D3EE-FC75-A125-A5F15B4A983D}"/>
              </a:ext>
            </a:extLst>
          </p:cNvPr>
          <p:cNvSpPr txBox="1"/>
          <p:nvPr/>
        </p:nvSpPr>
        <p:spPr>
          <a:xfrm>
            <a:off x="630620" y="1221720"/>
            <a:ext cx="4919947" cy="369331"/>
          </a:xfrm>
          <a:prstGeom prst="rect">
            <a:avLst/>
          </a:prstGeom>
          <a:noFill/>
        </p:spPr>
        <p:txBody>
          <a:bodyPr wrap="square">
            <a:spAutoFit/>
          </a:bodyPr>
          <a:lstStyle/>
          <a:p>
            <a:pPr algn="l"/>
            <a:r>
              <a:rPr lang="en-US" altLang="zh-CN" b="1" i="0" dirty="0">
                <a:solidFill>
                  <a:srgbClr val="333333"/>
                </a:solidFill>
                <a:effectLst/>
                <a:latin typeface="Helvetica Neue" panose="02000503000000020004" pitchFamily="2" charset="0"/>
              </a:rPr>
              <a:t>(1)</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Model</a:t>
            </a:r>
            <a:r>
              <a:rPr lang="zh-CN" altLang="en-US" b="1" i="0" dirty="0">
                <a:solidFill>
                  <a:srgbClr val="333333"/>
                </a:solidFill>
                <a:effectLst/>
                <a:latin typeface="Helvetica Neue" panose="02000503000000020004" pitchFamily="2" charset="0"/>
              </a:rPr>
              <a:t> </a:t>
            </a:r>
            <a:r>
              <a:rPr lang="en-HK" b="1" i="0" dirty="0">
                <a:solidFill>
                  <a:srgbClr val="333333"/>
                </a:solidFill>
                <a:effectLst/>
                <a:latin typeface="Helvetica Neue" panose="02000503000000020004" pitchFamily="2" charset="0"/>
              </a:rPr>
              <a:t>with all predictors</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a:t>
            </a:r>
            <a:r>
              <a:rPr lang="en-US" altLang="zh-CN" b="1" dirty="0">
                <a:solidFill>
                  <a:srgbClr val="333333"/>
                </a:solidFill>
                <a:latin typeface="Helvetica Neue" panose="02000503000000020004" pitchFamily="2" charset="0"/>
              </a:rPr>
              <a:t>SVM</a:t>
            </a:r>
            <a:r>
              <a:rPr lang="en-US" altLang="zh-CN" b="1" i="0" dirty="0">
                <a:solidFill>
                  <a:srgbClr val="333333"/>
                </a:solidFill>
                <a:effectLst/>
                <a:latin typeface="Helvetica Neue" panose="02000503000000020004" pitchFamily="2" charset="0"/>
              </a:rPr>
              <a:t>)</a:t>
            </a:r>
            <a:endParaRPr lang="en-HK" b="1" i="0" dirty="0">
              <a:solidFill>
                <a:srgbClr val="333333"/>
              </a:solidFill>
              <a:effectLst/>
              <a:latin typeface="Helvetica Neue" panose="02000503000000020004" pitchFamily="2" charset="0"/>
            </a:endParaRPr>
          </a:p>
        </p:txBody>
      </p:sp>
      <p:sp>
        <p:nvSpPr>
          <p:cNvPr id="11" name="TextBox 10">
            <a:extLst>
              <a:ext uri="{FF2B5EF4-FFF2-40B4-BE49-F238E27FC236}">
                <a16:creationId xmlns:a16="http://schemas.microsoft.com/office/drawing/2014/main" id="{FB7B52D9-8010-A80D-398E-D4CB5710E930}"/>
              </a:ext>
            </a:extLst>
          </p:cNvPr>
          <p:cNvSpPr txBox="1"/>
          <p:nvPr/>
        </p:nvSpPr>
        <p:spPr>
          <a:xfrm>
            <a:off x="6816426" y="5374255"/>
            <a:ext cx="4925000" cy="646331"/>
          </a:xfrm>
          <a:prstGeom prst="rect">
            <a:avLst/>
          </a:prstGeom>
          <a:noFill/>
        </p:spPr>
        <p:txBody>
          <a:bodyPr wrap="square">
            <a:spAutoFit/>
          </a:bodyPr>
          <a:lstStyle/>
          <a:p>
            <a:r>
              <a:rPr lang="en-HK" b="1" dirty="0"/>
              <a:t>Accuracy 	Kappa </a:t>
            </a:r>
          </a:p>
          <a:p>
            <a:r>
              <a:rPr lang="en-US" altLang="zh-CN" dirty="0"/>
              <a:t>0.86738</a:t>
            </a:r>
            <a:r>
              <a:rPr lang="en-HK" dirty="0"/>
              <a:t>	</a:t>
            </a:r>
            <a:r>
              <a:rPr lang="en-US" dirty="0"/>
              <a:t>	</a:t>
            </a:r>
            <a:r>
              <a:rPr lang="en-US" altLang="zh-CN" dirty="0"/>
              <a:t>0.73220</a:t>
            </a:r>
            <a:endParaRPr lang="en-US" dirty="0"/>
          </a:p>
        </p:txBody>
      </p:sp>
      <p:sp>
        <p:nvSpPr>
          <p:cNvPr id="8" name="文本框 11">
            <a:extLst>
              <a:ext uri="{FF2B5EF4-FFF2-40B4-BE49-F238E27FC236}">
                <a16:creationId xmlns:a16="http://schemas.microsoft.com/office/drawing/2014/main" id="{FA2F961F-49BE-DED1-808A-B04E2B41A5DC}"/>
              </a:ext>
            </a:extLst>
          </p:cNvPr>
          <p:cNvSpPr txBox="1"/>
          <p:nvPr/>
        </p:nvSpPr>
        <p:spPr>
          <a:xfrm>
            <a:off x="9986467" y="119799"/>
            <a:ext cx="1754959" cy="584775"/>
          </a:xfrm>
          <a:prstGeom prst="rect">
            <a:avLst/>
          </a:prstGeom>
          <a:noFill/>
        </p:spPr>
        <p:txBody>
          <a:bodyPr wrap="square">
            <a:spAutoFit/>
          </a:bodyPr>
          <a:lstStyle/>
          <a:p>
            <a:pPr algn="r"/>
            <a:r>
              <a:rPr lang="en-US" altLang="zh-CN" sz="3200" b="1" dirty="0">
                <a:solidFill>
                  <a:schemeClr val="accent5"/>
                </a:solidFill>
              </a:rPr>
              <a:t>SVM</a:t>
            </a:r>
            <a:endParaRPr lang="zh-CN" altLang="en-US" sz="3200" b="1" dirty="0">
              <a:solidFill>
                <a:schemeClr val="accent5"/>
              </a:solidFill>
            </a:endParaRPr>
          </a:p>
        </p:txBody>
      </p:sp>
      <p:pic>
        <p:nvPicPr>
          <p:cNvPr id="9" name="Picture 8">
            <a:extLst>
              <a:ext uri="{FF2B5EF4-FFF2-40B4-BE49-F238E27FC236}">
                <a16:creationId xmlns:a16="http://schemas.microsoft.com/office/drawing/2014/main" id="{FE7FCC68-E3C3-A514-F67B-8F52001CFC3A}"/>
              </a:ext>
            </a:extLst>
          </p:cNvPr>
          <p:cNvPicPr>
            <a:picLocks noChangeAspect="1"/>
          </p:cNvPicPr>
          <p:nvPr/>
        </p:nvPicPr>
        <p:blipFill>
          <a:blip r:embed="rId4"/>
          <a:stretch>
            <a:fillRect/>
          </a:stretch>
        </p:blipFill>
        <p:spPr>
          <a:xfrm>
            <a:off x="1158560" y="2099483"/>
            <a:ext cx="4762439" cy="1215764"/>
          </a:xfrm>
          <a:prstGeom prst="rect">
            <a:avLst/>
          </a:prstGeom>
        </p:spPr>
      </p:pic>
      <p:pic>
        <p:nvPicPr>
          <p:cNvPr id="12" name="Picture 11">
            <a:extLst>
              <a:ext uri="{FF2B5EF4-FFF2-40B4-BE49-F238E27FC236}">
                <a16:creationId xmlns:a16="http://schemas.microsoft.com/office/drawing/2014/main" id="{1814C137-18F6-C61F-2BA5-32C2F8C9BD93}"/>
              </a:ext>
            </a:extLst>
          </p:cNvPr>
          <p:cNvPicPr>
            <a:picLocks noChangeAspect="1"/>
          </p:cNvPicPr>
          <p:nvPr/>
        </p:nvPicPr>
        <p:blipFill>
          <a:blip r:embed="rId5"/>
          <a:stretch>
            <a:fillRect/>
          </a:stretch>
        </p:blipFill>
        <p:spPr>
          <a:xfrm>
            <a:off x="6584874" y="2099483"/>
            <a:ext cx="4055417" cy="2217494"/>
          </a:xfrm>
          <a:prstGeom prst="rect">
            <a:avLst/>
          </a:prstGeom>
        </p:spPr>
      </p:pic>
    </p:spTree>
    <p:extLst>
      <p:ext uri="{BB962C8B-B14F-4D97-AF65-F5344CB8AC3E}">
        <p14:creationId xmlns:p14="http://schemas.microsoft.com/office/powerpoint/2010/main" val="3202197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Modeling Techniques</a:t>
            </a:r>
            <a:r>
              <a:rPr lang="zh-CN" altLang="en-US" sz="3200" dirty="0">
                <a:solidFill>
                  <a:srgbClr val="E60000"/>
                </a:solidFill>
              </a:rPr>
              <a:t> </a:t>
            </a:r>
            <a:r>
              <a:rPr lang="en-US" altLang="zh-CN" sz="3200" dirty="0">
                <a:solidFill>
                  <a:srgbClr val="E60000"/>
                </a:solidFill>
              </a:rPr>
              <a:t>(2)</a:t>
            </a:r>
            <a:r>
              <a:rPr lang="zh-CN" altLang="en-US" sz="3200" dirty="0">
                <a:solidFill>
                  <a:srgbClr val="E60000"/>
                </a:solidFill>
              </a:rPr>
              <a:t>   </a:t>
            </a:r>
            <a:r>
              <a:rPr lang="en-US" altLang="zh-CN" sz="2800" dirty="0"/>
              <a:t>Model Training</a:t>
            </a:r>
            <a:endParaRPr lang="en-US" sz="3200" dirty="0"/>
          </a:p>
        </p:txBody>
      </p:sp>
      <p:sp>
        <p:nvSpPr>
          <p:cNvPr id="5" name="TextBox 4">
            <a:extLst>
              <a:ext uri="{FF2B5EF4-FFF2-40B4-BE49-F238E27FC236}">
                <a16:creationId xmlns:a16="http://schemas.microsoft.com/office/drawing/2014/main" id="{580A2F88-D3EE-FC75-A125-A5F15B4A983D}"/>
              </a:ext>
            </a:extLst>
          </p:cNvPr>
          <p:cNvSpPr txBox="1"/>
          <p:nvPr/>
        </p:nvSpPr>
        <p:spPr>
          <a:xfrm>
            <a:off x="630620" y="1221720"/>
            <a:ext cx="4919947" cy="369331"/>
          </a:xfrm>
          <a:prstGeom prst="rect">
            <a:avLst/>
          </a:prstGeom>
          <a:noFill/>
        </p:spPr>
        <p:txBody>
          <a:bodyPr wrap="square">
            <a:spAutoFit/>
          </a:bodyPr>
          <a:lstStyle/>
          <a:p>
            <a:pPr algn="l"/>
            <a:r>
              <a:rPr lang="en-US" altLang="zh-CN" b="1" i="0" dirty="0">
                <a:solidFill>
                  <a:srgbClr val="333333"/>
                </a:solidFill>
                <a:effectLst/>
                <a:latin typeface="Helvetica Neue" panose="02000503000000020004" pitchFamily="2" charset="0"/>
              </a:rPr>
              <a:t>(2)</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Model</a:t>
            </a:r>
            <a:r>
              <a:rPr lang="zh-CN" altLang="en-US" b="1" i="0" dirty="0">
                <a:solidFill>
                  <a:srgbClr val="333333"/>
                </a:solidFill>
                <a:effectLst/>
                <a:latin typeface="Helvetica Neue" panose="02000503000000020004" pitchFamily="2" charset="0"/>
              </a:rPr>
              <a:t> </a:t>
            </a:r>
            <a:r>
              <a:rPr lang="en-HK" b="1" i="0" dirty="0">
                <a:solidFill>
                  <a:srgbClr val="333333"/>
                </a:solidFill>
                <a:effectLst/>
                <a:latin typeface="Helvetica Neue" panose="02000503000000020004" pitchFamily="2" charset="0"/>
              </a:rPr>
              <a:t>with</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nine</a:t>
            </a:r>
            <a:r>
              <a:rPr lang="en-HK" b="1" i="0" dirty="0">
                <a:solidFill>
                  <a:srgbClr val="333333"/>
                </a:solidFill>
                <a:effectLst/>
                <a:latin typeface="Helvetica Neue" panose="02000503000000020004" pitchFamily="2" charset="0"/>
              </a:rPr>
              <a:t> predictors</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a:t>
            </a:r>
            <a:r>
              <a:rPr lang="en-US" altLang="zh-CN" b="1" dirty="0">
                <a:solidFill>
                  <a:srgbClr val="333333"/>
                </a:solidFill>
                <a:latin typeface="Helvetica Neue" panose="02000503000000020004" pitchFamily="2" charset="0"/>
              </a:rPr>
              <a:t>SVM9</a:t>
            </a:r>
            <a:r>
              <a:rPr lang="en-US" altLang="zh-CN" b="1" i="0" dirty="0">
                <a:solidFill>
                  <a:srgbClr val="333333"/>
                </a:solidFill>
                <a:effectLst/>
                <a:latin typeface="Helvetica Neue" panose="02000503000000020004" pitchFamily="2" charset="0"/>
              </a:rPr>
              <a:t>)</a:t>
            </a:r>
            <a:endParaRPr lang="en-HK" b="1" i="0" dirty="0">
              <a:solidFill>
                <a:srgbClr val="333333"/>
              </a:solidFill>
              <a:effectLst/>
              <a:latin typeface="Helvetica Neue" panose="02000503000000020004" pitchFamily="2" charset="0"/>
            </a:endParaRPr>
          </a:p>
        </p:txBody>
      </p:sp>
      <p:sp>
        <p:nvSpPr>
          <p:cNvPr id="8" name="文本框 11">
            <a:extLst>
              <a:ext uri="{FF2B5EF4-FFF2-40B4-BE49-F238E27FC236}">
                <a16:creationId xmlns:a16="http://schemas.microsoft.com/office/drawing/2014/main" id="{FA2F961F-49BE-DED1-808A-B04E2B41A5DC}"/>
              </a:ext>
            </a:extLst>
          </p:cNvPr>
          <p:cNvSpPr txBox="1"/>
          <p:nvPr/>
        </p:nvSpPr>
        <p:spPr>
          <a:xfrm>
            <a:off x="9986467" y="119799"/>
            <a:ext cx="1754959" cy="584775"/>
          </a:xfrm>
          <a:prstGeom prst="rect">
            <a:avLst/>
          </a:prstGeom>
          <a:noFill/>
        </p:spPr>
        <p:txBody>
          <a:bodyPr wrap="square">
            <a:spAutoFit/>
          </a:bodyPr>
          <a:lstStyle/>
          <a:p>
            <a:pPr algn="r"/>
            <a:r>
              <a:rPr lang="en-US" altLang="zh-CN" sz="3200" b="1" dirty="0">
                <a:solidFill>
                  <a:schemeClr val="accent5"/>
                </a:solidFill>
              </a:rPr>
              <a:t>SVM</a:t>
            </a:r>
            <a:endParaRPr lang="zh-CN" altLang="en-US" sz="3200" b="1" dirty="0">
              <a:solidFill>
                <a:schemeClr val="accent5"/>
              </a:solidFill>
            </a:endParaRPr>
          </a:p>
        </p:txBody>
      </p:sp>
      <p:pic>
        <p:nvPicPr>
          <p:cNvPr id="4" name="Picture 3">
            <a:extLst>
              <a:ext uri="{FF2B5EF4-FFF2-40B4-BE49-F238E27FC236}">
                <a16:creationId xmlns:a16="http://schemas.microsoft.com/office/drawing/2014/main" id="{AA52294E-6559-4404-419A-63B1FD672F54}"/>
              </a:ext>
            </a:extLst>
          </p:cNvPr>
          <p:cNvPicPr>
            <a:picLocks noChangeAspect="1"/>
          </p:cNvPicPr>
          <p:nvPr/>
        </p:nvPicPr>
        <p:blipFill>
          <a:blip r:embed="rId3"/>
          <a:stretch>
            <a:fillRect/>
          </a:stretch>
        </p:blipFill>
        <p:spPr>
          <a:xfrm>
            <a:off x="874605" y="2100428"/>
            <a:ext cx="5221395" cy="1109449"/>
          </a:xfrm>
          <a:prstGeom prst="rect">
            <a:avLst/>
          </a:prstGeom>
        </p:spPr>
      </p:pic>
      <p:sp>
        <p:nvSpPr>
          <p:cNvPr id="6" name="TextBox 5">
            <a:extLst>
              <a:ext uri="{FF2B5EF4-FFF2-40B4-BE49-F238E27FC236}">
                <a16:creationId xmlns:a16="http://schemas.microsoft.com/office/drawing/2014/main" id="{08EC6AC8-B64E-E7FD-4580-115EFB7C58EE}"/>
              </a:ext>
            </a:extLst>
          </p:cNvPr>
          <p:cNvSpPr txBox="1"/>
          <p:nvPr/>
        </p:nvSpPr>
        <p:spPr>
          <a:xfrm>
            <a:off x="6816426" y="5374255"/>
            <a:ext cx="4925000" cy="646331"/>
          </a:xfrm>
          <a:prstGeom prst="rect">
            <a:avLst/>
          </a:prstGeom>
          <a:noFill/>
        </p:spPr>
        <p:txBody>
          <a:bodyPr wrap="square">
            <a:spAutoFit/>
          </a:bodyPr>
          <a:lstStyle/>
          <a:p>
            <a:r>
              <a:rPr lang="en-HK" b="1" dirty="0"/>
              <a:t>Accuracy 	Kappa </a:t>
            </a:r>
          </a:p>
          <a:p>
            <a:r>
              <a:rPr lang="en-US" altLang="zh-CN" dirty="0"/>
              <a:t>0.87492</a:t>
            </a:r>
            <a:r>
              <a:rPr lang="en-HK" dirty="0"/>
              <a:t>	</a:t>
            </a:r>
            <a:r>
              <a:rPr lang="en-US" dirty="0"/>
              <a:t>	</a:t>
            </a:r>
            <a:r>
              <a:rPr lang="en-US" altLang="zh-CN" dirty="0"/>
              <a:t>0.74753</a:t>
            </a:r>
            <a:endParaRPr lang="en-US" dirty="0"/>
          </a:p>
        </p:txBody>
      </p:sp>
      <p:pic>
        <p:nvPicPr>
          <p:cNvPr id="14" name="Picture 13">
            <a:extLst>
              <a:ext uri="{FF2B5EF4-FFF2-40B4-BE49-F238E27FC236}">
                <a16:creationId xmlns:a16="http://schemas.microsoft.com/office/drawing/2014/main" id="{1D44D79A-03C1-EB77-361A-6737C3E620EA}"/>
              </a:ext>
            </a:extLst>
          </p:cNvPr>
          <p:cNvPicPr>
            <a:picLocks noChangeAspect="1"/>
          </p:cNvPicPr>
          <p:nvPr/>
        </p:nvPicPr>
        <p:blipFill>
          <a:blip r:embed="rId4"/>
          <a:stretch>
            <a:fillRect/>
          </a:stretch>
        </p:blipFill>
        <p:spPr>
          <a:xfrm>
            <a:off x="6572526" y="2099483"/>
            <a:ext cx="4140000" cy="2217494"/>
          </a:xfrm>
          <a:prstGeom prst="rect">
            <a:avLst/>
          </a:prstGeom>
        </p:spPr>
      </p:pic>
      <p:pic>
        <p:nvPicPr>
          <p:cNvPr id="17" name="Picture 16">
            <a:extLst>
              <a:ext uri="{FF2B5EF4-FFF2-40B4-BE49-F238E27FC236}">
                <a16:creationId xmlns:a16="http://schemas.microsoft.com/office/drawing/2014/main" id="{E63B02A6-5667-BDE2-DC3E-0E8074B0F2DD}"/>
              </a:ext>
            </a:extLst>
          </p:cNvPr>
          <p:cNvPicPr>
            <a:picLocks noChangeAspect="1"/>
          </p:cNvPicPr>
          <p:nvPr/>
        </p:nvPicPr>
        <p:blipFill>
          <a:blip r:embed="rId5"/>
          <a:stretch>
            <a:fillRect/>
          </a:stretch>
        </p:blipFill>
        <p:spPr>
          <a:xfrm>
            <a:off x="874605" y="3389415"/>
            <a:ext cx="5221395" cy="3101509"/>
          </a:xfrm>
          <a:prstGeom prst="rect">
            <a:avLst/>
          </a:prstGeom>
        </p:spPr>
      </p:pic>
      <p:pic>
        <p:nvPicPr>
          <p:cNvPr id="18" name="Picture 17">
            <a:extLst>
              <a:ext uri="{FF2B5EF4-FFF2-40B4-BE49-F238E27FC236}">
                <a16:creationId xmlns:a16="http://schemas.microsoft.com/office/drawing/2014/main" id="{DB4E5E76-A0F0-ADD1-FD17-3E641D578BFA}"/>
              </a:ext>
            </a:extLst>
          </p:cNvPr>
          <p:cNvPicPr>
            <a:picLocks noChangeAspect="1"/>
          </p:cNvPicPr>
          <p:nvPr/>
        </p:nvPicPr>
        <p:blipFill>
          <a:blip r:embed="rId6"/>
          <a:stretch>
            <a:fillRect/>
          </a:stretch>
        </p:blipFill>
        <p:spPr>
          <a:xfrm>
            <a:off x="981292" y="1582427"/>
            <a:ext cx="7454900" cy="279400"/>
          </a:xfrm>
          <a:prstGeom prst="rect">
            <a:avLst/>
          </a:prstGeom>
        </p:spPr>
      </p:pic>
    </p:spTree>
    <p:extLst>
      <p:ext uri="{BB962C8B-B14F-4D97-AF65-F5344CB8AC3E}">
        <p14:creationId xmlns:p14="http://schemas.microsoft.com/office/powerpoint/2010/main" val="88146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Modeling Techniques</a:t>
            </a:r>
            <a:r>
              <a:rPr lang="zh-CN" altLang="en-US" sz="3200" dirty="0">
                <a:solidFill>
                  <a:srgbClr val="E60000"/>
                </a:solidFill>
              </a:rPr>
              <a:t> </a:t>
            </a:r>
            <a:r>
              <a:rPr lang="en-US" altLang="zh-CN" sz="3200" dirty="0">
                <a:solidFill>
                  <a:srgbClr val="E60000"/>
                </a:solidFill>
              </a:rPr>
              <a:t>(2)</a:t>
            </a:r>
            <a:r>
              <a:rPr lang="zh-CN" altLang="en-US" sz="3200" dirty="0">
                <a:solidFill>
                  <a:srgbClr val="E60000"/>
                </a:solidFill>
              </a:rPr>
              <a:t>   </a:t>
            </a:r>
            <a:r>
              <a:rPr lang="en-US" altLang="zh-CN" sz="2800" dirty="0"/>
              <a:t>Model Training</a:t>
            </a:r>
            <a:endParaRPr lang="en-US" sz="3200" dirty="0"/>
          </a:p>
        </p:txBody>
      </p:sp>
      <p:sp>
        <p:nvSpPr>
          <p:cNvPr id="5" name="TextBox 4">
            <a:extLst>
              <a:ext uri="{FF2B5EF4-FFF2-40B4-BE49-F238E27FC236}">
                <a16:creationId xmlns:a16="http://schemas.microsoft.com/office/drawing/2014/main" id="{580A2F88-D3EE-FC75-A125-A5F15B4A983D}"/>
              </a:ext>
            </a:extLst>
          </p:cNvPr>
          <p:cNvSpPr txBox="1"/>
          <p:nvPr/>
        </p:nvSpPr>
        <p:spPr>
          <a:xfrm>
            <a:off x="630620" y="1221720"/>
            <a:ext cx="4919947" cy="369331"/>
          </a:xfrm>
          <a:prstGeom prst="rect">
            <a:avLst/>
          </a:prstGeom>
          <a:noFill/>
        </p:spPr>
        <p:txBody>
          <a:bodyPr wrap="square">
            <a:spAutoFit/>
          </a:bodyPr>
          <a:lstStyle/>
          <a:p>
            <a:pPr algn="l"/>
            <a:r>
              <a:rPr lang="en-US" altLang="zh-CN" b="1" i="0" dirty="0">
                <a:solidFill>
                  <a:srgbClr val="333333"/>
                </a:solidFill>
                <a:effectLst/>
                <a:latin typeface="Helvetica Neue" panose="02000503000000020004" pitchFamily="2" charset="0"/>
              </a:rPr>
              <a:t>(3)</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Model</a:t>
            </a:r>
            <a:r>
              <a:rPr lang="zh-CN" altLang="en-US" b="1" i="0" dirty="0">
                <a:solidFill>
                  <a:srgbClr val="333333"/>
                </a:solidFill>
                <a:effectLst/>
                <a:latin typeface="Helvetica Neue" panose="02000503000000020004" pitchFamily="2" charset="0"/>
              </a:rPr>
              <a:t> </a:t>
            </a:r>
            <a:r>
              <a:rPr lang="en-HK" b="1" i="0" dirty="0">
                <a:solidFill>
                  <a:srgbClr val="333333"/>
                </a:solidFill>
                <a:effectLst/>
                <a:latin typeface="Helvetica Neue" panose="02000503000000020004" pitchFamily="2" charset="0"/>
              </a:rPr>
              <a:t>with</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six</a:t>
            </a:r>
            <a:r>
              <a:rPr lang="en-HK" b="1" i="0" dirty="0">
                <a:solidFill>
                  <a:srgbClr val="333333"/>
                </a:solidFill>
                <a:effectLst/>
                <a:latin typeface="Helvetica Neue" panose="02000503000000020004" pitchFamily="2" charset="0"/>
              </a:rPr>
              <a:t> predictors</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a:t>
            </a:r>
            <a:r>
              <a:rPr lang="en-US" altLang="zh-CN" b="1" dirty="0">
                <a:solidFill>
                  <a:srgbClr val="333333"/>
                </a:solidFill>
                <a:latin typeface="Helvetica Neue" panose="02000503000000020004" pitchFamily="2" charset="0"/>
              </a:rPr>
              <a:t>SVM6</a:t>
            </a:r>
            <a:r>
              <a:rPr lang="en-US" altLang="zh-CN" b="1" i="0" dirty="0">
                <a:solidFill>
                  <a:srgbClr val="333333"/>
                </a:solidFill>
                <a:effectLst/>
                <a:latin typeface="Helvetica Neue" panose="02000503000000020004" pitchFamily="2" charset="0"/>
              </a:rPr>
              <a:t>)</a:t>
            </a:r>
            <a:endParaRPr lang="en-HK" b="1" i="0" dirty="0">
              <a:solidFill>
                <a:srgbClr val="333333"/>
              </a:solidFill>
              <a:effectLst/>
              <a:latin typeface="Helvetica Neue" panose="02000503000000020004" pitchFamily="2" charset="0"/>
            </a:endParaRPr>
          </a:p>
        </p:txBody>
      </p:sp>
      <p:sp>
        <p:nvSpPr>
          <p:cNvPr id="8" name="文本框 11">
            <a:extLst>
              <a:ext uri="{FF2B5EF4-FFF2-40B4-BE49-F238E27FC236}">
                <a16:creationId xmlns:a16="http://schemas.microsoft.com/office/drawing/2014/main" id="{FA2F961F-49BE-DED1-808A-B04E2B41A5DC}"/>
              </a:ext>
            </a:extLst>
          </p:cNvPr>
          <p:cNvSpPr txBox="1"/>
          <p:nvPr/>
        </p:nvSpPr>
        <p:spPr>
          <a:xfrm>
            <a:off x="9986467" y="119799"/>
            <a:ext cx="1754959" cy="584775"/>
          </a:xfrm>
          <a:prstGeom prst="rect">
            <a:avLst/>
          </a:prstGeom>
          <a:noFill/>
        </p:spPr>
        <p:txBody>
          <a:bodyPr wrap="square">
            <a:spAutoFit/>
          </a:bodyPr>
          <a:lstStyle/>
          <a:p>
            <a:pPr algn="r"/>
            <a:r>
              <a:rPr lang="en-US" altLang="zh-CN" sz="3200" b="1" dirty="0">
                <a:solidFill>
                  <a:schemeClr val="accent5"/>
                </a:solidFill>
              </a:rPr>
              <a:t>SVM</a:t>
            </a:r>
            <a:endParaRPr lang="zh-CN" altLang="en-US" sz="3200" b="1" dirty="0">
              <a:solidFill>
                <a:schemeClr val="accent5"/>
              </a:solidFill>
            </a:endParaRPr>
          </a:p>
        </p:txBody>
      </p:sp>
      <p:sp>
        <p:nvSpPr>
          <p:cNvPr id="6" name="TextBox 5">
            <a:extLst>
              <a:ext uri="{FF2B5EF4-FFF2-40B4-BE49-F238E27FC236}">
                <a16:creationId xmlns:a16="http://schemas.microsoft.com/office/drawing/2014/main" id="{08EC6AC8-B64E-E7FD-4580-115EFB7C58EE}"/>
              </a:ext>
            </a:extLst>
          </p:cNvPr>
          <p:cNvSpPr txBox="1"/>
          <p:nvPr/>
        </p:nvSpPr>
        <p:spPr>
          <a:xfrm>
            <a:off x="6816426" y="5374255"/>
            <a:ext cx="4925000" cy="646331"/>
          </a:xfrm>
          <a:prstGeom prst="rect">
            <a:avLst/>
          </a:prstGeom>
          <a:noFill/>
        </p:spPr>
        <p:txBody>
          <a:bodyPr wrap="square">
            <a:spAutoFit/>
          </a:bodyPr>
          <a:lstStyle/>
          <a:p>
            <a:r>
              <a:rPr lang="en-HK" b="1" dirty="0"/>
              <a:t>Accuracy 	Kappa </a:t>
            </a:r>
          </a:p>
          <a:p>
            <a:r>
              <a:rPr lang="en-US" altLang="zh-CN" dirty="0"/>
              <a:t>0.84815</a:t>
            </a:r>
            <a:r>
              <a:rPr lang="en-HK" dirty="0"/>
              <a:t>	</a:t>
            </a:r>
            <a:r>
              <a:rPr lang="en-US" dirty="0"/>
              <a:t>	</a:t>
            </a:r>
            <a:r>
              <a:rPr lang="en-US" altLang="zh-CN" dirty="0"/>
              <a:t>0.69474</a:t>
            </a:r>
            <a:endParaRPr lang="en-US" dirty="0"/>
          </a:p>
        </p:txBody>
      </p:sp>
      <p:pic>
        <p:nvPicPr>
          <p:cNvPr id="14" name="Picture 13">
            <a:extLst>
              <a:ext uri="{FF2B5EF4-FFF2-40B4-BE49-F238E27FC236}">
                <a16:creationId xmlns:a16="http://schemas.microsoft.com/office/drawing/2014/main" id="{1D44D79A-03C1-EB77-361A-6737C3E620EA}"/>
              </a:ext>
            </a:extLst>
          </p:cNvPr>
          <p:cNvPicPr>
            <a:picLocks noChangeAspect="1"/>
          </p:cNvPicPr>
          <p:nvPr/>
        </p:nvPicPr>
        <p:blipFill>
          <a:blip r:embed="rId3"/>
          <a:stretch>
            <a:fillRect/>
          </a:stretch>
        </p:blipFill>
        <p:spPr>
          <a:xfrm>
            <a:off x="6572526" y="2099483"/>
            <a:ext cx="4140000" cy="2217494"/>
          </a:xfrm>
          <a:prstGeom prst="rect">
            <a:avLst/>
          </a:prstGeom>
        </p:spPr>
      </p:pic>
      <p:pic>
        <p:nvPicPr>
          <p:cNvPr id="3" name="Picture 2">
            <a:extLst>
              <a:ext uri="{FF2B5EF4-FFF2-40B4-BE49-F238E27FC236}">
                <a16:creationId xmlns:a16="http://schemas.microsoft.com/office/drawing/2014/main" id="{94D7B67D-5E5B-5BDC-DE03-3F0A5E2B6DA5}"/>
              </a:ext>
            </a:extLst>
          </p:cNvPr>
          <p:cNvPicPr>
            <a:picLocks noChangeAspect="1"/>
          </p:cNvPicPr>
          <p:nvPr/>
        </p:nvPicPr>
        <p:blipFill>
          <a:blip r:embed="rId4"/>
          <a:stretch>
            <a:fillRect/>
          </a:stretch>
        </p:blipFill>
        <p:spPr>
          <a:xfrm>
            <a:off x="981292" y="1574383"/>
            <a:ext cx="5054600" cy="228600"/>
          </a:xfrm>
          <a:prstGeom prst="rect">
            <a:avLst/>
          </a:prstGeom>
        </p:spPr>
      </p:pic>
      <p:pic>
        <p:nvPicPr>
          <p:cNvPr id="9" name="Picture 8">
            <a:extLst>
              <a:ext uri="{FF2B5EF4-FFF2-40B4-BE49-F238E27FC236}">
                <a16:creationId xmlns:a16="http://schemas.microsoft.com/office/drawing/2014/main" id="{95A12229-742B-D372-1FC7-D081A6B2EFD5}"/>
              </a:ext>
            </a:extLst>
          </p:cNvPr>
          <p:cNvPicPr>
            <a:picLocks noChangeAspect="1"/>
          </p:cNvPicPr>
          <p:nvPr/>
        </p:nvPicPr>
        <p:blipFill>
          <a:blip r:embed="rId5"/>
          <a:stretch>
            <a:fillRect/>
          </a:stretch>
        </p:blipFill>
        <p:spPr>
          <a:xfrm>
            <a:off x="874605" y="2099483"/>
            <a:ext cx="5221395" cy="1140483"/>
          </a:xfrm>
          <a:prstGeom prst="rect">
            <a:avLst/>
          </a:prstGeom>
        </p:spPr>
      </p:pic>
      <p:pic>
        <p:nvPicPr>
          <p:cNvPr id="11" name="Picture 10">
            <a:extLst>
              <a:ext uri="{FF2B5EF4-FFF2-40B4-BE49-F238E27FC236}">
                <a16:creationId xmlns:a16="http://schemas.microsoft.com/office/drawing/2014/main" id="{B43C1772-E3F9-081A-3CC3-E9FF45911AB7}"/>
              </a:ext>
            </a:extLst>
          </p:cNvPr>
          <p:cNvPicPr>
            <a:picLocks noChangeAspect="1"/>
          </p:cNvPicPr>
          <p:nvPr/>
        </p:nvPicPr>
        <p:blipFill>
          <a:blip r:embed="rId6"/>
          <a:stretch>
            <a:fillRect/>
          </a:stretch>
        </p:blipFill>
        <p:spPr>
          <a:xfrm>
            <a:off x="874605" y="3389415"/>
            <a:ext cx="5221395" cy="3037146"/>
          </a:xfrm>
          <a:prstGeom prst="rect">
            <a:avLst/>
          </a:prstGeom>
        </p:spPr>
      </p:pic>
    </p:spTree>
    <p:extLst>
      <p:ext uri="{BB962C8B-B14F-4D97-AF65-F5344CB8AC3E}">
        <p14:creationId xmlns:p14="http://schemas.microsoft.com/office/powerpoint/2010/main" val="3511399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03AD8-7050-1272-1FED-62E9511B95A1}"/>
              </a:ext>
            </a:extLst>
          </p:cNvPr>
          <p:cNvSpPr txBox="1"/>
          <p:nvPr/>
        </p:nvSpPr>
        <p:spPr>
          <a:xfrm>
            <a:off x="630620" y="1221720"/>
            <a:ext cx="8441943" cy="369332"/>
          </a:xfrm>
          <a:prstGeom prst="rect">
            <a:avLst/>
          </a:prstGeom>
          <a:noFill/>
        </p:spPr>
        <p:txBody>
          <a:bodyPr wrap="square">
            <a:spAutoFit/>
          </a:bodyPr>
          <a:lstStyle/>
          <a:p>
            <a:pPr algn="l"/>
            <a:r>
              <a:rPr lang="en-US" altLang="zh-CN" b="1" dirty="0">
                <a:solidFill>
                  <a:srgbClr val="333333"/>
                </a:solidFill>
                <a:latin typeface="Helvetica Neue" panose="02000503000000020004" pitchFamily="2" charset="0"/>
              </a:rPr>
              <a:t>Comparison</a:t>
            </a:r>
            <a:r>
              <a:rPr lang="zh-CN" altLang="en-US" b="1" dirty="0">
                <a:solidFill>
                  <a:srgbClr val="333333"/>
                </a:solidFill>
                <a:latin typeface="Helvetica Neue" panose="02000503000000020004" pitchFamily="2" charset="0"/>
              </a:rPr>
              <a:t> </a:t>
            </a:r>
            <a:r>
              <a:rPr lang="en-US" altLang="zh-CN" b="1" dirty="0">
                <a:solidFill>
                  <a:srgbClr val="333333"/>
                </a:solidFill>
                <a:latin typeface="Helvetica Neue" panose="02000503000000020004" pitchFamily="2" charset="0"/>
              </a:rPr>
              <a:t>of</a:t>
            </a:r>
            <a:r>
              <a:rPr lang="zh-CN" altLang="en-US" b="1" dirty="0">
                <a:solidFill>
                  <a:srgbClr val="333333"/>
                </a:solidFill>
                <a:latin typeface="Helvetica Neue" panose="02000503000000020004" pitchFamily="2" charset="0"/>
              </a:rPr>
              <a:t> </a:t>
            </a:r>
            <a:r>
              <a:rPr lang="en-US" altLang="zh-CN" b="1" dirty="0">
                <a:solidFill>
                  <a:srgbClr val="333333"/>
                </a:solidFill>
                <a:latin typeface="Helvetica Neue" panose="02000503000000020004" pitchFamily="2" charset="0"/>
              </a:rPr>
              <a:t>three</a:t>
            </a:r>
            <a:r>
              <a:rPr lang="zh-CN" altLang="en-US" b="1" dirty="0">
                <a:solidFill>
                  <a:srgbClr val="333333"/>
                </a:solidFill>
                <a:latin typeface="Helvetica Neue" panose="02000503000000020004" pitchFamily="2" charset="0"/>
              </a:rPr>
              <a:t> </a:t>
            </a:r>
            <a:r>
              <a:rPr lang="en-US" altLang="zh-CN" b="1" dirty="0">
                <a:solidFill>
                  <a:srgbClr val="333333"/>
                </a:solidFill>
                <a:latin typeface="Helvetica Neue" panose="02000503000000020004" pitchFamily="2" charset="0"/>
              </a:rPr>
              <a:t>SVM</a:t>
            </a:r>
            <a:r>
              <a:rPr lang="zh-CN" altLang="en-US" b="1" dirty="0">
                <a:solidFill>
                  <a:srgbClr val="333333"/>
                </a:solidFill>
                <a:latin typeface="Helvetica Neue" panose="02000503000000020004" pitchFamily="2" charset="0"/>
              </a:rPr>
              <a:t> </a:t>
            </a:r>
            <a:r>
              <a:rPr lang="en-US" altLang="zh-CN" b="1" dirty="0">
                <a:solidFill>
                  <a:srgbClr val="333333"/>
                </a:solidFill>
                <a:latin typeface="Helvetica Neue" panose="02000503000000020004" pitchFamily="2" charset="0"/>
              </a:rPr>
              <a:t>models:</a:t>
            </a:r>
            <a:endParaRPr lang="en-HK" b="1" i="0" dirty="0">
              <a:solidFill>
                <a:srgbClr val="333333"/>
              </a:solidFill>
              <a:effectLst/>
              <a:latin typeface="Helvetica Neue" panose="02000503000000020004" pitchFamily="2" charset="0"/>
            </a:endParaRPr>
          </a:p>
        </p:txBody>
      </p:sp>
      <p:graphicFrame>
        <p:nvGraphicFramePr>
          <p:cNvPr id="9" name="Table 8">
            <a:extLst>
              <a:ext uri="{FF2B5EF4-FFF2-40B4-BE49-F238E27FC236}">
                <a16:creationId xmlns:a16="http://schemas.microsoft.com/office/drawing/2014/main" id="{387C1801-43BB-22C9-BE58-0D31A80DE6F5}"/>
              </a:ext>
            </a:extLst>
          </p:cNvPr>
          <p:cNvGraphicFramePr>
            <a:graphicFrameLocks noGrp="1"/>
          </p:cNvGraphicFramePr>
          <p:nvPr>
            <p:extLst>
              <p:ext uri="{D42A27DB-BD31-4B8C-83A1-F6EECF244321}">
                <p14:modId xmlns:p14="http://schemas.microsoft.com/office/powerpoint/2010/main" val="577956391"/>
              </p:ext>
            </p:extLst>
          </p:nvPr>
        </p:nvGraphicFramePr>
        <p:xfrm>
          <a:off x="780718" y="2710448"/>
          <a:ext cx="4753809" cy="1707416"/>
        </p:xfrm>
        <a:graphic>
          <a:graphicData uri="http://schemas.openxmlformats.org/drawingml/2006/table">
            <a:tbl>
              <a:tblPr firstRow="1" bandRow="1">
                <a:tableStyleId>{93296810-A885-4BE3-A3E7-6D5BEEA58F35}</a:tableStyleId>
              </a:tblPr>
              <a:tblGrid>
                <a:gridCol w="1584603">
                  <a:extLst>
                    <a:ext uri="{9D8B030D-6E8A-4147-A177-3AD203B41FA5}">
                      <a16:colId xmlns:a16="http://schemas.microsoft.com/office/drawing/2014/main" val="2507023094"/>
                    </a:ext>
                  </a:extLst>
                </a:gridCol>
                <a:gridCol w="1584603">
                  <a:extLst>
                    <a:ext uri="{9D8B030D-6E8A-4147-A177-3AD203B41FA5}">
                      <a16:colId xmlns:a16="http://schemas.microsoft.com/office/drawing/2014/main" val="2373614499"/>
                    </a:ext>
                  </a:extLst>
                </a:gridCol>
                <a:gridCol w="1584603">
                  <a:extLst>
                    <a:ext uri="{9D8B030D-6E8A-4147-A177-3AD203B41FA5}">
                      <a16:colId xmlns:a16="http://schemas.microsoft.com/office/drawing/2014/main" val="1072346168"/>
                    </a:ext>
                  </a:extLst>
                </a:gridCol>
              </a:tblGrid>
              <a:tr h="426854">
                <a:tc>
                  <a:txBody>
                    <a:bodyPr/>
                    <a:lstStyle/>
                    <a:p>
                      <a:r>
                        <a:rPr lang="en-US" altLang="zh-CN" dirty="0"/>
                        <a:t>Model</a:t>
                      </a:r>
                      <a:endParaRPr lang="en-US" dirty="0"/>
                    </a:p>
                  </a:txBody>
                  <a:tcPr/>
                </a:tc>
                <a:tc>
                  <a:txBody>
                    <a:bodyPr/>
                    <a:lstStyle/>
                    <a:p>
                      <a:r>
                        <a:rPr lang="en-US" altLang="zh-CN" dirty="0"/>
                        <a:t>Accuracy</a:t>
                      </a:r>
                      <a:endParaRPr lang="en-US" dirty="0"/>
                    </a:p>
                  </a:txBody>
                  <a:tcPr/>
                </a:tc>
                <a:tc>
                  <a:txBody>
                    <a:bodyPr/>
                    <a:lstStyle/>
                    <a:p>
                      <a:r>
                        <a:rPr lang="en-US" altLang="zh-CN" dirty="0"/>
                        <a:t>Kappa</a:t>
                      </a:r>
                      <a:endParaRPr lang="en-US" dirty="0"/>
                    </a:p>
                  </a:txBody>
                  <a:tcPr/>
                </a:tc>
                <a:extLst>
                  <a:ext uri="{0D108BD9-81ED-4DB2-BD59-A6C34878D82A}">
                    <a16:rowId xmlns:a16="http://schemas.microsoft.com/office/drawing/2014/main" val="2951585998"/>
                  </a:ext>
                </a:extLst>
              </a:tr>
              <a:tr h="426854">
                <a:tc>
                  <a:txBody>
                    <a:bodyPr/>
                    <a:lstStyle/>
                    <a:p>
                      <a:r>
                        <a:rPr lang="en-US" altLang="zh-CN" dirty="0"/>
                        <a:t>SVM</a:t>
                      </a:r>
                      <a:endParaRPr lang="en-US" dirty="0"/>
                    </a:p>
                  </a:txBody>
                  <a:tcPr/>
                </a:tc>
                <a:tc>
                  <a:txBody>
                    <a:bodyPr/>
                    <a:lstStyle/>
                    <a:p>
                      <a:r>
                        <a:rPr lang="en-US" altLang="zh-CN" dirty="0"/>
                        <a:t>0.86738</a:t>
                      </a:r>
                      <a:endParaRPr lang="en-US" dirty="0"/>
                    </a:p>
                  </a:txBody>
                  <a:tcPr/>
                </a:tc>
                <a:tc>
                  <a:txBody>
                    <a:bodyPr/>
                    <a:lstStyle/>
                    <a:p>
                      <a:r>
                        <a:rPr lang="en-US" altLang="zh-CN" dirty="0"/>
                        <a:t>0.73220</a:t>
                      </a:r>
                      <a:endParaRPr lang="en-US" dirty="0"/>
                    </a:p>
                  </a:txBody>
                  <a:tcPr/>
                </a:tc>
                <a:extLst>
                  <a:ext uri="{0D108BD9-81ED-4DB2-BD59-A6C34878D82A}">
                    <a16:rowId xmlns:a16="http://schemas.microsoft.com/office/drawing/2014/main" val="1592040271"/>
                  </a:ext>
                </a:extLst>
              </a:tr>
              <a:tr h="426854">
                <a:tc>
                  <a:txBody>
                    <a:bodyPr/>
                    <a:lstStyle/>
                    <a:p>
                      <a:r>
                        <a:rPr lang="en-US" altLang="zh-CN" dirty="0">
                          <a:solidFill>
                            <a:srgbClr val="FF0000"/>
                          </a:solidFill>
                        </a:rPr>
                        <a:t>SVM9</a:t>
                      </a:r>
                      <a:endParaRPr lang="en-US" dirty="0">
                        <a:solidFill>
                          <a:srgbClr val="FF0000"/>
                        </a:solidFill>
                      </a:endParaRPr>
                    </a:p>
                  </a:txBody>
                  <a:tcPr/>
                </a:tc>
                <a:tc>
                  <a:txBody>
                    <a:bodyPr/>
                    <a:lstStyle/>
                    <a:p>
                      <a:r>
                        <a:rPr lang="en-US" altLang="zh-CN" dirty="0">
                          <a:solidFill>
                            <a:srgbClr val="FF0000"/>
                          </a:solidFill>
                        </a:rPr>
                        <a:t>0.87492</a:t>
                      </a:r>
                      <a:endParaRPr lang="en-US" dirty="0">
                        <a:solidFill>
                          <a:srgbClr val="FF0000"/>
                        </a:solidFill>
                      </a:endParaRPr>
                    </a:p>
                  </a:txBody>
                  <a:tcPr/>
                </a:tc>
                <a:tc>
                  <a:txBody>
                    <a:bodyPr/>
                    <a:lstStyle/>
                    <a:p>
                      <a:r>
                        <a:rPr lang="en-US" altLang="zh-CN" dirty="0">
                          <a:solidFill>
                            <a:srgbClr val="FF0000"/>
                          </a:solidFill>
                        </a:rPr>
                        <a:t>0.74753</a:t>
                      </a:r>
                      <a:endParaRPr lang="en-US" dirty="0">
                        <a:solidFill>
                          <a:srgbClr val="FF0000"/>
                        </a:solidFill>
                      </a:endParaRPr>
                    </a:p>
                  </a:txBody>
                  <a:tcPr/>
                </a:tc>
                <a:extLst>
                  <a:ext uri="{0D108BD9-81ED-4DB2-BD59-A6C34878D82A}">
                    <a16:rowId xmlns:a16="http://schemas.microsoft.com/office/drawing/2014/main" val="2706592386"/>
                  </a:ext>
                </a:extLst>
              </a:tr>
              <a:tr h="426854">
                <a:tc>
                  <a:txBody>
                    <a:bodyPr/>
                    <a:lstStyle/>
                    <a:p>
                      <a:r>
                        <a:rPr lang="en-US" altLang="zh-CN" dirty="0"/>
                        <a:t>SVM6</a:t>
                      </a:r>
                      <a:endParaRPr lang="en-US" dirty="0"/>
                    </a:p>
                  </a:txBody>
                  <a:tcPr/>
                </a:tc>
                <a:tc>
                  <a:txBody>
                    <a:bodyPr/>
                    <a:lstStyle/>
                    <a:p>
                      <a:r>
                        <a:rPr lang="en-US" altLang="zh-CN" dirty="0"/>
                        <a:t>0.84815</a:t>
                      </a:r>
                      <a:endParaRPr lang="en-US" dirty="0"/>
                    </a:p>
                  </a:txBody>
                  <a:tcPr/>
                </a:tc>
                <a:tc>
                  <a:txBody>
                    <a:bodyPr/>
                    <a:lstStyle/>
                    <a:p>
                      <a:r>
                        <a:rPr lang="en-US" altLang="zh-CN" dirty="0"/>
                        <a:t>0.69474</a:t>
                      </a:r>
                      <a:endParaRPr lang="en-US" dirty="0"/>
                    </a:p>
                  </a:txBody>
                  <a:tcPr/>
                </a:tc>
                <a:extLst>
                  <a:ext uri="{0D108BD9-81ED-4DB2-BD59-A6C34878D82A}">
                    <a16:rowId xmlns:a16="http://schemas.microsoft.com/office/drawing/2014/main" val="1348304219"/>
                  </a:ext>
                </a:extLst>
              </a:tr>
            </a:tbl>
          </a:graphicData>
        </a:graphic>
      </p:graphicFrame>
      <p:sp>
        <p:nvSpPr>
          <p:cNvPr id="4" name="文本框 11">
            <a:extLst>
              <a:ext uri="{FF2B5EF4-FFF2-40B4-BE49-F238E27FC236}">
                <a16:creationId xmlns:a16="http://schemas.microsoft.com/office/drawing/2014/main" id="{4A18613D-F91E-700F-5290-66C25877769E}"/>
              </a:ext>
            </a:extLst>
          </p:cNvPr>
          <p:cNvSpPr txBox="1"/>
          <p:nvPr/>
        </p:nvSpPr>
        <p:spPr>
          <a:xfrm>
            <a:off x="9986467" y="119799"/>
            <a:ext cx="1754959" cy="584775"/>
          </a:xfrm>
          <a:prstGeom prst="rect">
            <a:avLst/>
          </a:prstGeom>
          <a:noFill/>
        </p:spPr>
        <p:txBody>
          <a:bodyPr wrap="square">
            <a:spAutoFit/>
          </a:bodyPr>
          <a:lstStyle/>
          <a:p>
            <a:pPr algn="r"/>
            <a:r>
              <a:rPr lang="en-US" altLang="zh-CN" sz="3200" b="1" dirty="0">
                <a:solidFill>
                  <a:schemeClr val="accent5"/>
                </a:solidFill>
              </a:rPr>
              <a:t>SVM</a:t>
            </a:r>
            <a:endParaRPr lang="zh-CN" altLang="en-US" sz="3200" b="1" dirty="0">
              <a:solidFill>
                <a:schemeClr val="accent5"/>
              </a:solidFill>
            </a:endParaRPr>
          </a:p>
        </p:txBody>
      </p:sp>
      <p:pic>
        <p:nvPicPr>
          <p:cNvPr id="8" name="Picture 7">
            <a:extLst>
              <a:ext uri="{FF2B5EF4-FFF2-40B4-BE49-F238E27FC236}">
                <a16:creationId xmlns:a16="http://schemas.microsoft.com/office/drawing/2014/main" id="{904421B4-7EFF-7BE4-8278-A4D395A503A9}"/>
              </a:ext>
            </a:extLst>
          </p:cNvPr>
          <p:cNvPicPr>
            <a:picLocks noChangeAspect="1"/>
          </p:cNvPicPr>
          <p:nvPr/>
        </p:nvPicPr>
        <p:blipFill>
          <a:blip r:embed="rId3"/>
          <a:stretch>
            <a:fillRect/>
          </a:stretch>
        </p:blipFill>
        <p:spPr>
          <a:xfrm>
            <a:off x="6382781" y="1591052"/>
            <a:ext cx="4753810" cy="4720567"/>
          </a:xfrm>
          <a:prstGeom prst="rect">
            <a:avLst/>
          </a:prstGeom>
        </p:spPr>
      </p:pic>
      <p:sp>
        <p:nvSpPr>
          <p:cNvPr id="10" name="TextBox 9">
            <a:extLst>
              <a:ext uri="{FF2B5EF4-FFF2-40B4-BE49-F238E27FC236}">
                <a16:creationId xmlns:a16="http://schemas.microsoft.com/office/drawing/2014/main" id="{B6AE7296-34CA-9896-8293-5F804B0B88C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Modeling Techniques</a:t>
            </a:r>
            <a:r>
              <a:rPr lang="zh-CN" altLang="en-US" sz="3200" dirty="0">
                <a:solidFill>
                  <a:srgbClr val="E60000"/>
                </a:solidFill>
              </a:rPr>
              <a:t> </a:t>
            </a:r>
            <a:r>
              <a:rPr lang="en-US" altLang="zh-CN" sz="3200" dirty="0">
                <a:solidFill>
                  <a:srgbClr val="E60000"/>
                </a:solidFill>
              </a:rPr>
              <a:t>(3)</a:t>
            </a:r>
            <a:r>
              <a:rPr lang="zh-CN" altLang="en-US" sz="3200" dirty="0">
                <a:solidFill>
                  <a:srgbClr val="E60000"/>
                </a:solidFill>
              </a:rPr>
              <a:t>   </a:t>
            </a:r>
            <a:r>
              <a:rPr lang="en-US" altLang="zh-CN" sz="2800" dirty="0"/>
              <a:t>Model</a:t>
            </a:r>
            <a:r>
              <a:rPr lang="zh-CN" altLang="en-US" sz="2800" dirty="0"/>
              <a:t> </a:t>
            </a:r>
            <a:r>
              <a:rPr lang="en-US" altLang="zh-CN" sz="2800" dirty="0"/>
              <a:t>Evaluation</a:t>
            </a:r>
            <a:endParaRPr lang="en-US" sz="3200" dirty="0"/>
          </a:p>
        </p:txBody>
      </p:sp>
    </p:spTree>
    <p:extLst>
      <p:ext uri="{BB962C8B-B14F-4D97-AF65-F5344CB8AC3E}">
        <p14:creationId xmlns:p14="http://schemas.microsoft.com/office/powerpoint/2010/main" val="974144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4D55F4AF-854B-B9FD-3E41-95BF84A0E146}"/>
              </a:ext>
            </a:extLst>
          </p:cNvPr>
          <p:cNvSpPr txBox="1"/>
          <p:nvPr/>
        </p:nvSpPr>
        <p:spPr>
          <a:xfrm>
            <a:off x="630621" y="378372"/>
            <a:ext cx="9816662" cy="584775"/>
          </a:xfrm>
          <a:prstGeom prst="rect">
            <a:avLst/>
          </a:prstGeom>
          <a:noFill/>
        </p:spPr>
        <p:txBody>
          <a:bodyPr wrap="square" rtlCol="0">
            <a:spAutoFit/>
          </a:bodyPr>
          <a:lstStyle/>
          <a:p>
            <a:r>
              <a:rPr lang="en-US" altLang="zh-CN" sz="3200" b="1" dirty="0"/>
              <a:t>Principal Component Analysis</a:t>
            </a:r>
            <a:endParaRPr lang="en-US" sz="3200" b="1" dirty="0"/>
          </a:p>
        </p:txBody>
      </p:sp>
      <p:pic>
        <p:nvPicPr>
          <p:cNvPr id="3" name="圖片 3">
            <a:extLst>
              <a:ext uri="{FF2B5EF4-FFF2-40B4-BE49-F238E27FC236}">
                <a16:creationId xmlns:a16="http://schemas.microsoft.com/office/drawing/2014/main" id="{C3C2CBC1-8FB7-1FFC-AF82-05ECD8DCFFAF}"/>
              </a:ext>
            </a:extLst>
          </p:cNvPr>
          <p:cNvPicPr>
            <a:picLocks noChangeAspect="1"/>
          </p:cNvPicPr>
          <p:nvPr/>
        </p:nvPicPr>
        <p:blipFill>
          <a:blip r:embed="rId2"/>
          <a:stretch>
            <a:fillRect/>
          </a:stretch>
        </p:blipFill>
        <p:spPr>
          <a:xfrm>
            <a:off x="7220336" y="1713855"/>
            <a:ext cx="4590111" cy="2479011"/>
          </a:xfrm>
          <a:prstGeom prst="rect">
            <a:avLst/>
          </a:prstGeom>
        </p:spPr>
      </p:pic>
      <p:sp>
        <p:nvSpPr>
          <p:cNvPr id="5" name="文本框 4">
            <a:extLst>
              <a:ext uri="{FF2B5EF4-FFF2-40B4-BE49-F238E27FC236}">
                <a16:creationId xmlns:a16="http://schemas.microsoft.com/office/drawing/2014/main" id="{B5EE0C02-8577-7E56-FE0E-8F8D2BBDC249}"/>
              </a:ext>
            </a:extLst>
          </p:cNvPr>
          <p:cNvSpPr txBox="1"/>
          <p:nvPr/>
        </p:nvSpPr>
        <p:spPr>
          <a:xfrm>
            <a:off x="883920" y="1893799"/>
            <a:ext cx="6096000" cy="646331"/>
          </a:xfrm>
          <a:prstGeom prst="rect">
            <a:avLst/>
          </a:prstGeom>
          <a:noFill/>
        </p:spPr>
        <p:txBody>
          <a:bodyPr wrap="square">
            <a:spAutoFit/>
          </a:bodyPr>
          <a:lstStyle/>
          <a:p>
            <a:r>
              <a:rPr lang="en-US" altLang="zh-HK" dirty="0"/>
              <a:t>For large p cases, it is impossible to input all predictors into the regression model.</a:t>
            </a:r>
          </a:p>
        </p:txBody>
      </p:sp>
      <p:sp>
        <p:nvSpPr>
          <p:cNvPr id="9" name="文本框 8">
            <a:extLst>
              <a:ext uri="{FF2B5EF4-FFF2-40B4-BE49-F238E27FC236}">
                <a16:creationId xmlns:a16="http://schemas.microsoft.com/office/drawing/2014/main" id="{E50BAB5E-DB7A-8614-A587-3F7DDF246895}"/>
              </a:ext>
            </a:extLst>
          </p:cNvPr>
          <p:cNvSpPr txBox="1"/>
          <p:nvPr/>
        </p:nvSpPr>
        <p:spPr>
          <a:xfrm>
            <a:off x="883920" y="2870617"/>
            <a:ext cx="6096000" cy="1200329"/>
          </a:xfrm>
          <a:prstGeom prst="rect">
            <a:avLst/>
          </a:prstGeom>
          <a:noFill/>
        </p:spPr>
        <p:txBody>
          <a:bodyPr wrap="square">
            <a:spAutoFit/>
          </a:bodyPr>
          <a:lstStyle/>
          <a:p>
            <a:r>
              <a:rPr lang="en-US" altLang="zh-CN" dirty="0"/>
              <a:t>The goal of PCA is to find a new set of attributes </a:t>
            </a:r>
          </a:p>
          <a:p>
            <a:r>
              <a:rPr lang="en-US" altLang="zh-CN" dirty="0"/>
              <a:t>[called principal components (PCs), which are linear </a:t>
            </a:r>
          </a:p>
          <a:p>
            <a:r>
              <a:rPr lang="en-US" altLang="zh-CN" dirty="0"/>
              <a:t>combinations of the original attributes] that better </a:t>
            </a:r>
          </a:p>
          <a:p>
            <a:r>
              <a:rPr lang="en-US" altLang="zh-CN" dirty="0"/>
              <a:t>captures the variability of the data.</a:t>
            </a:r>
            <a:endParaRPr lang="zh-CN" altLang="en-US" dirty="0"/>
          </a:p>
        </p:txBody>
      </p:sp>
    </p:spTree>
    <p:extLst>
      <p:ext uri="{BB962C8B-B14F-4D97-AF65-F5344CB8AC3E}">
        <p14:creationId xmlns:p14="http://schemas.microsoft.com/office/powerpoint/2010/main" val="706192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D51590C-E9F5-6062-787E-EDF2CBB44889}"/>
              </a:ext>
            </a:extLst>
          </p:cNvPr>
          <p:cNvSpPr txBox="1"/>
          <p:nvPr/>
        </p:nvSpPr>
        <p:spPr>
          <a:xfrm>
            <a:off x="558800" y="867657"/>
            <a:ext cx="6096000" cy="369332"/>
          </a:xfrm>
          <a:prstGeom prst="rect">
            <a:avLst/>
          </a:prstGeom>
          <a:noFill/>
        </p:spPr>
        <p:txBody>
          <a:bodyPr wrap="square">
            <a:spAutoFit/>
          </a:bodyPr>
          <a:lstStyle/>
          <a:p>
            <a:r>
              <a:rPr lang="en-US" altLang="zh-CN" dirty="0"/>
              <a:t>The correlation matrix </a:t>
            </a:r>
          </a:p>
        </p:txBody>
      </p:sp>
      <p:sp>
        <p:nvSpPr>
          <p:cNvPr id="8" name="文本框 7">
            <a:extLst>
              <a:ext uri="{FF2B5EF4-FFF2-40B4-BE49-F238E27FC236}">
                <a16:creationId xmlns:a16="http://schemas.microsoft.com/office/drawing/2014/main" id="{BD149BE4-6687-B1CE-444B-42842D9E7647}"/>
              </a:ext>
            </a:extLst>
          </p:cNvPr>
          <p:cNvSpPr txBox="1"/>
          <p:nvPr/>
        </p:nvSpPr>
        <p:spPr>
          <a:xfrm>
            <a:off x="325120" y="265390"/>
            <a:ext cx="6096000" cy="584775"/>
          </a:xfrm>
          <a:prstGeom prst="rect">
            <a:avLst/>
          </a:prstGeom>
          <a:noFill/>
        </p:spPr>
        <p:txBody>
          <a:bodyPr wrap="square">
            <a:spAutoFit/>
          </a:bodyPr>
          <a:lstStyle/>
          <a:p>
            <a:r>
              <a:rPr lang="en-US" altLang="zh-CN" sz="3200" b="1" dirty="0"/>
              <a:t>PCA</a:t>
            </a:r>
          </a:p>
        </p:txBody>
      </p:sp>
      <p:pic>
        <p:nvPicPr>
          <p:cNvPr id="18" name="图片 17">
            <a:extLst>
              <a:ext uri="{FF2B5EF4-FFF2-40B4-BE49-F238E27FC236}">
                <a16:creationId xmlns:a16="http://schemas.microsoft.com/office/drawing/2014/main" id="{47A0F874-3A9E-0691-E1D1-CC0C5B909E34}"/>
              </a:ext>
            </a:extLst>
          </p:cNvPr>
          <p:cNvPicPr>
            <a:picLocks noChangeAspect="1"/>
          </p:cNvPicPr>
          <p:nvPr/>
        </p:nvPicPr>
        <p:blipFill>
          <a:blip r:embed="rId2"/>
          <a:stretch>
            <a:fillRect/>
          </a:stretch>
        </p:blipFill>
        <p:spPr>
          <a:xfrm>
            <a:off x="558800" y="1236990"/>
            <a:ext cx="10596880" cy="2644130"/>
          </a:xfrm>
          <a:prstGeom prst="rect">
            <a:avLst/>
          </a:prstGeom>
        </p:spPr>
      </p:pic>
      <p:pic>
        <p:nvPicPr>
          <p:cNvPr id="20" name="图片 19">
            <a:extLst>
              <a:ext uri="{FF2B5EF4-FFF2-40B4-BE49-F238E27FC236}">
                <a16:creationId xmlns:a16="http://schemas.microsoft.com/office/drawing/2014/main" id="{110E4DC6-3F3F-5F05-81F5-4E17B8EFC9F4}"/>
              </a:ext>
            </a:extLst>
          </p:cNvPr>
          <p:cNvPicPr>
            <a:picLocks noChangeAspect="1"/>
          </p:cNvPicPr>
          <p:nvPr/>
        </p:nvPicPr>
        <p:blipFill>
          <a:blip r:embed="rId3"/>
          <a:stretch>
            <a:fillRect/>
          </a:stretch>
        </p:blipFill>
        <p:spPr>
          <a:xfrm>
            <a:off x="558800" y="3997990"/>
            <a:ext cx="10596880" cy="2716540"/>
          </a:xfrm>
          <a:prstGeom prst="rect">
            <a:avLst/>
          </a:prstGeom>
        </p:spPr>
      </p:pic>
    </p:spTree>
    <p:extLst>
      <p:ext uri="{BB962C8B-B14F-4D97-AF65-F5344CB8AC3E}">
        <p14:creationId xmlns:p14="http://schemas.microsoft.com/office/powerpoint/2010/main" val="1120090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4DBC1F5-3AE4-F62A-C029-3FCE3374CD60}"/>
              </a:ext>
            </a:extLst>
          </p:cNvPr>
          <p:cNvPicPr>
            <a:picLocks noChangeAspect="1"/>
          </p:cNvPicPr>
          <p:nvPr/>
        </p:nvPicPr>
        <p:blipFill>
          <a:blip r:embed="rId2"/>
          <a:stretch>
            <a:fillRect/>
          </a:stretch>
        </p:blipFill>
        <p:spPr>
          <a:xfrm>
            <a:off x="180975" y="1003250"/>
            <a:ext cx="12011025" cy="2533650"/>
          </a:xfrm>
          <a:prstGeom prst="rect">
            <a:avLst/>
          </a:prstGeom>
        </p:spPr>
      </p:pic>
      <p:sp>
        <p:nvSpPr>
          <p:cNvPr id="4" name="文本框 3">
            <a:extLst>
              <a:ext uri="{FF2B5EF4-FFF2-40B4-BE49-F238E27FC236}">
                <a16:creationId xmlns:a16="http://schemas.microsoft.com/office/drawing/2014/main" id="{72525426-14B6-0B60-3EEA-6485AAB1866D}"/>
              </a:ext>
            </a:extLst>
          </p:cNvPr>
          <p:cNvSpPr txBox="1"/>
          <p:nvPr/>
        </p:nvSpPr>
        <p:spPr>
          <a:xfrm>
            <a:off x="325120" y="265390"/>
            <a:ext cx="6096000" cy="584775"/>
          </a:xfrm>
          <a:prstGeom prst="rect">
            <a:avLst/>
          </a:prstGeom>
          <a:noFill/>
        </p:spPr>
        <p:txBody>
          <a:bodyPr wrap="square">
            <a:spAutoFit/>
          </a:bodyPr>
          <a:lstStyle/>
          <a:p>
            <a:r>
              <a:rPr lang="en-US" altLang="zh-CN" sz="3200" b="1" dirty="0"/>
              <a:t>PCA</a:t>
            </a:r>
          </a:p>
        </p:txBody>
      </p:sp>
      <p:pic>
        <p:nvPicPr>
          <p:cNvPr id="5" name="图片 4">
            <a:extLst>
              <a:ext uri="{FF2B5EF4-FFF2-40B4-BE49-F238E27FC236}">
                <a16:creationId xmlns:a16="http://schemas.microsoft.com/office/drawing/2014/main" id="{58B59C90-FC78-5D40-DD41-9E89153D4C89}"/>
              </a:ext>
            </a:extLst>
          </p:cNvPr>
          <p:cNvPicPr>
            <a:picLocks noChangeAspect="1"/>
          </p:cNvPicPr>
          <p:nvPr/>
        </p:nvPicPr>
        <p:blipFill>
          <a:blip r:embed="rId3"/>
          <a:stretch>
            <a:fillRect/>
          </a:stretch>
        </p:blipFill>
        <p:spPr>
          <a:xfrm>
            <a:off x="180974" y="3689985"/>
            <a:ext cx="12011025" cy="3046562"/>
          </a:xfrm>
          <a:prstGeom prst="rect">
            <a:avLst/>
          </a:prstGeom>
        </p:spPr>
      </p:pic>
    </p:spTree>
    <p:extLst>
      <p:ext uri="{BB962C8B-B14F-4D97-AF65-F5344CB8AC3E}">
        <p14:creationId xmlns:p14="http://schemas.microsoft.com/office/powerpoint/2010/main" val="877800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0A3D729-D359-D1AE-6E53-35ECD9A165EC}"/>
              </a:ext>
            </a:extLst>
          </p:cNvPr>
          <p:cNvSpPr txBox="1"/>
          <p:nvPr/>
        </p:nvSpPr>
        <p:spPr>
          <a:xfrm>
            <a:off x="354875" y="173950"/>
            <a:ext cx="6096000" cy="584775"/>
          </a:xfrm>
          <a:prstGeom prst="rect">
            <a:avLst/>
          </a:prstGeom>
          <a:noFill/>
        </p:spPr>
        <p:txBody>
          <a:bodyPr wrap="square">
            <a:spAutoFit/>
          </a:bodyPr>
          <a:lstStyle/>
          <a:p>
            <a:r>
              <a:rPr lang="en-US" altLang="zh-CN" sz="3200" b="1" dirty="0"/>
              <a:t>PCA</a:t>
            </a:r>
          </a:p>
        </p:txBody>
      </p:sp>
      <p:pic>
        <p:nvPicPr>
          <p:cNvPr id="8" name="图片 7">
            <a:extLst>
              <a:ext uri="{FF2B5EF4-FFF2-40B4-BE49-F238E27FC236}">
                <a16:creationId xmlns:a16="http://schemas.microsoft.com/office/drawing/2014/main" id="{68A733F5-DC8F-D0B3-AF80-240634A5A963}"/>
              </a:ext>
            </a:extLst>
          </p:cNvPr>
          <p:cNvPicPr>
            <a:picLocks noChangeAspect="1"/>
          </p:cNvPicPr>
          <p:nvPr/>
        </p:nvPicPr>
        <p:blipFill>
          <a:blip r:embed="rId2"/>
          <a:stretch>
            <a:fillRect/>
          </a:stretch>
        </p:blipFill>
        <p:spPr>
          <a:xfrm>
            <a:off x="354875" y="758725"/>
            <a:ext cx="7985700" cy="2774035"/>
          </a:xfrm>
          <a:prstGeom prst="rect">
            <a:avLst/>
          </a:prstGeom>
        </p:spPr>
      </p:pic>
      <p:sp>
        <p:nvSpPr>
          <p:cNvPr id="10" name="文本框 9">
            <a:extLst>
              <a:ext uri="{FF2B5EF4-FFF2-40B4-BE49-F238E27FC236}">
                <a16:creationId xmlns:a16="http://schemas.microsoft.com/office/drawing/2014/main" id="{BBB35950-8C69-003E-D3E8-61ED484938F6}"/>
              </a:ext>
            </a:extLst>
          </p:cNvPr>
          <p:cNvSpPr txBox="1"/>
          <p:nvPr/>
        </p:nvSpPr>
        <p:spPr>
          <a:xfrm>
            <a:off x="8454875" y="1620580"/>
            <a:ext cx="3769360" cy="646331"/>
          </a:xfrm>
          <a:prstGeom prst="rect">
            <a:avLst/>
          </a:prstGeom>
          <a:noFill/>
        </p:spPr>
        <p:txBody>
          <a:bodyPr wrap="square">
            <a:spAutoFit/>
          </a:bodyPr>
          <a:lstStyle/>
          <a:p>
            <a:r>
              <a:rPr lang="en-US" altLang="zh-CN" dirty="0"/>
              <a:t>V9(Actual sales prices) </a:t>
            </a:r>
          </a:p>
          <a:p>
            <a:r>
              <a:rPr lang="en-US" altLang="zh-CN" dirty="0"/>
              <a:t>RMSE  </a:t>
            </a:r>
            <a:r>
              <a:rPr lang="zh-CN" altLang="en-US" dirty="0"/>
              <a:t>193.4545</a:t>
            </a:r>
          </a:p>
        </p:txBody>
      </p:sp>
      <p:pic>
        <p:nvPicPr>
          <p:cNvPr id="12" name="图片 11">
            <a:extLst>
              <a:ext uri="{FF2B5EF4-FFF2-40B4-BE49-F238E27FC236}">
                <a16:creationId xmlns:a16="http://schemas.microsoft.com/office/drawing/2014/main" id="{2DEABF4F-D945-D89C-7608-A514ABF676BE}"/>
              </a:ext>
            </a:extLst>
          </p:cNvPr>
          <p:cNvPicPr>
            <a:picLocks noChangeAspect="1"/>
          </p:cNvPicPr>
          <p:nvPr/>
        </p:nvPicPr>
        <p:blipFill>
          <a:blip r:embed="rId3"/>
          <a:stretch>
            <a:fillRect/>
          </a:stretch>
        </p:blipFill>
        <p:spPr>
          <a:xfrm>
            <a:off x="333771" y="3637020"/>
            <a:ext cx="8006804" cy="3149860"/>
          </a:xfrm>
          <a:prstGeom prst="rect">
            <a:avLst/>
          </a:prstGeom>
        </p:spPr>
      </p:pic>
      <p:sp>
        <p:nvSpPr>
          <p:cNvPr id="14" name="文本框 13">
            <a:extLst>
              <a:ext uri="{FF2B5EF4-FFF2-40B4-BE49-F238E27FC236}">
                <a16:creationId xmlns:a16="http://schemas.microsoft.com/office/drawing/2014/main" id="{E0517F2C-977D-9A7F-AECE-6D7210123038}"/>
              </a:ext>
            </a:extLst>
          </p:cNvPr>
          <p:cNvSpPr txBox="1"/>
          <p:nvPr/>
        </p:nvSpPr>
        <p:spPr>
          <a:xfrm>
            <a:off x="8454875" y="4267924"/>
            <a:ext cx="3997961" cy="646331"/>
          </a:xfrm>
          <a:prstGeom prst="rect">
            <a:avLst/>
          </a:prstGeom>
          <a:noFill/>
        </p:spPr>
        <p:txBody>
          <a:bodyPr wrap="square">
            <a:spAutoFit/>
          </a:bodyPr>
          <a:lstStyle/>
          <a:p>
            <a:r>
              <a:rPr lang="en-US" altLang="zh-CN" dirty="0"/>
              <a:t>V10(Actual construction costs) </a:t>
            </a:r>
          </a:p>
          <a:p>
            <a:r>
              <a:rPr lang="en-US" altLang="zh-CN" dirty="0"/>
              <a:t>RMSE  </a:t>
            </a:r>
            <a:r>
              <a:rPr lang="zh-CN" altLang="en-US" dirty="0"/>
              <a:t>40.8531</a:t>
            </a:r>
          </a:p>
        </p:txBody>
      </p:sp>
    </p:spTree>
    <p:extLst>
      <p:ext uri="{BB962C8B-B14F-4D97-AF65-F5344CB8AC3E}">
        <p14:creationId xmlns:p14="http://schemas.microsoft.com/office/powerpoint/2010/main" val="405885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488381" y="284786"/>
            <a:ext cx="9816662" cy="584775"/>
          </a:xfrm>
          <a:prstGeom prst="rect">
            <a:avLst/>
          </a:prstGeom>
          <a:noFill/>
        </p:spPr>
        <p:txBody>
          <a:bodyPr wrap="square" rtlCol="0">
            <a:spAutoFit/>
          </a:bodyPr>
          <a:lstStyle/>
          <a:p>
            <a:r>
              <a:rPr lang="en-US" altLang="zh-CN" sz="3200" b="1" dirty="0"/>
              <a:t>Background</a:t>
            </a:r>
            <a:endParaRPr lang="en-US" sz="3200" b="1" dirty="0"/>
          </a:p>
        </p:txBody>
      </p:sp>
      <p:sp>
        <p:nvSpPr>
          <p:cNvPr id="34" name="TextBox 33">
            <a:extLst>
              <a:ext uri="{FF2B5EF4-FFF2-40B4-BE49-F238E27FC236}">
                <a16:creationId xmlns:a16="http://schemas.microsoft.com/office/drawing/2014/main" id="{DA0579AE-F523-DBA9-31A7-E512F70FAD98}"/>
              </a:ext>
            </a:extLst>
          </p:cNvPr>
          <p:cNvSpPr txBox="1"/>
          <p:nvPr/>
        </p:nvSpPr>
        <p:spPr>
          <a:xfrm>
            <a:off x="1747465" y="4082583"/>
            <a:ext cx="5984295" cy="2339102"/>
          </a:xfrm>
          <a:prstGeom prst="rect">
            <a:avLst/>
          </a:prstGeom>
          <a:noFill/>
        </p:spPr>
        <p:txBody>
          <a:bodyPr wrap="square" rtlCol="0">
            <a:spAutoFit/>
          </a:bodyPr>
          <a:lstStyle/>
          <a:p>
            <a:endParaRPr lang="en-US" altLang="zh-CN" sz="2000" i="1" dirty="0"/>
          </a:p>
          <a:p>
            <a:r>
              <a:rPr lang="en-US" altLang="zh-CN" dirty="0">
                <a:solidFill>
                  <a:srgbClr val="131F33"/>
                </a:solidFill>
                <a:latin typeface="Georgia" panose="02040502050405020303" pitchFamily="18" charset="0"/>
              </a:rPr>
              <a:t>- To explore the dataset through data analysis to identify attributes strongly associated with Actual sales prices and Actual construction costs.</a:t>
            </a:r>
          </a:p>
          <a:p>
            <a:endParaRPr lang="en-US" altLang="zh-CN" dirty="0">
              <a:solidFill>
                <a:srgbClr val="131F33"/>
              </a:solidFill>
              <a:latin typeface="Georgia" panose="02040502050405020303" pitchFamily="18" charset="0"/>
            </a:endParaRPr>
          </a:p>
          <a:p>
            <a:r>
              <a:rPr lang="en-US" altLang="zh-CN" dirty="0">
                <a:solidFill>
                  <a:srgbClr val="131F33"/>
                </a:solidFill>
                <a:latin typeface="Georgia" panose="02040502050405020303" pitchFamily="18" charset="0"/>
              </a:rPr>
              <a:t>- To develop a predictive model using statistical modeling techniques to explain the data as accurate as possible.</a:t>
            </a:r>
          </a:p>
        </p:txBody>
      </p:sp>
      <p:sp>
        <p:nvSpPr>
          <p:cNvPr id="4" name="文本框 3">
            <a:extLst>
              <a:ext uri="{FF2B5EF4-FFF2-40B4-BE49-F238E27FC236}">
                <a16:creationId xmlns:a16="http://schemas.microsoft.com/office/drawing/2014/main" id="{B2D623CB-00AE-6A93-EEC1-E00559FF9208}"/>
              </a:ext>
            </a:extLst>
          </p:cNvPr>
          <p:cNvSpPr txBox="1"/>
          <p:nvPr/>
        </p:nvSpPr>
        <p:spPr>
          <a:xfrm>
            <a:off x="1747465" y="1123477"/>
            <a:ext cx="6096000" cy="2616101"/>
          </a:xfrm>
          <a:prstGeom prst="rect">
            <a:avLst/>
          </a:prstGeom>
          <a:noFill/>
        </p:spPr>
        <p:txBody>
          <a:bodyPr wrap="square">
            <a:spAutoFit/>
          </a:bodyPr>
          <a:lstStyle/>
          <a:p>
            <a:r>
              <a:rPr lang="en-US" altLang="zh-CN" sz="1800" dirty="0">
                <a:solidFill>
                  <a:srgbClr val="131F33"/>
                </a:solidFill>
                <a:effectLst/>
                <a:latin typeface="Arial" panose="020B0604020202020204" pitchFamily="34" charset="0"/>
              </a:rPr>
              <a:t>• </a:t>
            </a:r>
            <a:r>
              <a:rPr lang="en-US" altLang="zh-CN" sz="1800" dirty="0">
                <a:solidFill>
                  <a:srgbClr val="131F33"/>
                </a:solidFill>
                <a:effectLst/>
                <a:latin typeface="Georgia" panose="02040502050405020303" pitchFamily="18" charset="0"/>
              </a:rPr>
              <a:t>What? </a:t>
            </a:r>
            <a:endParaRPr lang="en-US" altLang="zh-CN" dirty="0"/>
          </a:p>
          <a:p>
            <a:r>
              <a:rPr lang="en-US" altLang="zh-CN" sz="1800" dirty="0">
                <a:solidFill>
                  <a:srgbClr val="131F33"/>
                </a:solidFill>
                <a:effectLst/>
                <a:latin typeface="Arial" panose="020B0604020202020204" pitchFamily="34" charset="0"/>
              </a:rPr>
              <a:t>– </a:t>
            </a:r>
            <a:r>
              <a:rPr lang="en-US" altLang="zh-CN" sz="1800" dirty="0">
                <a:solidFill>
                  <a:srgbClr val="131F33"/>
                </a:solidFill>
                <a:effectLst/>
                <a:latin typeface="Georgia" panose="02040502050405020303" pitchFamily="18" charset="0"/>
              </a:rPr>
              <a:t>Residential buildings </a:t>
            </a:r>
            <a:endParaRPr lang="en-US" altLang="zh-CN" dirty="0"/>
          </a:p>
          <a:p>
            <a:r>
              <a:rPr lang="en-US" altLang="zh-CN" sz="1800" dirty="0">
                <a:solidFill>
                  <a:srgbClr val="131F33"/>
                </a:solidFill>
                <a:effectLst/>
                <a:latin typeface="Arial" panose="020B0604020202020204" pitchFamily="34" charset="0"/>
              </a:rPr>
              <a:t>• </a:t>
            </a:r>
            <a:r>
              <a:rPr lang="en-US" altLang="zh-CN" sz="1800" dirty="0">
                <a:solidFill>
                  <a:srgbClr val="131F33"/>
                </a:solidFill>
                <a:effectLst/>
                <a:latin typeface="Georgia" panose="02040502050405020303" pitchFamily="18" charset="0"/>
              </a:rPr>
              <a:t>Where? </a:t>
            </a:r>
            <a:endParaRPr lang="en-US" altLang="zh-CN" dirty="0"/>
          </a:p>
          <a:p>
            <a:r>
              <a:rPr lang="en-US" altLang="zh-CN" sz="1800" dirty="0">
                <a:solidFill>
                  <a:srgbClr val="131F33"/>
                </a:solidFill>
                <a:effectLst/>
                <a:latin typeface="Arial" panose="020B0604020202020204" pitchFamily="34" charset="0"/>
              </a:rPr>
              <a:t>– </a:t>
            </a:r>
            <a:r>
              <a:rPr lang="en-US" altLang="zh-CN" sz="1800" dirty="0">
                <a:solidFill>
                  <a:srgbClr val="131F33"/>
                </a:solidFill>
                <a:effectLst/>
                <a:latin typeface="Georgia" panose="02040502050405020303" pitchFamily="18" charset="0"/>
              </a:rPr>
              <a:t>Tehran, Iran </a:t>
            </a:r>
            <a:endParaRPr lang="en-US" altLang="zh-CN" dirty="0"/>
          </a:p>
          <a:p>
            <a:r>
              <a:rPr lang="en-US" altLang="zh-CN" sz="1800" dirty="0">
                <a:solidFill>
                  <a:srgbClr val="131F33"/>
                </a:solidFill>
                <a:effectLst/>
                <a:latin typeface="Arial" panose="020B0604020202020204" pitchFamily="34" charset="0"/>
              </a:rPr>
              <a:t>• </a:t>
            </a:r>
            <a:r>
              <a:rPr lang="en-US" altLang="zh-CN" sz="1800" dirty="0">
                <a:solidFill>
                  <a:srgbClr val="131F33"/>
                </a:solidFill>
                <a:effectLst/>
                <a:latin typeface="Georgia" panose="02040502050405020303" pitchFamily="18" charset="0"/>
              </a:rPr>
              <a:t>When? </a:t>
            </a:r>
            <a:endParaRPr lang="en-US" altLang="zh-CN" dirty="0"/>
          </a:p>
          <a:p>
            <a:r>
              <a:rPr lang="en-US" altLang="zh-CN" sz="1800" dirty="0">
                <a:solidFill>
                  <a:srgbClr val="131F33"/>
                </a:solidFill>
                <a:effectLst/>
                <a:latin typeface="Arial" panose="020B0604020202020204" pitchFamily="34" charset="0"/>
              </a:rPr>
              <a:t>– </a:t>
            </a:r>
            <a:r>
              <a:rPr lang="en-US" altLang="zh-CN" sz="1800" dirty="0">
                <a:solidFill>
                  <a:srgbClr val="131F33"/>
                </a:solidFill>
                <a:effectLst/>
                <a:latin typeface="Georgia" panose="02040502050405020303" pitchFamily="18" charset="0"/>
              </a:rPr>
              <a:t>From 1972 to 1990 </a:t>
            </a:r>
            <a:endParaRPr lang="en-US" altLang="zh-CN" dirty="0"/>
          </a:p>
          <a:p>
            <a:r>
              <a:rPr lang="en-US" altLang="zh-CN" sz="2000" dirty="0">
                <a:solidFill>
                  <a:srgbClr val="131F33"/>
                </a:solidFill>
                <a:effectLst/>
                <a:latin typeface="Arial" panose="020B0604020202020204" pitchFamily="34" charset="0"/>
              </a:rPr>
              <a:t>• </a:t>
            </a:r>
            <a:r>
              <a:rPr lang="en-US" altLang="zh-CN" sz="2000" dirty="0">
                <a:solidFill>
                  <a:srgbClr val="131F33"/>
                </a:solidFill>
                <a:effectLst/>
                <a:latin typeface="Georgia" panose="02040502050405020303" pitchFamily="18" charset="0"/>
              </a:rPr>
              <a:t>Source </a:t>
            </a:r>
            <a:endParaRPr lang="en-US" altLang="zh-CN" dirty="0"/>
          </a:p>
          <a:p>
            <a:r>
              <a:rPr lang="en-US" altLang="zh-CN" sz="1800" dirty="0">
                <a:solidFill>
                  <a:srgbClr val="131F33"/>
                </a:solidFill>
                <a:effectLst/>
                <a:latin typeface="Arial" panose="020B0604020202020204" pitchFamily="34" charset="0"/>
              </a:rPr>
              <a:t>– </a:t>
            </a:r>
            <a:r>
              <a:rPr lang="en-US" altLang="zh-CN" sz="1800" dirty="0">
                <a:solidFill>
                  <a:srgbClr val="131F33"/>
                </a:solidFill>
                <a:effectLst/>
                <a:latin typeface="Georgia" panose="02040502050405020303" pitchFamily="18" charset="0"/>
              </a:rPr>
              <a:t>Machine Learning Repository hosted by </a:t>
            </a:r>
            <a:endParaRPr lang="en-US" altLang="zh-CN" dirty="0"/>
          </a:p>
          <a:p>
            <a:r>
              <a:rPr lang="en-US" altLang="zh-CN" sz="1800" dirty="0">
                <a:solidFill>
                  <a:srgbClr val="131F33"/>
                </a:solidFill>
                <a:effectLst/>
                <a:latin typeface="Georgia" panose="02040502050405020303" pitchFamily="18" charset="0"/>
              </a:rPr>
              <a:t>University of California, Irvine</a:t>
            </a:r>
            <a:endParaRPr lang="zh-CN" altLang="en-US" dirty="0"/>
          </a:p>
        </p:txBody>
      </p:sp>
      <p:sp>
        <p:nvSpPr>
          <p:cNvPr id="5" name="TextBox 1">
            <a:extLst>
              <a:ext uri="{FF2B5EF4-FFF2-40B4-BE49-F238E27FC236}">
                <a16:creationId xmlns:a16="http://schemas.microsoft.com/office/drawing/2014/main" id="{FE4427C9-FAB0-C005-8567-BB7D2B73C70C}"/>
              </a:ext>
            </a:extLst>
          </p:cNvPr>
          <p:cNvSpPr txBox="1"/>
          <p:nvPr/>
        </p:nvSpPr>
        <p:spPr>
          <a:xfrm>
            <a:off x="488381" y="3739578"/>
            <a:ext cx="9816662" cy="584775"/>
          </a:xfrm>
          <a:prstGeom prst="rect">
            <a:avLst/>
          </a:prstGeom>
          <a:noFill/>
        </p:spPr>
        <p:txBody>
          <a:bodyPr wrap="square" rtlCol="0">
            <a:spAutoFit/>
          </a:bodyPr>
          <a:lstStyle/>
          <a:p>
            <a:r>
              <a:rPr lang="en-US" altLang="zh-CN" sz="3200" b="1" dirty="0"/>
              <a:t>GOAL</a:t>
            </a:r>
            <a:endParaRPr lang="en-US" sz="3200" b="1" dirty="0"/>
          </a:p>
        </p:txBody>
      </p:sp>
    </p:spTree>
    <p:extLst>
      <p:ext uri="{BB962C8B-B14F-4D97-AF65-F5344CB8AC3E}">
        <p14:creationId xmlns:p14="http://schemas.microsoft.com/office/powerpoint/2010/main" val="236961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Model Comparison</a:t>
            </a:r>
            <a:endParaRPr lang="en-US" sz="3200" dirty="0"/>
          </a:p>
        </p:txBody>
      </p:sp>
      <p:pic>
        <p:nvPicPr>
          <p:cNvPr id="2050" name="Picture 2">
            <a:extLst>
              <a:ext uri="{FF2B5EF4-FFF2-40B4-BE49-F238E27FC236}">
                <a16:creationId xmlns:a16="http://schemas.microsoft.com/office/drawing/2014/main" id="{90A619E7-D65D-8386-3DF2-8A6D124BC5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80" t="5518" r="32107" b="8080"/>
          <a:stretch/>
        </p:blipFill>
        <p:spPr bwMode="auto">
          <a:xfrm>
            <a:off x="690111" y="1431061"/>
            <a:ext cx="5103953" cy="49830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8F985C-2DF9-6F5B-411B-A6F33DB3DFF7}"/>
              </a:ext>
            </a:extLst>
          </p:cNvPr>
          <p:cNvSpPr txBox="1"/>
          <p:nvPr/>
        </p:nvSpPr>
        <p:spPr>
          <a:xfrm>
            <a:off x="5974175" y="2592585"/>
            <a:ext cx="5414262" cy="2060757"/>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dirty="0"/>
              <a:t>Among the classifiers, </a:t>
            </a:r>
            <a:r>
              <a:rPr lang="en-US" b="1" dirty="0"/>
              <a:t>SVM using 9 selected features</a:t>
            </a:r>
            <a:r>
              <a:rPr lang="zh-CN" altLang="en-US" dirty="0"/>
              <a:t> </a:t>
            </a:r>
            <a:r>
              <a:rPr lang="en-US" dirty="0"/>
              <a:t>work best</a:t>
            </a:r>
            <a:r>
              <a:rPr lang="en-US" altLang="zh-CN" dirty="0"/>
              <a:t>;</a:t>
            </a:r>
            <a:endParaRPr lang="en-US" dirty="0"/>
          </a:p>
          <a:p>
            <a:pPr marL="285750" indent="-285750">
              <a:lnSpc>
                <a:spcPct val="120000"/>
              </a:lnSpc>
              <a:buFont typeface="Arial" panose="020B0604020202020204" pitchFamily="34" charset="0"/>
              <a:buChar char="•"/>
            </a:pPr>
            <a:r>
              <a:rPr lang="en-US" dirty="0"/>
              <a:t>On the other hand, </a:t>
            </a:r>
            <a:r>
              <a:rPr lang="en-US" b="1" dirty="0"/>
              <a:t>Logistics Regression using 6 selected features</a:t>
            </a:r>
            <a:r>
              <a:rPr lang="en-US" dirty="0"/>
              <a:t> also work well</a:t>
            </a:r>
            <a:r>
              <a:rPr lang="en-US" altLang="zh-CN" dirty="0"/>
              <a:t>.</a:t>
            </a:r>
            <a:endParaRPr lang="en-US" dirty="0"/>
          </a:p>
          <a:p>
            <a:pPr marL="285750" indent="-285750">
              <a:lnSpc>
                <a:spcPct val="120000"/>
              </a:lnSpc>
              <a:buFont typeface="Arial" panose="020B0604020202020204" pitchFamily="34" charset="0"/>
              <a:buChar char="•"/>
            </a:pPr>
            <a:r>
              <a:rPr lang="en-US" dirty="0"/>
              <a:t>We put them both to Test Data to decide which is our </a:t>
            </a:r>
            <a:r>
              <a:rPr lang="en-US" i="1" dirty="0"/>
              <a:t>FINAL SELECTED MODEL</a:t>
            </a:r>
            <a:r>
              <a:rPr lang="en-US" altLang="zh-CN" i="1" dirty="0"/>
              <a:t>.</a:t>
            </a:r>
            <a:endParaRPr lang="en-US" i="1" dirty="0"/>
          </a:p>
        </p:txBody>
      </p:sp>
    </p:spTree>
    <p:extLst>
      <p:ext uri="{BB962C8B-B14F-4D97-AF65-F5344CB8AC3E}">
        <p14:creationId xmlns:p14="http://schemas.microsoft.com/office/powerpoint/2010/main" val="722973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963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Conclusion</a:t>
            </a:r>
            <a:endParaRPr lang="en-US" sz="3200" dirty="0"/>
          </a:p>
        </p:txBody>
      </p:sp>
    </p:spTree>
    <p:extLst>
      <p:ext uri="{BB962C8B-B14F-4D97-AF65-F5344CB8AC3E}">
        <p14:creationId xmlns:p14="http://schemas.microsoft.com/office/powerpoint/2010/main" val="3338651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B3BB7C-3E92-54A9-4FF8-D7B7F2C980DB}"/>
              </a:ext>
            </a:extLst>
          </p:cNvPr>
          <p:cNvSpPr txBox="1"/>
          <p:nvPr/>
        </p:nvSpPr>
        <p:spPr>
          <a:xfrm>
            <a:off x="4483154" y="2215110"/>
            <a:ext cx="3225691" cy="830997"/>
          </a:xfrm>
          <a:prstGeom prst="rect">
            <a:avLst/>
          </a:prstGeom>
          <a:noFill/>
        </p:spPr>
        <p:txBody>
          <a:bodyPr wrap="none" rtlCol="0">
            <a:spAutoFit/>
          </a:bodyPr>
          <a:lstStyle/>
          <a:p>
            <a:r>
              <a:rPr lang="en-US" altLang="zh-CN" sz="4800" dirty="0">
                <a:solidFill>
                  <a:srgbClr val="E60000"/>
                </a:solidFill>
              </a:rPr>
              <a:t>Thank</a:t>
            </a:r>
            <a:r>
              <a:rPr lang="zh-CN" altLang="en-US" sz="4800" dirty="0">
                <a:solidFill>
                  <a:srgbClr val="E60000"/>
                </a:solidFill>
              </a:rPr>
              <a:t>  </a:t>
            </a:r>
            <a:r>
              <a:rPr lang="en-US" altLang="zh-CN" sz="4800" dirty="0">
                <a:solidFill>
                  <a:srgbClr val="E60000"/>
                </a:solidFill>
              </a:rPr>
              <a:t>you</a:t>
            </a:r>
            <a:endParaRPr lang="en-US" sz="4800" dirty="0">
              <a:solidFill>
                <a:srgbClr val="E60000"/>
              </a:solidFill>
            </a:endParaRPr>
          </a:p>
        </p:txBody>
      </p:sp>
      <p:sp>
        <p:nvSpPr>
          <p:cNvPr id="3" name="TextBox 2">
            <a:extLst>
              <a:ext uri="{FF2B5EF4-FFF2-40B4-BE49-F238E27FC236}">
                <a16:creationId xmlns:a16="http://schemas.microsoft.com/office/drawing/2014/main" id="{6264AC5D-03DB-CA9E-D363-3FD7B530B856}"/>
              </a:ext>
            </a:extLst>
          </p:cNvPr>
          <p:cNvSpPr txBox="1"/>
          <p:nvPr/>
        </p:nvSpPr>
        <p:spPr>
          <a:xfrm>
            <a:off x="5367274" y="3631372"/>
            <a:ext cx="1457450" cy="769441"/>
          </a:xfrm>
          <a:prstGeom prst="rect">
            <a:avLst/>
          </a:prstGeom>
          <a:noFill/>
        </p:spPr>
        <p:txBody>
          <a:bodyPr wrap="none" rtlCol="0">
            <a:spAutoFit/>
          </a:bodyPr>
          <a:lstStyle/>
          <a:p>
            <a:r>
              <a:rPr lang="en-US" altLang="zh-CN" sz="4400" dirty="0">
                <a:solidFill>
                  <a:schemeClr val="accent5">
                    <a:lumMod val="75000"/>
                  </a:schemeClr>
                </a:solidFill>
                <a:latin typeface="+mj-lt"/>
              </a:rPr>
              <a:t>Q</a:t>
            </a:r>
            <a:r>
              <a:rPr lang="zh-CN" altLang="en-US" sz="4400" dirty="0">
                <a:solidFill>
                  <a:schemeClr val="accent5">
                    <a:lumMod val="75000"/>
                  </a:schemeClr>
                </a:solidFill>
                <a:latin typeface="+mj-lt"/>
              </a:rPr>
              <a:t> </a:t>
            </a:r>
            <a:r>
              <a:rPr lang="en-US" altLang="zh-CN" sz="4400" dirty="0">
                <a:solidFill>
                  <a:schemeClr val="accent5">
                    <a:lumMod val="75000"/>
                  </a:schemeClr>
                </a:solidFill>
                <a:latin typeface="+mj-lt"/>
              </a:rPr>
              <a:t>&amp;</a:t>
            </a:r>
            <a:r>
              <a:rPr lang="zh-CN" altLang="en-US" sz="4400" dirty="0">
                <a:solidFill>
                  <a:schemeClr val="accent5">
                    <a:lumMod val="75000"/>
                  </a:schemeClr>
                </a:solidFill>
                <a:latin typeface="+mj-lt"/>
              </a:rPr>
              <a:t> </a:t>
            </a:r>
            <a:r>
              <a:rPr lang="en-US" altLang="zh-CN" sz="4400" dirty="0">
                <a:solidFill>
                  <a:schemeClr val="accent5">
                    <a:lumMod val="75000"/>
                  </a:schemeClr>
                </a:solidFill>
                <a:latin typeface="+mj-lt"/>
              </a:rPr>
              <a:t>A</a:t>
            </a:r>
            <a:endParaRPr lang="en-US" sz="4400" dirty="0">
              <a:solidFill>
                <a:schemeClr val="accent5">
                  <a:lumMod val="75000"/>
                </a:schemeClr>
              </a:solidFill>
              <a:latin typeface="+mj-lt"/>
            </a:endParaRPr>
          </a:p>
        </p:txBody>
      </p:sp>
    </p:spTree>
    <p:extLst>
      <p:ext uri="{BB962C8B-B14F-4D97-AF65-F5344CB8AC3E}">
        <p14:creationId xmlns:p14="http://schemas.microsoft.com/office/powerpoint/2010/main" val="3408602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Appendix</a:t>
            </a:r>
            <a:r>
              <a:rPr lang="zh-CN" altLang="en-US" sz="3200" dirty="0">
                <a:solidFill>
                  <a:srgbClr val="E60000"/>
                </a:solidFill>
              </a:rPr>
              <a:t> </a:t>
            </a:r>
            <a:r>
              <a:rPr lang="en-US" altLang="zh-CN" sz="3200" dirty="0">
                <a:solidFill>
                  <a:srgbClr val="E60000"/>
                </a:solidFill>
              </a:rPr>
              <a:t>I:</a:t>
            </a:r>
            <a:r>
              <a:rPr lang="zh-CN" altLang="en-US" sz="3200" dirty="0">
                <a:solidFill>
                  <a:srgbClr val="E60000"/>
                </a:solidFill>
              </a:rPr>
              <a:t> </a:t>
            </a:r>
            <a:r>
              <a:rPr lang="en-US" altLang="zh-CN" sz="3200" dirty="0">
                <a:solidFill>
                  <a:srgbClr val="E60000"/>
                </a:solidFill>
              </a:rPr>
              <a:t>Dataset</a:t>
            </a:r>
            <a:r>
              <a:rPr lang="zh-CN" altLang="en-US" sz="3200" dirty="0">
                <a:solidFill>
                  <a:srgbClr val="E60000"/>
                </a:solidFill>
              </a:rPr>
              <a:t> </a:t>
            </a:r>
            <a:r>
              <a:rPr lang="en-US" altLang="zh-CN" sz="3200" dirty="0">
                <a:solidFill>
                  <a:srgbClr val="E60000"/>
                </a:solidFill>
              </a:rPr>
              <a:t>description</a:t>
            </a:r>
            <a:endParaRPr lang="en-US" sz="3200" dirty="0">
              <a:solidFill>
                <a:srgbClr val="E60000"/>
              </a:solidFill>
            </a:endParaRPr>
          </a:p>
        </p:txBody>
      </p:sp>
      <p:sp>
        <p:nvSpPr>
          <p:cNvPr id="5" name="TextBox 4">
            <a:extLst>
              <a:ext uri="{FF2B5EF4-FFF2-40B4-BE49-F238E27FC236}">
                <a16:creationId xmlns:a16="http://schemas.microsoft.com/office/drawing/2014/main" id="{FE95358C-B384-0BCE-CB24-CC93A7F4DF93}"/>
              </a:ext>
            </a:extLst>
          </p:cNvPr>
          <p:cNvSpPr txBox="1"/>
          <p:nvPr/>
        </p:nvSpPr>
        <p:spPr>
          <a:xfrm>
            <a:off x="3247698" y="6550223"/>
            <a:ext cx="8944302" cy="307777"/>
          </a:xfrm>
          <a:prstGeom prst="rect">
            <a:avLst/>
          </a:prstGeom>
          <a:noFill/>
        </p:spPr>
        <p:txBody>
          <a:bodyPr wrap="square">
            <a:spAutoFit/>
          </a:bodyPr>
          <a:lstStyle/>
          <a:p>
            <a:r>
              <a:rPr lang="en-US" altLang="zh-CN" sz="1400" i="1" dirty="0"/>
              <a:t>Source:</a:t>
            </a:r>
            <a:r>
              <a:rPr lang="zh-CN" altLang="en-US" sz="1400" i="1" dirty="0"/>
              <a:t> </a:t>
            </a:r>
            <a:r>
              <a:rPr lang="en-US" sz="1400" i="1" dirty="0">
                <a:hlinkClick r:id="rId3"/>
              </a:rPr>
              <a:t>https://www.kaggle.com/datasets/rashikrahmanpritom/heart-attack-analysis-prediction-dataset/data</a:t>
            </a:r>
            <a:endParaRPr lang="en-US" sz="1400" i="1" dirty="0"/>
          </a:p>
        </p:txBody>
      </p:sp>
    </p:spTree>
    <p:extLst>
      <p:ext uri="{BB962C8B-B14F-4D97-AF65-F5344CB8AC3E}">
        <p14:creationId xmlns:p14="http://schemas.microsoft.com/office/powerpoint/2010/main" val="2766451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Appendix</a:t>
            </a:r>
            <a:r>
              <a:rPr lang="zh-CN" altLang="en-US" sz="3200" dirty="0">
                <a:solidFill>
                  <a:srgbClr val="E60000"/>
                </a:solidFill>
              </a:rPr>
              <a:t> </a:t>
            </a:r>
            <a:r>
              <a:rPr lang="en-US" altLang="zh-CN" sz="3200" dirty="0">
                <a:solidFill>
                  <a:srgbClr val="E60000"/>
                </a:solidFill>
              </a:rPr>
              <a:t>II:</a:t>
            </a:r>
            <a:r>
              <a:rPr lang="zh-CN" altLang="en-US" sz="3200" dirty="0">
                <a:solidFill>
                  <a:srgbClr val="E60000"/>
                </a:solidFill>
              </a:rPr>
              <a:t> </a:t>
            </a:r>
            <a:r>
              <a:rPr lang="en-US" altLang="zh-CN" sz="3200" dirty="0">
                <a:solidFill>
                  <a:srgbClr val="E60000"/>
                </a:solidFill>
              </a:rPr>
              <a:t>R</a:t>
            </a:r>
            <a:r>
              <a:rPr lang="zh-CN" altLang="en-US" sz="3200" dirty="0">
                <a:solidFill>
                  <a:srgbClr val="E60000"/>
                </a:solidFill>
              </a:rPr>
              <a:t> </a:t>
            </a:r>
            <a:r>
              <a:rPr lang="en-US" altLang="zh-CN" sz="3200" dirty="0">
                <a:solidFill>
                  <a:srgbClr val="E60000"/>
                </a:solidFill>
              </a:rPr>
              <a:t>Packages &amp; Codes</a:t>
            </a:r>
            <a:endParaRPr lang="en-US" sz="3200" dirty="0">
              <a:solidFill>
                <a:srgbClr val="E60000"/>
              </a:solidFill>
            </a:endParaRPr>
          </a:p>
        </p:txBody>
      </p:sp>
    </p:spTree>
    <p:extLst>
      <p:ext uri="{BB962C8B-B14F-4D97-AF65-F5344CB8AC3E}">
        <p14:creationId xmlns:p14="http://schemas.microsoft.com/office/powerpoint/2010/main" val="410229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D041A-60D6-5C0B-4101-A8FEE3F20266}"/>
              </a:ext>
            </a:extLst>
          </p:cNvPr>
          <p:cNvSpPr txBox="1"/>
          <p:nvPr/>
        </p:nvSpPr>
        <p:spPr>
          <a:xfrm>
            <a:off x="630622" y="1330036"/>
            <a:ext cx="11090324" cy="2031325"/>
          </a:xfrm>
          <a:prstGeom prst="rect">
            <a:avLst/>
          </a:prstGeom>
          <a:noFill/>
        </p:spPr>
        <p:txBody>
          <a:bodyPr wrap="square" rtlCol="0">
            <a:spAutoFit/>
          </a:bodyPr>
          <a:lstStyle/>
          <a:p>
            <a:pPr marL="285750" indent="-285750">
              <a:buFont typeface="Wingdings" panose="05000000000000000000" pitchFamily="2" charset="2"/>
              <a:buChar char="l"/>
            </a:pPr>
            <a:r>
              <a:rPr lang="en-US" dirty="0"/>
              <a:t> </a:t>
            </a:r>
            <a:r>
              <a:rPr lang="en-US" dirty="0" err="1"/>
              <a:t>Rafiei</a:t>
            </a:r>
            <a:r>
              <a:rPr lang="en-US" dirty="0"/>
              <a:t>, M.H. and </a:t>
            </a:r>
            <a:r>
              <a:rPr lang="en-US" dirty="0" err="1"/>
              <a:t>Adeli</a:t>
            </a:r>
            <a:r>
              <a:rPr lang="en-US" dirty="0"/>
              <a:t>, H. (2015). A Novel Machine Learning Model for </a:t>
            </a:r>
          </a:p>
          <a:p>
            <a:r>
              <a:rPr lang="en-US" dirty="0"/>
              <a:t>      Estimation of Sale Prices of Real Estate Units. ASCE, Journal of </a:t>
            </a:r>
          </a:p>
          <a:p>
            <a:r>
              <a:rPr lang="en-US" dirty="0"/>
              <a:t>      Construction Engineering &amp; Management, 142(2), 04015066</a:t>
            </a:r>
          </a:p>
          <a:p>
            <a:pPr marL="285750" indent="-285750">
              <a:buFont typeface="Wingdings" panose="05000000000000000000" pitchFamily="2" charset="2"/>
              <a:buChar char="l"/>
            </a:pPr>
            <a:r>
              <a:rPr lang="en-US" dirty="0"/>
              <a:t> </a:t>
            </a:r>
            <a:r>
              <a:rPr lang="en-US" altLang="zh-CN" dirty="0"/>
              <a:t>Journal of Property Research</a:t>
            </a:r>
            <a:r>
              <a:rPr lang="zh-CN" altLang="en-US" dirty="0"/>
              <a:t>（</a:t>
            </a:r>
            <a:r>
              <a:rPr lang="en-US" altLang="zh-CN" dirty="0"/>
              <a:t>2020</a:t>
            </a:r>
            <a:r>
              <a:rPr lang="zh-CN" altLang="en-US" dirty="0"/>
              <a:t>）</a:t>
            </a:r>
            <a:r>
              <a:rPr lang="en-US" altLang="zh-CN" dirty="0"/>
              <a:t> Predicting property prices with machine learning algorithms Winky K.O. Ho , Bo-Sin Tang &amp; Siu Wai Wong</a:t>
            </a:r>
            <a:endParaRPr lang="en-US" dirty="0"/>
          </a:p>
          <a:p>
            <a:pPr marL="285750" indent="-285750">
              <a:buFont typeface="Wingdings" panose="05000000000000000000" pitchFamily="2" charset="2"/>
              <a:buChar char="l"/>
            </a:pP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23E3D73C-1A52-6DB6-BFE7-937CE54FF03A}"/>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References</a:t>
            </a:r>
            <a:endParaRPr lang="en-US" sz="3200" dirty="0">
              <a:solidFill>
                <a:srgbClr val="E60000"/>
              </a:solidFill>
            </a:endParaRPr>
          </a:p>
        </p:txBody>
      </p:sp>
    </p:spTree>
    <p:extLst>
      <p:ext uri="{BB962C8B-B14F-4D97-AF65-F5344CB8AC3E}">
        <p14:creationId xmlns:p14="http://schemas.microsoft.com/office/powerpoint/2010/main" val="153424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8C9B63-C997-795D-1E92-F7A2117C6DF3}"/>
              </a:ext>
            </a:extLst>
          </p:cNvPr>
          <p:cNvSpPr txBox="1"/>
          <p:nvPr/>
        </p:nvSpPr>
        <p:spPr>
          <a:xfrm>
            <a:off x="4084320" y="206494"/>
            <a:ext cx="3373120" cy="523220"/>
          </a:xfrm>
          <a:prstGeom prst="rect">
            <a:avLst/>
          </a:prstGeom>
          <a:noFill/>
        </p:spPr>
        <p:txBody>
          <a:bodyPr wrap="square">
            <a:spAutoFit/>
          </a:bodyPr>
          <a:lstStyle/>
          <a:p>
            <a:r>
              <a:rPr lang="en-US" altLang="zh-CN" sz="2800" b="1" dirty="0"/>
              <a:t>Dataset Overview</a:t>
            </a:r>
          </a:p>
        </p:txBody>
      </p:sp>
      <p:pic>
        <p:nvPicPr>
          <p:cNvPr id="5" name="图片 4">
            <a:extLst>
              <a:ext uri="{FF2B5EF4-FFF2-40B4-BE49-F238E27FC236}">
                <a16:creationId xmlns:a16="http://schemas.microsoft.com/office/drawing/2014/main" id="{30F2414B-64EE-BEB2-70E2-79EFACC5451E}"/>
              </a:ext>
            </a:extLst>
          </p:cNvPr>
          <p:cNvPicPr>
            <a:picLocks noChangeAspect="1"/>
          </p:cNvPicPr>
          <p:nvPr/>
        </p:nvPicPr>
        <p:blipFill>
          <a:blip r:embed="rId2"/>
          <a:stretch>
            <a:fillRect/>
          </a:stretch>
        </p:blipFill>
        <p:spPr>
          <a:xfrm>
            <a:off x="1511596" y="729714"/>
            <a:ext cx="9168808" cy="6015205"/>
          </a:xfrm>
          <a:prstGeom prst="rect">
            <a:avLst/>
          </a:prstGeom>
        </p:spPr>
      </p:pic>
    </p:spTree>
    <p:extLst>
      <p:ext uri="{BB962C8B-B14F-4D97-AF65-F5344CB8AC3E}">
        <p14:creationId xmlns:p14="http://schemas.microsoft.com/office/powerpoint/2010/main" val="162938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407101" y="317412"/>
            <a:ext cx="9816662" cy="584775"/>
          </a:xfrm>
          <a:prstGeom prst="rect">
            <a:avLst/>
          </a:prstGeom>
          <a:noFill/>
        </p:spPr>
        <p:txBody>
          <a:bodyPr wrap="square" rtlCol="0">
            <a:spAutoFit/>
          </a:bodyPr>
          <a:lstStyle/>
          <a:p>
            <a:r>
              <a:rPr lang="en-US" altLang="zh-CN" sz="3200" b="1" dirty="0"/>
              <a:t>Data</a:t>
            </a:r>
            <a:r>
              <a:rPr lang="zh-CN" altLang="en-US" sz="3200" b="1" dirty="0"/>
              <a:t> </a:t>
            </a:r>
            <a:r>
              <a:rPr lang="en-US" altLang="zh-CN" sz="3200" b="1" dirty="0"/>
              <a:t>Preprocessing</a:t>
            </a:r>
          </a:p>
        </p:txBody>
      </p:sp>
    </p:spTree>
    <p:extLst>
      <p:ext uri="{BB962C8B-B14F-4D97-AF65-F5344CB8AC3E}">
        <p14:creationId xmlns:p14="http://schemas.microsoft.com/office/powerpoint/2010/main" val="75898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325821" y="193706"/>
            <a:ext cx="9816662" cy="584775"/>
          </a:xfrm>
          <a:prstGeom prst="rect">
            <a:avLst/>
          </a:prstGeom>
          <a:noFill/>
        </p:spPr>
        <p:txBody>
          <a:bodyPr wrap="square" rtlCol="0">
            <a:spAutoFit/>
          </a:bodyPr>
          <a:lstStyle/>
          <a:p>
            <a:r>
              <a:rPr lang="en-US" altLang="zh-CN" sz="3200" b="1" dirty="0"/>
              <a:t>Exploratory</a:t>
            </a:r>
            <a:r>
              <a:rPr lang="zh-CN" altLang="en-US" sz="3200" b="1" dirty="0"/>
              <a:t> </a:t>
            </a:r>
            <a:r>
              <a:rPr lang="en-US" altLang="zh-CN" sz="3200" b="1" dirty="0"/>
              <a:t>Data</a:t>
            </a:r>
            <a:r>
              <a:rPr lang="zh-CN" altLang="en-US" sz="3200" b="1" dirty="0"/>
              <a:t> </a:t>
            </a:r>
            <a:r>
              <a:rPr lang="en-US" altLang="zh-CN" sz="3200" b="1" dirty="0"/>
              <a:t>Analysis </a:t>
            </a:r>
            <a:endParaRPr lang="en-US" sz="3200" dirty="0"/>
          </a:p>
        </p:txBody>
      </p:sp>
      <p:pic>
        <p:nvPicPr>
          <p:cNvPr id="6" name="图片 5">
            <a:extLst>
              <a:ext uri="{FF2B5EF4-FFF2-40B4-BE49-F238E27FC236}">
                <a16:creationId xmlns:a16="http://schemas.microsoft.com/office/drawing/2014/main" id="{46A5A45F-D238-27FB-9E13-CC0EED2136D7}"/>
              </a:ext>
            </a:extLst>
          </p:cNvPr>
          <p:cNvPicPr>
            <a:picLocks noChangeAspect="1"/>
          </p:cNvPicPr>
          <p:nvPr/>
        </p:nvPicPr>
        <p:blipFill>
          <a:blip r:embed="rId4"/>
          <a:stretch>
            <a:fillRect/>
          </a:stretch>
        </p:blipFill>
        <p:spPr>
          <a:xfrm>
            <a:off x="993884" y="1240146"/>
            <a:ext cx="8480536" cy="5332941"/>
          </a:xfrm>
          <a:prstGeom prst="rect">
            <a:avLst/>
          </a:prstGeom>
        </p:spPr>
      </p:pic>
      <p:sp>
        <p:nvSpPr>
          <p:cNvPr id="8" name="文本框 7">
            <a:extLst>
              <a:ext uri="{FF2B5EF4-FFF2-40B4-BE49-F238E27FC236}">
                <a16:creationId xmlns:a16="http://schemas.microsoft.com/office/drawing/2014/main" id="{D47885E9-DBD2-240B-BF28-C8A16D821C14}"/>
              </a:ext>
            </a:extLst>
          </p:cNvPr>
          <p:cNvSpPr txBox="1"/>
          <p:nvPr/>
        </p:nvSpPr>
        <p:spPr>
          <a:xfrm>
            <a:off x="3782323" y="870814"/>
            <a:ext cx="6096000" cy="369332"/>
          </a:xfrm>
          <a:prstGeom prst="rect">
            <a:avLst/>
          </a:prstGeom>
          <a:noFill/>
        </p:spPr>
        <p:txBody>
          <a:bodyPr wrap="square">
            <a:spAutoFit/>
          </a:bodyPr>
          <a:lstStyle/>
          <a:p>
            <a:r>
              <a:rPr lang="en-US" altLang="zh-CN" sz="1800" dirty="0">
                <a:solidFill>
                  <a:srgbClr val="000000"/>
                </a:solidFill>
                <a:effectLst/>
                <a:latin typeface="AvenirNextLTPro"/>
              </a:rPr>
              <a:t>Distribution of Variables V2 – V8</a:t>
            </a:r>
            <a:endParaRPr lang="zh-CN" altLang="en-US" dirty="0"/>
          </a:p>
        </p:txBody>
      </p:sp>
    </p:spTree>
    <p:extLst>
      <p:ext uri="{BB962C8B-B14F-4D97-AF65-F5344CB8AC3E}">
        <p14:creationId xmlns:p14="http://schemas.microsoft.com/office/powerpoint/2010/main" val="21334467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5DE66DD-F450-BFA3-ADD3-CDF8A225913F}"/>
              </a:ext>
            </a:extLst>
          </p:cNvPr>
          <p:cNvPicPr>
            <a:picLocks noChangeAspect="1"/>
          </p:cNvPicPr>
          <p:nvPr/>
        </p:nvPicPr>
        <p:blipFill>
          <a:blip r:embed="rId2"/>
          <a:stretch>
            <a:fillRect/>
          </a:stretch>
        </p:blipFill>
        <p:spPr>
          <a:xfrm>
            <a:off x="335122" y="960342"/>
            <a:ext cx="9908335" cy="5897657"/>
          </a:xfrm>
          <a:prstGeom prst="rect">
            <a:avLst/>
          </a:prstGeom>
        </p:spPr>
      </p:pic>
      <p:sp>
        <p:nvSpPr>
          <p:cNvPr id="6" name="文本框 5">
            <a:extLst>
              <a:ext uri="{FF2B5EF4-FFF2-40B4-BE49-F238E27FC236}">
                <a16:creationId xmlns:a16="http://schemas.microsoft.com/office/drawing/2014/main" id="{B9E09B3C-0E35-D8FE-9807-CA3CC4DF733C}"/>
              </a:ext>
            </a:extLst>
          </p:cNvPr>
          <p:cNvSpPr txBox="1"/>
          <p:nvPr/>
        </p:nvSpPr>
        <p:spPr>
          <a:xfrm>
            <a:off x="335122" y="591010"/>
            <a:ext cx="6096000" cy="369332"/>
          </a:xfrm>
          <a:prstGeom prst="rect">
            <a:avLst/>
          </a:prstGeom>
          <a:noFill/>
        </p:spPr>
        <p:txBody>
          <a:bodyPr wrap="square">
            <a:spAutoFit/>
          </a:bodyPr>
          <a:lstStyle/>
          <a:p>
            <a:r>
              <a:rPr lang="en-US" altLang="zh-CN" sz="1800" dirty="0">
                <a:solidFill>
                  <a:srgbClr val="000000"/>
                </a:solidFill>
                <a:effectLst/>
                <a:latin typeface="AvenirNextLTPro"/>
              </a:rPr>
              <a:t>Distribution of Variables V11 – V29</a:t>
            </a:r>
            <a:endParaRPr lang="zh-CN" altLang="en-US" dirty="0"/>
          </a:p>
        </p:txBody>
      </p:sp>
      <p:sp>
        <p:nvSpPr>
          <p:cNvPr id="7" name="TextBox 1">
            <a:extLst>
              <a:ext uri="{FF2B5EF4-FFF2-40B4-BE49-F238E27FC236}">
                <a16:creationId xmlns:a16="http://schemas.microsoft.com/office/drawing/2014/main" id="{9FD0F5DB-EFCE-1BA2-4C03-5686813D9CBA}"/>
              </a:ext>
            </a:extLst>
          </p:cNvPr>
          <p:cNvSpPr txBox="1"/>
          <p:nvPr/>
        </p:nvSpPr>
        <p:spPr>
          <a:xfrm>
            <a:off x="335122" y="6235"/>
            <a:ext cx="9816662" cy="584775"/>
          </a:xfrm>
          <a:prstGeom prst="rect">
            <a:avLst/>
          </a:prstGeom>
          <a:noFill/>
        </p:spPr>
        <p:txBody>
          <a:bodyPr wrap="square" rtlCol="0">
            <a:spAutoFit/>
          </a:bodyPr>
          <a:lstStyle/>
          <a:p>
            <a:r>
              <a:rPr lang="en-US" altLang="zh-CN" sz="3200" b="1" dirty="0"/>
              <a:t>Exploratory</a:t>
            </a:r>
            <a:r>
              <a:rPr lang="zh-CN" altLang="en-US" sz="3200" b="1" dirty="0"/>
              <a:t> </a:t>
            </a:r>
            <a:r>
              <a:rPr lang="en-US" altLang="zh-CN" sz="3200" b="1" dirty="0"/>
              <a:t>Data</a:t>
            </a:r>
            <a:r>
              <a:rPr lang="zh-CN" altLang="en-US" sz="3200" b="1" dirty="0"/>
              <a:t> </a:t>
            </a:r>
            <a:r>
              <a:rPr lang="en-US" altLang="zh-CN" sz="3200" b="1" dirty="0"/>
              <a:t>Analysis </a:t>
            </a:r>
            <a:endParaRPr lang="en-US" sz="3200" dirty="0"/>
          </a:p>
        </p:txBody>
      </p:sp>
    </p:spTree>
    <p:extLst>
      <p:ext uri="{BB962C8B-B14F-4D97-AF65-F5344CB8AC3E}">
        <p14:creationId xmlns:p14="http://schemas.microsoft.com/office/powerpoint/2010/main" val="54137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315310" y="364335"/>
            <a:ext cx="11561379" cy="584775"/>
          </a:xfrm>
          <a:prstGeom prst="rect">
            <a:avLst/>
          </a:prstGeom>
          <a:noFill/>
        </p:spPr>
        <p:txBody>
          <a:bodyPr wrap="square" rtlCol="0">
            <a:spAutoFit/>
          </a:bodyPr>
          <a:lstStyle/>
          <a:p>
            <a:r>
              <a:rPr lang="en-US" altLang="zh-CN" sz="3200" b="1" dirty="0"/>
              <a:t>Exploratory</a:t>
            </a:r>
            <a:r>
              <a:rPr lang="zh-CN" altLang="en-US" sz="3200" b="1" dirty="0"/>
              <a:t> </a:t>
            </a:r>
            <a:r>
              <a:rPr lang="en-US" altLang="zh-CN" sz="3200" b="1" dirty="0"/>
              <a:t>Data</a:t>
            </a:r>
            <a:r>
              <a:rPr lang="zh-CN" altLang="en-US" sz="3200" b="1" dirty="0"/>
              <a:t> </a:t>
            </a:r>
            <a:r>
              <a:rPr lang="en-US" altLang="zh-CN" sz="3200" b="1" dirty="0"/>
              <a:t>Analysis</a:t>
            </a:r>
            <a:r>
              <a:rPr lang="zh-CN" altLang="en-US" sz="3200" b="1" dirty="0"/>
              <a:t>      </a:t>
            </a:r>
            <a:r>
              <a:rPr lang="en-US" altLang="zh-CN" sz="2400" dirty="0"/>
              <a:t>Bivariate</a:t>
            </a:r>
            <a:r>
              <a:rPr lang="zh-CN" altLang="en-US" sz="2400" dirty="0"/>
              <a:t> </a:t>
            </a:r>
            <a:r>
              <a:rPr lang="en-US" altLang="zh-CN" sz="2400" dirty="0"/>
              <a:t>Analysis</a:t>
            </a:r>
            <a:r>
              <a:rPr lang="zh-CN" altLang="en-US" sz="2400" dirty="0"/>
              <a:t> </a:t>
            </a:r>
            <a:r>
              <a:rPr lang="en-US" altLang="zh-CN" sz="2400" dirty="0"/>
              <a:t>of</a:t>
            </a:r>
            <a:r>
              <a:rPr lang="zh-CN" altLang="en-US" sz="2400" dirty="0"/>
              <a:t> </a:t>
            </a:r>
            <a:r>
              <a:rPr lang="en-US" altLang="zh-CN" sz="2400" dirty="0"/>
              <a:t>Numeric</a:t>
            </a:r>
            <a:r>
              <a:rPr lang="zh-CN" altLang="en-US" sz="2400" dirty="0"/>
              <a:t> </a:t>
            </a:r>
            <a:r>
              <a:rPr lang="en-US" altLang="zh-CN" sz="2400" dirty="0"/>
              <a:t>Variables</a:t>
            </a:r>
            <a:endParaRPr lang="en-US" sz="3200" dirty="0"/>
          </a:p>
        </p:txBody>
      </p:sp>
      <p:pic>
        <p:nvPicPr>
          <p:cNvPr id="5" name="图片 4">
            <a:extLst>
              <a:ext uri="{FF2B5EF4-FFF2-40B4-BE49-F238E27FC236}">
                <a16:creationId xmlns:a16="http://schemas.microsoft.com/office/drawing/2014/main" id="{5F37E8F4-0545-FA7D-B3C1-92E7DD806032}"/>
              </a:ext>
            </a:extLst>
          </p:cNvPr>
          <p:cNvPicPr>
            <a:picLocks noChangeAspect="1"/>
          </p:cNvPicPr>
          <p:nvPr/>
        </p:nvPicPr>
        <p:blipFill>
          <a:blip r:embed="rId3"/>
          <a:stretch>
            <a:fillRect/>
          </a:stretch>
        </p:blipFill>
        <p:spPr>
          <a:xfrm>
            <a:off x="2035306" y="1530015"/>
            <a:ext cx="8121388" cy="5107093"/>
          </a:xfrm>
          <a:prstGeom prst="rect">
            <a:avLst/>
          </a:prstGeom>
        </p:spPr>
      </p:pic>
      <p:sp>
        <p:nvSpPr>
          <p:cNvPr id="6" name="AutoShape 6">
            <a:extLst>
              <a:ext uri="{FF2B5EF4-FFF2-40B4-BE49-F238E27FC236}">
                <a16:creationId xmlns:a16="http://schemas.microsoft.com/office/drawing/2014/main" id="{F384ECF9-2E80-17E1-9966-69B92AE873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359E4153-F73A-BB04-6DCF-B9D64817AF36}"/>
              </a:ext>
            </a:extLst>
          </p:cNvPr>
          <p:cNvSpPr txBox="1"/>
          <p:nvPr/>
        </p:nvSpPr>
        <p:spPr>
          <a:xfrm>
            <a:off x="3728720" y="1160683"/>
            <a:ext cx="4592320" cy="369332"/>
          </a:xfrm>
          <a:prstGeom prst="rect">
            <a:avLst/>
          </a:prstGeom>
          <a:noFill/>
        </p:spPr>
        <p:txBody>
          <a:bodyPr wrap="square" rtlCol="0">
            <a:spAutoFit/>
          </a:bodyPr>
          <a:lstStyle/>
          <a:p>
            <a:r>
              <a:rPr lang="en-US" altLang="zh-CN" b="1" dirty="0"/>
              <a:t>Correlation between V2 – V8 variables</a:t>
            </a:r>
            <a:endParaRPr lang="zh-CN" altLang="en-US" b="1" dirty="0"/>
          </a:p>
        </p:txBody>
      </p:sp>
    </p:spTree>
    <p:extLst>
      <p:ext uri="{BB962C8B-B14F-4D97-AF65-F5344CB8AC3E}">
        <p14:creationId xmlns:p14="http://schemas.microsoft.com/office/powerpoint/2010/main" val="16036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D512CA1-3108-B843-4F1F-D18EA5E6D8F6}"/>
              </a:ext>
            </a:extLst>
          </p:cNvPr>
          <p:cNvPicPr>
            <a:picLocks noChangeAspect="1"/>
          </p:cNvPicPr>
          <p:nvPr/>
        </p:nvPicPr>
        <p:blipFill>
          <a:blip r:embed="rId2"/>
          <a:stretch>
            <a:fillRect/>
          </a:stretch>
        </p:blipFill>
        <p:spPr>
          <a:xfrm>
            <a:off x="474253" y="1036373"/>
            <a:ext cx="10683239" cy="5821627"/>
          </a:xfrm>
          <a:prstGeom prst="rect">
            <a:avLst/>
          </a:prstGeom>
        </p:spPr>
      </p:pic>
      <p:sp>
        <p:nvSpPr>
          <p:cNvPr id="4" name="文本框 3">
            <a:extLst>
              <a:ext uri="{FF2B5EF4-FFF2-40B4-BE49-F238E27FC236}">
                <a16:creationId xmlns:a16="http://schemas.microsoft.com/office/drawing/2014/main" id="{8A0BAE5A-F57A-01AD-5CCE-42E0E807956E}"/>
              </a:ext>
            </a:extLst>
          </p:cNvPr>
          <p:cNvSpPr txBox="1"/>
          <p:nvPr/>
        </p:nvSpPr>
        <p:spPr>
          <a:xfrm>
            <a:off x="3097348" y="680937"/>
            <a:ext cx="5437051" cy="369332"/>
          </a:xfrm>
          <a:prstGeom prst="rect">
            <a:avLst/>
          </a:prstGeom>
          <a:noFill/>
        </p:spPr>
        <p:txBody>
          <a:bodyPr wrap="square" rtlCol="0">
            <a:spAutoFit/>
          </a:bodyPr>
          <a:lstStyle/>
          <a:p>
            <a:r>
              <a:rPr lang="en-US" altLang="zh-CN" b="1" dirty="0"/>
              <a:t>Correlation between V11 – V29 variables</a:t>
            </a:r>
            <a:endParaRPr lang="zh-CN" altLang="en-US" b="1" dirty="0"/>
          </a:p>
        </p:txBody>
      </p:sp>
      <p:sp>
        <p:nvSpPr>
          <p:cNvPr id="5" name="TextBox 1">
            <a:extLst>
              <a:ext uri="{FF2B5EF4-FFF2-40B4-BE49-F238E27FC236}">
                <a16:creationId xmlns:a16="http://schemas.microsoft.com/office/drawing/2014/main" id="{3ABCF58C-DBF4-5ABF-0BA5-F8D8D2A08F57}"/>
              </a:ext>
            </a:extLst>
          </p:cNvPr>
          <p:cNvSpPr txBox="1"/>
          <p:nvPr/>
        </p:nvSpPr>
        <p:spPr>
          <a:xfrm>
            <a:off x="228224" y="82265"/>
            <a:ext cx="11561379" cy="584775"/>
          </a:xfrm>
          <a:prstGeom prst="rect">
            <a:avLst/>
          </a:prstGeom>
          <a:noFill/>
        </p:spPr>
        <p:txBody>
          <a:bodyPr wrap="square" rtlCol="0">
            <a:spAutoFit/>
          </a:bodyPr>
          <a:lstStyle/>
          <a:p>
            <a:r>
              <a:rPr lang="en-US" altLang="zh-CN" sz="3200" b="1" dirty="0"/>
              <a:t>Exploratory</a:t>
            </a:r>
            <a:r>
              <a:rPr lang="zh-CN" altLang="en-US" sz="3200" b="1" dirty="0"/>
              <a:t> </a:t>
            </a:r>
            <a:r>
              <a:rPr lang="en-US" altLang="zh-CN" sz="3200" b="1" dirty="0"/>
              <a:t>Data</a:t>
            </a:r>
            <a:r>
              <a:rPr lang="zh-CN" altLang="en-US" sz="3200" b="1" dirty="0"/>
              <a:t> </a:t>
            </a:r>
            <a:r>
              <a:rPr lang="en-US" altLang="zh-CN" sz="3200" b="1" dirty="0"/>
              <a:t>Analysis</a:t>
            </a:r>
            <a:r>
              <a:rPr lang="zh-CN" altLang="en-US" sz="3200" b="1" dirty="0"/>
              <a:t>      </a:t>
            </a:r>
            <a:r>
              <a:rPr lang="en-US" altLang="zh-CN" sz="2400" dirty="0"/>
              <a:t>Bivariate</a:t>
            </a:r>
            <a:r>
              <a:rPr lang="zh-CN" altLang="en-US" sz="2400" dirty="0"/>
              <a:t> </a:t>
            </a:r>
            <a:r>
              <a:rPr lang="en-US" altLang="zh-CN" sz="2400" dirty="0"/>
              <a:t>Analysis</a:t>
            </a:r>
            <a:r>
              <a:rPr lang="zh-CN" altLang="en-US" sz="2400" dirty="0"/>
              <a:t> </a:t>
            </a:r>
            <a:r>
              <a:rPr lang="en-US" altLang="zh-CN" sz="2400" dirty="0"/>
              <a:t>of</a:t>
            </a:r>
            <a:r>
              <a:rPr lang="zh-CN" altLang="en-US" sz="2400" dirty="0"/>
              <a:t> </a:t>
            </a:r>
            <a:r>
              <a:rPr lang="en-US" altLang="zh-CN" sz="2400" dirty="0"/>
              <a:t>Numeric</a:t>
            </a:r>
            <a:r>
              <a:rPr lang="zh-CN" altLang="en-US" sz="2400" dirty="0"/>
              <a:t> </a:t>
            </a:r>
            <a:r>
              <a:rPr lang="en-US" altLang="zh-CN" sz="2400" dirty="0"/>
              <a:t>Variables</a:t>
            </a:r>
            <a:endParaRPr lang="en-US" sz="3200" dirty="0"/>
          </a:p>
        </p:txBody>
      </p:sp>
    </p:spTree>
    <p:extLst>
      <p:ext uri="{BB962C8B-B14F-4D97-AF65-F5344CB8AC3E}">
        <p14:creationId xmlns:p14="http://schemas.microsoft.com/office/powerpoint/2010/main" val="1547481679"/>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2371</TotalTime>
  <Words>1523</Words>
  <Application>Microsoft Office PowerPoint</Application>
  <PresentationFormat>宽屏</PresentationFormat>
  <Paragraphs>191</Paragraphs>
  <Slides>36</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-apple-system</vt:lpstr>
      <vt:lpstr>AvenirNextLTPro</vt:lpstr>
      <vt:lpstr>Helvetica Neue</vt:lpstr>
      <vt:lpstr>Arial</vt:lpstr>
      <vt:lpstr>Avenir Next LT Pro</vt:lpstr>
      <vt:lpstr>Calibri</vt:lpstr>
      <vt:lpstr>Georgia</vt:lpstr>
      <vt:lpstr>Helvetica</vt:lpstr>
      <vt:lpstr>Sitka Banner</vt:lpstr>
      <vt:lpstr>Wingdings</vt:lpstr>
      <vt:lpstr>HeadlinesVTI</vt:lpstr>
      <vt:lpstr>Exploratory Data Analysis and Prediction  on Residential Building</vt:lpstr>
      <vt:lpstr>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and Prediction  on Heart Attack</dc:title>
  <dc:creator>Xiaoxiao He</dc:creator>
  <cp:lastModifiedBy>小红帽 月亮上的</cp:lastModifiedBy>
  <cp:revision>39</cp:revision>
  <dcterms:created xsi:type="dcterms:W3CDTF">2023-11-15T15:31:36Z</dcterms:created>
  <dcterms:modified xsi:type="dcterms:W3CDTF">2023-11-22T18:51:03Z</dcterms:modified>
</cp:coreProperties>
</file>