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88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880" y="3681360"/>
            <a:ext cx="2376720" cy="189648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560" y="3681360"/>
            <a:ext cx="2376720" cy="189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0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52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pt-BR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pt-BR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t-BR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t-BR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t-BR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t-BR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t-BR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t-BR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/>
          <p:cNvPicPr/>
          <p:nvPr/>
        </p:nvPicPr>
        <p:blipFill>
          <a:blip r:embed="rId3" cstate="print"/>
          <a:srcRect l="2929"/>
          <a:stretch>
            <a:fillRect/>
          </a:stretch>
        </p:blipFill>
        <p:spPr>
          <a:xfrm>
            <a:off x="0" y="0"/>
            <a:ext cx="1632600" cy="5706720"/>
          </a:xfrm>
          <a:prstGeom prst="rect">
            <a:avLst/>
          </a:prstGeom>
          <a:ln w="9360"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2569320" y="2520"/>
            <a:ext cx="2640240" cy="6404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b="1">
                <a:solidFill>
                  <a:srgbClr val="29568F"/>
                </a:solidFill>
                <a:latin typeface="Arial"/>
                <a:ea typeface="MS Mincho"/>
              </a:rPr>
              <a:t>PUCRS/HP Agreement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29568F"/>
                </a:solidFill>
                <a:latin typeface="Arial"/>
                <a:ea typeface="MS Mincho"/>
              </a:rPr>
              <a:t>LIS – Laboratory of Innovation in Software</a:t>
            </a:r>
            <a:endParaRPr/>
          </a:p>
        </p:txBody>
      </p:sp>
      <p:sp>
        <p:nvSpPr>
          <p:cNvPr id="74" name="CustomShape 2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75" name="CustomShape 3"/>
          <p:cNvSpPr/>
          <p:nvPr/>
        </p:nvSpPr>
        <p:spPr>
          <a:xfrm>
            <a:off x="1785960" y="1754640"/>
            <a:ext cx="6026400" cy="738256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800" b="1" dirty="0" err="1" smtClean="0">
                <a:solidFill>
                  <a:srgbClr val="000000"/>
                </a:solidFill>
                <a:latin typeface="Arial"/>
                <a:ea typeface="WenQuanYi Micro Hei"/>
              </a:rPr>
              <a:t>Non-Volatile</a:t>
            </a:r>
            <a:r>
              <a:rPr lang="pt-BR" sz="2800" b="1" dirty="0" smtClean="0">
                <a:solidFill>
                  <a:srgbClr val="000000"/>
                </a:solidFill>
                <a:latin typeface="Arial"/>
                <a:ea typeface="WenQuanYi Micro Hei"/>
              </a:rPr>
              <a:t> Memory </a:t>
            </a:r>
            <a:r>
              <a:rPr lang="pt-BR" sz="2800" b="1" dirty="0" err="1" smtClean="0">
                <a:solidFill>
                  <a:srgbClr val="000000"/>
                </a:solidFill>
                <a:latin typeface="Arial"/>
                <a:ea typeface="WenQuanYi Micro Hei"/>
              </a:rPr>
              <a:t>Sprint</a:t>
            </a:r>
            <a:r>
              <a:rPr lang="pt-BR" sz="2800" b="1" dirty="0" smtClean="0">
                <a:solidFill>
                  <a:srgbClr val="000000"/>
                </a:solidFill>
                <a:latin typeface="Arial"/>
                <a:ea typeface="WenQuanYi Micro Hei"/>
              </a:rPr>
              <a:t> 3:</a:t>
            </a:r>
          </a:p>
          <a:p>
            <a:pPr>
              <a:lnSpc>
                <a:spcPct val="100000"/>
              </a:lnSpc>
            </a:pPr>
            <a:r>
              <a:rPr lang="pt-BR" sz="2800" b="1" dirty="0" err="1" smtClean="0">
                <a:solidFill>
                  <a:srgbClr val="000000"/>
                </a:solidFill>
                <a:latin typeface="Arial"/>
                <a:ea typeface="WenQuanYi Micro Hei"/>
              </a:rPr>
              <a:t>Need</a:t>
            </a:r>
            <a:r>
              <a:rPr lang="pt-BR" sz="2800" b="1" dirty="0" smtClean="0">
                <a:solidFill>
                  <a:srgbClr val="000000"/>
                </a:solidFill>
                <a:latin typeface="Arial"/>
                <a:ea typeface="WenQuanYi Micro Hei"/>
              </a:rPr>
              <a:t> for </a:t>
            </a:r>
            <a:r>
              <a:rPr lang="pt-BR" sz="2800" b="1" dirty="0" err="1" smtClean="0">
                <a:solidFill>
                  <a:srgbClr val="000000"/>
                </a:solidFill>
                <a:latin typeface="Arial"/>
                <a:ea typeface="WenQuanYi Micro Hei"/>
              </a:rPr>
              <a:t>Speed</a:t>
            </a:r>
            <a:r>
              <a:rPr lang="pt-BR" sz="2800" b="1" dirty="0" smtClean="0">
                <a:solidFill>
                  <a:srgbClr val="000000"/>
                </a:solidFill>
                <a:latin typeface="Arial"/>
                <a:ea typeface="WenQuanYi Micro Hei"/>
              </a:rPr>
              <a:t>: Jam </a:t>
            </a:r>
            <a:r>
              <a:rPr lang="pt-BR" sz="2800" b="1" dirty="0" err="1" smtClean="0">
                <a:solidFill>
                  <a:srgbClr val="000000"/>
                </a:solidFill>
                <a:latin typeface="Arial"/>
                <a:ea typeface="WenQuanYi Micro Hei"/>
              </a:rPr>
              <a:t>Unleashed</a:t>
            </a:r>
            <a:endParaRPr lang="pt-BR" sz="2800" b="1" dirty="0" smtClean="0">
              <a:solidFill>
                <a:srgbClr val="000000"/>
              </a:solidFill>
              <a:latin typeface="Arial"/>
              <a:ea typeface="WenQuanYi Micro Hei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1835696" y="3140968"/>
            <a:ext cx="2282712" cy="2273064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1400" b="1" dirty="0" err="1" smtClean="0">
                <a:solidFill>
                  <a:srgbClr val="29568F"/>
                </a:solidFill>
                <a:latin typeface="Arial"/>
                <a:ea typeface="MS Mincho"/>
              </a:rPr>
              <a:t>Taciano</a:t>
            </a:r>
            <a:r>
              <a:rPr lang="pt-BR" sz="1400" b="1" dirty="0" smtClean="0">
                <a:solidFill>
                  <a:srgbClr val="29568F"/>
                </a:solidFill>
                <a:latin typeface="Arial"/>
                <a:ea typeface="MS Mincho"/>
              </a:rPr>
              <a:t> Perez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400" b="1" dirty="0" smtClean="0">
                <a:solidFill>
                  <a:srgbClr val="29568F"/>
                </a:solidFill>
                <a:latin typeface="Arial"/>
                <a:ea typeface="MS Mincho"/>
              </a:rPr>
              <a:t>taciano.perez@hp.com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BR" sz="1400" dirty="0" err="1" smtClean="0">
                <a:solidFill>
                  <a:srgbClr val="29568F"/>
                </a:solidFill>
                <a:latin typeface="Arial"/>
                <a:ea typeface="MS Mincho"/>
              </a:rPr>
              <a:t>Micheli</a:t>
            </a:r>
            <a:r>
              <a:rPr lang="pt-BR" sz="1400" dirty="0" smtClean="0">
                <a:solidFill>
                  <a:srgbClr val="29568F"/>
                </a:solidFill>
                <a:latin typeface="Arial"/>
                <a:ea typeface="MS Mincho"/>
              </a:rPr>
              <a:t> </a:t>
            </a:r>
            <a:r>
              <a:rPr lang="pt-BR" sz="1400" smtClean="0">
                <a:solidFill>
                  <a:srgbClr val="29568F"/>
                </a:solidFill>
                <a:latin typeface="Arial"/>
                <a:ea typeface="MS Mincho"/>
              </a:rPr>
              <a:t>Sielecki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400" dirty="0" smtClean="0">
                <a:solidFill>
                  <a:srgbClr val="29568F"/>
                </a:solidFill>
                <a:latin typeface="Arial"/>
                <a:ea typeface="MS Mincho"/>
              </a:rPr>
              <a:t>pm.lis@cpca.pucrs.br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pt-BR" sz="1400" dirty="0" smtClean="0">
                <a:solidFill>
                  <a:srgbClr val="29568F"/>
                </a:solidFill>
                <a:latin typeface="Arial"/>
                <a:ea typeface="MS Mincho"/>
              </a:rPr>
              <a:t>Matheus Alves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400" dirty="0" smtClean="0">
                <a:solidFill>
                  <a:srgbClr val="29568F"/>
                </a:solidFill>
                <a:latin typeface="Arial"/>
                <a:ea typeface="MS Mincho"/>
              </a:rPr>
              <a:t>tl.lis@cpca.pucrs.br</a:t>
            </a:r>
            <a:endParaRPr dirty="0"/>
          </a:p>
        </p:txBody>
      </p:sp>
      <p:sp>
        <p:nvSpPr>
          <p:cNvPr id="77" name="CustomShape 5"/>
          <p:cNvSpPr/>
          <p:nvPr/>
        </p:nvSpPr>
        <p:spPr>
          <a:xfrm>
            <a:off x="5000760" y="3357720"/>
            <a:ext cx="4142520" cy="1155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400" dirty="0" smtClean="0">
                <a:solidFill>
                  <a:srgbClr val="29568F"/>
                </a:solidFill>
                <a:latin typeface="Arial"/>
                <a:ea typeface="MS Mincho"/>
              </a:rPr>
              <a:t>Cristovam </a:t>
            </a:r>
            <a:r>
              <a:rPr lang="pt-BR" sz="1400" dirty="0" err="1" smtClean="0">
                <a:solidFill>
                  <a:srgbClr val="29568F"/>
                </a:solidFill>
                <a:latin typeface="Arial"/>
                <a:ea typeface="MS Mincho"/>
              </a:rPr>
              <a:t>Lage</a:t>
            </a:r>
            <a:endParaRPr dirty="0"/>
          </a:p>
          <a:p>
            <a:pPr>
              <a:lnSpc>
                <a:spcPct val="100000"/>
              </a:lnSpc>
            </a:pPr>
            <a:r>
              <a:rPr lang="pt-BR" sz="1400" dirty="0" smtClean="0">
                <a:solidFill>
                  <a:srgbClr val="29568F"/>
                </a:solidFill>
                <a:latin typeface="Arial"/>
                <a:ea typeface="MS Mincho"/>
              </a:rPr>
              <a:t>cristovam.lage@cpca.pucrs.br</a:t>
            </a:r>
          </a:p>
          <a:p>
            <a:pPr>
              <a:lnSpc>
                <a:spcPct val="100000"/>
              </a:lnSpc>
            </a:pPr>
            <a:endParaRPr lang="pt-BR" sz="1400" dirty="0" smtClean="0">
              <a:solidFill>
                <a:srgbClr val="29568F"/>
              </a:solidFill>
              <a:latin typeface="Arial"/>
              <a:ea typeface="MS Mincho"/>
            </a:endParaRPr>
          </a:p>
          <a:p>
            <a:pPr>
              <a:lnSpc>
                <a:spcPct val="100000"/>
              </a:lnSpc>
            </a:pPr>
            <a:r>
              <a:rPr lang="nn-NO" sz="1400" dirty="0" smtClean="0">
                <a:solidFill>
                  <a:srgbClr val="29568F"/>
                </a:solidFill>
                <a:ea typeface="MS Mincho"/>
              </a:rPr>
              <a:t>Natan Facchin</a:t>
            </a:r>
            <a:endParaRPr lang="nn-NO" sz="1400" dirty="0" smtClean="0"/>
          </a:p>
          <a:p>
            <a:pPr>
              <a:lnSpc>
                <a:spcPct val="100000"/>
              </a:lnSpc>
            </a:pPr>
            <a:r>
              <a:rPr lang="nn-NO" sz="1400" dirty="0" smtClean="0">
                <a:solidFill>
                  <a:srgbClr val="29568F"/>
                </a:solidFill>
                <a:ea typeface="MS Mincho"/>
              </a:rPr>
              <a:t>natan.facchin@cpca.pucrs.br</a:t>
            </a:r>
            <a:endParaRPr lang="nn-NO" sz="1400" dirty="0" smtClean="0"/>
          </a:p>
          <a:p>
            <a:pPr>
              <a:lnSpc>
                <a:spcPct val="100000"/>
              </a:lnSpc>
            </a:pPr>
            <a:endParaRPr lang="nn-NO" sz="1400" dirty="0" smtClean="0"/>
          </a:p>
          <a:p>
            <a:pPr>
              <a:lnSpc>
                <a:spcPct val="100000"/>
              </a:lnSpc>
            </a:pPr>
            <a:r>
              <a:rPr lang="nn-NO" sz="1400" dirty="0" smtClean="0">
                <a:solidFill>
                  <a:srgbClr val="29568F"/>
                </a:solidFill>
                <a:ea typeface="MS Mincho"/>
              </a:rPr>
              <a:t>Pedro Monteiro</a:t>
            </a:r>
            <a:endParaRPr lang="nn-NO" sz="1400" dirty="0" smtClean="0"/>
          </a:p>
          <a:p>
            <a:pPr>
              <a:lnSpc>
                <a:spcPct val="100000"/>
              </a:lnSpc>
            </a:pPr>
            <a:r>
              <a:rPr lang="nn-NO" sz="1400" dirty="0" smtClean="0">
                <a:solidFill>
                  <a:srgbClr val="29568F"/>
                </a:solidFill>
                <a:ea typeface="MS Mincho"/>
              </a:rPr>
              <a:t>pedro.monteiro@cpca.pucrs.br</a:t>
            </a:r>
            <a:endParaRPr lang="nn-NO" sz="1400" dirty="0" smtClean="0"/>
          </a:p>
          <a:p>
            <a:pPr>
              <a:lnSpc>
                <a:spcPct val="100000"/>
              </a:lnSpc>
            </a:pPr>
            <a:endParaRPr sz="1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8391525" y="6105525"/>
          <a:ext cx="752475" cy="752475"/>
        </p:xfrm>
        <a:graphic>
          <a:graphicData uri="http://schemas.openxmlformats.org/presentationml/2006/ole">
            <p:oleObj spid="_x0000_s1026" name="Bitmap Image" r:id="rId4" imgW="743054" imgH="743054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/>
          <p:cNvPicPr/>
          <p:nvPr/>
        </p:nvPicPr>
        <p:blipFill>
          <a:blip r:embed="rId3" cstate="print"/>
          <a:srcRect l="2929"/>
          <a:stretch>
            <a:fillRect/>
          </a:stretch>
        </p:blipFill>
        <p:spPr>
          <a:xfrm>
            <a:off x="0" y="0"/>
            <a:ext cx="1632600" cy="5706720"/>
          </a:xfrm>
          <a:prstGeom prst="rect">
            <a:avLst/>
          </a:prstGeom>
          <a:ln w="9360"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2569320" y="2520"/>
            <a:ext cx="2640240" cy="6404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b="1">
                <a:solidFill>
                  <a:srgbClr val="29568F"/>
                </a:solidFill>
                <a:latin typeface="Arial"/>
                <a:ea typeface="MS Mincho"/>
              </a:rPr>
              <a:t>PUCRS/HP Agreement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29568F"/>
                </a:solidFill>
                <a:latin typeface="Arial"/>
                <a:ea typeface="MS Mincho"/>
              </a:rPr>
              <a:t>LIS – Laboratory of Innovation in Software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1" name="CustomShape 3"/>
          <p:cNvSpPr/>
          <p:nvPr/>
        </p:nvSpPr>
        <p:spPr>
          <a:xfrm>
            <a:off x="1763688" y="1412776"/>
            <a:ext cx="5571360" cy="5184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800" dirty="0" err="1" smtClean="0">
                <a:latin typeface="Calibri" pitchFamily="34" charset="0"/>
              </a:rPr>
              <a:t>Sprint</a:t>
            </a:r>
            <a:r>
              <a:rPr lang="pt-BR" sz="2800" dirty="0" smtClean="0">
                <a:latin typeface="Calibri" pitchFamily="34" charset="0"/>
              </a:rPr>
              <a:t> </a:t>
            </a:r>
            <a:r>
              <a:rPr lang="pt-BR" sz="2800" dirty="0" err="1" smtClean="0">
                <a:latin typeface="Calibri" pitchFamily="34" charset="0"/>
              </a:rPr>
              <a:t>Backlog</a:t>
            </a:r>
            <a:endParaRPr dirty="0">
              <a:latin typeface="Calibri" pitchFamily="34" charset="0"/>
            </a:endParaRP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8391525" y="6105525"/>
          <a:ext cx="752475" cy="752475"/>
        </p:xfrm>
        <a:graphic>
          <a:graphicData uri="http://schemas.openxmlformats.org/presentationml/2006/ole">
            <p:oleObj spid="_x0000_s2050" name="Bitmap Image" r:id="rId4" imgW="743054" imgH="743054" progId="PBrush">
              <p:embed/>
            </p:oleObj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835696" y="2276872"/>
            <a:ext cx="6192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>
                <a:latin typeface="Calibri" pitchFamily="34" charset="0"/>
              </a:rPr>
              <a:t> </a:t>
            </a:r>
            <a:r>
              <a:rPr lang="en-US" b="1" dirty="0" smtClean="0">
                <a:latin typeface="Calibri" pitchFamily="34" charset="0"/>
              </a:rPr>
              <a:t>Define and Save Needed Structures </a:t>
            </a:r>
          </a:p>
          <a:p>
            <a:endParaRPr lang="en-US" b="1" dirty="0" smtClean="0"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alibri" pitchFamily="34" charset="0"/>
              </a:rPr>
              <a:t> Create new functions to hold changes in the code</a:t>
            </a:r>
          </a:p>
          <a:p>
            <a:pPr>
              <a:buFontTx/>
              <a:buChar char="-"/>
            </a:pP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Update</a:t>
            </a:r>
            <a:r>
              <a:rPr lang="pt-BR" dirty="0" smtClean="0">
                <a:latin typeface="Calibri" pitchFamily="34" charset="0"/>
              </a:rPr>
              <a:t> UTF8 </a:t>
            </a:r>
            <a:r>
              <a:rPr lang="pt-BR" dirty="0" err="1" smtClean="0">
                <a:latin typeface="Calibri" pitchFamily="34" charset="0"/>
              </a:rPr>
              <a:t>saving</a:t>
            </a:r>
            <a:r>
              <a:rPr lang="pt-BR" dirty="0" smtClean="0">
                <a:latin typeface="Calibri" pitchFamily="34" charset="0"/>
              </a:rPr>
              <a:t> (Nice to </a:t>
            </a:r>
            <a:r>
              <a:rPr lang="pt-BR" dirty="0" err="1" smtClean="0">
                <a:latin typeface="Calibri" pitchFamily="34" charset="0"/>
              </a:rPr>
              <a:t>Have</a:t>
            </a:r>
            <a:r>
              <a:rPr lang="pt-BR" dirty="0" smtClean="0">
                <a:latin typeface="Calibri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Find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needed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strucutres</a:t>
            </a:r>
            <a:r>
              <a:rPr lang="pt-BR" dirty="0" smtClean="0">
                <a:latin typeface="Calibri" pitchFamily="34" charset="0"/>
              </a:rPr>
              <a:t> (</a:t>
            </a:r>
            <a:r>
              <a:rPr lang="pt-BR" dirty="0" err="1" smtClean="0">
                <a:latin typeface="Calibri" pitchFamily="34" charset="0"/>
              </a:rPr>
              <a:t>Recurrent</a:t>
            </a:r>
            <a:r>
              <a:rPr lang="pt-BR" dirty="0" smtClean="0">
                <a:latin typeface="Calibri" pitchFamily="34" charset="0"/>
              </a:rPr>
              <a:t>, Nice to </a:t>
            </a:r>
            <a:r>
              <a:rPr lang="pt-BR" dirty="0" err="1" smtClean="0">
                <a:latin typeface="Calibri" pitchFamily="34" charset="0"/>
              </a:rPr>
              <a:t>Have</a:t>
            </a:r>
            <a:r>
              <a:rPr lang="pt-BR" dirty="0" smtClean="0">
                <a:latin typeface="Calibri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Save</a:t>
            </a:r>
            <a:r>
              <a:rPr lang="pt-BR" dirty="0" smtClean="0">
                <a:latin typeface="Calibri" pitchFamily="34" charset="0"/>
              </a:rPr>
              <a:t> classes </a:t>
            </a:r>
            <a:r>
              <a:rPr lang="pt-BR" dirty="0" err="1" smtClean="0">
                <a:latin typeface="Calibri" pitchFamily="34" charset="0"/>
              </a:rPr>
              <a:t>context</a:t>
            </a:r>
            <a:r>
              <a:rPr lang="pt-BR" dirty="0" smtClean="0">
                <a:latin typeface="Calibri" pitchFamily="34" charset="0"/>
              </a:rPr>
              <a:t> (Nice to </a:t>
            </a:r>
            <a:r>
              <a:rPr lang="pt-BR" dirty="0" err="1" smtClean="0">
                <a:latin typeface="Calibri" pitchFamily="34" charset="0"/>
              </a:rPr>
              <a:t>Have</a:t>
            </a:r>
            <a:r>
              <a:rPr lang="pt-BR" dirty="0" smtClean="0">
                <a:latin typeface="Calibri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Load</a:t>
            </a:r>
            <a:r>
              <a:rPr lang="pt-BR" dirty="0" smtClean="0">
                <a:latin typeface="Calibri" pitchFamily="34" charset="0"/>
              </a:rPr>
              <a:t> classes </a:t>
            </a:r>
            <a:r>
              <a:rPr lang="pt-BR" dirty="0" err="1" smtClean="0">
                <a:latin typeface="Calibri" pitchFamily="34" charset="0"/>
              </a:rPr>
              <a:t>context</a:t>
            </a:r>
            <a:r>
              <a:rPr lang="pt-BR" dirty="0" smtClean="0">
                <a:latin typeface="Calibri" pitchFamily="34" charset="0"/>
              </a:rPr>
              <a:t> (Nice to </a:t>
            </a:r>
            <a:r>
              <a:rPr lang="pt-BR" dirty="0" err="1" smtClean="0">
                <a:latin typeface="Calibri" pitchFamily="34" charset="0"/>
              </a:rPr>
              <a:t>Have</a:t>
            </a:r>
            <a:r>
              <a:rPr lang="pt-BR" dirty="0" smtClean="0">
                <a:latin typeface="Calibri" pitchFamily="34" charset="0"/>
              </a:rPr>
              <a:t>)</a:t>
            </a:r>
          </a:p>
          <a:p>
            <a:pPr>
              <a:buFontTx/>
              <a:buChar char="-"/>
            </a:pP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Load</a:t>
            </a:r>
            <a:r>
              <a:rPr lang="pt-BR" dirty="0" smtClean="0">
                <a:latin typeface="Calibri" pitchFamily="34" charset="0"/>
              </a:rPr>
              <a:t> classes </a:t>
            </a:r>
            <a:r>
              <a:rPr lang="pt-BR" dirty="0" err="1" smtClean="0">
                <a:latin typeface="Calibri" pitchFamily="34" charset="0"/>
              </a:rPr>
              <a:t>hash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table</a:t>
            </a:r>
            <a:r>
              <a:rPr lang="pt-BR" dirty="0" smtClean="0">
                <a:latin typeface="Calibri" pitchFamily="34" charset="0"/>
              </a:rPr>
              <a:t> (Nice to </a:t>
            </a:r>
            <a:r>
              <a:rPr lang="pt-BR" dirty="0" err="1" smtClean="0">
                <a:latin typeface="Calibri" pitchFamily="34" charset="0"/>
              </a:rPr>
              <a:t>Have</a:t>
            </a:r>
            <a:r>
              <a:rPr lang="pt-BR" dirty="0" smtClean="0">
                <a:latin typeface="Calibri" pitchFamily="34" charset="0"/>
              </a:rPr>
              <a:t>)</a:t>
            </a:r>
          </a:p>
          <a:p>
            <a:endParaRPr lang="pt-BR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/>
          <p:nvPr/>
        </p:nvPicPr>
        <p:blipFill>
          <a:blip r:embed="rId3" cstate="print"/>
          <a:srcRect l="2929"/>
          <a:stretch>
            <a:fillRect/>
          </a:stretch>
        </p:blipFill>
        <p:spPr>
          <a:xfrm>
            <a:off x="0" y="0"/>
            <a:ext cx="1632600" cy="5706720"/>
          </a:xfrm>
          <a:prstGeom prst="rect">
            <a:avLst/>
          </a:prstGeom>
          <a:ln w="9360"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2569320" y="2520"/>
            <a:ext cx="2640240" cy="6404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b="1">
                <a:solidFill>
                  <a:srgbClr val="29568F"/>
                </a:solidFill>
                <a:latin typeface="Arial"/>
                <a:ea typeface="MS Mincho"/>
              </a:rPr>
              <a:t>PUCRS/HP Agreement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29568F"/>
                </a:solidFill>
                <a:latin typeface="Arial"/>
                <a:ea typeface="MS Mincho"/>
              </a:rPr>
              <a:t>LIS – Laboratory of Innovation in Software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0" y="0"/>
            <a:ext cx="914328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6" name="CustomShape 3"/>
          <p:cNvSpPr/>
          <p:nvPr/>
        </p:nvSpPr>
        <p:spPr>
          <a:xfrm>
            <a:off x="1785960" y="1501920"/>
            <a:ext cx="5571360" cy="5184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2800" dirty="0" err="1" smtClean="0">
                <a:latin typeface="Calibri" pitchFamily="34" charset="0"/>
              </a:rPr>
              <a:t>Sprint</a:t>
            </a:r>
            <a:r>
              <a:rPr lang="pt-BR" sz="2800" dirty="0" smtClean="0">
                <a:latin typeface="Calibri" pitchFamily="34" charset="0"/>
              </a:rPr>
              <a:t> Work</a:t>
            </a:r>
            <a:endParaRPr dirty="0">
              <a:latin typeface="Calibri" pitchFamily="34" charset="0"/>
            </a:endParaRP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8391525" y="6105525"/>
          <a:ext cx="752475" cy="752475"/>
        </p:xfrm>
        <a:graphic>
          <a:graphicData uri="http://schemas.openxmlformats.org/presentationml/2006/ole">
            <p:oleObj spid="_x0000_s3074" name="Bitmap Image" r:id="rId4" imgW="743054" imgH="743054" progId="PBrush">
              <p:embed/>
            </p:oleObj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791628" y="2409871"/>
            <a:ext cx="63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Bug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fixing</a:t>
            </a:r>
            <a:endParaRPr lang="pt-BR" dirty="0" smtClean="0"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Refactored</a:t>
            </a:r>
            <a:r>
              <a:rPr lang="pt-BR" dirty="0" smtClean="0">
                <a:latin typeface="Calibri" pitchFamily="34" charset="0"/>
              </a:rPr>
              <a:t> utf8 </a:t>
            </a:r>
            <a:r>
              <a:rPr lang="pt-BR" dirty="0" err="1" smtClean="0">
                <a:latin typeface="Calibri" pitchFamily="34" charset="0"/>
              </a:rPr>
              <a:t>saving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and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loading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functions</a:t>
            </a:r>
            <a:endParaRPr lang="pt-BR" dirty="0" smtClean="0"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Created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new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hash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functions</a:t>
            </a:r>
            <a:endParaRPr lang="pt-BR" dirty="0" smtClean="0"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Updated</a:t>
            </a:r>
            <a:r>
              <a:rPr lang="pt-BR" dirty="0" smtClean="0">
                <a:latin typeface="Calibri" pitchFamily="34" charset="0"/>
              </a:rPr>
              <a:t> utf8 </a:t>
            </a:r>
            <a:r>
              <a:rPr lang="pt-BR" dirty="0" err="1" smtClean="0">
                <a:latin typeface="Calibri" pitchFamily="34" charset="0"/>
              </a:rPr>
              <a:t>saving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method</a:t>
            </a:r>
            <a:r>
              <a:rPr lang="pt-BR" dirty="0" smtClean="0">
                <a:latin typeface="Calibri" pitchFamily="34" charset="0"/>
              </a:rPr>
              <a:t> to </a:t>
            </a:r>
            <a:r>
              <a:rPr lang="pt-BR" dirty="0" err="1" smtClean="0">
                <a:latin typeface="Calibri" pitchFamily="34" charset="0"/>
              </a:rPr>
              <a:t>only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save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symbols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from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relevant</a:t>
            </a:r>
            <a:r>
              <a:rPr lang="pt-BR" dirty="0" smtClean="0">
                <a:latin typeface="Calibri" pitchFamily="34" charset="0"/>
              </a:rPr>
              <a:t> classes</a:t>
            </a:r>
          </a:p>
          <a:p>
            <a:pPr>
              <a:buFontTx/>
              <a:buChar char="-"/>
            </a:pP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Saved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relevant</a:t>
            </a:r>
            <a:r>
              <a:rPr lang="pt-BR" dirty="0" smtClean="0">
                <a:latin typeface="Calibri" pitchFamily="34" charset="0"/>
              </a:rPr>
              <a:t> classes </a:t>
            </a:r>
            <a:r>
              <a:rPr lang="pt-BR" dirty="0" err="1" smtClean="0">
                <a:latin typeface="Calibri" pitchFamily="34" charset="0"/>
              </a:rPr>
              <a:t>address</a:t>
            </a:r>
            <a:r>
              <a:rPr lang="pt-BR" dirty="0" smtClean="0">
                <a:latin typeface="Calibri" pitchFamily="34" charset="0"/>
              </a:rPr>
              <a:t> pointers to </a:t>
            </a:r>
            <a:r>
              <a:rPr lang="pt-BR" dirty="0" err="1" smtClean="0">
                <a:latin typeface="Calibri" pitchFamily="34" charset="0"/>
              </a:rPr>
              <a:t>heap</a:t>
            </a:r>
            <a:endParaRPr lang="pt-BR" dirty="0" smtClean="0"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Saved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HelloWorld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classblock</a:t>
            </a:r>
            <a:endParaRPr lang="pt-BR" dirty="0" smtClean="0"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Saved</a:t>
            </a:r>
            <a:r>
              <a:rPr lang="pt-BR" dirty="0" smtClean="0">
                <a:latin typeface="Calibri" pitchFamily="34" charset="0"/>
              </a:rPr>
              <a:t> </a:t>
            </a:r>
            <a:r>
              <a:rPr lang="pt-BR" dirty="0" err="1" smtClean="0">
                <a:latin typeface="Calibri" pitchFamily="34" charset="0"/>
              </a:rPr>
              <a:t>freelist</a:t>
            </a:r>
            <a:endParaRPr lang="pt-BR" dirty="0">
              <a:latin typeface="Calibri" pitchFamily="34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166</Words>
  <Application>Microsoft Office PowerPoint</Application>
  <PresentationFormat>Apresentação na tela 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Office Theme</vt:lpstr>
      <vt:lpstr>Bitmap Image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</dc:creator>
  <cp:lastModifiedBy>Lis</cp:lastModifiedBy>
  <cp:revision>25</cp:revision>
  <dcterms:modified xsi:type="dcterms:W3CDTF">2014-07-29T18:24:09Z</dcterms:modified>
</cp:coreProperties>
</file>