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9" r:id="rId1"/>
  </p:sldMasterIdLst>
  <p:sldIdLst>
    <p:sldId id="257" r:id="rId2"/>
    <p:sldId id="258" r:id="rId3"/>
    <p:sldId id="259" r:id="rId4"/>
    <p:sldId id="260" r:id="rId5"/>
    <p:sldId id="276" r:id="rId6"/>
    <p:sldId id="265" r:id="rId7"/>
    <p:sldId id="266" r:id="rId8"/>
    <p:sldId id="275" r:id="rId9"/>
    <p:sldId id="270" r:id="rId10"/>
    <p:sldId id="27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96" autoAdjust="0"/>
    <p:restoredTop sz="94660"/>
  </p:normalViewPr>
  <p:slideViewPr>
    <p:cSldViewPr snapToGrid="0">
      <p:cViewPr varScale="1">
        <p:scale>
          <a:sx n="67" d="100"/>
          <a:sy n="67" d="100"/>
        </p:scale>
        <p:origin x="59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184DA70-C731-4C70-880D-CCD4705E623C}" type="datetime1">
              <a:rPr lang="en-US" smtClean="0"/>
              <a:t>9/26/2021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350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583274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54979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155377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7412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9/26/2021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924177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9/26/2021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569667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953163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573319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987834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9/26/2021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1532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31217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9/26/2021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15263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9/26/2021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4613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9/26/2021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2420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915880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9/26/2021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8970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9/26/2021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453529944"/>
      </p:ext>
    </p:extLst>
  </p:cSld>
  <p:clrMap bg1="dk1" tx1="lt1" bg2="dk2" tx2="lt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 id="2147484061" r:id="rId12"/>
    <p:sldLayoutId id="2147484062" r:id="rId13"/>
    <p:sldLayoutId id="2147484063" r:id="rId14"/>
    <p:sldLayoutId id="2147484064" r:id="rId15"/>
    <p:sldLayoutId id="2147484065" r:id="rId16"/>
    <p:sldLayoutId id="214748406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70" name="Group 41">
            <a:extLst>
              <a:ext uri="{FF2B5EF4-FFF2-40B4-BE49-F238E27FC236}">
                <a16:creationId xmlns:a16="http://schemas.microsoft.com/office/drawing/2014/main" id="{AD579530-1077-46B3-BD5C-81BB270A1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1" name="Rectangle 42">
              <a:extLst>
                <a:ext uri="{FF2B5EF4-FFF2-40B4-BE49-F238E27FC236}">
                  <a16:creationId xmlns:a16="http://schemas.microsoft.com/office/drawing/2014/main" id="{ACBB106A-B366-4349-B59F-E8FBDADD8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2">
              <a:extLst>
                <a:ext uri="{FF2B5EF4-FFF2-40B4-BE49-F238E27FC236}">
                  <a16:creationId xmlns:a16="http://schemas.microsoft.com/office/drawing/2014/main" id="{113FC03B-24E4-4A3F-9626-CC7F6356BC9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6" name="Picture 5">
            <a:extLst>
              <a:ext uri="{FF2B5EF4-FFF2-40B4-BE49-F238E27FC236}">
                <a16:creationId xmlns:a16="http://schemas.microsoft.com/office/drawing/2014/main" id="{A812E2F8-1AE1-419B-AA17-FA9D626096EB}"/>
              </a:ext>
            </a:extLst>
          </p:cNvPr>
          <p:cNvPicPr>
            <a:picLocks noChangeAspect="1"/>
          </p:cNvPicPr>
          <p:nvPr/>
        </p:nvPicPr>
        <p:blipFill rotWithShape="1">
          <a:blip r:embed="rId4">
            <a:alphaModFix amt="30000"/>
          </a:blip>
          <a:srcRect r="23578"/>
          <a:stretch/>
        </p:blipFill>
        <p:spPr>
          <a:xfrm>
            <a:off x="-2" y="10"/>
            <a:ext cx="12188389" cy="6857990"/>
          </a:xfrm>
          <a:prstGeom prst="rect">
            <a:avLst/>
          </a:prstGeom>
        </p:spPr>
      </p:pic>
      <p:grpSp>
        <p:nvGrpSpPr>
          <p:cNvPr id="72" name="Group 45">
            <a:extLst>
              <a:ext uri="{FF2B5EF4-FFF2-40B4-BE49-F238E27FC236}">
                <a16:creationId xmlns:a16="http://schemas.microsoft.com/office/drawing/2014/main" id="{83F79A5F-63B5-4802-B39B-BF0F89DDDA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73" name="Round Diagonal Corner Rectangle 7">
              <a:extLst>
                <a:ext uri="{FF2B5EF4-FFF2-40B4-BE49-F238E27FC236}">
                  <a16:creationId xmlns:a16="http://schemas.microsoft.com/office/drawing/2014/main" id="{00D14BF7-A799-4EDA-8C19-CED0B8EC5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AF292344-73C8-4E53-85C0-8CDB23EB53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49" name="Freeform 32">
                <a:extLst>
                  <a:ext uri="{FF2B5EF4-FFF2-40B4-BE49-F238E27FC236}">
                    <a16:creationId xmlns:a16="http://schemas.microsoft.com/office/drawing/2014/main" id="{4781E776-A0A7-4FB6-958B-8389BBA56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0" name="Freeform 33">
                <a:extLst>
                  <a:ext uri="{FF2B5EF4-FFF2-40B4-BE49-F238E27FC236}">
                    <a16:creationId xmlns:a16="http://schemas.microsoft.com/office/drawing/2014/main" id="{0F004D56-F177-45BC-8965-B72DB88A08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1" name="Freeform 34">
                <a:extLst>
                  <a:ext uri="{FF2B5EF4-FFF2-40B4-BE49-F238E27FC236}">
                    <a16:creationId xmlns:a16="http://schemas.microsoft.com/office/drawing/2014/main" id="{5F2F1F83-817B-4678-B0AE-8FFDC49FC8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2" name="Freeform 37">
                <a:extLst>
                  <a:ext uri="{FF2B5EF4-FFF2-40B4-BE49-F238E27FC236}">
                    <a16:creationId xmlns:a16="http://schemas.microsoft.com/office/drawing/2014/main" id="{F908EB47-32F4-4E82-BF56-FD25BB074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3" name="Freeform 35">
                <a:extLst>
                  <a:ext uri="{FF2B5EF4-FFF2-40B4-BE49-F238E27FC236}">
                    <a16:creationId xmlns:a16="http://schemas.microsoft.com/office/drawing/2014/main" id="{0966000D-B975-4E8A-9BF2-EACF21640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4" name="Freeform 36">
                <a:extLst>
                  <a:ext uri="{FF2B5EF4-FFF2-40B4-BE49-F238E27FC236}">
                    <a16:creationId xmlns:a16="http://schemas.microsoft.com/office/drawing/2014/main" id="{A9554499-6796-4AEE-B012-34A5B9A585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5" name="Freeform 38">
                <a:extLst>
                  <a:ext uri="{FF2B5EF4-FFF2-40B4-BE49-F238E27FC236}">
                    <a16:creationId xmlns:a16="http://schemas.microsoft.com/office/drawing/2014/main" id="{9DD40864-34BD-491F-B591-180E7B32C1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6" name="Freeform 39">
                <a:extLst>
                  <a:ext uri="{FF2B5EF4-FFF2-40B4-BE49-F238E27FC236}">
                    <a16:creationId xmlns:a16="http://schemas.microsoft.com/office/drawing/2014/main" id="{2623F54C-4373-4D30-90DB-3129BDDF5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7" name="Freeform 40">
                <a:extLst>
                  <a:ext uri="{FF2B5EF4-FFF2-40B4-BE49-F238E27FC236}">
                    <a16:creationId xmlns:a16="http://schemas.microsoft.com/office/drawing/2014/main" id="{1FF42884-D4B2-462F-9FA7-4FA892532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8" name="Rectangle 41">
                <a:extLst>
                  <a:ext uri="{FF2B5EF4-FFF2-40B4-BE49-F238E27FC236}">
                    <a16:creationId xmlns:a16="http://schemas.microsoft.com/office/drawing/2014/main" id="{27F4D4BA-37F5-4D54-BDFF-733F621D5D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59" name="Freeform 32">
                <a:extLst>
                  <a:ext uri="{FF2B5EF4-FFF2-40B4-BE49-F238E27FC236}">
                    <a16:creationId xmlns:a16="http://schemas.microsoft.com/office/drawing/2014/main" id="{29E4A0E5-0441-4563-A947-12A578110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0" name="Freeform 33">
                <a:extLst>
                  <a:ext uri="{FF2B5EF4-FFF2-40B4-BE49-F238E27FC236}">
                    <a16:creationId xmlns:a16="http://schemas.microsoft.com/office/drawing/2014/main" id="{4A8D89B4-AD1B-410A-870B-1042E075A0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1" name="Freeform 34">
                <a:extLst>
                  <a:ext uri="{FF2B5EF4-FFF2-40B4-BE49-F238E27FC236}">
                    <a16:creationId xmlns:a16="http://schemas.microsoft.com/office/drawing/2014/main" id="{DFC54570-9F45-44E6-AC94-4B3192D44B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2" name="Freeform 37">
                <a:extLst>
                  <a:ext uri="{FF2B5EF4-FFF2-40B4-BE49-F238E27FC236}">
                    <a16:creationId xmlns:a16="http://schemas.microsoft.com/office/drawing/2014/main" id="{A976F76C-4BBB-4CD4-9270-5E4E8802B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3" name="Freeform 35">
                <a:extLst>
                  <a:ext uri="{FF2B5EF4-FFF2-40B4-BE49-F238E27FC236}">
                    <a16:creationId xmlns:a16="http://schemas.microsoft.com/office/drawing/2014/main" id="{06081E5F-35E2-4E9E-A0DA-9E2F769C4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4" name="Freeform 36">
                <a:extLst>
                  <a:ext uri="{FF2B5EF4-FFF2-40B4-BE49-F238E27FC236}">
                    <a16:creationId xmlns:a16="http://schemas.microsoft.com/office/drawing/2014/main" id="{7B7B4F78-1391-433D-AAE5-0FA8B8EE18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5" name="Freeform 38">
                <a:extLst>
                  <a:ext uri="{FF2B5EF4-FFF2-40B4-BE49-F238E27FC236}">
                    <a16:creationId xmlns:a16="http://schemas.microsoft.com/office/drawing/2014/main" id="{EF63F42B-29ED-4285-99D1-5FA657DA92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6" name="Freeform 39">
                <a:extLst>
                  <a:ext uri="{FF2B5EF4-FFF2-40B4-BE49-F238E27FC236}">
                    <a16:creationId xmlns:a16="http://schemas.microsoft.com/office/drawing/2014/main" id="{EB7A6053-A7CF-4785-B396-6F70D6EBE9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7" name="Freeform 40">
                <a:extLst>
                  <a:ext uri="{FF2B5EF4-FFF2-40B4-BE49-F238E27FC236}">
                    <a16:creationId xmlns:a16="http://schemas.microsoft.com/office/drawing/2014/main" id="{E6337518-A10D-47A5-BD86-6D1F3FAF3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8" name="Rectangle 41">
                <a:extLst>
                  <a:ext uri="{FF2B5EF4-FFF2-40B4-BE49-F238E27FC236}">
                    <a16:creationId xmlns:a16="http://schemas.microsoft.com/office/drawing/2014/main" id="{7591C37F-6498-4992-992D-D413A84752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2667000" y="2328334"/>
            <a:ext cx="6858000" cy="1367896"/>
          </a:xfrm>
        </p:spPr>
        <p:txBody>
          <a:bodyPr>
            <a:normAutofit/>
          </a:bodyPr>
          <a:lstStyle/>
          <a:p>
            <a:pPr algn="ctr">
              <a:spcAft>
                <a:spcPts val="800"/>
              </a:spcAft>
            </a:pPr>
            <a:r>
              <a:rPr lang="en-IN" sz="4400" b="1" u="sng">
                <a:effectLst/>
                <a:latin typeface="Calibri" panose="020F0502020204030204" pitchFamily="34" charset="0"/>
                <a:ea typeface="Calibri" panose="020F0502020204030204" pitchFamily="34" charset="0"/>
                <a:cs typeface="Times New Roman" panose="02020603050405020304" pitchFamily="18" charset="0"/>
              </a:rPr>
              <a:t>Image Scraping and Classification Project</a:t>
            </a:r>
            <a:endParaRPr lang="en-IN" sz="4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2667001" y="3602038"/>
            <a:ext cx="6857999" cy="953029"/>
          </a:xfrm>
        </p:spPr>
        <p:txBody>
          <a:bodyPr>
            <a:normAutofit/>
          </a:bodyPr>
          <a:lstStyle/>
          <a:p>
            <a:pPr algn="ctr"/>
            <a:r>
              <a:rPr lang="en-US"/>
              <a:t>-Pooja Mishra</a:t>
            </a:r>
          </a:p>
        </p:txBody>
      </p:sp>
    </p:spTree>
    <p:extLst>
      <p:ext uri="{BB962C8B-B14F-4D97-AF65-F5344CB8AC3E}">
        <p14:creationId xmlns:p14="http://schemas.microsoft.com/office/powerpoint/2010/main" val="404373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3B728-40B0-4348-8DF7-E590B4C159FF}"/>
              </a:ext>
            </a:extLst>
          </p:cNvPr>
          <p:cNvSpPr>
            <a:spLocks noGrp="1"/>
          </p:cNvSpPr>
          <p:nvPr>
            <p:ph type="title"/>
          </p:nvPr>
        </p:nvSpPr>
        <p:spPr>
          <a:xfrm>
            <a:off x="1146705" y="609600"/>
            <a:ext cx="8302095" cy="2819399"/>
          </a:xfrm>
        </p:spPr>
        <p:txBody>
          <a:bodyPr>
            <a:normAutofit/>
          </a:bodyPr>
          <a:lstStyle/>
          <a:p>
            <a:r>
              <a:rPr lang="en-US" sz="3600" b="1" dirty="0"/>
              <a:t>                            THANK YOU</a:t>
            </a:r>
            <a:endParaRPr lang="en-IN" sz="3600" b="1" dirty="0"/>
          </a:p>
        </p:txBody>
      </p:sp>
      <p:pic>
        <p:nvPicPr>
          <p:cNvPr id="5" name="Picture 4">
            <a:extLst>
              <a:ext uri="{FF2B5EF4-FFF2-40B4-BE49-F238E27FC236}">
                <a16:creationId xmlns:a16="http://schemas.microsoft.com/office/drawing/2014/main" id="{6F6900EB-F230-4816-83A5-4282AF40D5D7}"/>
              </a:ext>
            </a:extLst>
          </p:cNvPr>
          <p:cNvPicPr>
            <a:picLocks noChangeAspect="1"/>
          </p:cNvPicPr>
          <p:nvPr/>
        </p:nvPicPr>
        <p:blipFill rotWithShape="1">
          <a:blip r:embed="rId2">
            <a:alphaModFix amt="30000"/>
          </a:blip>
          <a:srcRect r="23578"/>
          <a:stretch/>
        </p:blipFill>
        <p:spPr>
          <a:xfrm>
            <a:off x="-2" y="10"/>
            <a:ext cx="12188389" cy="6857990"/>
          </a:xfrm>
          <a:prstGeom prst="rect">
            <a:avLst/>
          </a:prstGeom>
        </p:spPr>
      </p:pic>
    </p:spTree>
    <p:extLst>
      <p:ext uri="{BB962C8B-B14F-4D97-AF65-F5344CB8AC3E}">
        <p14:creationId xmlns:p14="http://schemas.microsoft.com/office/powerpoint/2010/main" val="1434071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044557" y="934948"/>
            <a:ext cx="4933365" cy="4941870"/>
          </a:xfrm>
        </p:spPr>
        <p:txBody>
          <a:bodyPr>
            <a:normAutofit/>
          </a:bodyPr>
          <a:lstStyle/>
          <a:p>
            <a:pPr marL="457200" indent="-457200">
              <a:buFont typeface="Arial" panose="020B0604020202020204" pitchFamily="34" charset="0"/>
              <a:buChar char="•"/>
            </a:pP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2200" dirty="0"/>
            </a:br>
            <a:br>
              <a:rPr lang="en-US" sz="1400" dirty="0"/>
            </a:br>
            <a:br>
              <a:rPr lang="en-US" sz="1400" dirty="0"/>
            </a:br>
            <a:endParaRPr lang="en-US" sz="1400" i="1"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452617" y="3531204"/>
            <a:ext cx="5530919" cy="1606576"/>
          </a:xfrm>
        </p:spPr>
        <p:txBody>
          <a:bodyPr>
            <a:normAutofit/>
          </a:bodyPr>
          <a:lstStyle/>
          <a:p>
            <a:r>
              <a:rPr lang="en-US" dirty="0"/>
              <a:t>                                       </a:t>
            </a:r>
          </a:p>
        </p:txBody>
      </p:sp>
      <p:pic>
        <p:nvPicPr>
          <p:cNvPr id="5" name="Picture 4">
            <a:extLst>
              <a:ext uri="{FF2B5EF4-FFF2-40B4-BE49-F238E27FC236}">
                <a16:creationId xmlns:a16="http://schemas.microsoft.com/office/drawing/2014/main" id="{43D6FE85-E08F-41DA-ABF1-F550965DF388}"/>
              </a:ext>
            </a:extLst>
          </p:cNvPr>
          <p:cNvPicPr>
            <a:picLocks noChangeAspect="1"/>
          </p:cNvPicPr>
          <p:nvPr/>
        </p:nvPicPr>
        <p:blipFill>
          <a:blip r:embed="rId2"/>
          <a:stretch>
            <a:fillRect/>
          </a:stretch>
        </p:blipFill>
        <p:spPr>
          <a:xfrm>
            <a:off x="7222840" y="1438382"/>
            <a:ext cx="4428055" cy="3699398"/>
          </a:xfrm>
          <a:prstGeom prst="rect">
            <a:avLst/>
          </a:prstGeom>
        </p:spPr>
      </p:pic>
      <p:sp>
        <p:nvSpPr>
          <p:cNvPr id="16" name="TextBox 15">
            <a:extLst>
              <a:ext uri="{FF2B5EF4-FFF2-40B4-BE49-F238E27FC236}">
                <a16:creationId xmlns:a16="http://schemas.microsoft.com/office/drawing/2014/main" id="{DE34DA5C-753F-4397-8B69-22AB4D118E45}"/>
              </a:ext>
            </a:extLst>
          </p:cNvPr>
          <p:cNvSpPr txBox="1"/>
          <p:nvPr/>
        </p:nvSpPr>
        <p:spPr>
          <a:xfrm>
            <a:off x="2038943" y="2207772"/>
            <a:ext cx="4590457" cy="3697487"/>
          </a:xfrm>
          <a:prstGeom prst="rect">
            <a:avLst/>
          </a:prstGeom>
          <a:noFill/>
        </p:spPr>
        <p:txBody>
          <a:bodyPr wrap="square">
            <a:spAutoFit/>
          </a:bodyPr>
          <a:lstStyle/>
          <a:p>
            <a:pPr marL="457200">
              <a:lnSpc>
                <a:spcPct val="107000"/>
              </a:lnSpc>
            </a:pPr>
            <a:r>
              <a:rPr lang="en-IN" sz="2000" dirty="0">
                <a:solidFill>
                  <a:srgbClr val="002060"/>
                </a:solidFill>
                <a:effectLst/>
                <a:latin typeface="Lato" panose="020F0502020204030203" pitchFamily="34" charset="0"/>
                <a:ea typeface="Calibri" panose="020F0502020204030204" pitchFamily="34" charset="0"/>
                <a:cs typeface="Times New Roman" panose="02020603050405020304" pitchFamily="18" charset="0"/>
              </a:rPr>
              <a:t>In this project, we’ll be performing image classification in which our system will receive an image as input and now the system is aware of a set of categories and its goal is to assign a category to the image. Here we have taken image data from Google of </a:t>
            </a:r>
            <a:endParaRPr lang="en-IN" sz="2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000" dirty="0">
                <a:solidFill>
                  <a:srgbClr val="002060"/>
                </a:solidFill>
                <a:effectLst/>
                <a:latin typeface="Lato" panose="020F0502020204030203" pitchFamily="34" charset="0"/>
                <a:ea typeface="Calibri" panose="020F0502020204030204" pitchFamily="34" charset="0"/>
                <a:cs typeface="Times New Roman" panose="02020603050405020304" pitchFamily="18" charset="0"/>
              </a:rPr>
              <a:t>Sarees (women)</a:t>
            </a:r>
            <a:endParaRPr lang="en-IN" sz="2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000" dirty="0">
                <a:solidFill>
                  <a:srgbClr val="002060"/>
                </a:solidFill>
                <a:effectLst/>
                <a:latin typeface="Lato" panose="020F0502020204030203" pitchFamily="34" charset="0"/>
                <a:ea typeface="Calibri" panose="020F0502020204030204" pitchFamily="34" charset="0"/>
                <a:cs typeface="Times New Roman" panose="02020603050405020304" pitchFamily="18" charset="0"/>
              </a:rPr>
              <a:t>Trousers (men)</a:t>
            </a:r>
            <a:endParaRPr lang="en-IN" sz="2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000" dirty="0">
                <a:solidFill>
                  <a:srgbClr val="002060"/>
                </a:solidFill>
                <a:effectLst/>
                <a:latin typeface="Lato" panose="020F0502020204030203" pitchFamily="34" charset="0"/>
                <a:ea typeface="Calibri" panose="020F0502020204030204" pitchFamily="34" charset="0"/>
                <a:cs typeface="Times New Roman" panose="02020603050405020304" pitchFamily="18" charset="0"/>
              </a:rPr>
              <a:t>Jeans (men)</a:t>
            </a:r>
            <a:endParaRPr lang="en-IN" sz="2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14CB-8752-4419-B879-2635C5BD81AC}"/>
              </a:ext>
            </a:extLst>
          </p:cNvPr>
          <p:cNvSpPr>
            <a:spLocks noGrp="1"/>
          </p:cNvSpPr>
          <p:nvPr>
            <p:ph type="title"/>
          </p:nvPr>
        </p:nvSpPr>
        <p:spPr>
          <a:xfrm>
            <a:off x="1097280" y="286603"/>
            <a:ext cx="10058400" cy="1460553"/>
          </a:xfrm>
        </p:spPr>
        <p:txBody>
          <a:bodyPr>
            <a:normAutofit/>
          </a:bodyPr>
          <a:lstStyle/>
          <a:p>
            <a:r>
              <a:rPr lang="en-US" sz="3600" b="1" dirty="0"/>
              <a:t>                       About Dataset</a:t>
            </a:r>
          </a:p>
        </p:txBody>
      </p:sp>
      <p:sp>
        <p:nvSpPr>
          <p:cNvPr id="3" name="Content Placeholder 2">
            <a:extLst>
              <a:ext uri="{FF2B5EF4-FFF2-40B4-BE49-F238E27FC236}">
                <a16:creationId xmlns:a16="http://schemas.microsoft.com/office/drawing/2014/main" id="{62B521B6-D27C-4AFF-B2E2-83185204C77E}"/>
              </a:ext>
            </a:extLst>
          </p:cNvPr>
          <p:cNvSpPr>
            <a:spLocks noGrp="1"/>
          </p:cNvSpPr>
          <p:nvPr>
            <p:ph idx="1"/>
          </p:nvPr>
        </p:nvSpPr>
        <p:spPr>
          <a:xfrm>
            <a:off x="895350" y="1952625"/>
            <a:ext cx="10260330" cy="3916467"/>
          </a:xfrm>
        </p:spPr>
        <p:txBody>
          <a:bodyPr>
            <a:normAutofit fontScale="25000" lnSpcReduction="20000"/>
          </a:bodyPr>
          <a:lstStyle/>
          <a:p>
            <a:pPr>
              <a:buFont typeface="Wingdings" panose="05000000000000000000" pitchFamily="2" charset="2"/>
              <a:buChar char="q"/>
            </a:pPr>
            <a:r>
              <a:rPr lang="en-IN" sz="7200" dirty="0"/>
              <a:t>A total of 600 images were downloaded, which was divided into train and test. I performed an 80-20 split with the train folder having 480 images and the test folder has 120. Both the classes have sarees, jeans &amp; trousers have 160 images each for train set and 40 images each for test set.</a:t>
            </a:r>
          </a:p>
          <a:p>
            <a:pPr marL="342900" lvl="0" indent="-342900">
              <a:lnSpc>
                <a:spcPct val="107000"/>
              </a:lnSpc>
              <a:spcAft>
                <a:spcPts val="800"/>
              </a:spcAft>
              <a:buSzPts val="1000"/>
              <a:buFont typeface="Symbol" panose="05050102010706020507" pitchFamily="18" charset="2"/>
              <a:buChar char=""/>
              <a:tabLst>
                <a:tab pos="457200" algn="l"/>
              </a:tabLst>
            </a:pPr>
            <a:r>
              <a:rPr lang="en-IN" sz="7200" dirty="0"/>
              <a:t>Input – 600</a:t>
            </a:r>
          </a:p>
          <a:p>
            <a:pPr marL="742950" lvl="1" indent="-285750">
              <a:lnSpc>
                <a:spcPct val="107000"/>
              </a:lnSpc>
              <a:spcAft>
                <a:spcPts val="800"/>
              </a:spcAft>
              <a:buSzPts val="1000"/>
              <a:buFont typeface="Courier New" panose="02070309020205020404" pitchFamily="49" charset="0"/>
              <a:buChar char="o"/>
              <a:tabLst>
                <a:tab pos="914400" algn="l"/>
              </a:tabLst>
            </a:pPr>
            <a:r>
              <a:rPr lang="en-IN" sz="7200" dirty="0"/>
              <a:t>Train – 480                                   </a:t>
            </a:r>
          </a:p>
          <a:p>
            <a:pPr marL="1143000" lvl="2" indent="-228600">
              <a:lnSpc>
                <a:spcPct val="107000"/>
              </a:lnSpc>
              <a:spcAft>
                <a:spcPts val="800"/>
              </a:spcAft>
              <a:buSzPts val="1000"/>
              <a:buFont typeface="Wingdings" panose="05000000000000000000" pitchFamily="2" charset="2"/>
              <a:buChar char=""/>
              <a:tabLst>
                <a:tab pos="1371600" algn="l"/>
              </a:tabLst>
            </a:pPr>
            <a:r>
              <a:rPr lang="en-IN" sz="7200" dirty="0"/>
              <a:t>Sarees – 160</a:t>
            </a:r>
          </a:p>
          <a:p>
            <a:pPr marL="1143000" lvl="2" indent="-228600">
              <a:lnSpc>
                <a:spcPct val="107000"/>
              </a:lnSpc>
              <a:spcAft>
                <a:spcPts val="800"/>
              </a:spcAft>
              <a:buSzPts val="1000"/>
              <a:buFont typeface="Wingdings" panose="05000000000000000000" pitchFamily="2" charset="2"/>
              <a:buChar char=""/>
              <a:tabLst>
                <a:tab pos="1371600" algn="l"/>
              </a:tabLst>
            </a:pPr>
            <a:r>
              <a:rPr lang="en-IN" sz="7200" dirty="0"/>
              <a:t>Trousers – 160</a:t>
            </a:r>
          </a:p>
          <a:p>
            <a:pPr marL="1143000" lvl="2" indent="-228600">
              <a:lnSpc>
                <a:spcPct val="107000"/>
              </a:lnSpc>
              <a:spcAft>
                <a:spcPts val="800"/>
              </a:spcAft>
              <a:buSzPts val="1000"/>
              <a:buFont typeface="Wingdings" panose="05000000000000000000" pitchFamily="2" charset="2"/>
              <a:buChar char=""/>
              <a:tabLst>
                <a:tab pos="1371600" algn="l"/>
              </a:tabLst>
            </a:pPr>
            <a:r>
              <a:rPr lang="en-IN" sz="7200" dirty="0"/>
              <a:t>Jeans - 160</a:t>
            </a:r>
          </a:p>
          <a:p>
            <a:pPr marL="742950" lvl="1" indent="-285750">
              <a:lnSpc>
                <a:spcPct val="107000"/>
              </a:lnSpc>
              <a:spcAft>
                <a:spcPts val="800"/>
              </a:spcAft>
              <a:buSzPts val="1000"/>
              <a:buFont typeface="Courier New" panose="02070309020205020404" pitchFamily="49" charset="0"/>
              <a:buChar char="o"/>
              <a:tabLst>
                <a:tab pos="914400" algn="l"/>
              </a:tabLst>
            </a:pPr>
            <a:r>
              <a:rPr lang="en-IN" sz="7200" dirty="0"/>
              <a:t> Test – 120</a:t>
            </a:r>
          </a:p>
          <a:p>
            <a:pPr marL="1143000" lvl="2" indent="-228600">
              <a:lnSpc>
                <a:spcPct val="107000"/>
              </a:lnSpc>
              <a:spcAft>
                <a:spcPts val="800"/>
              </a:spcAft>
              <a:buSzPts val="1000"/>
              <a:buFont typeface="Wingdings" panose="05000000000000000000" pitchFamily="2" charset="2"/>
              <a:buChar char=""/>
              <a:tabLst>
                <a:tab pos="1371600" algn="l"/>
              </a:tabLst>
            </a:pPr>
            <a:r>
              <a:rPr lang="en-IN" sz="7200" dirty="0"/>
              <a:t>Sarees – 40</a:t>
            </a:r>
          </a:p>
          <a:p>
            <a:pPr marL="1143000" lvl="2" indent="-228600">
              <a:lnSpc>
                <a:spcPct val="107000"/>
              </a:lnSpc>
              <a:spcAft>
                <a:spcPts val="800"/>
              </a:spcAft>
              <a:buSzPts val="1000"/>
              <a:buFont typeface="Wingdings" panose="05000000000000000000" pitchFamily="2" charset="2"/>
              <a:buChar char=""/>
              <a:tabLst>
                <a:tab pos="1371600" algn="l"/>
              </a:tabLst>
            </a:pPr>
            <a:r>
              <a:rPr lang="en-IN" sz="7200" dirty="0"/>
              <a:t>Trousers – 40</a:t>
            </a:r>
          </a:p>
          <a:p>
            <a:pPr marL="1143000" lvl="2" indent="-228600">
              <a:lnSpc>
                <a:spcPct val="107000"/>
              </a:lnSpc>
              <a:spcAft>
                <a:spcPts val="800"/>
              </a:spcAft>
              <a:buSzPts val="1000"/>
              <a:buFont typeface="Wingdings" panose="05000000000000000000" pitchFamily="2" charset="2"/>
              <a:buChar char=""/>
              <a:tabLst>
                <a:tab pos="1371600" algn="l"/>
              </a:tabLst>
            </a:pPr>
            <a:r>
              <a:rPr lang="en-IN" sz="7200" dirty="0"/>
              <a:t>Jeans – 40</a:t>
            </a:r>
          </a:p>
          <a:p>
            <a:pPr marL="342900" lvl="0" indent="-342900">
              <a:lnSpc>
                <a:spcPct val="107000"/>
              </a:lnSpc>
              <a:spcAft>
                <a:spcPts val="800"/>
              </a:spcAft>
              <a:buSzPts val="1000"/>
              <a:buFont typeface="Symbol" panose="05050102010706020507" pitchFamily="18" charset="2"/>
              <a:buChar char=""/>
              <a:tabLst>
                <a:tab pos="457200" algn="l"/>
              </a:tabLst>
            </a:pPr>
            <a:endParaRPr lang="en-IN" sz="7200"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716784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C0C44-463D-4275-B8D3-CF7AEE527CBF}"/>
              </a:ext>
            </a:extLst>
          </p:cNvPr>
          <p:cNvSpPr>
            <a:spLocks noGrp="1"/>
          </p:cNvSpPr>
          <p:nvPr>
            <p:ph type="title"/>
          </p:nvPr>
        </p:nvSpPr>
        <p:spPr>
          <a:xfrm>
            <a:off x="1097280" y="286603"/>
            <a:ext cx="10058400" cy="1525868"/>
          </a:xfrm>
        </p:spPr>
        <p:txBody>
          <a:bodyPr>
            <a:normAutofit/>
          </a:bodyPr>
          <a:lstStyle/>
          <a:p>
            <a:r>
              <a:rPr lang="en-US" dirty="0"/>
              <a:t>                          </a:t>
            </a:r>
            <a:br>
              <a:rPr lang="en-US" dirty="0"/>
            </a:br>
            <a:r>
              <a:rPr lang="en-US" dirty="0"/>
              <a:t>                         </a:t>
            </a:r>
            <a:r>
              <a:rPr lang="en-US" b="1" dirty="0"/>
              <a:t>data pre-processing</a:t>
            </a:r>
          </a:p>
        </p:txBody>
      </p:sp>
      <p:sp>
        <p:nvSpPr>
          <p:cNvPr id="3" name="Content Placeholder 2">
            <a:extLst>
              <a:ext uri="{FF2B5EF4-FFF2-40B4-BE49-F238E27FC236}">
                <a16:creationId xmlns:a16="http://schemas.microsoft.com/office/drawing/2014/main" id="{0C6EFB6C-8FEC-4D27-99D2-5580E8C1EE7C}"/>
              </a:ext>
            </a:extLst>
          </p:cNvPr>
          <p:cNvSpPr>
            <a:spLocks noGrp="1"/>
          </p:cNvSpPr>
          <p:nvPr>
            <p:ph idx="1"/>
          </p:nvPr>
        </p:nvSpPr>
        <p:spPr>
          <a:xfrm>
            <a:off x="1097280" y="1812471"/>
            <a:ext cx="10058400" cy="4521654"/>
          </a:xfrm>
        </p:spPr>
        <p:txBody>
          <a:bodyPr>
            <a:normAutofit/>
          </a:bodyPr>
          <a:lstStyle/>
          <a:p>
            <a:pPr algn="just">
              <a:buFont typeface="Wingdings" panose="05000000000000000000" pitchFamily="2" charset="2"/>
              <a:buChar char="q"/>
            </a:pPr>
            <a:r>
              <a:rPr lang="en-IN" dirty="0"/>
              <a:t>Next, we are performing some Data Pre-processing and Data Augmentation before we can proceed with building the model. </a:t>
            </a:r>
          </a:p>
          <a:p>
            <a:pPr algn="just">
              <a:buFont typeface="Wingdings" panose="05000000000000000000" pitchFamily="2" charset="2"/>
              <a:buChar char="q"/>
            </a:pPr>
            <a:r>
              <a:rPr lang="en-US" dirty="0"/>
              <a:t>Image data augmentation is a technique that can be used to artificially expand the size of a training dataset by creating modified versions of images in the dataset.</a:t>
            </a:r>
            <a:endParaRPr lang="en-IN" dirty="0"/>
          </a:p>
          <a:p>
            <a:pPr marL="0" indent="0" algn="just">
              <a:buNone/>
            </a:pPr>
            <a:endParaRPr lang="en-IN" dirty="0"/>
          </a:p>
          <a:p>
            <a:pPr marL="0" indent="0" algn="just">
              <a:buNone/>
            </a:pPr>
            <a:endParaRPr lang="en-US" dirty="0"/>
          </a:p>
          <a:p>
            <a:pPr algn="just">
              <a:buFont typeface="Wingdings" panose="05000000000000000000" pitchFamily="2" charset="2"/>
              <a:buChar char="q"/>
            </a:pPr>
            <a:endParaRPr lang="en-US" dirty="0"/>
          </a:p>
          <a:p>
            <a:pPr algn="just">
              <a:buFont typeface="Wingdings" panose="05000000000000000000" pitchFamily="2" charset="2"/>
              <a:buChar char="q"/>
            </a:pPr>
            <a:endParaRPr lang="en-US" dirty="0"/>
          </a:p>
        </p:txBody>
      </p:sp>
      <p:pic>
        <p:nvPicPr>
          <p:cNvPr id="5" name="Picture 4">
            <a:extLst>
              <a:ext uri="{FF2B5EF4-FFF2-40B4-BE49-F238E27FC236}">
                <a16:creationId xmlns:a16="http://schemas.microsoft.com/office/drawing/2014/main" id="{EA80A115-9789-41F6-BC72-59F90B5F661C}"/>
              </a:ext>
            </a:extLst>
          </p:cNvPr>
          <p:cNvPicPr/>
          <p:nvPr/>
        </p:nvPicPr>
        <p:blipFill>
          <a:blip r:embed="rId2"/>
          <a:stretch>
            <a:fillRect/>
          </a:stretch>
        </p:blipFill>
        <p:spPr>
          <a:xfrm>
            <a:off x="6972300" y="4364990"/>
            <a:ext cx="4183380" cy="1969135"/>
          </a:xfrm>
          <a:prstGeom prst="rect">
            <a:avLst/>
          </a:prstGeom>
        </p:spPr>
      </p:pic>
      <p:pic>
        <p:nvPicPr>
          <p:cNvPr id="6" name="Picture 5">
            <a:extLst>
              <a:ext uri="{FF2B5EF4-FFF2-40B4-BE49-F238E27FC236}">
                <a16:creationId xmlns:a16="http://schemas.microsoft.com/office/drawing/2014/main" id="{DD6437CD-97C1-44E9-983F-C329B7D966CB}"/>
              </a:ext>
            </a:extLst>
          </p:cNvPr>
          <p:cNvPicPr/>
          <p:nvPr/>
        </p:nvPicPr>
        <p:blipFill>
          <a:blip r:embed="rId3"/>
          <a:stretch>
            <a:fillRect/>
          </a:stretch>
        </p:blipFill>
        <p:spPr>
          <a:xfrm>
            <a:off x="1587500" y="4364989"/>
            <a:ext cx="5111750" cy="1969135"/>
          </a:xfrm>
          <a:prstGeom prst="rect">
            <a:avLst/>
          </a:prstGeom>
        </p:spPr>
      </p:pic>
    </p:spTree>
    <p:extLst>
      <p:ext uri="{BB962C8B-B14F-4D97-AF65-F5344CB8AC3E}">
        <p14:creationId xmlns:p14="http://schemas.microsoft.com/office/powerpoint/2010/main" val="76338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1DA7C8F-9432-4504-93DE-407D6D2AB9DC}"/>
              </a:ext>
            </a:extLst>
          </p:cNvPr>
          <p:cNvSpPr>
            <a:spLocks noGrp="1"/>
          </p:cNvSpPr>
          <p:nvPr>
            <p:ph type="title"/>
          </p:nvPr>
        </p:nvSpPr>
        <p:spPr>
          <a:xfrm>
            <a:off x="855266" y="618518"/>
            <a:ext cx="2851417" cy="1478570"/>
          </a:xfrm>
        </p:spPr>
        <p:txBody>
          <a:bodyPr>
            <a:normAutofit/>
          </a:bodyPr>
          <a:lstStyle/>
          <a:p>
            <a:r>
              <a:rPr lang="en-IN" sz="2500" b="1">
                <a:solidFill>
                  <a:srgbClr val="FFFFFF"/>
                </a:solidFill>
              </a:rPr>
              <a:t>Data Inputs- Logic- Output Relationships</a:t>
            </a:r>
            <a:br>
              <a:rPr lang="en-IN" sz="25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IN" sz="2500">
              <a:solidFill>
                <a:srgbClr val="FFFFFF"/>
              </a:solidFill>
            </a:endParaRPr>
          </a:p>
        </p:txBody>
      </p:sp>
      <p:sp>
        <p:nvSpPr>
          <p:cNvPr id="3" name="Content Placeholder 2">
            <a:extLst>
              <a:ext uri="{FF2B5EF4-FFF2-40B4-BE49-F238E27FC236}">
                <a16:creationId xmlns:a16="http://schemas.microsoft.com/office/drawing/2014/main" id="{8B3452CF-DA03-4885-B781-FBBD5E2FC528}"/>
              </a:ext>
            </a:extLst>
          </p:cNvPr>
          <p:cNvSpPr>
            <a:spLocks noGrp="1"/>
          </p:cNvSpPr>
          <p:nvPr>
            <p:ph idx="1"/>
          </p:nvPr>
        </p:nvSpPr>
        <p:spPr>
          <a:xfrm>
            <a:off x="844620" y="2249487"/>
            <a:ext cx="2862444" cy="3957302"/>
          </a:xfrm>
        </p:spPr>
        <p:txBody>
          <a:bodyPr>
            <a:normAutofit/>
          </a:bodyPr>
          <a:lstStyle/>
          <a:p>
            <a:r>
              <a:rPr lang="en-IN" sz="14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In Data Input -Logic – Output relationships include the train and test split to perform the model building. With train dataset we have features and labels while with test dataset we have only features to predict the labels.</a:t>
            </a:r>
          </a:p>
          <a:p>
            <a:endParaRPr lang="en-IN" sz="1400">
              <a:solidFill>
                <a:srgbClr val="FFFFFF"/>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3">
            <a:extLst>
              <a:ext uri="{FF2B5EF4-FFF2-40B4-BE49-F238E27FC236}">
                <a16:creationId xmlns:a16="http://schemas.microsoft.com/office/drawing/2014/main" id="{E61C52C9-9210-4048-805D-6D44BBDAB317}"/>
              </a:ext>
            </a:extLst>
          </p:cNvPr>
          <p:cNvPicPr/>
          <p:nvPr/>
        </p:nvPicPr>
        <p:blipFill>
          <a:blip r:embed="rId3"/>
          <a:stretch>
            <a:fillRect/>
          </a:stretch>
        </p:blipFill>
        <p:spPr>
          <a:xfrm>
            <a:off x="4711778" y="1382089"/>
            <a:ext cx="6844045" cy="4089317"/>
          </a:xfrm>
          <a:prstGeom prst="rect">
            <a:avLst/>
          </a:prstGeom>
        </p:spPr>
      </p:pic>
    </p:spTree>
    <p:extLst>
      <p:ext uri="{BB962C8B-B14F-4D97-AF65-F5344CB8AC3E}">
        <p14:creationId xmlns:p14="http://schemas.microsoft.com/office/powerpoint/2010/main" val="345916526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3"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5" name="Group 24">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6" name="Group 25">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8"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9"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0"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5"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27" name="Group 26">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8"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66" name="Rectangle 65">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A40ED58-5BB3-41CA-AABB-DC057C39154E}"/>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b="1" dirty="0"/>
              <a:t>Model Development &amp; Evaluation</a:t>
            </a:r>
          </a:p>
        </p:txBody>
      </p:sp>
      <p:sp>
        <p:nvSpPr>
          <p:cNvPr id="3" name="Content Placeholder 2">
            <a:extLst>
              <a:ext uri="{FF2B5EF4-FFF2-40B4-BE49-F238E27FC236}">
                <a16:creationId xmlns:a16="http://schemas.microsoft.com/office/drawing/2014/main" id="{56B2B53E-9B13-4748-AB0A-F3643202BE29}"/>
              </a:ext>
            </a:extLst>
          </p:cNvPr>
          <p:cNvSpPr>
            <a:spLocks noGrp="1"/>
          </p:cNvSpPr>
          <p:nvPr>
            <p:ph sz="half" idx="1"/>
          </p:nvPr>
        </p:nvSpPr>
        <p:spPr>
          <a:xfrm>
            <a:off x="1141412" y="2249487"/>
            <a:ext cx="4459287" cy="3965046"/>
          </a:xfrm>
        </p:spPr>
        <p:txBody>
          <a:bodyPr vert="horz" lIns="91440" tIns="45720" rIns="91440" bIns="45720" rtlCol="0">
            <a:normAutofit/>
          </a:bodyPr>
          <a:lstStyle/>
          <a:p>
            <a:pPr marL="457200">
              <a:spcAft>
                <a:spcPts val="800"/>
              </a:spcAft>
            </a:pPr>
            <a:endParaRPr lang="en-US" sz="2000" dirty="0">
              <a:effectLst/>
            </a:endParaRPr>
          </a:p>
          <a:p>
            <a:pPr marL="457200">
              <a:spcAft>
                <a:spcPts val="800"/>
              </a:spcAft>
            </a:pPr>
            <a:r>
              <a:rPr lang="en-US" dirty="0">
                <a:effectLst/>
              </a:rPr>
              <a:t>To build the model, we’re going to use standard CNN with TensorFlow. The model consists of four convolutional layers before we flatten it and use a dense layer at the very end. </a:t>
            </a:r>
          </a:p>
          <a:p>
            <a:endParaRPr lang="en-US" sz="2000" b="1" spc="-50" dirty="0"/>
          </a:p>
          <a:p>
            <a:endParaRPr lang="en-US" sz="2000" dirty="0"/>
          </a:p>
        </p:txBody>
      </p:sp>
      <p:pic>
        <p:nvPicPr>
          <p:cNvPr id="18" name="Picture 17">
            <a:extLst>
              <a:ext uri="{FF2B5EF4-FFF2-40B4-BE49-F238E27FC236}">
                <a16:creationId xmlns:a16="http://schemas.microsoft.com/office/drawing/2014/main" id="{1249630A-7BAB-4CAF-AB9C-98F4F3A6EB18}"/>
              </a:ext>
            </a:extLst>
          </p:cNvPr>
          <p:cNvPicPr/>
          <p:nvPr/>
        </p:nvPicPr>
        <p:blipFill>
          <a:blip r:embed="rId4"/>
          <a:stretch>
            <a:fillRect/>
          </a:stretch>
        </p:blipFill>
        <p:spPr>
          <a:xfrm>
            <a:off x="6134098" y="2529446"/>
            <a:ext cx="5456279" cy="267357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70" name="Group 69">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1"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2"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3"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8"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499023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8A4C6-69D0-4DF1-A47C-A7D59A2FFDE5}"/>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dirty="0"/>
              <a:t>2) </a:t>
            </a:r>
            <a:r>
              <a:rPr lang="en-IN" sz="2800" b="1" dirty="0">
                <a:effectLst/>
                <a:latin typeface="Calibri" panose="020F0502020204030204" pitchFamily="34" charset="0"/>
                <a:ea typeface="Calibri" panose="020F0502020204030204" pitchFamily="34" charset="0"/>
                <a:cs typeface="Times New Roman" panose="02020603050405020304" pitchFamily="18" charset="0"/>
              </a:rPr>
              <a:t>Testing of Identified Approaches </a:t>
            </a:r>
            <a:endParaRPr lang="en-US" sz="2800" b="1" dirty="0"/>
          </a:p>
        </p:txBody>
      </p:sp>
      <p:sp>
        <p:nvSpPr>
          <p:cNvPr id="4" name="Content Placeholder 3">
            <a:extLst>
              <a:ext uri="{FF2B5EF4-FFF2-40B4-BE49-F238E27FC236}">
                <a16:creationId xmlns:a16="http://schemas.microsoft.com/office/drawing/2014/main" id="{3E71D479-A666-4EAA-A113-2DAF79629665}"/>
              </a:ext>
            </a:extLst>
          </p:cNvPr>
          <p:cNvSpPr>
            <a:spLocks noGrp="1"/>
          </p:cNvSpPr>
          <p:nvPr>
            <p:ph sz="half" idx="1"/>
          </p:nvPr>
        </p:nvSpPr>
        <p:spPr>
          <a:xfrm>
            <a:off x="1552575" y="2015732"/>
            <a:ext cx="9502279" cy="3450613"/>
          </a:xfrm>
        </p:spPr>
        <p:txBody>
          <a:bodyPr vert="horz" lIns="91440" tIns="45720" rIns="91440" bIns="45720" rtlCol="0" anchor="t">
            <a:normAutofit/>
          </a:bodyPr>
          <a:lstStyle/>
          <a:p>
            <a:pPr marL="457200">
              <a:lnSpc>
                <a:spcPct val="107000"/>
              </a:lnSpc>
              <a:spcAft>
                <a:spcPts val="800"/>
              </a:spcAft>
            </a:pPr>
            <a:r>
              <a:rPr lang="en-IN" spc="-5" dirty="0">
                <a:effectLst/>
                <a:latin typeface="Georgia" panose="02040502050405020303" pitchFamily="18" charset="0"/>
                <a:ea typeface="Calibri" panose="020F0502020204030204" pitchFamily="34" charset="0"/>
                <a:cs typeface="Times New Roman" panose="02020603050405020304" pitchFamily="18" charset="0"/>
              </a:rPr>
              <a:t> </a:t>
            </a:r>
            <a:r>
              <a:rPr lang="en-IN" dirty="0">
                <a:effectLst/>
                <a:latin typeface="Lato" panose="020F0502020204030203" pitchFamily="34" charset="0"/>
                <a:ea typeface="Calibri" panose="020F0502020204030204" pitchFamily="34" charset="0"/>
                <a:cs typeface="Times New Roman" panose="02020603050405020304" pitchFamily="18" charset="0"/>
              </a:rPr>
              <a:t>In this article, we will use Adam optimizer for the model. As the problem is a classification problem, we need to use categorical cross-entropy as the loss function. Finally, accuracy metrics will be used</a:t>
            </a:r>
            <a:r>
              <a:rPr lang="en-IN"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14" name="Picture 13">
            <a:extLst>
              <a:ext uri="{FF2B5EF4-FFF2-40B4-BE49-F238E27FC236}">
                <a16:creationId xmlns:a16="http://schemas.microsoft.com/office/drawing/2014/main" id="{ADC5E9AE-2C4D-42F0-940D-B5D7D6DCD875}"/>
              </a:ext>
            </a:extLst>
          </p:cNvPr>
          <p:cNvPicPr/>
          <p:nvPr/>
        </p:nvPicPr>
        <p:blipFill>
          <a:blip r:embed="rId2"/>
          <a:stretch>
            <a:fillRect/>
          </a:stretch>
        </p:blipFill>
        <p:spPr>
          <a:xfrm>
            <a:off x="1714500" y="4476751"/>
            <a:ext cx="8448675" cy="1199198"/>
          </a:xfrm>
          <a:prstGeom prst="rect">
            <a:avLst/>
          </a:prstGeom>
        </p:spPr>
      </p:pic>
    </p:spTree>
    <p:extLst>
      <p:ext uri="{BB962C8B-B14F-4D97-AF65-F5344CB8AC3E}">
        <p14:creationId xmlns:p14="http://schemas.microsoft.com/office/powerpoint/2010/main" val="3517389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E2484-9387-4EAD-8413-E73A269FFA01}"/>
              </a:ext>
            </a:extLst>
          </p:cNvPr>
          <p:cNvSpPr>
            <a:spLocks noGrp="1"/>
          </p:cNvSpPr>
          <p:nvPr>
            <p:ph type="title"/>
          </p:nvPr>
        </p:nvSpPr>
        <p:spPr/>
        <p:txBody>
          <a:bodyPr>
            <a:normAutofit/>
          </a:bodyPr>
          <a:lstStyle/>
          <a:p>
            <a:r>
              <a:rPr lang="en-IN" b="1" dirty="0"/>
              <a:t>         Prediction over test dataset</a:t>
            </a:r>
            <a:br>
              <a:rPr lang="en-IN" b="1" dirty="0"/>
            </a:br>
            <a:endParaRPr lang="en-IN" dirty="0"/>
          </a:p>
        </p:txBody>
      </p:sp>
      <p:sp>
        <p:nvSpPr>
          <p:cNvPr id="8" name="Rectangle 3">
            <a:extLst>
              <a:ext uri="{FF2B5EF4-FFF2-40B4-BE49-F238E27FC236}">
                <a16:creationId xmlns:a16="http://schemas.microsoft.com/office/drawing/2014/main" id="{51375EAA-E852-4398-9AB5-81BE1F25958F}"/>
              </a:ext>
            </a:extLst>
          </p:cNvPr>
          <p:cNvSpPr>
            <a:spLocks noGrp="1" noChangeArrowheads="1"/>
          </p:cNvSpPr>
          <p:nvPr>
            <p:ph sz="half" idx="1"/>
          </p:nvPr>
        </p:nvSpPr>
        <p:spPr bwMode="auto">
          <a:xfrm>
            <a:off x="1141412" y="3074702"/>
            <a:ext cx="9278937"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lnSpc>
                <a:spcPct val="100000"/>
              </a:lnSpc>
              <a:spcBef>
                <a:spcPct val="0"/>
              </a:spcBef>
              <a:spcAft>
                <a:spcPct val="0"/>
              </a:spcAft>
              <a:buSzTx/>
              <a:buNone/>
            </a:pPr>
            <a:r>
              <a:rPr lang="en-IN" sz="2000" dirty="0">
                <a:effectLst/>
                <a:latin typeface="Lato" panose="020F0502020204030203" pitchFamily="34" charset="0"/>
                <a:ea typeface="Calibri" panose="020F0502020204030204" pitchFamily="34" charset="0"/>
                <a:cs typeface="Times New Roman" panose="02020603050405020304" pitchFamily="18" charset="0"/>
              </a:rPr>
              <a:t>That is not the end, we saw that our models were misclassifying a lot of images which means that is still room for improvement. We could begin with finding more data or even implementing better and latest architectures that might be better at identifying the features</a:t>
            </a:r>
            <a:r>
              <a:rPr lang="en-IN" sz="2000"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p>
        </p:txBody>
      </p:sp>
      <p:pic>
        <p:nvPicPr>
          <p:cNvPr id="6" name="Picture 5">
            <a:extLst>
              <a:ext uri="{FF2B5EF4-FFF2-40B4-BE49-F238E27FC236}">
                <a16:creationId xmlns:a16="http://schemas.microsoft.com/office/drawing/2014/main" id="{041EE76A-DB20-4CD0-93F5-F66059F882FE}"/>
              </a:ext>
            </a:extLst>
          </p:cNvPr>
          <p:cNvPicPr/>
          <p:nvPr/>
        </p:nvPicPr>
        <p:blipFill>
          <a:blip r:embed="rId2"/>
          <a:stretch>
            <a:fillRect/>
          </a:stretch>
        </p:blipFill>
        <p:spPr>
          <a:xfrm>
            <a:off x="2916395" y="4552950"/>
            <a:ext cx="5731510" cy="1266825"/>
          </a:xfrm>
          <a:prstGeom prst="rect">
            <a:avLst/>
          </a:prstGeom>
        </p:spPr>
      </p:pic>
    </p:spTree>
    <p:extLst>
      <p:ext uri="{BB962C8B-B14F-4D97-AF65-F5344CB8AC3E}">
        <p14:creationId xmlns:p14="http://schemas.microsoft.com/office/powerpoint/2010/main" val="2756553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54DF8-066D-4DF6-8A44-2317DBCA78A5}"/>
              </a:ext>
            </a:extLst>
          </p:cNvPr>
          <p:cNvSpPr>
            <a:spLocks noGrp="1"/>
          </p:cNvSpPr>
          <p:nvPr>
            <p:ph type="title"/>
          </p:nvPr>
        </p:nvSpPr>
        <p:spPr>
          <a:xfrm>
            <a:off x="3461656" y="786384"/>
            <a:ext cx="6302829" cy="1004316"/>
          </a:xfrm>
        </p:spPr>
        <p:txBody>
          <a:bodyPr anchor="b">
            <a:normAutofit/>
          </a:bodyPr>
          <a:lstStyle/>
          <a:p>
            <a:r>
              <a:rPr lang="en-US" b="1" dirty="0"/>
              <a:t>           Conclusion</a:t>
            </a:r>
          </a:p>
        </p:txBody>
      </p:sp>
      <p:sp>
        <p:nvSpPr>
          <p:cNvPr id="3" name="Content Placeholder 2">
            <a:extLst>
              <a:ext uri="{FF2B5EF4-FFF2-40B4-BE49-F238E27FC236}">
                <a16:creationId xmlns:a16="http://schemas.microsoft.com/office/drawing/2014/main" id="{A8F49419-F4C1-4E5E-A986-96EAD7057199}"/>
              </a:ext>
            </a:extLst>
          </p:cNvPr>
          <p:cNvSpPr>
            <a:spLocks noGrp="1"/>
          </p:cNvSpPr>
          <p:nvPr>
            <p:ph type="body" sz="half" idx="2"/>
          </p:nvPr>
        </p:nvSpPr>
        <p:spPr>
          <a:xfrm>
            <a:off x="1152525" y="3238500"/>
            <a:ext cx="9771289" cy="2869055"/>
          </a:xfrm>
        </p:spPr>
        <p:txBody>
          <a:bodyPr>
            <a:normAutofit lnSpcReduction="10000"/>
          </a:bodyPr>
          <a:lstStyle/>
          <a:p>
            <a:pPr marL="457200" algn="just">
              <a:lnSpc>
                <a:spcPct val="107000"/>
              </a:lnSpc>
              <a:spcAft>
                <a:spcPts val="800"/>
              </a:spcAft>
            </a:pPr>
            <a:r>
              <a:rPr lang="en-IN" sz="2000" dirty="0">
                <a:effectLst/>
                <a:latin typeface="Lato" panose="020F0502020204030203" pitchFamily="34" charset="0"/>
                <a:ea typeface="Calibri" panose="020F0502020204030204" pitchFamily="34" charset="0"/>
                <a:cs typeface="Times New Roman" panose="02020603050405020304" pitchFamily="18" charset="0"/>
              </a:rPr>
              <a:t>All categories precision are higher than our CNN model and also the overall accuracy reached 91% which is really good for such a small dataset. With a bit of hyperparameter tuning and changing parameters, we might be able to achieve a little better performance too!</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0000"/>
              </a:lnSpc>
            </a:pPr>
            <a:r>
              <a:rPr lang="en-US" sz="2400" dirty="0">
                <a:latin typeface="Aldhabi" panose="020B0604020202020204" pitchFamily="2" charset="-78"/>
                <a:cs typeface="Aldhabi" panose="020B0604020202020204" pitchFamily="2" charset="-78"/>
              </a:rPr>
              <a:t>    </a:t>
            </a:r>
            <a:r>
              <a:rPr lang="en-IN" sz="1800" dirty="0">
                <a:solidFill>
                  <a:srgbClr val="222222"/>
                </a:solidFill>
                <a:latin typeface="Lato" panose="020F0502020204030203" pitchFamily="34" charset="0"/>
                <a:cs typeface="Times New Roman" panose="02020603050405020304" pitchFamily="18" charset="0"/>
              </a:rPr>
              <a:t>    </a:t>
            </a:r>
            <a:r>
              <a:rPr lang="en-IN" sz="2000" dirty="0">
                <a:latin typeface="Lato" panose="020F0502020204030203" pitchFamily="34" charset="0"/>
                <a:cs typeface="Times New Roman" panose="02020603050405020304" pitchFamily="18" charset="0"/>
              </a:rPr>
              <a:t>As suspected, the addition of regularization techniques slows the progression of the      learning algorithms and reduces overfitting, resulting in improved performance on the holdout dataset. It is likely that the combination of both approaches with further increase in the number of training epochs will result in further improvements.  </a:t>
            </a:r>
          </a:p>
          <a:p>
            <a:pPr>
              <a:lnSpc>
                <a:spcPct val="100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endParaRPr lang="en-US" sz="2400" dirty="0">
              <a:latin typeface="Aldhabi" panose="020B0604020202020204" pitchFamily="2" charset="-78"/>
              <a:cs typeface="Aldhabi" panose="020B0604020202020204" pitchFamily="2" charset="-78"/>
            </a:endParaRPr>
          </a:p>
        </p:txBody>
      </p:sp>
    </p:spTree>
    <p:extLst>
      <p:ext uri="{BB962C8B-B14F-4D97-AF65-F5344CB8AC3E}">
        <p14:creationId xmlns:p14="http://schemas.microsoft.com/office/powerpoint/2010/main" val="7878507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564</TotalTime>
  <Words>522</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Aldhabi</vt:lpstr>
      <vt:lpstr>Arial</vt:lpstr>
      <vt:lpstr>Calibri</vt:lpstr>
      <vt:lpstr>Courier New</vt:lpstr>
      <vt:lpstr>Georgia</vt:lpstr>
      <vt:lpstr>Lato</vt:lpstr>
      <vt:lpstr>Symbol</vt:lpstr>
      <vt:lpstr>Tw Cen MT</vt:lpstr>
      <vt:lpstr>Wingdings</vt:lpstr>
      <vt:lpstr>Circuit</vt:lpstr>
      <vt:lpstr>Image Scraping and Classification Project</vt:lpstr>
      <vt:lpstr>           </vt:lpstr>
      <vt:lpstr>                       About Dataset</vt:lpstr>
      <vt:lpstr>                                                    data pre-processing</vt:lpstr>
      <vt:lpstr>Data Inputs- Logic- Output Relationships </vt:lpstr>
      <vt:lpstr>Model Development &amp; Evaluation</vt:lpstr>
      <vt:lpstr>2) Testing of Identified Approaches </vt:lpstr>
      <vt:lpstr>         Prediction over test dataset </vt:lpstr>
      <vt:lpstr>           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dc:title>
  <dc:creator>Anoop Pandey</dc:creator>
  <cp:lastModifiedBy>Pooja Mishra</cp:lastModifiedBy>
  <cp:revision>31</cp:revision>
  <dcterms:created xsi:type="dcterms:W3CDTF">2021-04-30T17:05:56Z</dcterms:created>
  <dcterms:modified xsi:type="dcterms:W3CDTF">2021-09-25T19:16:12Z</dcterms:modified>
</cp:coreProperties>
</file>