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9E875-014D-4663-9CCE-7F61DE22CB7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713828C-EAAF-4761-ACF0-17067F21EA6B}">
      <dgm:prSet/>
      <dgm:spPr/>
      <dgm:t>
        <a:bodyPr/>
        <a:lstStyle/>
        <a:p>
          <a:r>
            <a:rPr lang="en-IN"/>
            <a:t>The dataset contains two sheets (one is detailed) and second is encoded. In this dataset the number of column(s) is more than 47.</a:t>
          </a:r>
          <a:endParaRPr lang="en-US"/>
        </a:p>
      </dgm:t>
    </dgm:pt>
    <dgm:pt modelId="{93BA531A-D08D-40CC-A81A-E7527DF87AF2}" type="parTrans" cxnId="{359244FB-D3F6-4BCB-AA0F-EE7A2E247166}">
      <dgm:prSet/>
      <dgm:spPr/>
      <dgm:t>
        <a:bodyPr/>
        <a:lstStyle/>
        <a:p>
          <a:endParaRPr lang="en-US"/>
        </a:p>
      </dgm:t>
    </dgm:pt>
    <dgm:pt modelId="{B9F1572E-EEE1-4A99-96E0-A88E0820B193}" type="sibTrans" cxnId="{359244FB-D3F6-4BCB-AA0F-EE7A2E247166}">
      <dgm:prSet/>
      <dgm:spPr/>
      <dgm:t>
        <a:bodyPr/>
        <a:lstStyle/>
        <a:p>
          <a:endParaRPr lang="en-US"/>
        </a:p>
      </dgm:t>
    </dgm:pt>
    <dgm:pt modelId="{14DA384C-E509-4FE6-9783-6017DA4E2D0C}">
      <dgm:prSet/>
      <dgm:spPr/>
      <dgm:t>
        <a:bodyPr/>
        <a:lstStyle/>
        <a:p>
          <a:r>
            <a:rPr lang="en-IN"/>
            <a:t>Here, we will provide a brief description of dataset features. Since there are 81 features thus describing each could be tough so mentioning each datatype here to understand the dataset.</a:t>
          </a:r>
          <a:endParaRPr lang="en-US"/>
        </a:p>
      </dgm:t>
    </dgm:pt>
    <dgm:pt modelId="{200CE66B-4E6F-42F3-A7AD-A9D232703638}" type="parTrans" cxnId="{805C19F5-8B64-49B7-BB47-396B1E0FA8AE}">
      <dgm:prSet/>
      <dgm:spPr/>
      <dgm:t>
        <a:bodyPr/>
        <a:lstStyle/>
        <a:p>
          <a:endParaRPr lang="en-US"/>
        </a:p>
      </dgm:t>
    </dgm:pt>
    <dgm:pt modelId="{977A1DFE-DB9D-4C2D-9A21-FC0E5465A00E}" type="sibTrans" cxnId="{805C19F5-8B64-49B7-BB47-396B1E0FA8AE}">
      <dgm:prSet/>
      <dgm:spPr/>
      <dgm:t>
        <a:bodyPr/>
        <a:lstStyle/>
        <a:p>
          <a:endParaRPr lang="en-US"/>
        </a:p>
      </dgm:t>
    </dgm:pt>
    <dgm:pt modelId="{7D4DA7DC-C605-473F-9AEB-4D4C935013E3}">
      <dgm:prSet/>
      <dgm:spPr/>
      <dgm:t>
        <a:bodyPr/>
        <a:lstStyle/>
        <a:p>
          <a:r>
            <a:rPr lang="en-IN"/>
            <a:t>Detailed Dataset Description: This detailed dataset consists of 71 features describing every aspect of the Indian customers related to online shopping. In this data, the features are described in detailed format that are understandable at first look.</a:t>
          </a:r>
          <a:endParaRPr lang="en-US"/>
        </a:p>
      </dgm:t>
    </dgm:pt>
    <dgm:pt modelId="{8CC74D27-40AF-43A7-A8B4-C02AF33AA3D8}" type="parTrans" cxnId="{1355309D-A76E-477C-AE49-50DD8BCFB280}">
      <dgm:prSet/>
      <dgm:spPr/>
      <dgm:t>
        <a:bodyPr/>
        <a:lstStyle/>
        <a:p>
          <a:endParaRPr lang="en-US"/>
        </a:p>
      </dgm:t>
    </dgm:pt>
    <dgm:pt modelId="{E7738A70-E80E-4ACF-BC0E-EC30F87AF4F3}" type="sibTrans" cxnId="{1355309D-A76E-477C-AE49-50DD8BCFB280}">
      <dgm:prSet/>
      <dgm:spPr/>
      <dgm:t>
        <a:bodyPr/>
        <a:lstStyle/>
        <a:p>
          <a:endParaRPr lang="en-US"/>
        </a:p>
      </dgm:t>
    </dgm:pt>
    <dgm:pt modelId="{074F0AC8-9005-4170-B916-CB375DBE99EB}">
      <dgm:prSet/>
      <dgm:spPr/>
      <dgm:t>
        <a:bodyPr/>
        <a:lstStyle/>
        <a:p>
          <a:r>
            <a:rPr lang="en-IN"/>
            <a:t>Encoded Dataset Description: This Encoded dataset consists of 71 features describing every aspect of the Indian customers related to online shopping. In this data, the features are described in coded format which need data analysis to understand it.</a:t>
          </a:r>
          <a:endParaRPr lang="en-US"/>
        </a:p>
      </dgm:t>
    </dgm:pt>
    <dgm:pt modelId="{4FFB9828-504E-4B39-9DD5-8F3B658E2A94}" type="parTrans" cxnId="{73024C3B-A6A4-4736-B4F4-DCFCBE62609B}">
      <dgm:prSet/>
      <dgm:spPr/>
      <dgm:t>
        <a:bodyPr/>
        <a:lstStyle/>
        <a:p>
          <a:endParaRPr lang="en-US"/>
        </a:p>
      </dgm:t>
    </dgm:pt>
    <dgm:pt modelId="{A518D603-A638-4E04-81FA-491BDAF1212A}" type="sibTrans" cxnId="{73024C3B-A6A4-4736-B4F4-DCFCBE62609B}">
      <dgm:prSet/>
      <dgm:spPr/>
      <dgm:t>
        <a:bodyPr/>
        <a:lstStyle/>
        <a:p>
          <a:endParaRPr lang="en-US"/>
        </a:p>
      </dgm:t>
    </dgm:pt>
    <dgm:pt modelId="{DC800827-EFD7-4859-8AAE-BB962A8E80DA}" type="pres">
      <dgm:prSet presAssocID="{28C9E875-014D-4663-9CCE-7F61DE22CB74}" presName="linear" presStyleCnt="0">
        <dgm:presLayoutVars>
          <dgm:animLvl val="lvl"/>
          <dgm:resizeHandles val="exact"/>
        </dgm:presLayoutVars>
      </dgm:prSet>
      <dgm:spPr/>
    </dgm:pt>
    <dgm:pt modelId="{B4F6D26F-D1A3-4136-8D14-EDC7B214CAF3}" type="pres">
      <dgm:prSet presAssocID="{C713828C-EAAF-4761-ACF0-17067F21EA6B}" presName="parentText" presStyleLbl="node1" presStyleIdx="0" presStyleCnt="4">
        <dgm:presLayoutVars>
          <dgm:chMax val="0"/>
          <dgm:bulletEnabled val="1"/>
        </dgm:presLayoutVars>
      </dgm:prSet>
      <dgm:spPr/>
    </dgm:pt>
    <dgm:pt modelId="{87B5E57B-B7EA-4358-8DB8-39EF00AD373F}" type="pres">
      <dgm:prSet presAssocID="{B9F1572E-EEE1-4A99-96E0-A88E0820B193}" presName="spacer" presStyleCnt="0"/>
      <dgm:spPr/>
    </dgm:pt>
    <dgm:pt modelId="{3A7107B6-A4CD-4254-9BFA-FD7BEEFB79C4}" type="pres">
      <dgm:prSet presAssocID="{14DA384C-E509-4FE6-9783-6017DA4E2D0C}" presName="parentText" presStyleLbl="node1" presStyleIdx="1" presStyleCnt="4">
        <dgm:presLayoutVars>
          <dgm:chMax val="0"/>
          <dgm:bulletEnabled val="1"/>
        </dgm:presLayoutVars>
      </dgm:prSet>
      <dgm:spPr/>
    </dgm:pt>
    <dgm:pt modelId="{BB6F0E2C-9CB1-4252-8DBE-D84D27C3BA7F}" type="pres">
      <dgm:prSet presAssocID="{977A1DFE-DB9D-4C2D-9A21-FC0E5465A00E}" presName="spacer" presStyleCnt="0"/>
      <dgm:spPr/>
    </dgm:pt>
    <dgm:pt modelId="{78E4CEDF-2259-4232-9E6D-8B1AC62377C7}" type="pres">
      <dgm:prSet presAssocID="{7D4DA7DC-C605-473F-9AEB-4D4C935013E3}" presName="parentText" presStyleLbl="node1" presStyleIdx="2" presStyleCnt="4">
        <dgm:presLayoutVars>
          <dgm:chMax val="0"/>
          <dgm:bulletEnabled val="1"/>
        </dgm:presLayoutVars>
      </dgm:prSet>
      <dgm:spPr/>
    </dgm:pt>
    <dgm:pt modelId="{F313B61C-5F6E-49BF-91DA-B2AD16E46CAD}" type="pres">
      <dgm:prSet presAssocID="{E7738A70-E80E-4ACF-BC0E-EC30F87AF4F3}" presName="spacer" presStyleCnt="0"/>
      <dgm:spPr/>
    </dgm:pt>
    <dgm:pt modelId="{5FFBD8AB-BD6E-4E17-9654-162CD6205CA4}" type="pres">
      <dgm:prSet presAssocID="{074F0AC8-9005-4170-B916-CB375DBE99EB}" presName="parentText" presStyleLbl="node1" presStyleIdx="3" presStyleCnt="4">
        <dgm:presLayoutVars>
          <dgm:chMax val="0"/>
          <dgm:bulletEnabled val="1"/>
        </dgm:presLayoutVars>
      </dgm:prSet>
      <dgm:spPr/>
    </dgm:pt>
  </dgm:ptLst>
  <dgm:cxnLst>
    <dgm:cxn modelId="{AACE2231-B3AF-4863-9417-905D4BDDAA4F}" type="presOf" srcId="{14DA384C-E509-4FE6-9783-6017DA4E2D0C}" destId="{3A7107B6-A4CD-4254-9BFA-FD7BEEFB79C4}" srcOrd="0" destOrd="0" presId="urn:microsoft.com/office/officeart/2005/8/layout/vList2"/>
    <dgm:cxn modelId="{73024C3B-A6A4-4736-B4F4-DCFCBE62609B}" srcId="{28C9E875-014D-4663-9CCE-7F61DE22CB74}" destId="{074F0AC8-9005-4170-B916-CB375DBE99EB}" srcOrd="3" destOrd="0" parTransId="{4FFB9828-504E-4B39-9DD5-8F3B658E2A94}" sibTransId="{A518D603-A638-4E04-81FA-491BDAF1212A}"/>
    <dgm:cxn modelId="{81487B75-9290-4906-BFF1-CFDD4B2D87ED}" type="presOf" srcId="{074F0AC8-9005-4170-B916-CB375DBE99EB}" destId="{5FFBD8AB-BD6E-4E17-9654-162CD6205CA4}" srcOrd="0" destOrd="0" presId="urn:microsoft.com/office/officeart/2005/8/layout/vList2"/>
    <dgm:cxn modelId="{55664C81-25AC-497F-9E11-773882FD6CC3}" type="presOf" srcId="{28C9E875-014D-4663-9CCE-7F61DE22CB74}" destId="{DC800827-EFD7-4859-8AAE-BB962A8E80DA}" srcOrd="0" destOrd="0" presId="urn:microsoft.com/office/officeart/2005/8/layout/vList2"/>
    <dgm:cxn modelId="{1355309D-A76E-477C-AE49-50DD8BCFB280}" srcId="{28C9E875-014D-4663-9CCE-7F61DE22CB74}" destId="{7D4DA7DC-C605-473F-9AEB-4D4C935013E3}" srcOrd="2" destOrd="0" parTransId="{8CC74D27-40AF-43A7-A8B4-C02AF33AA3D8}" sibTransId="{E7738A70-E80E-4ACF-BC0E-EC30F87AF4F3}"/>
    <dgm:cxn modelId="{3CF13CD4-C0D6-4F17-BB9D-7A071752A11E}" type="presOf" srcId="{C713828C-EAAF-4761-ACF0-17067F21EA6B}" destId="{B4F6D26F-D1A3-4136-8D14-EDC7B214CAF3}" srcOrd="0" destOrd="0" presId="urn:microsoft.com/office/officeart/2005/8/layout/vList2"/>
    <dgm:cxn modelId="{5C91C0DD-D25B-4F68-99EC-7DCD1495904B}" type="presOf" srcId="{7D4DA7DC-C605-473F-9AEB-4D4C935013E3}" destId="{78E4CEDF-2259-4232-9E6D-8B1AC62377C7}" srcOrd="0" destOrd="0" presId="urn:microsoft.com/office/officeart/2005/8/layout/vList2"/>
    <dgm:cxn modelId="{805C19F5-8B64-49B7-BB47-396B1E0FA8AE}" srcId="{28C9E875-014D-4663-9CCE-7F61DE22CB74}" destId="{14DA384C-E509-4FE6-9783-6017DA4E2D0C}" srcOrd="1" destOrd="0" parTransId="{200CE66B-4E6F-42F3-A7AD-A9D232703638}" sibTransId="{977A1DFE-DB9D-4C2D-9A21-FC0E5465A00E}"/>
    <dgm:cxn modelId="{359244FB-D3F6-4BCB-AA0F-EE7A2E247166}" srcId="{28C9E875-014D-4663-9CCE-7F61DE22CB74}" destId="{C713828C-EAAF-4761-ACF0-17067F21EA6B}" srcOrd="0" destOrd="0" parTransId="{93BA531A-D08D-40CC-A81A-E7527DF87AF2}" sibTransId="{B9F1572E-EEE1-4A99-96E0-A88E0820B193}"/>
    <dgm:cxn modelId="{899A1D27-5086-4EA5-8564-1B9853FCC369}" type="presParOf" srcId="{DC800827-EFD7-4859-8AAE-BB962A8E80DA}" destId="{B4F6D26F-D1A3-4136-8D14-EDC7B214CAF3}" srcOrd="0" destOrd="0" presId="urn:microsoft.com/office/officeart/2005/8/layout/vList2"/>
    <dgm:cxn modelId="{C7DA2582-1ADB-419A-BF4A-84D86E24B4D1}" type="presParOf" srcId="{DC800827-EFD7-4859-8AAE-BB962A8E80DA}" destId="{87B5E57B-B7EA-4358-8DB8-39EF00AD373F}" srcOrd="1" destOrd="0" presId="urn:microsoft.com/office/officeart/2005/8/layout/vList2"/>
    <dgm:cxn modelId="{E5153711-6906-46E0-9675-69D96151C436}" type="presParOf" srcId="{DC800827-EFD7-4859-8AAE-BB962A8E80DA}" destId="{3A7107B6-A4CD-4254-9BFA-FD7BEEFB79C4}" srcOrd="2" destOrd="0" presId="urn:microsoft.com/office/officeart/2005/8/layout/vList2"/>
    <dgm:cxn modelId="{8569D411-10E9-4D05-9C5C-BAD6C832F910}" type="presParOf" srcId="{DC800827-EFD7-4859-8AAE-BB962A8E80DA}" destId="{BB6F0E2C-9CB1-4252-8DBE-D84D27C3BA7F}" srcOrd="3" destOrd="0" presId="urn:microsoft.com/office/officeart/2005/8/layout/vList2"/>
    <dgm:cxn modelId="{C2E88F80-C878-4EC4-9E71-58004D7AF73E}" type="presParOf" srcId="{DC800827-EFD7-4859-8AAE-BB962A8E80DA}" destId="{78E4CEDF-2259-4232-9E6D-8B1AC62377C7}" srcOrd="4" destOrd="0" presId="urn:microsoft.com/office/officeart/2005/8/layout/vList2"/>
    <dgm:cxn modelId="{409F6D4A-E945-454F-87C8-B04B42D32CF9}" type="presParOf" srcId="{DC800827-EFD7-4859-8AAE-BB962A8E80DA}" destId="{F313B61C-5F6E-49BF-91DA-B2AD16E46CAD}" srcOrd="5" destOrd="0" presId="urn:microsoft.com/office/officeart/2005/8/layout/vList2"/>
    <dgm:cxn modelId="{1ED17868-E30D-4D16-86DF-4B2C9AC1953F}" type="presParOf" srcId="{DC800827-EFD7-4859-8AAE-BB962A8E80DA}" destId="{5FFBD8AB-BD6E-4E17-9654-162CD6205CA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6D26F-D1A3-4136-8D14-EDC7B214CAF3}">
      <dsp:nvSpPr>
        <dsp:cNvPr id="0" name=""/>
        <dsp:cNvSpPr/>
      </dsp:nvSpPr>
      <dsp:spPr>
        <a:xfrm>
          <a:off x="0" y="65591"/>
          <a:ext cx="10058399"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The dataset contains two sheets (one is detailed) and second is encoded. In this dataset the number of column(s) is more than 47.</a:t>
          </a:r>
          <a:endParaRPr lang="en-US" sz="1600" kern="1200"/>
        </a:p>
      </dsp:txBody>
      <dsp:txXfrm>
        <a:off x="43693" y="109284"/>
        <a:ext cx="9971013" cy="807664"/>
      </dsp:txXfrm>
    </dsp:sp>
    <dsp:sp modelId="{3A7107B6-A4CD-4254-9BFA-FD7BEEFB79C4}">
      <dsp:nvSpPr>
        <dsp:cNvPr id="0" name=""/>
        <dsp:cNvSpPr/>
      </dsp:nvSpPr>
      <dsp:spPr>
        <a:xfrm>
          <a:off x="0" y="1006721"/>
          <a:ext cx="10058399"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Here, we will provide a brief description of dataset features. Since there are 81 features thus describing each could be tough so mentioning each datatype here to understand the dataset.</a:t>
          </a:r>
          <a:endParaRPr lang="en-US" sz="1600" kern="1200"/>
        </a:p>
      </dsp:txBody>
      <dsp:txXfrm>
        <a:off x="43693" y="1050414"/>
        <a:ext cx="9971013" cy="807664"/>
      </dsp:txXfrm>
    </dsp:sp>
    <dsp:sp modelId="{78E4CEDF-2259-4232-9E6D-8B1AC62377C7}">
      <dsp:nvSpPr>
        <dsp:cNvPr id="0" name=""/>
        <dsp:cNvSpPr/>
      </dsp:nvSpPr>
      <dsp:spPr>
        <a:xfrm>
          <a:off x="0" y="1947852"/>
          <a:ext cx="10058399"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Detailed Dataset Description: This detailed dataset consists of 71 features describing every aspect of the Indian customers related to online shopping. In this data, the features are described in detailed format that are understandable at first look.</a:t>
          </a:r>
          <a:endParaRPr lang="en-US" sz="1600" kern="1200"/>
        </a:p>
      </dsp:txBody>
      <dsp:txXfrm>
        <a:off x="43693" y="1991545"/>
        <a:ext cx="9971013" cy="807664"/>
      </dsp:txXfrm>
    </dsp:sp>
    <dsp:sp modelId="{5FFBD8AB-BD6E-4E17-9654-162CD6205CA4}">
      <dsp:nvSpPr>
        <dsp:cNvPr id="0" name=""/>
        <dsp:cNvSpPr/>
      </dsp:nvSpPr>
      <dsp:spPr>
        <a:xfrm>
          <a:off x="0" y="2888982"/>
          <a:ext cx="10058399"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Encoded Dataset Description: This Encoded dataset consists of 71 features describing every aspect of the Indian customers related to online shopping. In this data, the features are described in coded format which need data analysis to understand it.</a:t>
          </a:r>
          <a:endParaRPr lang="en-US" sz="1600" kern="1200"/>
        </a:p>
      </dsp:txBody>
      <dsp:txXfrm>
        <a:off x="43693" y="2932675"/>
        <a:ext cx="9971013" cy="8076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3200" dirty="0"/>
              <a:t>A Study on Customer Retention in E-Commerce Business</a:t>
            </a:r>
            <a:br>
              <a:rPr lang="en-IN" sz="3200" dirty="0"/>
            </a:br>
            <a:endParaRPr lang="en-US" sz="32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-Pooja Mishra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0C63-1B00-45AA-B53A-34FE16DB8882}"/>
              </a:ext>
            </a:extLst>
          </p:cNvPr>
          <p:cNvSpPr>
            <a:spLocks noGrp="1"/>
          </p:cNvSpPr>
          <p:nvPr>
            <p:ph type="title"/>
          </p:nvPr>
        </p:nvSpPr>
        <p:spPr/>
        <p:txBody>
          <a:bodyPr/>
          <a:lstStyle/>
          <a:p>
            <a:r>
              <a:rPr lang="en-US" dirty="0"/>
              <a:t>NUMERICAL FEATURES</a:t>
            </a:r>
            <a:endParaRPr lang="en-IN" dirty="0"/>
          </a:p>
        </p:txBody>
      </p:sp>
      <p:pic>
        <p:nvPicPr>
          <p:cNvPr id="5" name="Content Placeholder 4">
            <a:extLst>
              <a:ext uri="{FF2B5EF4-FFF2-40B4-BE49-F238E27FC236}">
                <a16:creationId xmlns:a16="http://schemas.microsoft.com/office/drawing/2014/main" id="{EEB3E97C-3869-46C9-959B-191B9378E2E8}"/>
              </a:ext>
            </a:extLst>
          </p:cNvPr>
          <p:cNvPicPr>
            <a:picLocks noGrp="1" noChangeAspect="1"/>
          </p:cNvPicPr>
          <p:nvPr>
            <p:ph sz="half" idx="1"/>
          </p:nvPr>
        </p:nvPicPr>
        <p:blipFill>
          <a:blip r:embed="rId2"/>
          <a:stretch>
            <a:fillRect/>
          </a:stretch>
        </p:blipFill>
        <p:spPr>
          <a:xfrm>
            <a:off x="1066800" y="2103120"/>
            <a:ext cx="9855200" cy="4112286"/>
          </a:xfrm>
          <a:prstGeom prst="rect">
            <a:avLst/>
          </a:prstGeom>
        </p:spPr>
      </p:pic>
    </p:spTree>
    <p:extLst>
      <p:ext uri="{BB962C8B-B14F-4D97-AF65-F5344CB8AC3E}">
        <p14:creationId xmlns:p14="http://schemas.microsoft.com/office/powerpoint/2010/main" val="390598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B71B-9376-408B-980D-2154ECEF010A}"/>
              </a:ext>
            </a:extLst>
          </p:cNvPr>
          <p:cNvSpPr>
            <a:spLocks noGrp="1"/>
          </p:cNvSpPr>
          <p:nvPr>
            <p:ph type="title"/>
          </p:nvPr>
        </p:nvSpPr>
        <p:spPr/>
        <p:txBody>
          <a:bodyPr/>
          <a:lstStyle/>
          <a:p>
            <a:r>
              <a:rPr lang="en-US" dirty="0"/>
              <a:t>Gender Analysis</a:t>
            </a:r>
            <a:endParaRPr lang="en-IN" dirty="0"/>
          </a:p>
        </p:txBody>
      </p:sp>
      <p:pic>
        <p:nvPicPr>
          <p:cNvPr id="5" name="Content Placeholder 4">
            <a:extLst>
              <a:ext uri="{FF2B5EF4-FFF2-40B4-BE49-F238E27FC236}">
                <a16:creationId xmlns:a16="http://schemas.microsoft.com/office/drawing/2014/main" id="{81E411C7-AABD-4FBA-9DEF-ACDBDA5F7A09}"/>
              </a:ext>
            </a:extLst>
          </p:cNvPr>
          <p:cNvPicPr>
            <a:picLocks noGrp="1" noChangeAspect="1"/>
          </p:cNvPicPr>
          <p:nvPr>
            <p:ph sz="half" idx="1"/>
          </p:nvPr>
        </p:nvPicPr>
        <p:blipFill>
          <a:blip r:embed="rId2"/>
          <a:stretch>
            <a:fillRect/>
          </a:stretch>
        </p:blipFill>
        <p:spPr>
          <a:xfrm>
            <a:off x="1066800" y="2715832"/>
            <a:ext cx="4664075" cy="2523298"/>
          </a:xfrm>
          <a:prstGeom prst="rect">
            <a:avLst/>
          </a:prstGeom>
        </p:spPr>
      </p:pic>
      <p:sp>
        <p:nvSpPr>
          <p:cNvPr id="4" name="Content Placeholder 3">
            <a:extLst>
              <a:ext uri="{FF2B5EF4-FFF2-40B4-BE49-F238E27FC236}">
                <a16:creationId xmlns:a16="http://schemas.microsoft.com/office/drawing/2014/main" id="{ADD5F9B6-5F4C-4538-9412-C8D41416CA39}"/>
              </a:ext>
            </a:extLst>
          </p:cNvPr>
          <p:cNvSpPr>
            <a:spLocks noGrp="1"/>
          </p:cNvSpPr>
          <p:nvPr>
            <p:ph sz="half" idx="2"/>
          </p:nvPr>
        </p:nvSpPr>
        <p:spPr/>
        <p:txBody>
          <a:bodyPr/>
          <a:lstStyle/>
          <a:p>
            <a:endParaRPr lang="en-IN" dirty="0"/>
          </a:p>
          <a:p>
            <a:endParaRPr lang="en-IN" dirty="0"/>
          </a:p>
          <a:p>
            <a:r>
              <a:rPr lang="en-IN" dirty="0"/>
              <a:t>Here we have analysed that rate of females is much higher than males for online shopping. from the graph we have observed that females count is much higher than males count.</a:t>
            </a:r>
          </a:p>
          <a:p>
            <a:endParaRPr lang="en-IN" dirty="0"/>
          </a:p>
        </p:txBody>
      </p:sp>
    </p:spTree>
    <p:extLst>
      <p:ext uri="{BB962C8B-B14F-4D97-AF65-F5344CB8AC3E}">
        <p14:creationId xmlns:p14="http://schemas.microsoft.com/office/powerpoint/2010/main" val="104224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CC92-8635-4850-9FF0-15D893D5E046}"/>
              </a:ext>
            </a:extLst>
          </p:cNvPr>
          <p:cNvSpPr>
            <a:spLocks noGrp="1"/>
          </p:cNvSpPr>
          <p:nvPr>
            <p:ph type="title"/>
          </p:nvPr>
        </p:nvSpPr>
        <p:spPr/>
        <p:txBody>
          <a:bodyPr/>
          <a:lstStyle/>
          <a:p>
            <a:r>
              <a:rPr lang="en-IN" dirty="0"/>
              <a:t>Age Analysis</a:t>
            </a:r>
          </a:p>
        </p:txBody>
      </p:sp>
      <p:pic>
        <p:nvPicPr>
          <p:cNvPr id="5" name="Content Placeholder 4">
            <a:extLst>
              <a:ext uri="{FF2B5EF4-FFF2-40B4-BE49-F238E27FC236}">
                <a16:creationId xmlns:a16="http://schemas.microsoft.com/office/drawing/2014/main" id="{11808886-D68C-4FA6-AA90-4563F17F3874}"/>
              </a:ext>
            </a:extLst>
          </p:cNvPr>
          <p:cNvPicPr>
            <a:picLocks noGrp="1" noChangeAspect="1"/>
          </p:cNvPicPr>
          <p:nvPr>
            <p:ph sz="half" idx="1"/>
          </p:nvPr>
        </p:nvPicPr>
        <p:blipFill>
          <a:blip r:embed="rId2"/>
          <a:stretch>
            <a:fillRect/>
          </a:stretch>
        </p:blipFill>
        <p:spPr>
          <a:xfrm>
            <a:off x="1066800" y="2777874"/>
            <a:ext cx="4664075" cy="2399215"/>
          </a:xfrm>
          <a:prstGeom prst="rect">
            <a:avLst/>
          </a:prstGeom>
        </p:spPr>
      </p:pic>
      <p:sp>
        <p:nvSpPr>
          <p:cNvPr id="4" name="Content Placeholder 3">
            <a:extLst>
              <a:ext uri="{FF2B5EF4-FFF2-40B4-BE49-F238E27FC236}">
                <a16:creationId xmlns:a16="http://schemas.microsoft.com/office/drawing/2014/main" id="{A7C378A2-54E8-43F9-B60E-6D73BACC153E}"/>
              </a:ext>
            </a:extLst>
          </p:cNvPr>
          <p:cNvSpPr>
            <a:spLocks noGrp="1"/>
          </p:cNvSpPr>
          <p:nvPr>
            <p:ph sz="half" idx="2"/>
          </p:nvPr>
        </p:nvSpPr>
        <p:spPr/>
        <p:txBody>
          <a:bodyPr/>
          <a:lstStyle/>
          <a:p>
            <a:endParaRPr lang="en-IN" dirty="0"/>
          </a:p>
          <a:p>
            <a:endParaRPr lang="en-IN" dirty="0"/>
          </a:p>
          <a:p>
            <a:r>
              <a:rPr lang="en-IN" dirty="0"/>
              <a:t>From the graph we analysed that online shopping is higher for age between 31-40 years and least with age 51 and above years.</a:t>
            </a:r>
          </a:p>
        </p:txBody>
      </p:sp>
    </p:spTree>
    <p:extLst>
      <p:ext uri="{BB962C8B-B14F-4D97-AF65-F5344CB8AC3E}">
        <p14:creationId xmlns:p14="http://schemas.microsoft.com/office/powerpoint/2010/main" val="36687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0D29-E276-49A4-BFCF-C279DB0D5498}"/>
              </a:ext>
            </a:extLst>
          </p:cNvPr>
          <p:cNvSpPr>
            <a:spLocks noGrp="1"/>
          </p:cNvSpPr>
          <p:nvPr>
            <p:ph type="title"/>
          </p:nvPr>
        </p:nvSpPr>
        <p:spPr/>
        <p:txBody>
          <a:bodyPr/>
          <a:lstStyle/>
          <a:p>
            <a:r>
              <a:rPr lang="en-IN" dirty="0"/>
              <a:t>Screen size of mobile device</a:t>
            </a:r>
          </a:p>
        </p:txBody>
      </p:sp>
      <p:pic>
        <p:nvPicPr>
          <p:cNvPr id="5" name="Content Placeholder 4">
            <a:extLst>
              <a:ext uri="{FF2B5EF4-FFF2-40B4-BE49-F238E27FC236}">
                <a16:creationId xmlns:a16="http://schemas.microsoft.com/office/drawing/2014/main" id="{3BC0A2EA-2B13-406D-8E66-CF9DDB52D45C}"/>
              </a:ext>
            </a:extLst>
          </p:cNvPr>
          <p:cNvPicPr>
            <a:picLocks noGrp="1" noChangeAspect="1"/>
          </p:cNvPicPr>
          <p:nvPr>
            <p:ph sz="half" idx="1"/>
          </p:nvPr>
        </p:nvPicPr>
        <p:blipFill>
          <a:blip r:embed="rId2"/>
          <a:stretch>
            <a:fillRect/>
          </a:stretch>
        </p:blipFill>
        <p:spPr>
          <a:xfrm>
            <a:off x="1066800" y="2702560"/>
            <a:ext cx="4927600" cy="2366835"/>
          </a:xfrm>
          <a:prstGeom prst="rect">
            <a:avLst/>
          </a:prstGeom>
        </p:spPr>
      </p:pic>
      <p:sp>
        <p:nvSpPr>
          <p:cNvPr id="4" name="Content Placeholder 3">
            <a:extLst>
              <a:ext uri="{FF2B5EF4-FFF2-40B4-BE49-F238E27FC236}">
                <a16:creationId xmlns:a16="http://schemas.microsoft.com/office/drawing/2014/main" id="{981FE5AD-5A7A-455C-9157-277F3653A726}"/>
              </a:ext>
            </a:extLst>
          </p:cNvPr>
          <p:cNvSpPr>
            <a:spLocks noGrp="1"/>
          </p:cNvSpPr>
          <p:nvPr>
            <p:ph sz="half" idx="2"/>
          </p:nvPr>
        </p:nvSpPr>
        <p:spPr/>
        <p:txBody>
          <a:bodyPr/>
          <a:lstStyle/>
          <a:p>
            <a:r>
              <a:rPr lang="en-IN" dirty="0"/>
              <a:t>With help of graph visualization, we analysed that maximum number of users who are using others category for their mobile screen size that are around count of 135. After that 5.5 inch mobile screen size used by customers for online shopping that are around count of 100. Least count is for 5 inch and 4.7 inch of mobile device users.</a:t>
            </a:r>
          </a:p>
        </p:txBody>
      </p:sp>
    </p:spTree>
    <p:extLst>
      <p:ext uri="{BB962C8B-B14F-4D97-AF65-F5344CB8AC3E}">
        <p14:creationId xmlns:p14="http://schemas.microsoft.com/office/powerpoint/2010/main" val="47945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2903-7D11-4CFB-8F25-990500CFC4B4}"/>
              </a:ext>
            </a:extLst>
          </p:cNvPr>
          <p:cNvSpPr>
            <a:spLocks noGrp="1"/>
          </p:cNvSpPr>
          <p:nvPr>
            <p:ph type="title"/>
          </p:nvPr>
        </p:nvSpPr>
        <p:spPr/>
        <p:txBody>
          <a:bodyPr/>
          <a:lstStyle/>
          <a:p>
            <a:r>
              <a:rPr lang="en-US" dirty="0"/>
              <a:t>What is the operating system (OS) of your device?	</a:t>
            </a:r>
            <a:endParaRPr lang="en-IN" dirty="0"/>
          </a:p>
        </p:txBody>
      </p:sp>
      <p:pic>
        <p:nvPicPr>
          <p:cNvPr id="5" name="Content Placeholder 4">
            <a:extLst>
              <a:ext uri="{FF2B5EF4-FFF2-40B4-BE49-F238E27FC236}">
                <a16:creationId xmlns:a16="http://schemas.microsoft.com/office/drawing/2014/main" id="{5382B097-23D5-4F21-93B0-90B33B891216}"/>
              </a:ext>
            </a:extLst>
          </p:cNvPr>
          <p:cNvPicPr>
            <a:picLocks noGrp="1" noChangeAspect="1"/>
          </p:cNvPicPr>
          <p:nvPr>
            <p:ph sz="half" idx="1"/>
          </p:nvPr>
        </p:nvPicPr>
        <p:blipFill>
          <a:blip r:embed="rId2"/>
          <a:stretch>
            <a:fillRect/>
          </a:stretch>
        </p:blipFill>
        <p:spPr>
          <a:xfrm>
            <a:off x="1066800" y="2621280"/>
            <a:ext cx="4664075" cy="2391425"/>
          </a:xfrm>
          <a:prstGeom prst="rect">
            <a:avLst/>
          </a:prstGeom>
        </p:spPr>
      </p:pic>
      <p:sp>
        <p:nvSpPr>
          <p:cNvPr id="4" name="Content Placeholder 3">
            <a:extLst>
              <a:ext uri="{FF2B5EF4-FFF2-40B4-BE49-F238E27FC236}">
                <a16:creationId xmlns:a16="http://schemas.microsoft.com/office/drawing/2014/main" id="{C96899C2-5B0F-4ABF-B9C2-35D3AA500FCE}"/>
              </a:ext>
            </a:extLst>
          </p:cNvPr>
          <p:cNvSpPr>
            <a:spLocks noGrp="1"/>
          </p:cNvSpPr>
          <p:nvPr>
            <p:ph sz="half" idx="2"/>
          </p:nvPr>
        </p:nvSpPr>
        <p:spPr/>
        <p:txBody>
          <a:bodyPr/>
          <a:lstStyle/>
          <a:p>
            <a:pPr marL="0" indent="0">
              <a:buNone/>
            </a:pPr>
            <a:endParaRPr lang="en-IN" dirty="0"/>
          </a:p>
          <a:p>
            <a:pPr marL="0" indent="0">
              <a:buNone/>
            </a:pPr>
            <a:r>
              <a:rPr lang="en-IN" dirty="0"/>
              <a:t>We analysed that maximum users doing online shopping are using Window/Windows mobile that are around 123 and after the maximum users are Android OS users that are around count of 86. Least number of users whose mobile OS is IOS/Mac.</a:t>
            </a:r>
          </a:p>
          <a:p>
            <a:endParaRPr lang="en-IN" dirty="0"/>
          </a:p>
        </p:txBody>
      </p:sp>
    </p:spTree>
    <p:extLst>
      <p:ext uri="{BB962C8B-B14F-4D97-AF65-F5344CB8AC3E}">
        <p14:creationId xmlns:p14="http://schemas.microsoft.com/office/powerpoint/2010/main" val="153510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78F8-DB5F-4525-B361-15D2BE3D3D69}"/>
              </a:ext>
            </a:extLst>
          </p:cNvPr>
          <p:cNvSpPr>
            <a:spLocks noGrp="1"/>
          </p:cNvSpPr>
          <p:nvPr>
            <p:ph type="title"/>
          </p:nvPr>
        </p:nvSpPr>
        <p:spPr/>
        <p:txBody>
          <a:bodyPr/>
          <a:lstStyle/>
          <a:p>
            <a:r>
              <a:rPr lang="en-US" dirty="0"/>
              <a:t>What browser do you run on your device to access the website?</a:t>
            </a:r>
            <a:endParaRPr lang="en-IN" dirty="0"/>
          </a:p>
        </p:txBody>
      </p:sp>
      <p:pic>
        <p:nvPicPr>
          <p:cNvPr id="6" name="Content Placeholder 5">
            <a:extLst>
              <a:ext uri="{FF2B5EF4-FFF2-40B4-BE49-F238E27FC236}">
                <a16:creationId xmlns:a16="http://schemas.microsoft.com/office/drawing/2014/main" id="{F6215588-E87A-4441-8C5D-FF7DCF20335A}"/>
              </a:ext>
            </a:extLst>
          </p:cNvPr>
          <p:cNvPicPr>
            <a:picLocks noGrp="1" noChangeAspect="1"/>
          </p:cNvPicPr>
          <p:nvPr>
            <p:ph sz="half" idx="1"/>
          </p:nvPr>
        </p:nvPicPr>
        <p:blipFill>
          <a:blip r:embed="rId2"/>
          <a:stretch>
            <a:fillRect/>
          </a:stretch>
        </p:blipFill>
        <p:spPr>
          <a:xfrm>
            <a:off x="1066800" y="2550160"/>
            <a:ext cx="4815840" cy="2570945"/>
          </a:xfrm>
          <a:prstGeom prst="rect">
            <a:avLst/>
          </a:prstGeom>
        </p:spPr>
      </p:pic>
      <p:sp>
        <p:nvSpPr>
          <p:cNvPr id="4" name="Content Placeholder 3">
            <a:extLst>
              <a:ext uri="{FF2B5EF4-FFF2-40B4-BE49-F238E27FC236}">
                <a16:creationId xmlns:a16="http://schemas.microsoft.com/office/drawing/2014/main" id="{EAAE131C-DAB9-4614-9F6D-C3916E70AC8A}"/>
              </a:ext>
            </a:extLst>
          </p:cNvPr>
          <p:cNvSpPr>
            <a:spLocks noGrp="1"/>
          </p:cNvSpPr>
          <p:nvPr>
            <p:ph sz="half" idx="2"/>
          </p:nvPr>
        </p:nvSpPr>
        <p:spPr/>
        <p:txBody>
          <a:bodyPr/>
          <a:lstStyle/>
          <a:p>
            <a:endParaRPr lang="en-IN" dirty="0"/>
          </a:p>
          <a:p>
            <a:endParaRPr lang="en-IN" dirty="0"/>
          </a:p>
          <a:p>
            <a:pPr marL="0" indent="0">
              <a:buNone/>
            </a:pPr>
            <a:r>
              <a:rPr lang="en-IN" dirty="0"/>
              <a:t>The maximum users who are using Google chrome browser to access the website that count is around 217. The least count is of Mozilla Firefox browser users.</a:t>
            </a:r>
          </a:p>
          <a:p>
            <a:endParaRPr lang="en-IN" dirty="0"/>
          </a:p>
        </p:txBody>
      </p:sp>
    </p:spTree>
    <p:extLst>
      <p:ext uri="{BB962C8B-B14F-4D97-AF65-F5344CB8AC3E}">
        <p14:creationId xmlns:p14="http://schemas.microsoft.com/office/powerpoint/2010/main" val="264909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FC9E-74FF-4E6D-B75C-39715DB262F0}"/>
              </a:ext>
            </a:extLst>
          </p:cNvPr>
          <p:cNvSpPr>
            <a:spLocks noGrp="1"/>
          </p:cNvSpPr>
          <p:nvPr>
            <p:ph type="title"/>
          </p:nvPr>
        </p:nvSpPr>
        <p:spPr/>
        <p:txBody>
          <a:bodyPr/>
          <a:lstStyle/>
          <a:p>
            <a:r>
              <a:rPr lang="en-US" dirty="0"/>
              <a:t>SUGGESTIONS</a:t>
            </a:r>
            <a:endParaRPr lang="en-IN" dirty="0"/>
          </a:p>
        </p:txBody>
      </p:sp>
      <p:sp>
        <p:nvSpPr>
          <p:cNvPr id="3" name="Content Placeholder 2">
            <a:extLst>
              <a:ext uri="{FF2B5EF4-FFF2-40B4-BE49-F238E27FC236}">
                <a16:creationId xmlns:a16="http://schemas.microsoft.com/office/drawing/2014/main" id="{93903AF4-E0CC-42EA-97D0-1B10B628DE6C}"/>
              </a:ext>
            </a:extLst>
          </p:cNvPr>
          <p:cNvSpPr>
            <a:spLocks noGrp="1"/>
          </p:cNvSpPr>
          <p:nvPr>
            <p:ph sz="half" idx="1"/>
          </p:nvPr>
        </p:nvSpPr>
        <p:spPr>
          <a:xfrm>
            <a:off x="1066800" y="2103120"/>
            <a:ext cx="9103360" cy="3749040"/>
          </a:xfrm>
        </p:spPr>
        <p:txBody>
          <a:bodyPr/>
          <a:lstStyle/>
          <a:p>
            <a:endParaRPr lang="en-US" dirty="0"/>
          </a:p>
          <a:p>
            <a:pPr marL="0" indent="0">
              <a:buNone/>
            </a:pPr>
            <a:endParaRPr lang="en-US" dirty="0"/>
          </a:p>
          <a:p>
            <a:pPr marL="0" indent="0">
              <a:buNone/>
            </a:pPr>
            <a:r>
              <a:rPr lang="en-US" dirty="0"/>
              <a:t>After the study, I would like to suggest that modifying the return policy, quality guarantee and refund policy creates a new impact on online purchase so the e-commerce companies should know about more responsive factors on their websites the success factor in e-commerce business will attract the customers and make them repurchase of products</a:t>
            </a:r>
            <a:endParaRPr lang="en-IN" dirty="0"/>
          </a:p>
        </p:txBody>
      </p:sp>
    </p:spTree>
    <p:extLst>
      <p:ext uri="{BB962C8B-B14F-4D97-AF65-F5344CB8AC3E}">
        <p14:creationId xmlns:p14="http://schemas.microsoft.com/office/powerpoint/2010/main" val="9052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1AB9-6BD0-43A2-8F3D-F5918F681A54}"/>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BC29FD99-39C4-4BC6-A684-BCF87027BB3F}"/>
              </a:ext>
            </a:extLst>
          </p:cNvPr>
          <p:cNvSpPr>
            <a:spLocks noGrp="1"/>
          </p:cNvSpPr>
          <p:nvPr>
            <p:ph sz="half" idx="1"/>
          </p:nvPr>
        </p:nvSpPr>
        <p:spPr>
          <a:xfrm>
            <a:off x="1066800" y="2479040"/>
            <a:ext cx="9794240" cy="3373120"/>
          </a:xfrm>
        </p:spPr>
        <p:txBody>
          <a:bodyPr>
            <a:normAutofit/>
          </a:bodyPr>
          <a:lstStyle/>
          <a:p>
            <a:pPr marL="0" indent="0">
              <a:buNone/>
            </a:pPr>
            <a:r>
              <a:rPr lang="en-IN" dirty="0"/>
              <a:t>The study has found that clear state of return policy, quality guarantee, monetary benefits and refund policy are important for the customers while making online purchase. These are useful findings which organized e-commerce websites need to keep in mind while conducting their business through websites. E-commerce websites must be convenient for customers to find what they want complexity in using a website may lead customers in switching over to another websites</a:t>
            </a:r>
          </a:p>
        </p:txBody>
      </p:sp>
    </p:spTree>
    <p:extLst>
      <p:ext uri="{BB962C8B-B14F-4D97-AF65-F5344CB8AC3E}">
        <p14:creationId xmlns:p14="http://schemas.microsoft.com/office/powerpoint/2010/main" val="6401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DE147-2CBF-4186-B305-8C06DD90BB2E}"/>
              </a:ext>
            </a:extLst>
          </p:cNvPr>
          <p:cNvSpPr>
            <a:spLocks noGrp="1"/>
          </p:cNvSpPr>
          <p:nvPr>
            <p:ph type="ctrTitle"/>
          </p:nvPr>
        </p:nvSpPr>
        <p:spPr>
          <a:xfrm>
            <a:off x="1629103" y="2357120"/>
            <a:ext cx="8933796" cy="2428240"/>
          </a:xfrm>
        </p:spPr>
        <p:txBody>
          <a:bodyPr anchor="ctr">
            <a:normAutofit/>
          </a:bodyPr>
          <a:lstStyle/>
          <a:p>
            <a:r>
              <a:rPr lang="en-US" dirty="0">
                <a:latin typeface="Algerian" panose="04020705040A02060702" pitchFamily="82" charset="0"/>
              </a:rPr>
              <a:t>THANK YOU</a:t>
            </a:r>
          </a:p>
        </p:txBody>
      </p:sp>
    </p:spTree>
    <p:extLst>
      <p:ext uri="{BB962C8B-B14F-4D97-AF65-F5344CB8AC3E}">
        <p14:creationId xmlns:p14="http://schemas.microsoft.com/office/powerpoint/2010/main" val="268691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IN" b="1" dirty="0"/>
              <a:t>INTRODUCTION</a:t>
            </a:r>
            <a:endParaRPr lang="en-US" dirty="0"/>
          </a:p>
        </p:txBody>
      </p:sp>
      <p:sp>
        <p:nvSpPr>
          <p:cNvPr id="4" name="Content Placeholder 3">
            <a:extLst>
              <a:ext uri="{FF2B5EF4-FFF2-40B4-BE49-F238E27FC236}">
                <a16:creationId xmlns:a16="http://schemas.microsoft.com/office/drawing/2014/main" id="{669E6D15-C9C9-4626-8C33-BCFA84E43397}"/>
              </a:ext>
            </a:extLst>
          </p:cNvPr>
          <p:cNvSpPr>
            <a:spLocks noGrp="1"/>
          </p:cNvSpPr>
          <p:nvPr>
            <p:ph idx="1"/>
          </p:nvPr>
        </p:nvSpPr>
        <p:spPr/>
        <p:txBody>
          <a:bodyPr/>
          <a:lstStyle/>
          <a:p>
            <a:r>
              <a:rPr lang="en-IN" dirty="0"/>
              <a:t>E-commerce is a term for any type of business that involves the exchange of information across electronic networks. It involves all aspects of an organization’s interaction or commercial transaction with suppliers, clients, stakeholders, and customers, etc. The best advantage is its huge reach across the global market and being able to conduct business 24x7x365 days by selling various kinds of goods and service.</a:t>
            </a:r>
          </a:p>
          <a:p>
            <a:r>
              <a:rPr lang="en-IN" dirty="0"/>
              <a:t>Retaining on loyal customers creates a regular income, the goal of every seller is to transform occasional customers into loyal a one. Thus, it has urged sellers to create various retention strategies to increase profitability and gain market share by retaining customers. With this project we are analysing all important features that are necessary for customer retention.</a:t>
            </a:r>
          </a:p>
          <a:p>
            <a:r>
              <a:rPr lang="en-US" dirty="0"/>
              <a:t>The factors that are considered to be influential towards the purchase decision of e-commerce consumers are responsiveness, contact point, convenience, merchandising, site design, security, serviceability, contact interactivity customization and care.</a:t>
            </a:r>
            <a:endParaRPr lang="en-IN" dirty="0"/>
          </a:p>
          <a:p>
            <a:pPr marL="0" indent="0">
              <a:buNone/>
            </a:pPr>
            <a:endParaRPr lang="en-IN"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FB81-D135-40EA-A379-D0883753099D}"/>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43F63FF-0388-4383-945B-FA67E20B7FEC}"/>
              </a:ext>
            </a:extLst>
          </p:cNvPr>
          <p:cNvSpPr>
            <a:spLocks noGrp="1"/>
          </p:cNvSpPr>
          <p:nvPr>
            <p:ph idx="1"/>
          </p:nvPr>
        </p:nvSpPr>
        <p:spPr/>
        <p:txBody>
          <a:bodyPr/>
          <a:lstStyle/>
          <a:p>
            <a:pPr marL="0" indent="0">
              <a:buNone/>
            </a:pPr>
            <a:r>
              <a:rPr lang="en-US" dirty="0"/>
              <a:t>The significant growth of e-commerce industry has made the competition more intense among marketers. Maintaining customer retention strategies has been recognized as essential factors for business survival and growth. The objectives of the study were to know about the customer retention strategies in e-commerce business .The study was descriptive in nature with convenience sampling method employed. A well-structured questionnaire was distributed to the respondents.</a:t>
            </a:r>
          </a:p>
          <a:p>
            <a:pPr marL="0" indent="0">
              <a:buNone/>
            </a:pPr>
            <a:endParaRPr lang="en-US" dirty="0"/>
          </a:p>
          <a:p>
            <a:pPr marL="0" indent="0">
              <a:buNone/>
            </a:pPr>
            <a:r>
              <a:rPr lang="en-IN" dirty="0"/>
              <a:t>The study has developed a e- satisfaction model which ties together factors representing major contexts namely convenience, merchandising, site design, security, and serviceability. The study identified that special attention to convenience, site design, age, gender, financial security produce most positive outcome pertaining to satisfaction. </a:t>
            </a:r>
          </a:p>
          <a:p>
            <a:pPr marL="0" indent="0">
              <a:buNone/>
            </a:pPr>
            <a:r>
              <a:rPr lang="en-IN" dirty="0"/>
              <a:t>This project comprises of well- structured questionnaire with closed ended questions was used to collect data from the respondents. </a:t>
            </a:r>
          </a:p>
          <a:p>
            <a:pPr marL="0" indent="0">
              <a:buNone/>
            </a:pPr>
            <a:endParaRPr lang="en-IN" dirty="0"/>
          </a:p>
        </p:txBody>
      </p:sp>
    </p:spTree>
    <p:extLst>
      <p:ext uri="{BB962C8B-B14F-4D97-AF65-F5344CB8AC3E}">
        <p14:creationId xmlns:p14="http://schemas.microsoft.com/office/powerpoint/2010/main" val="237546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780C-17A0-409D-969C-969CF428DD98}"/>
              </a:ext>
            </a:extLst>
          </p:cNvPr>
          <p:cNvSpPr>
            <a:spLocks noGrp="1"/>
          </p:cNvSpPr>
          <p:nvPr>
            <p:ph type="title"/>
          </p:nvPr>
        </p:nvSpPr>
        <p:spPr>
          <a:xfrm>
            <a:off x="1066800" y="642594"/>
            <a:ext cx="10058400" cy="1371600"/>
          </a:xfrm>
        </p:spPr>
        <p:txBody>
          <a:bodyPr anchor="ctr">
            <a:normAutofit/>
          </a:bodyPr>
          <a:lstStyle/>
          <a:p>
            <a:r>
              <a:rPr lang="en-US" dirty="0"/>
              <a:t>ABOUT DATA</a:t>
            </a:r>
            <a:endParaRPr lang="en-IN" dirty="0"/>
          </a:p>
        </p:txBody>
      </p:sp>
      <p:graphicFrame>
        <p:nvGraphicFramePr>
          <p:cNvPr id="5" name="Content Placeholder 2">
            <a:extLst>
              <a:ext uri="{FF2B5EF4-FFF2-40B4-BE49-F238E27FC236}">
                <a16:creationId xmlns:a16="http://schemas.microsoft.com/office/drawing/2014/main" id="{1A85956D-064C-427E-B077-D32A8975B833}"/>
              </a:ext>
            </a:extLst>
          </p:cNvPr>
          <p:cNvGraphicFramePr>
            <a:graphicFrameLocks noGrp="1"/>
          </p:cNvGraphicFramePr>
          <p:nvPr>
            <p:ph idx="1"/>
            <p:extLst>
              <p:ext uri="{D42A27DB-BD31-4B8C-83A1-F6EECF244321}">
                <p14:modId xmlns:p14="http://schemas.microsoft.com/office/powerpoint/2010/main" val="2387524802"/>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38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AAA8A1C-31C2-4ABE-8EE1-B8CAF46FD1B4}"/>
              </a:ext>
            </a:extLst>
          </p:cNvPr>
          <p:cNvPicPr>
            <a:picLocks noGrp="1"/>
          </p:cNvPicPr>
          <p:nvPr>
            <p:ph type="pic" idx="1"/>
          </p:nvPr>
        </p:nvPicPr>
        <p:blipFill rotWithShape="1">
          <a:blip r:embed="rId2"/>
          <a:stretch/>
        </p:blipFill>
        <p:spPr>
          <a:xfrm>
            <a:off x="228599" y="1601152"/>
            <a:ext cx="6314441" cy="3655696"/>
          </a:xfrm>
          <a:prstGeom prst="rect">
            <a:avLst/>
          </a:prstGeom>
          <a:noFill/>
        </p:spPr>
      </p:pic>
      <p:sp>
        <p:nvSpPr>
          <p:cNvPr id="2" name="Title 1">
            <a:extLst>
              <a:ext uri="{FF2B5EF4-FFF2-40B4-BE49-F238E27FC236}">
                <a16:creationId xmlns:a16="http://schemas.microsoft.com/office/drawing/2014/main" id="{8361BA88-ABB3-4D55-853C-2DB9279B56D5}"/>
              </a:ext>
            </a:extLst>
          </p:cNvPr>
          <p:cNvSpPr>
            <a:spLocks noGrp="1"/>
          </p:cNvSpPr>
          <p:nvPr>
            <p:ph type="title"/>
          </p:nvPr>
        </p:nvSpPr>
        <p:spPr>
          <a:xfrm>
            <a:off x="8477250" y="603504"/>
            <a:ext cx="3144774" cy="1645920"/>
          </a:xfrm>
        </p:spPr>
        <p:txBody>
          <a:bodyPr anchor="b">
            <a:normAutofit/>
          </a:bodyPr>
          <a:lstStyle/>
          <a:p>
            <a:r>
              <a:rPr lang="en-US" dirty="0"/>
              <a:t>DATA CLEANING</a:t>
            </a:r>
            <a:endParaRPr lang="en-IN" dirty="0"/>
          </a:p>
        </p:txBody>
      </p:sp>
      <p:sp>
        <p:nvSpPr>
          <p:cNvPr id="9" name="Text Placeholder 3">
            <a:extLst>
              <a:ext uri="{FF2B5EF4-FFF2-40B4-BE49-F238E27FC236}">
                <a16:creationId xmlns:a16="http://schemas.microsoft.com/office/drawing/2014/main" id="{80DF72EA-9B2B-4CDA-8890-3235502BA840}"/>
              </a:ext>
            </a:extLst>
          </p:cNvPr>
          <p:cNvSpPr>
            <a:spLocks noGrp="1"/>
          </p:cNvSpPr>
          <p:nvPr>
            <p:ph type="body" sz="half" idx="2"/>
          </p:nvPr>
        </p:nvSpPr>
        <p:spPr>
          <a:xfrm>
            <a:off x="8477250" y="2386584"/>
            <a:ext cx="3144774" cy="3511296"/>
          </a:xfrm>
        </p:spPr>
        <p:txBody>
          <a:bodyPr/>
          <a:lstStyle/>
          <a:p>
            <a:endParaRPr lang="en-US" dirty="0"/>
          </a:p>
          <a:p>
            <a:endParaRPr lang="en-US" dirty="0"/>
          </a:p>
          <a:p>
            <a:endParaRPr lang="en-US" dirty="0"/>
          </a:p>
          <a:p>
            <a:r>
              <a:rPr lang="en-US" dirty="0"/>
              <a:t>There are no null values in both dataset.</a:t>
            </a:r>
          </a:p>
        </p:txBody>
      </p:sp>
    </p:spTree>
    <p:extLst>
      <p:ext uri="{BB962C8B-B14F-4D97-AF65-F5344CB8AC3E}">
        <p14:creationId xmlns:p14="http://schemas.microsoft.com/office/powerpoint/2010/main" val="178420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84B4814-3C74-403C-AD5B-C18616D5F7BA}"/>
              </a:ext>
            </a:extLst>
          </p:cNvPr>
          <p:cNvSpPr>
            <a:spLocks noGrp="1"/>
          </p:cNvSpPr>
          <p:nvPr>
            <p:ph type="title"/>
          </p:nvPr>
        </p:nvSpPr>
        <p:spPr>
          <a:xfrm>
            <a:off x="1066800" y="642594"/>
            <a:ext cx="10058400" cy="1371600"/>
          </a:xfrm>
        </p:spPr>
        <p:txBody>
          <a:bodyPr/>
          <a:lstStyle/>
          <a:p>
            <a:r>
              <a:rPr lang="en-US" dirty="0"/>
              <a:t>DATA ANALYSIS</a:t>
            </a:r>
          </a:p>
        </p:txBody>
      </p:sp>
      <p:sp>
        <p:nvSpPr>
          <p:cNvPr id="11" name="Content Placeholder 2">
            <a:extLst>
              <a:ext uri="{FF2B5EF4-FFF2-40B4-BE49-F238E27FC236}">
                <a16:creationId xmlns:a16="http://schemas.microsoft.com/office/drawing/2014/main" id="{6FACD510-E60F-490D-B6FE-CCD20DFE7AD5}"/>
              </a:ext>
            </a:extLst>
          </p:cNvPr>
          <p:cNvSpPr>
            <a:spLocks noGrp="1"/>
          </p:cNvSpPr>
          <p:nvPr>
            <p:ph idx="1"/>
          </p:nvPr>
        </p:nvSpPr>
        <p:spPr>
          <a:xfrm>
            <a:off x="1066800" y="2103120"/>
            <a:ext cx="10058400" cy="3849624"/>
          </a:xfrm>
        </p:spPr>
        <p:txBody>
          <a:bodyPr/>
          <a:lstStyle/>
          <a:p>
            <a:pPr marL="0" indent="0">
              <a:buNone/>
            </a:pPr>
            <a:r>
              <a:rPr lang="en-US" sz="2000" b="1" dirty="0"/>
              <a:t>CATEGORICAL FEATURES</a:t>
            </a:r>
            <a:r>
              <a:rPr lang="en-US" dirty="0"/>
              <a:t>: </a:t>
            </a:r>
          </a:p>
          <a:p>
            <a:pPr marL="0" indent="0">
              <a:buNone/>
            </a:pPr>
            <a:endParaRPr lang="en-US" dirty="0"/>
          </a:p>
        </p:txBody>
      </p:sp>
      <p:pic>
        <p:nvPicPr>
          <p:cNvPr id="5" name="Picture 4">
            <a:extLst>
              <a:ext uri="{FF2B5EF4-FFF2-40B4-BE49-F238E27FC236}">
                <a16:creationId xmlns:a16="http://schemas.microsoft.com/office/drawing/2014/main" id="{936857A1-4B3A-4E87-BCC0-2B0A1CD164D1}"/>
              </a:ext>
            </a:extLst>
          </p:cNvPr>
          <p:cNvPicPr>
            <a:picLocks noChangeAspect="1"/>
          </p:cNvPicPr>
          <p:nvPr/>
        </p:nvPicPr>
        <p:blipFill>
          <a:blip r:embed="rId2"/>
          <a:stretch>
            <a:fillRect/>
          </a:stretch>
        </p:blipFill>
        <p:spPr>
          <a:xfrm>
            <a:off x="738187" y="2732149"/>
            <a:ext cx="10752773" cy="3668651"/>
          </a:xfrm>
          <a:prstGeom prst="rect">
            <a:avLst/>
          </a:prstGeom>
        </p:spPr>
      </p:pic>
    </p:spTree>
    <p:extLst>
      <p:ext uri="{BB962C8B-B14F-4D97-AF65-F5344CB8AC3E}">
        <p14:creationId xmlns:p14="http://schemas.microsoft.com/office/powerpoint/2010/main" val="32615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BB29-1FD0-41B7-9F5D-B29D44A65EF0}"/>
              </a:ext>
            </a:extLst>
          </p:cNvPr>
          <p:cNvSpPr>
            <a:spLocks noGrp="1"/>
          </p:cNvSpPr>
          <p:nvPr>
            <p:ph type="title"/>
          </p:nvPr>
        </p:nvSpPr>
        <p:spPr>
          <a:xfrm>
            <a:off x="1066800" y="642594"/>
            <a:ext cx="10058400" cy="1371600"/>
          </a:xfrm>
        </p:spPr>
        <p:txBody>
          <a:bodyPr anchor="ctr">
            <a:normAutofit/>
          </a:bodyPr>
          <a:lstStyle/>
          <a:p>
            <a:r>
              <a:rPr lang="en-US" dirty="0"/>
              <a:t>DATA VISUALIZATION ON CATEGORICAL FEATURES</a:t>
            </a:r>
            <a:endParaRPr lang="en-IN" dirty="0"/>
          </a:p>
        </p:txBody>
      </p:sp>
      <p:sp>
        <p:nvSpPr>
          <p:cNvPr id="9" name="Content Placeholder 2">
            <a:extLst>
              <a:ext uri="{FF2B5EF4-FFF2-40B4-BE49-F238E27FC236}">
                <a16:creationId xmlns:a16="http://schemas.microsoft.com/office/drawing/2014/main" id="{8F4B6014-D9E7-4813-86F8-D1D8A7E118C3}"/>
              </a:ext>
            </a:extLst>
          </p:cNvPr>
          <p:cNvSpPr>
            <a:spLocks noGrp="1"/>
          </p:cNvSpPr>
          <p:nvPr>
            <p:ph sz="half" idx="1"/>
          </p:nvPr>
        </p:nvSpPr>
        <p:spPr>
          <a:xfrm>
            <a:off x="1066800" y="2103120"/>
            <a:ext cx="4114800" cy="3749040"/>
          </a:xfrm>
        </p:spPr>
        <p:txBody>
          <a:bodyPr/>
          <a:lstStyle/>
          <a:p>
            <a:endParaRPr lang="en-US" dirty="0"/>
          </a:p>
          <a:p>
            <a:r>
              <a:rPr lang="en-US" dirty="0"/>
              <a:t>Which City do you shop online from?</a:t>
            </a:r>
          </a:p>
          <a:p>
            <a:pPr marL="0" indent="0">
              <a:buNone/>
            </a:pPr>
            <a:r>
              <a:rPr lang="en-US" dirty="0"/>
              <a:t>The graph illustrates thar maximum number of users who do online shopping are from Delhi and least number are from </a:t>
            </a:r>
            <a:r>
              <a:rPr lang="en-US" dirty="0" err="1"/>
              <a:t>Bulandshr</a:t>
            </a:r>
            <a:r>
              <a:rPr lang="en-US" dirty="0"/>
              <a:t>.</a:t>
            </a:r>
          </a:p>
          <a:p>
            <a:pPr marL="0" indent="0">
              <a:buNone/>
            </a:pPr>
            <a:endParaRPr lang="en-US" dirty="0"/>
          </a:p>
        </p:txBody>
      </p:sp>
      <p:pic>
        <p:nvPicPr>
          <p:cNvPr id="4" name="Content Placeholder 3">
            <a:extLst>
              <a:ext uri="{FF2B5EF4-FFF2-40B4-BE49-F238E27FC236}">
                <a16:creationId xmlns:a16="http://schemas.microsoft.com/office/drawing/2014/main" id="{1C9BF760-AB8F-4919-BB64-5BEE608D0FC2}"/>
              </a:ext>
            </a:extLst>
          </p:cNvPr>
          <p:cNvPicPr>
            <a:picLocks noGrp="1" noChangeAspect="1"/>
          </p:cNvPicPr>
          <p:nvPr>
            <p:ph sz="half" idx="2"/>
          </p:nvPr>
        </p:nvPicPr>
        <p:blipFill>
          <a:blip r:embed="rId2"/>
          <a:stretch>
            <a:fillRect/>
          </a:stretch>
        </p:blipFill>
        <p:spPr>
          <a:xfrm>
            <a:off x="5181600" y="2367280"/>
            <a:ext cx="5943600" cy="2804160"/>
          </a:xfrm>
          <a:prstGeom prst="rect">
            <a:avLst/>
          </a:prstGeom>
          <a:noFill/>
        </p:spPr>
      </p:pic>
    </p:spTree>
    <p:extLst>
      <p:ext uri="{BB962C8B-B14F-4D97-AF65-F5344CB8AC3E}">
        <p14:creationId xmlns:p14="http://schemas.microsoft.com/office/powerpoint/2010/main" val="249943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F135-D358-4C85-8FAF-42D3822823B2}"/>
              </a:ext>
            </a:extLst>
          </p:cNvPr>
          <p:cNvSpPr>
            <a:spLocks noGrp="1"/>
          </p:cNvSpPr>
          <p:nvPr>
            <p:ph type="title"/>
          </p:nvPr>
        </p:nvSpPr>
        <p:spPr/>
        <p:txBody>
          <a:bodyPr/>
          <a:lstStyle/>
          <a:p>
            <a:r>
              <a:rPr lang="en-US" dirty="0"/>
              <a:t>ONLINE RETAILERS YOU HAVE SHOPPED FROM</a:t>
            </a:r>
            <a:endParaRPr lang="en-IN" dirty="0"/>
          </a:p>
        </p:txBody>
      </p:sp>
      <p:pic>
        <p:nvPicPr>
          <p:cNvPr id="5" name="Content Placeholder 4">
            <a:extLst>
              <a:ext uri="{FF2B5EF4-FFF2-40B4-BE49-F238E27FC236}">
                <a16:creationId xmlns:a16="http://schemas.microsoft.com/office/drawing/2014/main" id="{33D2DAA5-7FBB-4E8B-8BF0-A754E3AFF10C}"/>
              </a:ext>
            </a:extLst>
          </p:cNvPr>
          <p:cNvPicPr>
            <a:picLocks noGrp="1" noChangeAspect="1"/>
          </p:cNvPicPr>
          <p:nvPr>
            <p:ph sz="half" idx="1"/>
          </p:nvPr>
        </p:nvPicPr>
        <p:blipFill>
          <a:blip r:embed="rId2"/>
          <a:stretch>
            <a:fillRect/>
          </a:stretch>
        </p:blipFill>
        <p:spPr>
          <a:xfrm>
            <a:off x="1066800" y="2479040"/>
            <a:ext cx="4907280" cy="2600960"/>
          </a:xfrm>
          <a:prstGeom prst="rect">
            <a:avLst/>
          </a:prstGeom>
        </p:spPr>
      </p:pic>
      <p:sp>
        <p:nvSpPr>
          <p:cNvPr id="4" name="Content Placeholder 3">
            <a:extLst>
              <a:ext uri="{FF2B5EF4-FFF2-40B4-BE49-F238E27FC236}">
                <a16:creationId xmlns:a16="http://schemas.microsoft.com/office/drawing/2014/main" id="{9342754A-DE76-4364-9BEE-0C549F0DF3CB}"/>
              </a:ext>
            </a:extLst>
          </p:cNvPr>
          <p:cNvSpPr>
            <a:spLocks noGrp="1"/>
          </p:cNvSpPr>
          <p:nvPr>
            <p:ph sz="half" idx="2"/>
          </p:nvPr>
        </p:nvSpPr>
        <p:spPr/>
        <p:txBody>
          <a:bodyPr/>
          <a:lstStyle/>
          <a:p>
            <a:endParaRPr lang="en-US" dirty="0"/>
          </a:p>
          <a:p>
            <a:r>
              <a:rPr lang="en-IN" dirty="0"/>
              <a:t>Amazon.in, Flipkart.com, Paytm.com, Myntra.com, Snapdeal.com – Highest</a:t>
            </a:r>
          </a:p>
          <a:p>
            <a:endParaRPr lang="en-IN" dirty="0"/>
          </a:p>
          <a:p>
            <a:r>
              <a:rPr lang="en-IN" dirty="0"/>
              <a:t>Amazon.in, Flipkart.com, Paytm.com - Least</a:t>
            </a:r>
          </a:p>
        </p:txBody>
      </p:sp>
    </p:spTree>
    <p:extLst>
      <p:ext uri="{BB962C8B-B14F-4D97-AF65-F5344CB8AC3E}">
        <p14:creationId xmlns:p14="http://schemas.microsoft.com/office/powerpoint/2010/main" val="62330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B752-728E-461E-9C40-D81290EC1A67}"/>
              </a:ext>
            </a:extLst>
          </p:cNvPr>
          <p:cNvSpPr>
            <a:spLocks noGrp="1"/>
          </p:cNvSpPr>
          <p:nvPr>
            <p:ph type="title"/>
          </p:nvPr>
        </p:nvSpPr>
        <p:spPr/>
        <p:txBody>
          <a:bodyPr/>
          <a:lstStyle/>
          <a:p>
            <a:r>
              <a:rPr lang="en-IN" dirty="0"/>
              <a:t>Visual appealing web-page layout</a:t>
            </a:r>
          </a:p>
        </p:txBody>
      </p:sp>
      <p:pic>
        <p:nvPicPr>
          <p:cNvPr id="5" name="Content Placeholder 4">
            <a:extLst>
              <a:ext uri="{FF2B5EF4-FFF2-40B4-BE49-F238E27FC236}">
                <a16:creationId xmlns:a16="http://schemas.microsoft.com/office/drawing/2014/main" id="{D2D621B4-CF04-4781-8B82-E3F631F5CB0C}"/>
              </a:ext>
            </a:extLst>
          </p:cNvPr>
          <p:cNvPicPr>
            <a:picLocks noGrp="1" noChangeAspect="1"/>
          </p:cNvPicPr>
          <p:nvPr>
            <p:ph sz="half" idx="1"/>
          </p:nvPr>
        </p:nvPicPr>
        <p:blipFill>
          <a:blip r:embed="rId2"/>
          <a:stretch>
            <a:fillRect/>
          </a:stretch>
        </p:blipFill>
        <p:spPr>
          <a:xfrm>
            <a:off x="711200" y="2387600"/>
            <a:ext cx="5019675" cy="2621280"/>
          </a:xfrm>
          <a:prstGeom prst="rect">
            <a:avLst/>
          </a:prstGeom>
        </p:spPr>
      </p:pic>
      <p:sp>
        <p:nvSpPr>
          <p:cNvPr id="4" name="Content Placeholder 3">
            <a:extLst>
              <a:ext uri="{FF2B5EF4-FFF2-40B4-BE49-F238E27FC236}">
                <a16:creationId xmlns:a16="http://schemas.microsoft.com/office/drawing/2014/main" id="{980B3488-40FD-4DA5-B232-4B5785648E68}"/>
              </a:ext>
            </a:extLst>
          </p:cNvPr>
          <p:cNvSpPr>
            <a:spLocks noGrp="1"/>
          </p:cNvSpPr>
          <p:nvPr>
            <p:ph sz="half" idx="2"/>
          </p:nvPr>
        </p:nvSpPr>
        <p:spPr/>
        <p:txBody>
          <a:bodyPr/>
          <a:lstStyle/>
          <a:p>
            <a:r>
              <a:rPr lang="en-US" dirty="0"/>
              <a:t>From graph we </a:t>
            </a:r>
            <a:r>
              <a:rPr lang="en-US" dirty="0" err="1"/>
              <a:t>analysed</a:t>
            </a:r>
            <a:r>
              <a:rPr lang="en-US" dirty="0"/>
              <a:t> that Amazon.in+Flipkart.com have best visual appealing than other sites. Thus we can say that Amazon, Flipkart, Myntra have best visual appealing.</a:t>
            </a:r>
          </a:p>
          <a:p>
            <a:r>
              <a:rPr lang="en-US" dirty="0"/>
              <a:t>Lowest visual appealing webpage is Snapdeal and Paytm</a:t>
            </a:r>
            <a:endParaRPr lang="en-IN" dirty="0"/>
          </a:p>
        </p:txBody>
      </p:sp>
    </p:spTree>
    <p:extLst>
      <p:ext uri="{BB962C8B-B14F-4D97-AF65-F5344CB8AC3E}">
        <p14:creationId xmlns:p14="http://schemas.microsoft.com/office/powerpoint/2010/main" val="1555608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{9E6B165F-7CB5-4828-AEA4-163F4FA1C1ED}tf78438558_win32</Template>
  <TotalTime>43</TotalTime>
  <Words>983</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Algerian</vt:lpstr>
      <vt:lpstr>Century Gothic</vt:lpstr>
      <vt:lpstr>Garamond</vt:lpstr>
      <vt:lpstr>SavonVTI</vt:lpstr>
      <vt:lpstr>A Study on Customer Retention in E-Commerce Business </vt:lpstr>
      <vt:lpstr>INTRODUCTION</vt:lpstr>
      <vt:lpstr>PROBLEM STATEMENT</vt:lpstr>
      <vt:lpstr>ABOUT DATA</vt:lpstr>
      <vt:lpstr>DATA CLEANING</vt:lpstr>
      <vt:lpstr>DATA ANALYSIS</vt:lpstr>
      <vt:lpstr>DATA VISUALIZATION ON CATEGORICAL FEATURES</vt:lpstr>
      <vt:lpstr>ONLINE RETAILERS YOU HAVE SHOPPED FROM</vt:lpstr>
      <vt:lpstr>Visual appealing web-page layout</vt:lpstr>
      <vt:lpstr>NUMERICAL FEATURES</vt:lpstr>
      <vt:lpstr>Gender Analysis</vt:lpstr>
      <vt:lpstr>Age Analysis</vt:lpstr>
      <vt:lpstr>Screen size of mobile device</vt:lpstr>
      <vt:lpstr>What is the operating system (OS) of your device? </vt:lpstr>
      <vt:lpstr>What browser do you run on your device to access the website?</vt:lpstr>
      <vt:lpstr>SUGGESTIONS</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Customer Retention in E-Commerce Business </dc:title>
  <dc:creator>Pooja Mishra</dc:creator>
  <cp:lastModifiedBy>Pooja Mishra</cp:lastModifiedBy>
  <cp:revision>5</cp:revision>
  <dcterms:created xsi:type="dcterms:W3CDTF">2021-07-23T19:30:17Z</dcterms:created>
  <dcterms:modified xsi:type="dcterms:W3CDTF">2021-07-23T20:13:51Z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