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4660"/>
  </p:normalViewPr>
  <p:slideViewPr>
    <p:cSldViewPr snapToGrid="0">
      <p:cViewPr varScale="1">
        <p:scale>
          <a:sx n="67" d="100"/>
          <a:sy n="67" d="100"/>
        </p:scale>
        <p:origin x="5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4/30/2021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4/30/2021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4/30/2021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4/30/2021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4/30/2021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4/30/2021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4/30/2021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4/30/2021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4/30/2021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4/30/2021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4/30/2021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4/30/2021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Micro-Credit Defaulter Model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-Pooja Mishra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A4C6-69D0-4DF1-A47C-A7D59A2FFDE5}"/>
              </a:ext>
            </a:extLst>
          </p:cNvPr>
          <p:cNvSpPr>
            <a:spLocks noGrp="1"/>
          </p:cNvSpPr>
          <p:nvPr>
            <p:ph type="title"/>
          </p:nvPr>
        </p:nvSpPr>
        <p:spPr/>
        <p:txBody>
          <a:bodyPr>
            <a:normAutofit/>
          </a:bodyPr>
          <a:lstStyle/>
          <a:p>
            <a:r>
              <a:rPr lang="en-US" sz="3600" b="1" dirty="0"/>
              <a:t>2) Random Forest Classifier</a:t>
            </a:r>
          </a:p>
        </p:txBody>
      </p:sp>
      <p:pic>
        <p:nvPicPr>
          <p:cNvPr id="5" name="Content Placeholder 4">
            <a:extLst>
              <a:ext uri="{FF2B5EF4-FFF2-40B4-BE49-F238E27FC236}">
                <a16:creationId xmlns:a16="http://schemas.microsoft.com/office/drawing/2014/main" id="{F2B64C72-B8A7-4086-B601-3B5DEAB35886}"/>
              </a:ext>
            </a:extLst>
          </p:cNvPr>
          <p:cNvPicPr>
            <a:picLocks noGrp="1"/>
          </p:cNvPicPr>
          <p:nvPr>
            <p:ph sz="half" idx="1"/>
          </p:nvPr>
        </p:nvPicPr>
        <p:blipFill>
          <a:blip r:embed="rId2"/>
          <a:stretch>
            <a:fillRect/>
          </a:stretch>
        </p:blipFill>
        <p:spPr>
          <a:xfrm>
            <a:off x="1096963" y="2315503"/>
            <a:ext cx="4640262" cy="3358882"/>
          </a:xfrm>
          <a:prstGeom prst="rect">
            <a:avLst/>
          </a:prstGeom>
        </p:spPr>
      </p:pic>
      <p:pic>
        <p:nvPicPr>
          <p:cNvPr id="6" name="Content Placeholder 5">
            <a:extLst>
              <a:ext uri="{FF2B5EF4-FFF2-40B4-BE49-F238E27FC236}">
                <a16:creationId xmlns:a16="http://schemas.microsoft.com/office/drawing/2014/main" id="{02AB0C22-5571-4B6D-A68A-225AE01685B6}"/>
              </a:ext>
            </a:extLst>
          </p:cNvPr>
          <p:cNvPicPr>
            <a:picLocks noGrp="1"/>
          </p:cNvPicPr>
          <p:nvPr>
            <p:ph sz="half" idx="2"/>
          </p:nvPr>
        </p:nvPicPr>
        <p:blipFill>
          <a:blip r:embed="rId3"/>
          <a:stretch>
            <a:fillRect/>
          </a:stretch>
        </p:blipFill>
        <p:spPr>
          <a:xfrm>
            <a:off x="5737226" y="2315503"/>
            <a:ext cx="5418138" cy="2398143"/>
          </a:xfrm>
          <a:prstGeom prst="rect">
            <a:avLst/>
          </a:prstGeom>
        </p:spPr>
      </p:pic>
      <p:pic>
        <p:nvPicPr>
          <p:cNvPr id="7" name="Picture 6">
            <a:extLst>
              <a:ext uri="{FF2B5EF4-FFF2-40B4-BE49-F238E27FC236}">
                <a16:creationId xmlns:a16="http://schemas.microsoft.com/office/drawing/2014/main" id="{E281D2DA-7C40-4399-AC55-5B6F01DEE682}"/>
              </a:ext>
            </a:extLst>
          </p:cNvPr>
          <p:cNvPicPr/>
          <p:nvPr/>
        </p:nvPicPr>
        <p:blipFill>
          <a:blip r:embed="rId4"/>
          <a:stretch>
            <a:fillRect/>
          </a:stretch>
        </p:blipFill>
        <p:spPr>
          <a:xfrm>
            <a:off x="5344160" y="4836160"/>
            <a:ext cx="6124575" cy="455629"/>
          </a:xfrm>
          <a:prstGeom prst="rect">
            <a:avLst/>
          </a:prstGeom>
        </p:spPr>
      </p:pic>
    </p:spTree>
    <p:extLst>
      <p:ext uri="{BB962C8B-B14F-4D97-AF65-F5344CB8AC3E}">
        <p14:creationId xmlns:p14="http://schemas.microsoft.com/office/powerpoint/2010/main" val="351738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2995-524E-40D8-95ED-EC13D5E6EFDA}"/>
              </a:ext>
            </a:extLst>
          </p:cNvPr>
          <p:cNvSpPr>
            <a:spLocks noGrp="1"/>
          </p:cNvSpPr>
          <p:nvPr>
            <p:ph type="title"/>
          </p:nvPr>
        </p:nvSpPr>
        <p:spPr/>
        <p:txBody>
          <a:bodyPr>
            <a:normAutofit/>
          </a:bodyPr>
          <a:lstStyle/>
          <a:p>
            <a:r>
              <a:rPr lang="en-IN" sz="3600" b="1" dirty="0"/>
              <a:t>3) Decision Tree Classifier</a:t>
            </a:r>
            <a:endParaRPr lang="en-US" sz="3600" dirty="0"/>
          </a:p>
        </p:txBody>
      </p:sp>
      <p:pic>
        <p:nvPicPr>
          <p:cNvPr id="5" name="Content Placeholder 4">
            <a:extLst>
              <a:ext uri="{FF2B5EF4-FFF2-40B4-BE49-F238E27FC236}">
                <a16:creationId xmlns:a16="http://schemas.microsoft.com/office/drawing/2014/main" id="{672C7D51-989B-4F59-9FC4-CEA9979A0580}"/>
              </a:ext>
            </a:extLst>
          </p:cNvPr>
          <p:cNvPicPr>
            <a:picLocks noGrp="1"/>
          </p:cNvPicPr>
          <p:nvPr>
            <p:ph sz="half" idx="1"/>
          </p:nvPr>
        </p:nvPicPr>
        <p:blipFill>
          <a:blip r:embed="rId2"/>
          <a:stretch>
            <a:fillRect/>
          </a:stretch>
        </p:blipFill>
        <p:spPr>
          <a:xfrm>
            <a:off x="1096963" y="2224206"/>
            <a:ext cx="4640262" cy="3541475"/>
          </a:xfrm>
          <a:prstGeom prst="rect">
            <a:avLst/>
          </a:prstGeom>
        </p:spPr>
      </p:pic>
      <p:pic>
        <p:nvPicPr>
          <p:cNvPr id="6" name="Content Placeholder 5">
            <a:extLst>
              <a:ext uri="{FF2B5EF4-FFF2-40B4-BE49-F238E27FC236}">
                <a16:creationId xmlns:a16="http://schemas.microsoft.com/office/drawing/2014/main" id="{4FF84E89-0A4B-4852-87D9-91253E5DA937}"/>
              </a:ext>
            </a:extLst>
          </p:cNvPr>
          <p:cNvPicPr>
            <a:picLocks noGrp="1"/>
          </p:cNvPicPr>
          <p:nvPr>
            <p:ph sz="half" idx="2"/>
          </p:nvPr>
        </p:nvPicPr>
        <p:blipFill>
          <a:blip r:embed="rId3"/>
          <a:stretch>
            <a:fillRect/>
          </a:stretch>
        </p:blipFill>
        <p:spPr>
          <a:xfrm>
            <a:off x="6299200" y="2468881"/>
            <a:ext cx="4856163" cy="2648948"/>
          </a:xfrm>
          <a:prstGeom prst="rect">
            <a:avLst/>
          </a:prstGeom>
        </p:spPr>
      </p:pic>
      <p:pic>
        <p:nvPicPr>
          <p:cNvPr id="7" name="Picture 6">
            <a:extLst>
              <a:ext uri="{FF2B5EF4-FFF2-40B4-BE49-F238E27FC236}">
                <a16:creationId xmlns:a16="http://schemas.microsoft.com/office/drawing/2014/main" id="{21103FA9-1F32-4BD1-9689-8F210B9A8121}"/>
              </a:ext>
            </a:extLst>
          </p:cNvPr>
          <p:cNvPicPr/>
          <p:nvPr/>
        </p:nvPicPr>
        <p:blipFill>
          <a:blip r:embed="rId4"/>
          <a:stretch>
            <a:fillRect/>
          </a:stretch>
        </p:blipFill>
        <p:spPr>
          <a:xfrm>
            <a:off x="5607684" y="5232400"/>
            <a:ext cx="5934075" cy="533281"/>
          </a:xfrm>
          <a:prstGeom prst="rect">
            <a:avLst/>
          </a:prstGeom>
        </p:spPr>
      </p:pic>
    </p:spTree>
    <p:extLst>
      <p:ext uri="{BB962C8B-B14F-4D97-AF65-F5344CB8AC3E}">
        <p14:creationId xmlns:p14="http://schemas.microsoft.com/office/powerpoint/2010/main" val="287735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511A-147B-453E-AE2F-BCBF132E4423}"/>
              </a:ext>
            </a:extLst>
          </p:cNvPr>
          <p:cNvSpPr>
            <a:spLocks noGrp="1"/>
          </p:cNvSpPr>
          <p:nvPr>
            <p:ph type="title"/>
          </p:nvPr>
        </p:nvSpPr>
        <p:spPr/>
        <p:txBody>
          <a:bodyPr>
            <a:normAutofit/>
          </a:bodyPr>
          <a:lstStyle/>
          <a:p>
            <a:r>
              <a:rPr lang="en-IN" sz="3600" b="1" dirty="0"/>
              <a:t>4) Linear Support Vector Machine </a:t>
            </a:r>
            <a:endParaRPr lang="en-US" sz="3600" dirty="0"/>
          </a:p>
        </p:txBody>
      </p:sp>
      <p:pic>
        <p:nvPicPr>
          <p:cNvPr id="5" name="Content Placeholder 4">
            <a:extLst>
              <a:ext uri="{FF2B5EF4-FFF2-40B4-BE49-F238E27FC236}">
                <a16:creationId xmlns:a16="http://schemas.microsoft.com/office/drawing/2014/main" id="{9BC043B8-4D9A-4E53-A169-9E76FE533906}"/>
              </a:ext>
            </a:extLst>
          </p:cNvPr>
          <p:cNvPicPr>
            <a:picLocks noGrp="1"/>
          </p:cNvPicPr>
          <p:nvPr>
            <p:ph sz="half" idx="2"/>
          </p:nvPr>
        </p:nvPicPr>
        <p:blipFill>
          <a:blip r:embed="rId2"/>
          <a:stretch>
            <a:fillRect/>
          </a:stretch>
        </p:blipFill>
        <p:spPr>
          <a:xfrm>
            <a:off x="5737226" y="2431822"/>
            <a:ext cx="5418138" cy="2520937"/>
          </a:xfrm>
          <a:prstGeom prst="rect">
            <a:avLst/>
          </a:prstGeom>
        </p:spPr>
      </p:pic>
      <p:pic>
        <p:nvPicPr>
          <p:cNvPr id="6" name="Content Placeholder 5">
            <a:extLst>
              <a:ext uri="{FF2B5EF4-FFF2-40B4-BE49-F238E27FC236}">
                <a16:creationId xmlns:a16="http://schemas.microsoft.com/office/drawing/2014/main" id="{8E0B72D2-655D-4DA8-A78B-0927FF6FC488}"/>
              </a:ext>
            </a:extLst>
          </p:cNvPr>
          <p:cNvPicPr>
            <a:picLocks noGrp="1"/>
          </p:cNvPicPr>
          <p:nvPr>
            <p:ph sz="half" idx="1"/>
          </p:nvPr>
        </p:nvPicPr>
        <p:blipFill>
          <a:blip r:embed="rId3"/>
          <a:stretch>
            <a:fillRect/>
          </a:stretch>
        </p:blipFill>
        <p:spPr>
          <a:xfrm>
            <a:off x="1096963" y="2431822"/>
            <a:ext cx="4640262" cy="3126243"/>
          </a:xfrm>
          <a:prstGeom prst="rect">
            <a:avLst/>
          </a:prstGeom>
        </p:spPr>
      </p:pic>
      <p:pic>
        <p:nvPicPr>
          <p:cNvPr id="7" name="Picture 6">
            <a:extLst>
              <a:ext uri="{FF2B5EF4-FFF2-40B4-BE49-F238E27FC236}">
                <a16:creationId xmlns:a16="http://schemas.microsoft.com/office/drawing/2014/main" id="{D382DBFB-7283-4361-A957-ABED45520237}"/>
              </a:ext>
            </a:extLst>
          </p:cNvPr>
          <p:cNvPicPr>
            <a:picLocks noChangeAspect="1"/>
          </p:cNvPicPr>
          <p:nvPr/>
        </p:nvPicPr>
        <p:blipFill>
          <a:blip r:embed="rId4"/>
          <a:stretch>
            <a:fillRect/>
          </a:stretch>
        </p:blipFill>
        <p:spPr>
          <a:xfrm>
            <a:off x="4947602" y="5396865"/>
            <a:ext cx="7153275" cy="514350"/>
          </a:xfrm>
          <a:prstGeom prst="rect">
            <a:avLst/>
          </a:prstGeom>
        </p:spPr>
      </p:pic>
    </p:spTree>
    <p:extLst>
      <p:ext uri="{BB962C8B-B14F-4D97-AF65-F5344CB8AC3E}">
        <p14:creationId xmlns:p14="http://schemas.microsoft.com/office/powerpoint/2010/main" val="404039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9670-56F4-42D2-AE0E-0B1F4DCD5995}"/>
              </a:ext>
            </a:extLst>
          </p:cNvPr>
          <p:cNvSpPr>
            <a:spLocks noGrp="1"/>
          </p:cNvSpPr>
          <p:nvPr>
            <p:ph type="title"/>
          </p:nvPr>
        </p:nvSpPr>
        <p:spPr/>
        <p:txBody>
          <a:bodyPr>
            <a:normAutofit fontScale="90000"/>
          </a:bodyPr>
          <a:lstStyle/>
          <a:p>
            <a:br>
              <a:rPr lang="en-IN" sz="3600" b="1" dirty="0"/>
            </a:br>
            <a:br>
              <a:rPr lang="en-IN" sz="3600" b="1" dirty="0"/>
            </a:br>
            <a:r>
              <a:rPr lang="en-IN" sz="3600" b="1" dirty="0"/>
              <a:t>5) Gradient Boost Classifier</a:t>
            </a:r>
            <a:br>
              <a:rPr lang="en-US" dirty="0"/>
            </a:br>
            <a:endParaRPr lang="en-US" dirty="0"/>
          </a:p>
        </p:txBody>
      </p:sp>
      <p:pic>
        <p:nvPicPr>
          <p:cNvPr id="5" name="Content Placeholder 4">
            <a:extLst>
              <a:ext uri="{FF2B5EF4-FFF2-40B4-BE49-F238E27FC236}">
                <a16:creationId xmlns:a16="http://schemas.microsoft.com/office/drawing/2014/main" id="{FF6F4B51-D581-4E9C-BA0F-919C0159FD67}"/>
              </a:ext>
            </a:extLst>
          </p:cNvPr>
          <p:cNvPicPr>
            <a:picLocks noGrp="1"/>
          </p:cNvPicPr>
          <p:nvPr>
            <p:ph sz="half" idx="2"/>
          </p:nvPr>
        </p:nvPicPr>
        <p:blipFill>
          <a:blip r:embed="rId2"/>
          <a:stretch>
            <a:fillRect/>
          </a:stretch>
        </p:blipFill>
        <p:spPr>
          <a:xfrm>
            <a:off x="5737226" y="2641600"/>
            <a:ext cx="5418138" cy="2702560"/>
          </a:xfrm>
          <a:prstGeom prst="rect">
            <a:avLst/>
          </a:prstGeom>
        </p:spPr>
      </p:pic>
      <p:pic>
        <p:nvPicPr>
          <p:cNvPr id="6" name="Content Placeholder 5">
            <a:extLst>
              <a:ext uri="{FF2B5EF4-FFF2-40B4-BE49-F238E27FC236}">
                <a16:creationId xmlns:a16="http://schemas.microsoft.com/office/drawing/2014/main" id="{87A1C6FC-7EB0-4D21-AD74-0E0C9488EDFB}"/>
              </a:ext>
            </a:extLst>
          </p:cNvPr>
          <p:cNvPicPr>
            <a:picLocks noGrp="1"/>
          </p:cNvPicPr>
          <p:nvPr>
            <p:ph sz="half" idx="1"/>
          </p:nvPr>
        </p:nvPicPr>
        <p:blipFill>
          <a:blip r:embed="rId3"/>
          <a:stretch>
            <a:fillRect/>
          </a:stretch>
        </p:blipFill>
        <p:spPr>
          <a:xfrm>
            <a:off x="1096963" y="2220975"/>
            <a:ext cx="4640262" cy="3547937"/>
          </a:xfrm>
          <a:prstGeom prst="rect">
            <a:avLst/>
          </a:prstGeom>
        </p:spPr>
      </p:pic>
      <p:pic>
        <p:nvPicPr>
          <p:cNvPr id="7" name="Picture 6">
            <a:extLst>
              <a:ext uri="{FF2B5EF4-FFF2-40B4-BE49-F238E27FC236}">
                <a16:creationId xmlns:a16="http://schemas.microsoft.com/office/drawing/2014/main" id="{B1433FD3-1C34-4766-8326-D9A609E0EB92}"/>
              </a:ext>
            </a:extLst>
          </p:cNvPr>
          <p:cNvPicPr>
            <a:picLocks noChangeAspect="1"/>
          </p:cNvPicPr>
          <p:nvPr/>
        </p:nvPicPr>
        <p:blipFill>
          <a:blip r:embed="rId4"/>
          <a:stretch>
            <a:fillRect/>
          </a:stretch>
        </p:blipFill>
        <p:spPr>
          <a:xfrm>
            <a:off x="4886960" y="5771103"/>
            <a:ext cx="6970712" cy="552450"/>
          </a:xfrm>
          <a:prstGeom prst="rect">
            <a:avLst/>
          </a:prstGeom>
        </p:spPr>
      </p:pic>
    </p:spTree>
    <p:extLst>
      <p:ext uri="{BB962C8B-B14F-4D97-AF65-F5344CB8AC3E}">
        <p14:creationId xmlns:p14="http://schemas.microsoft.com/office/powerpoint/2010/main" val="86290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B5A-2434-4B84-859D-BA809CB08DBD}"/>
              </a:ext>
            </a:extLst>
          </p:cNvPr>
          <p:cNvSpPr>
            <a:spLocks noGrp="1"/>
          </p:cNvSpPr>
          <p:nvPr>
            <p:ph type="title"/>
          </p:nvPr>
        </p:nvSpPr>
        <p:spPr/>
        <p:txBody>
          <a:bodyPr>
            <a:normAutofit/>
          </a:bodyPr>
          <a:lstStyle/>
          <a:p>
            <a:r>
              <a:rPr lang="en-US" sz="3600" b="1" dirty="0"/>
              <a:t>           Hyper Parameter Tuning</a:t>
            </a:r>
          </a:p>
        </p:txBody>
      </p:sp>
      <p:pic>
        <p:nvPicPr>
          <p:cNvPr id="5" name="Content Placeholder 4">
            <a:extLst>
              <a:ext uri="{FF2B5EF4-FFF2-40B4-BE49-F238E27FC236}">
                <a16:creationId xmlns:a16="http://schemas.microsoft.com/office/drawing/2014/main" id="{CE136077-6BCC-4DEE-859F-A4C8667854B4}"/>
              </a:ext>
            </a:extLst>
          </p:cNvPr>
          <p:cNvPicPr>
            <a:picLocks noGrp="1" noChangeAspect="1"/>
          </p:cNvPicPr>
          <p:nvPr>
            <p:ph sz="half" idx="1"/>
          </p:nvPr>
        </p:nvPicPr>
        <p:blipFill>
          <a:blip r:embed="rId2"/>
          <a:stretch>
            <a:fillRect/>
          </a:stretch>
        </p:blipFill>
        <p:spPr>
          <a:xfrm>
            <a:off x="599440" y="2120900"/>
            <a:ext cx="6380479" cy="3883660"/>
          </a:xfrm>
          <a:prstGeom prst="rect">
            <a:avLst/>
          </a:prstGeom>
        </p:spPr>
      </p:pic>
      <p:sp>
        <p:nvSpPr>
          <p:cNvPr id="4" name="Content Placeholder 3">
            <a:extLst>
              <a:ext uri="{FF2B5EF4-FFF2-40B4-BE49-F238E27FC236}">
                <a16:creationId xmlns:a16="http://schemas.microsoft.com/office/drawing/2014/main" id="{4A503228-DECE-479D-816F-BEABF926999C}"/>
              </a:ext>
            </a:extLst>
          </p:cNvPr>
          <p:cNvSpPr>
            <a:spLocks noGrp="1"/>
          </p:cNvSpPr>
          <p:nvPr>
            <p:ph sz="half" idx="2"/>
          </p:nvPr>
        </p:nvSpPr>
        <p:spPr>
          <a:xfrm>
            <a:off x="7071360" y="2120900"/>
            <a:ext cx="4084320" cy="3748194"/>
          </a:xfrm>
        </p:spPr>
        <p:txBody>
          <a:bodyPr/>
          <a:lstStyle/>
          <a:p>
            <a:endParaRPr lang="en-IN" dirty="0"/>
          </a:p>
          <a:p>
            <a:r>
              <a:rPr lang="en-IN" dirty="0"/>
              <a:t>We have performed </a:t>
            </a:r>
            <a:r>
              <a:rPr lang="en-IN" sz="2000" b="1" dirty="0"/>
              <a:t>Randomized Search</a:t>
            </a:r>
            <a:r>
              <a:rPr lang="en-IN" dirty="0"/>
              <a:t> to narrow down the possibilities to re-check the accuracy of this model so that we can conclude that Random Forest is the best fit model for this problem. This approach is more suited to get the best model selection confirmation.</a:t>
            </a:r>
            <a:endParaRPr lang="en-US" dirty="0"/>
          </a:p>
          <a:p>
            <a:endParaRPr lang="en-US" dirty="0"/>
          </a:p>
        </p:txBody>
      </p:sp>
    </p:spTree>
    <p:extLst>
      <p:ext uri="{BB962C8B-B14F-4D97-AF65-F5344CB8AC3E}">
        <p14:creationId xmlns:p14="http://schemas.microsoft.com/office/powerpoint/2010/main" val="2718569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4DF8-066D-4DF6-8A44-2317DBCA78A5}"/>
              </a:ext>
            </a:extLst>
          </p:cNvPr>
          <p:cNvSpPr>
            <a:spLocks noGrp="1"/>
          </p:cNvSpPr>
          <p:nvPr>
            <p:ph type="title"/>
          </p:nvPr>
        </p:nvSpPr>
        <p:spPr>
          <a:xfrm>
            <a:off x="643466" y="786384"/>
            <a:ext cx="3517567" cy="994792"/>
          </a:xfrm>
        </p:spPr>
        <p:txBody>
          <a:bodyPr anchor="b">
            <a:normAutofit fontScale="90000"/>
          </a:bodyPr>
          <a:lstStyle/>
          <a:p>
            <a:r>
              <a:rPr lang="en-US" b="1" dirty="0"/>
              <a:t>           Conclusion</a:t>
            </a:r>
          </a:p>
        </p:txBody>
      </p:sp>
      <p:pic>
        <p:nvPicPr>
          <p:cNvPr id="5" name="Content Placeholder 4">
            <a:extLst>
              <a:ext uri="{FF2B5EF4-FFF2-40B4-BE49-F238E27FC236}">
                <a16:creationId xmlns:a16="http://schemas.microsoft.com/office/drawing/2014/main" id="{CC9FD8D9-1F34-4A2A-818A-A65523863612}"/>
              </a:ext>
            </a:extLst>
          </p:cNvPr>
          <p:cNvPicPr>
            <a:picLocks noGrp="1"/>
          </p:cNvPicPr>
          <p:nvPr>
            <p:ph idx="1"/>
          </p:nvPr>
        </p:nvPicPr>
        <p:blipFill>
          <a:blip r:embed="rId2"/>
          <a:stretch>
            <a:fillRect/>
          </a:stretch>
        </p:blipFill>
        <p:spPr>
          <a:xfrm>
            <a:off x="5592769" y="1148408"/>
            <a:ext cx="5955765" cy="4298049"/>
          </a:xfrm>
          <a:prstGeom prst="rect">
            <a:avLst/>
          </a:prstGeom>
          <a:noFill/>
        </p:spPr>
      </p:pic>
      <p:sp>
        <p:nvSpPr>
          <p:cNvPr id="3" name="Content Placeholder 2">
            <a:extLst>
              <a:ext uri="{FF2B5EF4-FFF2-40B4-BE49-F238E27FC236}">
                <a16:creationId xmlns:a16="http://schemas.microsoft.com/office/drawing/2014/main" id="{A8F49419-F4C1-4E5E-A986-96EAD7057199}"/>
              </a:ext>
            </a:extLst>
          </p:cNvPr>
          <p:cNvSpPr>
            <a:spLocks noGrp="1"/>
          </p:cNvSpPr>
          <p:nvPr>
            <p:ph type="body" sz="half" idx="2"/>
          </p:nvPr>
        </p:nvSpPr>
        <p:spPr>
          <a:xfrm>
            <a:off x="643465" y="2057400"/>
            <a:ext cx="3517567" cy="4050155"/>
          </a:xfrm>
        </p:spPr>
        <p:txBody>
          <a:bodyPr>
            <a:normAutofit/>
          </a:bodyPr>
          <a:lstStyle/>
          <a:p>
            <a:pPr>
              <a:lnSpc>
                <a:spcPct val="100000"/>
              </a:lnSpc>
            </a:pPr>
            <a:r>
              <a:rPr lang="en-US" sz="2400" dirty="0">
                <a:latin typeface="Aldhabi" panose="020B0604020202020204" pitchFamily="2" charset="-78"/>
                <a:cs typeface="Aldhabi" panose="020B0604020202020204" pitchFamily="2" charset="-78"/>
              </a:rPr>
              <a:t>According to the performance metrics, on all 5 metrics, Random Forrest scores highest in accuracy.</a:t>
            </a:r>
            <a:r>
              <a:rPr lang="en-US" dirty="0"/>
              <a:t> </a:t>
            </a:r>
            <a:r>
              <a:rPr lang="en-US" sz="2400" dirty="0">
                <a:latin typeface="Aldhabi" panose="020B0604020202020204" pitchFamily="2" charset="-78"/>
                <a:cs typeface="Aldhabi" panose="020B0604020202020204" pitchFamily="2" charset="-78"/>
              </a:rPr>
              <a:t>From the result it is observed that all the metrics accuracy, precision, recall and f1-score are good.</a:t>
            </a:r>
          </a:p>
          <a:p>
            <a:pPr>
              <a:lnSpc>
                <a:spcPct val="100000"/>
              </a:lnSpc>
            </a:pPr>
            <a:r>
              <a:rPr lang="en-US" sz="2400" dirty="0">
                <a:latin typeface="Aldhabi" panose="020B0604020202020204" pitchFamily="2" charset="-78"/>
                <a:cs typeface="Aldhabi" panose="020B0604020202020204" pitchFamily="2" charset="-78"/>
              </a:rPr>
              <a:t> Also, the curve is tending towards the ideal shape. Hence, Random Forrest looks like the best fit for this data. </a:t>
            </a:r>
          </a:p>
          <a:p>
            <a:pPr>
              <a:lnSpc>
                <a:spcPct val="100000"/>
              </a:lnSpc>
            </a:pPr>
            <a:endParaRPr lang="en-US" sz="2400" dirty="0">
              <a:latin typeface="Aldhabi" panose="020B0604020202020204" pitchFamily="2" charset="-78"/>
              <a:cs typeface="Aldhabi" panose="020B0604020202020204" pitchFamily="2" charset="-78"/>
            </a:endParaRPr>
          </a:p>
        </p:txBody>
      </p:sp>
      <p:pic>
        <p:nvPicPr>
          <p:cNvPr id="7" name="Picture 6">
            <a:extLst>
              <a:ext uri="{FF2B5EF4-FFF2-40B4-BE49-F238E27FC236}">
                <a16:creationId xmlns:a16="http://schemas.microsoft.com/office/drawing/2014/main" id="{665EE4E9-28FF-4081-95F3-450D8AFBD469}"/>
              </a:ext>
            </a:extLst>
          </p:cNvPr>
          <p:cNvPicPr>
            <a:picLocks noChangeAspect="1"/>
          </p:cNvPicPr>
          <p:nvPr/>
        </p:nvPicPr>
        <p:blipFill>
          <a:blip r:embed="rId3"/>
          <a:stretch>
            <a:fillRect/>
          </a:stretch>
        </p:blipFill>
        <p:spPr>
          <a:xfrm>
            <a:off x="0" y="6219825"/>
            <a:ext cx="12070080" cy="638175"/>
          </a:xfrm>
          <a:prstGeom prst="rect">
            <a:avLst/>
          </a:prstGeom>
        </p:spPr>
      </p:pic>
    </p:spTree>
    <p:extLst>
      <p:ext uri="{BB962C8B-B14F-4D97-AF65-F5344CB8AC3E}">
        <p14:creationId xmlns:p14="http://schemas.microsoft.com/office/powerpoint/2010/main" val="78785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6201"/>
            <a:ext cx="10058400" cy="4574920"/>
          </a:xfrm>
        </p:spPr>
        <p:txBody>
          <a:bodyPr anchor="ctr">
            <a:normAutofit fontScale="90000"/>
          </a:bodyPr>
          <a:lstStyle/>
          <a:p>
            <a:pPr marL="457200" indent="-457200">
              <a:buFont typeface="Arial" panose="020B0604020202020204" pitchFamily="34" charset="0"/>
              <a:buChar char="•"/>
            </a:pPr>
            <a:br>
              <a:rPr lang="en-IN" sz="2700" dirty="0"/>
            </a:br>
            <a:br>
              <a:rPr lang="en-IN" sz="2700" dirty="0"/>
            </a:br>
            <a:br>
              <a:rPr lang="en-IN" sz="2700" dirty="0"/>
            </a:br>
            <a:br>
              <a:rPr lang="en-IN" sz="2700" dirty="0"/>
            </a:br>
            <a:br>
              <a:rPr lang="en-IN" sz="2700" dirty="0"/>
            </a:br>
            <a:br>
              <a:rPr lang="en-IN" sz="2700" dirty="0"/>
            </a:br>
            <a:br>
              <a:rPr lang="en-IN" sz="2700" dirty="0"/>
            </a:br>
            <a:br>
              <a:rPr lang="en-IN" sz="2700" dirty="0"/>
            </a:br>
            <a:r>
              <a:rPr lang="en-IN" sz="2700" dirty="0"/>
              <a:t>Machine Learning can help lenders predict potential defaulters before approving their candidature using their past data records. </a:t>
            </a:r>
            <a:br>
              <a:rPr lang="en-IN" sz="2700" dirty="0"/>
            </a:br>
            <a:br>
              <a:rPr lang="en-IN" sz="2700" dirty="0"/>
            </a:br>
            <a:br>
              <a:rPr lang="en-IN" sz="2700" dirty="0"/>
            </a:br>
            <a:r>
              <a:rPr lang="en-IN" sz="2700" dirty="0"/>
              <a:t>In this presentation, we will be utilizing machine learning’s power to predict whether a borrower will default on a loan or not and to predict their</a:t>
            </a:r>
            <a:r>
              <a:rPr lang="en-IN" sz="2800" dirty="0"/>
              <a:t> </a:t>
            </a:r>
            <a:r>
              <a:rPr lang="en-IN" sz="2700" dirty="0"/>
              <a:t>probability of default in field of Telecom Industry. </a:t>
            </a:r>
            <a:br>
              <a:rPr lang="en-IN" sz="2700" dirty="0"/>
            </a:br>
            <a:br>
              <a:rPr lang="en-US" dirty="0"/>
            </a:br>
            <a:br>
              <a:rPr lang="en-US" dirty="0"/>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486400"/>
            <a:ext cx="10058400" cy="1000125"/>
          </a:xfrm>
        </p:spPr>
        <p:txBody>
          <a:bodyPr>
            <a:normAutofit/>
          </a:bodyPr>
          <a:lstStyle/>
          <a:p>
            <a:r>
              <a:rPr lang="en-US" sz="3200" dirty="0">
                <a:solidFill>
                  <a:schemeClr val="bg1"/>
                </a:solidFill>
              </a:rPr>
              <a:t>           Micro-Credit Defaulter Prediction</a:t>
            </a: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14CB-8752-4419-B879-2635C5BD81AC}"/>
              </a:ext>
            </a:extLst>
          </p:cNvPr>
          <p:cNvSpPr>
            <a:spLocks noGrp="1"/>
          </p:cNvSpPr>
          <p:nvPr>
            <p:ph type="title"/>
          </p:nvPr>
        </p:nvSpPr>
        <p:spPr>
          <a:xfrm>
            <a:off x="1097280" y="286604"/>
            <a:ext cx="10058400" cy="1037372"/>
          </a:xfrm>
        </p:spPr>
        <p:txBody>
          <a:bodyPr>
            <a:normAutofit/>
          </a:bodyPr>
          <a:lstStyle/>
          <a:p>
            <a:r>
              <a:rPr lang="en-US" sz="3600" b="1" dirty="0"/>
              <a:t>                       About Dataset</a:t>
            </a:r>
          </a:p>
        </p:txBody>
      </p:sp>
      <p:sp>
        <p:nvSpPr>
          <p:cNvPr id="3" name="Content Placeholder 2">
            <a:extLst>
              <a:ext uri="{FF2B5EF4-FFF2-40B4-BE49-F238E27FC236}">
                <a16:creationId xmlns:a16="http://schemas.microsoft.com/office/drawing/2014/main" id="{62B521B6-D27C-4AFF-B2E2-83185204C77E}"/>
              </a:ext>
            </a:extLst>
          </p:cNvPr>
          <p:cNvSpPr>
            <a:spLocks noGrp="1"/>
          </p:cNvSpPr>
          <p:nvPr>
            <p:ph idx="1"/>
          </p:nvPr>
        </p:nvSpPr>
        <p:spPr>
          <a:xfrm>
            <a:off x="1097280" y="1952625"/>
            <a:ext cx="10058400" cy="3916467"/>
          </a:xfrm>
        </p:spPr>
        <p:txBody>
          <a:bodyPr/>
          <a:lstStyle/>
          <a:p>
            <a:pPr>
              <a:buFont typeface="Wingdings" panose="05000000000000000000" pitchFamily="2" charset="2"/>
              <a:buChar char="q"/>
            </a:pPr>
            <a:r>
              <a:rPr lang="en-IN" dirty="0"/>
              <a:t>This dataset has been taken from Telecom Industry. It comprises 37 columns and 209593 rows. Here the target feature is ‘label’ where 0 indicates ‘defaulters’ and 1 indicates ‘non-defaulters’.</a:t>
            </a:r>
          </a:p>
          <a:p>
            <a:pPr>
              <a:buFont typeface="Wingdings" panose="05000000000000000000" pitchFamily="2" charset="2"/>
              <a:buChar char="q"/>
            </a:pPr>
            <a:r>
              <a:rPr lang="en-US" dirty="0"/>
              <a:t>The dataset was imbalanced for the target feature(87.5% for Non-defaulters and 12.5% for Defaulters). </a:t>
            </a:r>
          </a:p>
          <a:p>
            <a:pPr>
              <a:buFont typeface="Wingdings" panose="05000000000000000000" pitchFamily="2" charset="2"/>
              <a:buChar char="q"/>
            </a:pPr>
            <a:r>
              <a:rPr lang="en-US" dirty="0"/>
              <a:t>No Null Values present in this Dataset.</a:t>
            </a:r>
          </a:p>
          <a:p>
            <a:pPr>
              <a:buFont typeface="Wingdings" panose="05000000000000000000" pitchFamily="2" charset="2"/>
              <a:buChar char="q"/>
            </a:pPr>
            <a:r>
              <a:rPr lang="en-US" dirty="0"/>
              <a:t>In this Dataset, there are total 37 columns in which the target feature is ‘label’.</a:t>
            </a:r>
          </a:p>
          <a:p>
            <a:pPr>
              <a:buFont typeface="Wingdings" panose="05000000000000000000" pitchFamily="2" charset="2"/>
              <a:buChar char="q"/>
            </a:pPr>
            <a:endParaRPr lang="en-US" dirty="0"/>
          </a:p>
        </p:txBody>
      </p:sp>
      <p:pic>
        <p:nvPicPr>
          <p:cNvPr id="4" name="Picture 3">
            <a:extLst>
              <a:ext uri="{FF2B5EF4-FFF2-40B4-BE49-F238E27FC236}">
                <a16:creationId xmlns:a16="http://schemas.microsoft.com/office/drawing/2014/main" id="{EC9D489E-A9EE-431C-A9A8-5E7A69EFE328}"/>
              </a:ext>
            </a:extLst>
          </p:cNvPr>
          <p:cNvPicPr>
            <a:picLocks noChangeAspect="1"/>
          </p:cNvPicPr>
          <p:nvPr/>
        </p:nvPicPr>
        <p:blipFill>
          <a:blip r:embed="rId2"/>
          <a:stretch>
            <a:fillRect/>
          </a:stretch>
        </p:blipFill>
        <p:spPr>
          <a:xfrm>
            <a:off x="1333500" y="4495800"/>
            <a:ext cx="9829800" cy="1828799"/>
          </a:xfrm>
          <a:prstGeom prst="rect">
            <a:avLst/>
          </a:prstGeom>
        </p:spPr>
      </p:pic>
    </p:spTree>
    <p:extLst>
      <p:ext uri="{BB962C8B-B14F-4D97-AF65-F5344CB8AC3E}">
        <p14:creationId xmlns:p14="http://schemas.microsoft.com/office/powerpoint/2010/main" val="171678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0C44-463D-4275-B8D3-CF7AEE527CBF}"/>
              </a:ext>
            </a:extLst>
          </p:cNvPr>
          <p:cNvSpPr>
            <a:spLocks noGrp="1"/>
          </p:cNvSpPr>
          <p:nvPr>
            <p:ph type="title"/>
          </p:nvPr>
        </p:nvSpPr>
        <p:spPr>
          <a:xfrm>
            <a:off x="1097280" y="286603"/>
            <a:ext cx="10058400" cy="1084997"/>
          </a:xfrm>
        </p:spPr>
        <p:txBody>
          <a:bodyPr/>
          <a:lstStyle/>
          <a:p>
            <a:r>
              <a:rPr lang="en-US" dirty="0"/>
              <a:t>            </a:t>
            </a:r>
            <a:r>
              <a:rPr lang="en-US" b="1" dirty="0"/>
              <a:t>Data Preprocessing</a:t>
            </a:r>
          </a:p>
        </p:txBody>
      </p:sp>
      <p:sp>
        <p:nvSpPr>
          <p:cNvPr id="3" name="Content Placeholder 2">
            <a:extLst>
              <a:ext uri="{FF2B5EF4-FFF2-40B4-BE49-F238E27FC236}">
                <a16:creationId xmlns:a16="http://schemas.microsoft.com/office/drawing/2014/main" id="{0C6EFB6C-8FEC-4D27-99D2-5580E8C1EE7C}"/>
              </a:ext>
            </a:extLst>
          </p:cNvPr>
          <p:cNvSpPr>
            <a:spLocks noGrp="1"/>
          </p:cNvSpPr>
          <p:nvPr>
            <p:ph idx="1"/>
          </p:nvPr>
        </p:nvSpPr>
        <p:spPr>
          <a:xfrm>
            <a:off x="1097280" y="1952625"/>
            <a:ext cx="10058400" cy="4381500"/>
          </a:xfrm>
        </p:spPr>
        <p:txBody>
          <a:bodyPr>
            <a:normAutofit/>
          </a:bodyPr>
          <a:lstStyle/>
          <a:p>
            <a:pPr>
              <a:buFont typeface="Wingdings" panose="05000000000000000000" pitchFamily="2" charset="2"/>
              <a:buChar char="q"/>
            </a:pPr>
            <a:r>
              <a:rPr lang="en-IN" dirty="0"/>
              <a:t>Dealing with Null Values: In this Dataset, there are no null values present.</a:t>
            </a:r>
          </a:p>
          <a:p>
            <a:pPr>
              <a:buFont typeface="Wingdings" panose="05000000000000000000" pitchFamily="2" charset="2"/>
              <a:buChar char="q"/>
            </a:pPr>
            <a:r>
              <a:rPr lang="en-IN" dirty="0"/>
              <a:t>In this Dataset, we have checked the outliers by plotting boxplot and removed outlier’s column by column by using IQR technique.</a:t>
            </a:r>
          </a:p>
          <a:p>
            <a:pPr>
              <a:buFont typeface="Wingdings" panose="05000000000000000000" pitchFamily="2" charset="2"/>
              <a:buChar char="q"/>
            </a:pPr>
            <a:r>
              <a:rPr lang="en-IN" dirty="0"/>
              <a:t>Here in this dataset, we observed that the columns we need to take ahead for modelling are in            numeric. As 3 columns are not in numeric that we’ll remove later as its not contributing any important role in algorithm performance. </a:t>
            </a:r>
          </a:p>
          <a:p>
            <a:pPr>
              <a:buFont typeface="Wingdings" panose="05000000000000000000" pitchFamily="2" charset="2"/>
              <a:buChar char="q"/>
            </a:pPr>
            <a:r>
              <a:rPr lang="en-IN" dirty="0"/>
              <a:t>Here in this dataset, the columns which are not contributing to analysis are 'msisdn','pdate','balance_group','loan_frequency_group',’pcircle’ thus we’ll drop it.</a:t>
            </a:r>
          </a:p>
          <a:p>
            <a:pPr>
              <a:buFont typeface="Wingdings" panose="05000000000000000000" pitchFamily="2" charset="2"/>
              <a:buChar char="q"/>
            </a:pPr>
            <a:r>
              <a:rPr lang="en-IN" dirty="0"/>
              <a:t>We found values of numerical columns are not standard so for simplicity we use min-max scaler for all features.</a:t>
            </a:r>
          </a:p>
          <a:p>
            <a:pPr>
              <a:buFont typeface="Wingdings" panose="05000000000000000000" pitchFamily="2" charset="2"/>
              <a:buChar char="q"/>
            </a:pPr>
            <a:endParaRPr lang="en-IN" dirty="0"/>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76338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6360-37C2-4001-8B23-C68BFE4D3243}"/>
              </a:ext>
            </a:extLst>
          </p:cNvPr>
          <p:cNvSpPr>
            <a:spLocks noGrp="1"/>
          </p:cNvSpPr>
          <p:nvPr>
            <p:ph type="title"/>
          </p:nvPr>
        </p:nvSpPr>
        <p:spPr>
          <a:xfrm>
            <a:off x="643466" y="786383"/>
            <a:ext cx="3517567" cy="2093975"/>
          </a:xfrm>
        </p:spPr>
        <p:txBody>
          <a:bodyPr anchor="b">
            <a:normAutofit/>
          </a:bodyPr>
          <a:lstStyle/>
          <a:p>
            <a:r>
              <a:rPr lang="en-IN" b="1" dirty="0"/>
              <a:t>             </a:t>
            </a:r>
            <a:br>
              <a:rPr lang="en-IN" b="1" dirty="0"/>
            </a:br>
            <a:r>
              <a:rPr lang="en-IN" b="1" dirty="0"/>
              <a:t>Correlation Matrix</a:t>
            </a:r>
            <a:endParaRPr lang="en-US" dirty="0"/>
          </a:p>
        </p:txBody>
      </p:sp>
      <p:pic>
        <p:nvPicPr>
          <p:cNvPr id="4" name="Content Placeholder 3">
            <a:extLst>
              <a:ext uri="{FF2B5EF4-FFF2-40B4-BE49-F238E27FC236}">
                <a16:creationId xmlns:a16="http://schemas.microsoft.com/office/drawing/2014/main" id="{2BB85D70-9A86-455E-A8D2-D2CCFE2E6A91}"/>
              </a:ext>
            </a:extLst>
          </p:cNvPr>
          <p:cNvPicPr>
            <a:picLocks noGrp="1" noChangeAspect="1"/>
          </p:cNvPicPr>
          <p:nvPr>
            <p:ph idx="1"/>
          </p:nvPr>
        </p:nvPicPr>
        <p:blipFill>
          <a:blip r:embed="rId2"/>
          <a:stretch>
            <a:fillRect/>
          </a:stretch>
        </p:blipFill>
        <p:spPr>
          <a:xfrm>
            <a:off x="5458984" y="1148080"/>
            <a:ext cx="5928344" cy="4550046"/>
          </a:xfrm>
          <a:prstGeom prst="rect">
            <a:avLst/>
          </a:prstGeom>
          <a:noFill/>
        </p:spPr>
      </p:pic>
      <p:sp>
        <p:nvSpPr>
          <p:cNvPr id="9" name="Content Placeholder 2">
            <a:extLst>
              <a:ext uri="{FF2B5EF4-FFF2-40B4-BE49-F238E27FC236}">
                <a16:creationId xmlns:a16="http://schemas.microsoft.com/office/drawing/2014/main" id="{8FC2011B-433D-43FD-9B3C-34E9147B819A}"/>
              </a:ext>
            </a:extLst>
          </p:cNvPr>
          <p:cNvSpPr>
            <a:spLocks noGrp="1"/>
          </p:cNvSpPr>
          <p:nvPr>
            <p:ph type="body" sz="half" idx="2"/>
          </p:nvPr>
        </p:nvSpPr>
        <p:spPr>
          <a:xfrm>
            <a:off x="643465" y="3043050"/>
            <a:ext cx="3517567" cy="3064505"/>
          </a:xfrm>
        </p:spPr>
        <p:txBody>
          <a:bodyPr>
            <a:normAutofit lnSpcReduction="10000"/>
          </a:bodyPr>
          <a:lstStyle/>
          <a:p>
            <a:pPr>
              <a:lnSpc>
                <a:spcPct val="100000"/>
              </a:lnSpc>
            </a:pPr>
            <a:r>
              <a:rPr lang="en-US" sz="1400" b="1" dirty="0"/>
              <a:t>              Correlation Analysis:</a:t>
            </a:r>
          </a:p>
          <a:p>
            <a:pPr>
              <a:lnSpc>
                <a:spcPct val="100000"/>
              </a:lnSpc>
              <a:buFont typeface="Wingdings" panose="05000000000000000000" pitchFamily="2" charset="2"/>
              <a:buChar char="q"/>
            </a:pPr>
            <a:r>
              <a:rPr lang="en-IN" sz="1600" dirty="0"/>
              <a:t>Correlation analysis shows the correlation of target feature i.e. ‘label’ with all remaining features. </a:t>
            </a:r>
          </a:p>
          <a:p>
            <a:pPr marL="0" indent="0">
              <a:lnSpc>
                <a:spcPct val="100000"/>
              </a:lnSpc>
              <a:buNone/>
            </a:pPr>
            <a:endParaRPr lang="en-IN" sz="1400" dirty="0"/>
          </a:p>
          <a:p>
            <a:pPr>
              <a:lnSpc>
                <a:spcPct val="100000"/>
              </a:lnSpc>
              <a:buFont typeface="Wingdings" panose="05000000000000000000" pitchFamily="2" charset="2"/>
              <a:buChar char="q"/>
            </a:pPr>
            <a:r>
              <a:rPr lang="en-US" sz="1600" dirty="0"/>
              <a:t>From this correlation graph we observed that few of the features are positively correlated, few are negatively correlated, and few features are not showing any correlation with target variable.</a:t>
            </a:r>
          </a:p>
        </p:txBody>
      </p:sp>
    </p:spTree>
    <p:extLst>
      <p:ext uri="{BB962C8B-B14F-4D97-AF65-F5344CB8AC3E}">
        <p14:creationId xmlns:p14="http://schemas.microsoft.com/office/powerpoint/2010/main" val="276175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B344-67AF-44A3-8C46-96648A09EA1E}"/>
              </a:ext>
            </a:extLst>
          </p:cNvPr>
          <p:cNvSpPr>
            <a:spLocks noGrp="1"/>
          </p:cNvSpPr>
          <p:nvPr>
            <p:ph type="title"/>
          </p:nvPr>
        </p:nvSpPr>
        <p:spPr>
          <a:xfrm>
            <a:off x="1097280" y="286603"/>
            <a:ext cx="10058400" cy="1450757"/>
          </a:xfrm>
        </p:spPr>
        <p:txBody>
          <a:bodyPr anchor="b">
            <a:normAutofit/>
          </a:bodyPr>
          <a:lstStyle/>
          <a:p>
            <a:r>
              <a:rPr lang="en-IN" b="1" dirty="0"/>
              <a:t>            Data Visualization</a:t>
            </a:r>
            <a:endParaRPr lang="en-US" dirty="0"/>
          </a:p>
        </p:txBody>
      </p:sp>
      <p:pic>
        <p:nvPicPr>
          <p:cNvPr id="4" name="Picture 3">
            <a:extLst>
              <a:ext uri="{FF2B5EF4-FFF2-40B4-BE49-F238E27FC236}">
                <a16:creationId xmlns:a16="http://schemas.microsoft.com/office/drawing/2014/main" id="{571E1CD9-A941-4B15-84BA-8C764197744A}"/>
              </a:ext>
            </a:extLst>
          </p:cNvPr>
          <p:cNvPicPr>
            <a:picLocks noChangeAspect="1"/>
          </p:cNvPicPr>
          <p:nvPr/>
        </p:nvPicPr>
        <p:blipFill>
          <a:blip r:embed="rId2"/>
          <a:stretch>
            <a:fillRect/>
          </a:stretch>
        </p:blipFill>
        <p:spPr>
          <a:xfrm>
            <a:off x="1036320" y="3050285"/>
            <a:ext cx="4639736" cy="3108622"/>
          </a:xfrm>
          <a:prstGeom prst="rect">
            <a:avLst/>
          </a:prstGeom>
          <a:noFill/>
        </p:spPr>
      </p:pic>
      <p:sp>
        <p:nvSpPr>
          <p:cNvPr id="3" name="Content Placeholder 2">
            <a:extLst>
              <a:ext uri="{FF2B5EF4-FFF2-40B4-BE49-F238E27FC236}">
                <a16:creationId xmlns:a16="http://schemas.microsoft.com/office/drawing/2014/main" id="{69964AA2-0045-40AB-A75F-BA6A505EB9D4}"/>
              </a:ext>
            </a:extLst>
          </p:cNvPr>
          <p:cNvSpPr>
            <a:spLocks noGrp="1"/>
          </p:cNvSpPr>
          <p:nvPr>
            <p:ph sz="half" idx="2"/>
          </p:nvPr>
        </p:nvSpPr>
        <p:spPr>
          <a:xfrm>
            <a:off x="1036320" y="2120900"/>
            <a:ext cx="10119360" cy="3748194"/>
          </a:xfrm>
        </p:spPr>
        <p:txBody>
          <a:bodyPr>
            <a:normAutofit/>
          </a:bodyPr>
          <a:lstStyle/>
          <a:p>
            <a:r>
              <a:rPr lang="en-US" dirty="0"/>
              <a:t>Data Visualization On visualizing data, there were two important insights I gathered. a. Imbalance of data b. Distribution was not normal.</a:t>
            </a:r>
          </a:p>
          <a:p>
            <a:endParaRPr lang="en-US" dirty="0"/>
          </a:p>
          <a:p>
            <a:pPr marL="0" indent="0">
              <a:buNone/>
            </a:pPr>
            <a:r>
              <a:rPr lang="en-US" dirty="0"/>
              <a:t>                                                                                Univariant Analysis</a:t>
            </a:r>
          </a:p>
          <a:p>
            <a:pPr marL="0" indent="0">
              <a:buNone/>
            </a:pPr>
            <a:r>
              <a:rPr lang="en-US" sz="1400" dirty="0"/>
              <a:t>                                                                                                           From above graph we observed that Label ‘1’ i.e. Non-Defaulter has</a:t>
            </a:r>
          </a:p>
          <a:p>
            <a:r>
              <a:rPr lang="en-US" sz="1400" dirty="0"/>
              <a:t>                                                                                                         approximately 87.5% records, while, label ‘0’ </a:t>
            </a:r>
            <a:r>
              <a:rPr lang="en-US" sz="1400" dirty="0" err="1"/>
              <a:t>i.e.Defaulters</a:t>
            </a:r>
            <a:r>
              <a:rPr lang="en-US" sz="1400" dirty="0"/>
              <a:t> has </a:t>
            </a:r>
          </a:p>
          <a:p>
            <a:r>
              <a:rPr lang="en-US" sz="1400" dirty="0"/>
              <a:t>                                                                                                         approximately 12.5% records.</a:t>
            </a:r>
          </a:p>
          <a:p>
            <a:endParaRPr lang="en-US" dirty="0"/>
          </a:p>
        </p:txBody>
      </p:sp>
    </p:spTree>
    <p:extLst>
      <p:ext uri="{BB962C8B-B14F-4D97-AF65-F5344CB8AC3E}">
        <p14:creationId xmlns:p14="http://schemas.microsoft.com/office/powerpoint/2010/main" val="32673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E8DC-6232-4658-B617-526B3131A14D}"/>
              </a:ext>
            </a:extLst>
          </p:cNvPr>
          <p:cNvSpPr>
            <a:spLocks noGrp="1"/>
          </p:cNvSpPr>
          <p:nvPr>
            <p:ph type="title"/>
          </p:nvPr>
        </p:nvSpPr>
        <p:spPr>
          <a:xfrm>
            <a:off x="6819901" y="4248149"/>
            <a:ext cx="4352924" cy="2276475"/>
          </a:xfrm>
        </p:spPr>
        <p:txBody>
          <a:bodyPr>
            <a:normAutofit fontScale="90000"/>
          </a:bodyPr>
          <a:lstStyle/>
          <a:p>
            <a:pPr marL="685800" indent="-685800">
              <a:buFont typeface="Wingdings" panose="05000000000000000000" pitchFamily="2" charset="2"/>
              <a:buChar char="v"/>
            </a:pPr>
            <a:r>
              <a:rPr lang="en-US" sz="1300" dirty="0"/>
              <a:t>The above bar plot infers us how customers with The above bar plot shows how customers with </a:t>
            </a:r>
            <a:br>
              <a:rPr lang="en-US" sz="1300" dirty="0"/>
            </a:br>
            <a:br>
              <a:rPr lang="en-US" sz="1300" dirty="0"/>
            </a:br>
            <a:br>
              <a:rPr lang="en-US" sz="1300" dirty="0"/>
            </a:br>
            <a:br>
              <a:rPr lang="en-US" sz="1300" dirty="0"/>
            </a:br>
            <a:br>
              <a:rPr lang="en-US" sz="1300" dirty="0"/>
            </a:br>
            <a:br>
              <a:rPr lang="en-US" sz="1300" dirty="0"/>
            </a:br>
            <a:br>
              <a:rPr lang="en-US" sz="1300" dirty="0"/>
            </a:br>
            <a:r>
              <a:rPr lang="en-US" sz="1300" dirty="0"/>
              <a:t>The above bar graphs shows us how different loans levels taken are paying back the loan within five days. In the data set people not taken loans are labelled as ‘1’. So we should not consider the people with no loans labelled in the above graph.</a:t>
            </a:r>
            <a:br>
              <a:rPr lang="en-US" sz="4800" dirty="0"/>
            </a:br>
            <a:r>
              <a:rPr lang="en-US" dirty="0"/>
              <a:t>                                 </a:t>
            </a:r>
          </a:p>
        </p:txBody>
      </p:sp>
      <p:pic>
        <p:nvPicPr>
          <p:cNvPr id="5" name="Content Placeholder 4">
            <a:extLst>
              <a:ext uri="{FF2B5EF4-FFF2-40B4-BE49-F238E27FC236}">
                <a16:creationId xmlns:a16="http://schemas.microsoft.com/office/drawing/2014/main" id="{4E9D65CC-90D7-49A4-AE15-AA10A4DF3A8A}"/>
              </a:ext>
            </a:extLst>
          </p:cNvPr>
          <p:cNvPicPr>
            <a:picLocks noGrp="1" noChangeAspect="1"/>
          </p:cNvPicPr>
          <p:nvPr>
            <p:ph sz="half" idx="1"/>
          </p:nvPr>
        </p:nvPicPr>
        <p:blipFill>
          <a:blip r:embed="rId2"/>
          <a:stretch>
            <a:fillRect/>
          </a:stretch>
        </p:blipFill>
        <p:spPr>
          <a:xfrm>
            <a:off x="1178877" y="1691032"/>
            <a:ext cx="4640262" cy="3246384"/>
          </a:xfrm>
          <a:prstGeom prst="rect">
            <a:avLst/>
          </a:prstGeom>
        </p:spPr>
      </p:pic>
      <p:pic>
        <p:nvPicPr>
          <p:cNvPr id="6" name="Content Placeholder 5">
            <a:extLst>
              <a:ext uri="{FF2B5EF4-FFF2-40B4-BE49-F238E27FC236}">
                <a16:creationId xmlns:a16="http://schemas.microsoft.com/office/drawing/2014/main" id="{E2AB3B2F-2916-4302-A478-259A0DF2773F}"/>
              </a:ext>
            </a:extLst>
          </p:cNvPr>
          <p:cNvPicPr>
            <a:picLocks noGrp="1" noChangeAspect="1"/>
          </p:cNvPicPr>
          <p:nvPr>
            <p:ph sz="half" idx="2"/>
          </p:nvPr>
        </p:nvPicPr>
        <p:blipFill>
          <a:blip r:embed="rId3"/>
          <a:stretch>
            <a:fillRect/>
          </a:stretch>
        </p:blipFill>
        <p:spPr>
          <a:xfrm>
            <a:off x="6293168" y="1691032"/>
            <a:ext cx="4638675" cy="2977782"/>
          </a:xfrm>
          <a:prstGeom prst="rect">
            <a:avLst/>
          </a:prstGeom>
        </p:spPr>
      </p:pic>
    </p:spTree>
    <p:extLst>
      <p:ext uri="{BB962C8B-B14F-4D97-AF65-F5344CB8AC3E}">
        <p14:creationId xmlns:p14="http://schemas.microsoft.com/office/powerpoint/2010/main" val="372149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C095-3C66-44C7-9779-959E293B1689}"/>
              </a:ext>
            </a:extLst>
          </p:cNvPr>
          <p:cNvSpPr>
            <a:spLocks noGrp="1"/>
          </p:cNvSpPr>
          <p:nvPr>
            <p:ph type="title"/>
          </p:nvPr>
        </p:nvSpPr>
        <p:spPr/>
        <p:txBody>
          <a:bodyPr>
            <a:normAutofit/>
          </a:bodyPr>
          <a:lstStyle/>
          <a:p>
            <a:br>
              <a:rPr lang="en-US" sz="1800" dirty="0"/>
            </a:br>
            <a:r>
              <a:rPr lang="en-US" sz="1800" dirty="0"/>
              <a:t>                       Average main Balance account Vs Loan payback within 5 days.</a:t>
            </a:r>
          </a:p>
        </p:txBody>
      </p:sp>
      <p:pic>
        <p:nvPicPr>
          <p:cNvPr id="5" name="Content Placeholder 4">
            <a:extLst>
              <a:ext uri="{FF2B5EF4-FFF2-40B4-BE49-F238E27FC236}">
                <a16:creationId xmlns:a16="http://schemas.microsoft.com/office/drawing/2014/main" id="{3E0C2E6C-F266-41A0-9487-8DAB97E159D5}"/>
              </a:ext>
            </a:extLst>
          </p:cNvPr>
          <p:cNvPicPr>
            <a:picLocks noGrp="1" noChangeAspect="1"/>
          </p:cNvPicPr>
          <p:nvPr>
            <p:ph sz="half" idx="1"/>
          </p:nvPr>
        </p:nvPicPr>
        <p:blipFill>
          <a:blip r:embed="rId2"/>
          <a:stretch>
            <a:fillRect/>
          </a:stretch>
        </p:blipFill>
        <p:spPr>
          <a:xfrm>
            <a:off x="1097280" y="2120900"/>
            <a:ext cx="5527040" cy="3446780"/>
          </a:xfrm>
          <a:prstGeom prst="rect">
            <a:avLst/>
          </a:prstGeom>
        </p:spPr>
      </p:pic>
      <p:sp>
        <p:nvSpPr>
          <p:cNvPr id="4" name="Content Placeholder 3">
            <a:extLst>
              <a:ext uri="{FF2B5EF4-FFF2-40B4-BE49-F238E27FC236}">
                <a16:creationId xmlns:a16="http://schemas.microsoft.com/office/drawing/2014/main" id="{B91E9515-A370-4199-AF22-15A5199DD965}"/>
              </a:ext>
            </a:extLst>
          </p:cNvPr>
          <p:cNvSpPr>
            <a:spLocks noGrp="1"/>
          </p:cNvSpPr>
          <p:nvPr>
            <p:ph sz="half" idx="2"/>
          </p:nvPr>
        </p:nvSpPr>
        <p:spPr/>
        <p:txBody>
          <a:bodyPr/>
          <a:lstStyle/>
          <a:p>
            <a:r>
              <a:rPr lang="en-IN" dirty="0"/>
              <a:t>With this plot graph we observed that the high balance level people are 100% who are loan within 5 days. The people with average balance and low balance are around 90% who are paying loan within 5 days and 10-12% who are paying the loan within 5 days. The people with no balance are around 30% who are not able to pay loan</a:t>
            </a:r>
            <a:endParaRPr lang="en-US" dirty="0"/>
          </a:p>
        </p:txBody>
      </p:sp>
    </p:spTree>
    <p:extLst>
      <p:ext uri="{BB962C8B-B14F-4D97-AF65-F5344CB8AC3E}">
        <p14:creationId xmlns:p14="http://schemas.microsoft.com/office/powerpoint/2010/main" val="230380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ED58-5BB3-41CA-AABB-DC057C39154E}"/>
              </a:ext>
            </a:extLst>
          </p:cNvPr>
          <p:cNvSpPr>
            <a:spLocks noGrp="1"/>
          </p:cNvSpPr>
          <p:nvPr>
            <p:ph type="title"/>
          </p:nvPr>
        </p:nvSpPr>
        <p:spPr/>
        <p:txBody>
          <a:bodyPr>
            <a:normAutofit/>
          </a:bodyPr>
          <a:lstStyle/>
          <a:p>
            <a:r>
              <a:rPr lang="en-US" sz="4400" b="1" dirty="0"/>
              <a:t>Model Development &amp; Evaluation</a:t>
            </a:r>
          </a:p>
        </p:txBody>
      </p:sp>
      <p:sp>
        <p:nvSpPr>
          <p:cNvPr id="3" name="Content Placeholder 2">
            <a:extLst>
              <a:ext uri="{FF2B5EF4-FFF2-40B4-BE49-F238E27FC236}">
                <a16:creationId xmlns:a16="http://schemas.microsoft.com/office/drawing/2014/main" id="{56B2B53E-9B13-4748-AB0A-F3643202BE29}"/>
              </a:ext>
            </a:extLst>
          </p:cNvPr>
          <p:cNvSpPr>
            <a:spLocks noGrp="1"/>
          </p:cNvSpPr>
          <p:nvPr>
            <p:ph sz="half" idx="1"/>
          </p:nvPr>
        </p:nvSpPr>
        <p:spPr/>
        <p:txBody>
          <a:bodyPr/>
          <a:lstStyle/>
          <a:p>
            <a:r>
              <a:rPr lang="en-US" sz="2800" b="1" spc="-50" dirty="0">
                <a:latin typeface="+mj-lt"/>
                <a:ea typeface="+mj-ea"/>
                <a:cs typeface="+mj-cs"/>
              </a:rPr>
              <a:t>1) Logistic Regression</a:t>
            </a:r>
          </a:p>
          <a:p>
            <a:endParaRPr lang="en-US" dirty="0"/>
          </a:p>
        </p:txBody>
      </p:sp>
      <p:pic>
        <p:nvPicPr>
          <p:cNvPr id="5" name="Picture 4">
            <a:extLst>
              <a:ext uri="{FF2B5EF4-FFF2-40B4-BE49-F238E27FC236}">
                <a16:creationId xmlns:a16="http://schemas.microsoft.com/office/drawing/2014/main" id="{2914960C-9604-40E3-9374-E23EEC4B467B}"/>
              </a:ext>
            </a:extLst>
          </p:cNvPr>
          <p:cNvPicPr>
            <a:picLocks noChangeAspect="1"/>
          </p:cNvPicPr>
          <p:nvPr/>
        </p:nvPicPr>
        <p:blipFill>
          <a:blip r:embed="rId2"/>
          <a:stretch>
            <a:fillRect/>
          </a:stretch>
        </p:blipFill>
        <p:spPr>
          <a:xfrm>
            <a:off x="847725" y="2671762"/>
            <a:ext cx="4229100" cy="3057525"/>
          </a:xfrm>
          <a:prstGeom prst="rect">
            <a:avLst/>
          </a:prstGeom>
        </p:spPr>
      </p:pic>
      <p:pic>
        <p:nvPicPr>
          <p:cNvPr id="6" name="Content Placeholder 5">
            <a:extLst>
              <a:ext uri="{FF2B5EF4-FFF2-40B4-BE49-F238E27FC236}">
                <a16:creationId xmlns:a16="http://schemas.microsoft.com/office/drawing/2014/main" id="{2DE0C29A-5C6B-4133-883C-8C7693719C72}"/>
              </a:ext>
            </a:extLst>
          </p:cNvPr>
          <p:cNvPicPr>
            <a:picLocks noGrp="1"/>
          </p:cNvPicPr>
          <p:nvPr>
            <p:ph sz="half" idx="2"/>
          </p:nvPr>
        </p:nvPicPr>
        <p:blipFill>
          <a:blip r:embed="rId3"/>
          <a:stretch>
            <a:fillRect/>
          </a:stretch>
        </p:blipFill>
        <p:spPr>
          <a:xfrm>
            <a:off x="5547360" y="2357120"/>
            <a:ext cx="6045200" cy="3511973"/>
          </a:xfrm>
          <a:prstGeom prst="rect">
            <a:avLst/>
          </a:prstGeom>
        </p:spPr>
      </p:pic>
    </p:spTree>
    <p:extLst>
      <p:ext uri="{BB962C8B-B14F-4D97-AF65-F5344CB8AC3E}">
        <p14:creationId xmlns:p14="http://schemas.microsoft.com/office/powerpoint/2010/main" val="349902384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{383548BD-73D8-4132-9072-9B743A9990EB}tf56160789_win32</Template>
  <TotalTime>362</TotalTime>
  <Words>742</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Aldhabi</vt:lpstr>
      <vt:lpstr>Arial</vt:lpstr>
      <vt:lpstr>Bookman Old Style</vt:lpstr>
      <vt:lpstr>Calibri</vt:lpstr>
      <vt:lpstr>Franklin Gothic Book</vt:lpstr>
      <vt:lpstr>Wingdings</vt:lpstr>
      <vt:lpstr>1_RetrospectVTI</vt:lpstr>
      <vt:lpstr>Micro-Credit Defaulter Model</vt:lpstr>
      <vt:lpstr>        Machine Learning can help lenders predict potential defaulters before approving their candidature using their past data records.    In this presentation, we will be utilizing machine learning’s power to predict whether a borrower will default on a loan or not and to predict their probability of default in field of Telecom Industry.    </vt:lpstr>
      <vt:lpstr>                       About Dataset</vt:lpstr>
      <vt:lpstr>            Data Preprocessing</vt:lpstr>
      <vt:lpstr>              Correlation Matrix</vt:lpstr>
      <vt:lpstr>            Data Visualization</vt:lpstr>
      <vt:lpstr>The above bar plot infers us how customers with The above bar plot shows how customers with        The above bar graphs shows us how different loans levels taken are paying back the loan within five days. In the data set people not taken loans are labelled as ‘1’. So we should not consider the people with no loans labelled in the above graph.                                  </vt:lpstr>
      <vt:lpstr>                        Average main Balance account Vs Loan payback within 5 days.</vt:lpstr>
      <vt:lpstr>Model Development &amp; Evaluation</vt:lpstr>
      <vt:lpstr>2) Random Forest Classifier</vt:lpstr>
      <vt:lpstr>3) Decision Tree Classifier</vt:lpstr>
      <vt:lpstr>4) Linear Support Vector Machine </vt:lpstr>
      <vt:lpstr>  5) Gradient Boost Classifier </vt:lpstr>
      <vt:lpstr>           Hyper Parameter Tuning</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Anoop Pandey</dc:creator>
  <cp:lastModifiedBy>Anoop Pandey</cp:lastModifiedBy>
  <cp:revision>15</cp:revision>
  <dcterms:created xsi:type="dcterms:W3CDTF">2021-04-30T17:05:56Z</dcterms:created>
  <dcterms:modified xsi:type="dcterms:W3CDTF">2021-04-30T23:08:06Z</dcterms:modified>
</cp:coreProperties>
</file>