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258" r:id="rId3"/>
    <p:sldId id="259" r:id="rId4"/>
    <p:sldId id="260" r:id="rId5"/>
    <p:sldId id="262" r:id="rId6"/>
    <p:sldId id="264" r:id="rId7"/>
    <p:sldId id="273" r:id="rId8"/>
    <p:sldId id="274" r:id="rId9"/>
    <p:sldId id="265" r:id="rId10"/>
    <p:sldId id="266" r:id="rId11"/>
    <p:sldId id="267" r:id="rId12"/>
    <p:sldId id="271" r:id="rId13"/>
    <p:sldId id="275"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96" autoAdjust="0"/>
    <p:restoredTop sz="94660"/>
  </p:normalViewPr>
  <p:slideViewPr>
    <p:cSldViewPr snapToGrid="0">
      <p:cViewPr varScale="1">
        <p:scale>
          <a:sx n="67" d="100"/>
          <a:sy n="67" d="100"/>
        </p:scale>
        <p:origin x="59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7/7/2021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6590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2246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209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4043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0148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7/7/2021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074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7/7/2021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6807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7/7/2021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319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7/7/2021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0334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7/7/2021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2079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7/7/2021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434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7/7/2021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898670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t="8638" r="1" b="15405"/>
          <a:stretch/>
        </p:blipFill>
        <p:spPr>
          <a:xfrm>
            <a:off x="2" y="10"/>
            <a:ext cx="6094409" cy="6857990"/>
          </a:xfrm>
          <a:prstGeom prst="rect">
            <a:avLst/>
          </a:prstGeom>
        </p:spPr>
      </p:pic>
      <p:pic>
        <p:nvPicPr>
          <p:cNvPr id="2050" name="Picture 2">
            <a:extLst>
              <a:ext uri="{FF2B5EF4-FFF2-40B4-BE49-F238E27FC236}">
                <a16:creationId xmlns:a16="http://schemas.microsoft.com/office/drawing/2014/main" id="{8A0208CC-F02C-45F4-8432-62BD8C5E95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034" r="15647" b="-1"/>
          <a:stretch/>
        </p:blipFill>
        <p:spPr bwMode="auto">
          <a:xfrm>
            <a:off x="6096051" y="0"/>
            <a:ext cx="6094409" cy="6652516"/>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DDCFE43D-D67B-409E-8B4A-797EB60E6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7759" y="4411985"/>
            <a:ext cx="9616484" cy="1728068"/>
          </a:xfrm>
          <a:prstGeom prst="rect">
            <a:avLst/>
          </a:prstGeom>
          <a:solidFill>
            <a:srgbClr val="000001">
              <a:alpha val="8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1448982" y="4573888"/>
            <a:ext cx="9288768" cy="744349"/>
          </a:xfrm>
        </p:spPr>
        <p:txBody>
          <a:bodyPr anchor="b">
            <a:normAutofit fontScale="90000"/>
          </a:bodyPr>
          <a:lstStyle/>
          <a:p>
            <a:pPr algn="ctr"/>
            <a:r>
              <a:rPr lang="en-IN" sz="4400" b="1" dirty="0">
                <a:solidFill>
                  <a:srgbClr val="FFFFFE"/>
                </a:solidFill>
              </a:rPr>
              <a:t>HOUSING</a:t>
            </a:r>
            <a:r>
              <a:rPr lang="en-US" sz="4400" dirty="0"/>
              <a:t> </a:t>
            </a:r>
            <a:r>
              <a:rPr lang="en-US" sz="4400" dirty="0">
                <a:solidFill>
                  <a:schemeClr val="tx1">
                    <a:lumMod val="95000"/>
                    <a:lumOff val="5000"/>
                  </a:schemeClr>
                </a:solidFill>
                <a:highlight>
                  <a:srgbClr val="C0C0C0"/>
                </a:highlight>
              </a:rPr>
              <a:t>🏡</a:t>
            </a:r>
            <a:r>
              <a:rPr lang="en-US" sz="4400" dirty="0"/>
              <a:t> </a:t>
            </a:r>
            <a:r>
              <a:rPr lang="en-IN" sz="4400" b="1" dirty="0">
                <a:solidFill>
                  <a:srgbClr val="FFFFFE"/>
                </a:solidFill>
              </a:rPr>
              <a:t>: PRICE PREDICTION</a:t>
            </a:r>
            <a:endParaRPr lang="en-IN" sz="4400" dirty="0">
              <a:solidFill>
                <a:srgbClr val="FFFFFE"/>
              </a:solidFill>
            </a:endParaRPr>
          </a:p>
        </p:txBody>
      </p:sp>
      <p:cxnSp>
        <p:nvCxnSpPr>
          <p:cNvPr id="73" name="Straight Connector 72">
            <a:extLst>
              <a:ext uri="{FF2B5EF4-FFF2-40B4-BE49-F238E27FC236}">
                <a16:creationId xmlns:a16="http://schemas.microsoft.com/office/drawing/2014/main" id="{245DA1AA-7B0E-4497-9FC1-9357D36B3C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865" y="5507200"/>
            <a:ext cx="9288885" cy="0"/>
          </a:xfrm>
          <a:prstGeom prst="line">
            <a:avLst/>
          </a:prstGeom>
          <a:ln w="31750">
            <a:solidFill>
              <a:srgbClr val="59D280"/>
            </a:solidFill>
          </a:ln>
        </p:spPr>
        <p:style>
          <a:lnRef idx="3">
            <a:schemeClr val="accent1"/>
          </a:lnRef>
          <a:fillRef idx="0">
            <a:schemeClr val="accent1"/>
          </a:fillRef>
          <a:effectRef idx="2">
            <a:schemeClr val="accent1"/>
          </a:effectRef>
          <a:fontRef idx="minor">
            <a:schemeClr val="tx1"/>
          </a:fontRef>
        </p:style>
      </p:cxn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1448865" y="5507200"/>
            <a:ext cx="9289182" cy="468261"/>
          </a:xfrm>
        </p:spPr>
        <p:txBody>
          <a:bodyPr>
            <a:normAutofit/>
          </a:bodyPr>
          <a:lstStyle/>
          <a:p>
            <a:pPr algn="ctr"/>
            <a:r>
              <a:rPr lang="en-US" sz="1600">
                <a:solidFill>
                  <a:srgbClr val="FFFFFE"/>
                </a:solidFill>
              </a:rPr>
              <a:t>-Pooja Mishra</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4" name="Picture 33">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6" name="Straight Connector 35">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728A4C6-69D0-4DF1-A47C-A7D59A2FFDE5}"/>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dirty="0"/>
              <a:t>2) </a:t>
            </a:r>
            <a:r>
              <a:rPr lang="en-US" b="1" dirty="0"/>
              <a:t>Random Forest Regressor</a:t>
            </a:r>
          </a:p>
        </p:txBody>
      </p:sp>
      <p:grpSp>
        <p:nvGrpSpPr>
          <p:cNvPr id="40" name="Group 39">
            <a:extLst>
              <a:ext uri="{FF2B5EF4-FFF2-40B4-BE49-F238E27FC236}">
                <a16:creationId xmlns:a16="http://schemas.microsoft.com/office/drawing/2014/main" id="{FAB71020-F140-4003-86E8-FBF00DA7FD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59130" y="2012810"/>
            <a:ext cx="3108945" cy="3453535"/>
            <a:chOff x="7807230" y="2012810"/>
            <a:chExt cx="3251252" cy="3459865"/>
          </a:xfrm>
        </p:grpSpPr>
        <p:sp>
          <p:nvSpPr>
            <p:cNvPr id="41" name="Rectangle 40">
              <a:extLst>
                <a:ext uri="{FF2B5EF4-FFF2-40B4-BE49-F238E27FC236}">
                  <a16:creationId xmlns:a16="http://schemas.microsoft.com/office/drawing/2014/main" id="{30D47F48-8AA4-4493-AA12-264CAA2F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247BAC9-F24F-4465-B42D-58BDCCB1A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E281D2DA-7C40-4399-AC55-5B6F01DEE682}"/>
              </a:ext>
            </a:extLst>
          </p:cNvPr>
          <p:cNvPicPr/>
          <p:nvPr/>
        </p:nvPicPr>
        <p:blipFill>
          <a:blip r:embed="rId3"/>
          <a:stretch>
            <a:fillRect/>
          </a:stretch>
        </p:blipFill>
        <p:spPr>
          <a:xfrm>
            <a:off x="1629882" y="4496167"/>
            <a:ext cx="2762372" cy="131212"/>
          </a:xfrm>
          <a:prstGeom prst="rect">
            <a:avLst/>
          </a:prstGeom>
        </p:spPr>
      </p:pic>
      <p:sp>
        <p:nvSpPr>
          <p:cNvPr id="4" name="Content Placeholder 3">
            <a:extLst>
              <a:ext uri="{FF2B5EF4-FFF2-40B4-BE49-F238E27FC236}">
                <a16:creationId xmlns:a16="http://schemas.microsoft.com/office/drawing/2014/main" id="{3E71D479-A666-4EAA-A113-2DAF79629665}"/>
              </a:ext>
            </a:extLst>
          </p:cNvPr>
          <p:cNvSpPr>
            <a:spLocks noGrp="1"/>
          </p:cNvSpPr>
          <p:nvPr>
            <p:ph sz="half" idx="1"/>
          </p:nvPr>
        </p:nvSpPr>
        <p:spPr>
          <a:xfrm>
            <a:off x="5064999" y="2015732"/>
            <a:ext cx="5989855" cy="3450613"/>
          </a:xfrm>
        </p:spPr>
        <p:txBody>
          <a:bodyPr vert="horz" lIns="91440" tIns="45720" rIns="91440" bIns="45720" rtlCol="0" anchor="t">
            <a:normAutofit/>
          </a:bodyPr>
          <a:lstStyle/>
          <a:p>
            <a:r>
              <a:rPr lang="en-US" sz="2800" dirty="0"/>
              <a:t>Bagging is an ensemble method where many base models are used with a randomized subset of data to reduce the variance of a the base model.</a:t>
            </a:r>
          </a:p>
        </p:txBody>
      </p:sp>
      <p:pic>
        <p:nvPicPr>
          <p:cNvPr id="13" name="Picture 12">
            <a:extLst>
              <a:ext uri="{FF2B5EF4-FFF2-40B4-BE49-F238E27FC236}">
                <a16:creationId xmlns:a16="http://schemas.microsoft.com/office/drawing/2014/main" id="{BEC2D0AA-933A-4590-8382-1E2F8DFF96EA}"/>
              </a:ext>
            </a:extLst>
          </p:cNvPr>
          <p:cNvPicPr>
            <a:picLocks noChangeAspect="1"/>
          </p:cNvPicPr>
          <p:nvPr/>
        </p:nvPicPr>
        <p:blipFill>
          <a:blip r:embed="rId4"/>
          <a:stretch>
            <a:fillRect/>
          </a:stretch>
        </p:blipFill>
        <p:spPr>
          <a:xfrm>
            <a:off x="1459129" y="2210739"/>
            <a:ext cx="3035584" cy="2965418"/>
          </a:xfrm>
          <a:prstGeom prst="rect">
            <a:avLst/>
          </a:prstGeom>
        </p:spPr>
      </p:pic>
    </p:spTree>
    <p:extLst>
      <p:ext uri="{BB962C8B-B14F-4D97-AF65-F5344CB8AC3E}">
        <p14:creationId xmlns:p14="http://schemas.microsoft.com/office/powerpoint/2010/main" val="3517389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3" name="Rectangle 22">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B682995-524E-40D8-95ED-EC13D5E6EFDA}"/>
              </a:ext>
            </a:extLst>
          </p:cNvPr>
          <p:cNvSpPr>
            <a:spLocks noGrp="1"/>
          </p:cNvSpPr>
          <p:nvPr>
            <p:ph type="title"/>
          </p:nvPr>
        </p:nvSpPr>
        <p:spPr>
          <a:xfrm>
            <a:off x="1130582" y="804520"/>
            <a:ext cx="3851155" cy="1049235"/>
          </a:xfrm>
        </p:spPr>
        <p:txBody>
          <a:bodyPr vert="horz" lIns="91440" tIns="45720" rIns="91440" bIns="45720" rtlCol="0" anchor="t">
            <a:normAutofit/>
          </a:bodyPr>
          <a:lstStyle/>
          <a:p>
            <a:r>
              <a:rPr lang="en-US" sz="2200" dirty="0"/>
              <a:t>3) </a:t>
            </a:r>
            <a:r>
              <a:rPr lang="en-US" sz="2200" b="1" dirty="0"/>
              <a:t>Gradient Boosting Regressor</a:t>
            </a:r>
            <a:br>
              <a:rPr lang="en-US" sz="2200" dirty="0"/>
            </a:br>
            <a:endParaRPr lang="en-US" sz="2200" dirty="0"/>
          </a:p>
        </p:txBody>
      </p:sp>
      <p:sp>
        <p:nvSpPr>
          <p:cNvPr id="27" name="Rectangle 26">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Content Placeholder 3">
            <a:extLst>
              <a:ext uri="{FF2B5EF4-FFF2-40B4-BE49-F238E27FC236}">
                <a16:creationId xmlns:a16="http://schemas.microsoft.com/office/drawing/2014/main" id="{D3DF5C64-C3A5-4FCC-8820-985BEC3020B9}"/>
              </a:ext>
            </a:extLst>
          </p:cNvPr>
          <p:cNvSpPr>
            <a:spLocks noGrp="1"/>
          </p:cNvSpPr>
          <p:nvPr>
            <p:ph sz="half" idx="1"/>
          </p:nvPr>
        </p:nvSpPr>
        <p:spPr>
          <a:xfrm>
            <a:off x="1451581" y="2015732"/>
            <a:ext cx="3526523" cy="3450613"/>
          </a:xfrm>
        </p:spPr>
        <p:txBody>
          <a:bodyPr vert="horz" lIns="91440" tIns="45720" rIns="91440" bIns="45720" rtlCol="0" anchor="t">
            <a:normAutofit/>
          </a:bodyPr>
          <a:lstStyle/>
          <a:p>
            <a:r>
              <a:rPr lang="en-US" dirty="0"/>
              <a:t>Boosting is also an ensemble method where weak base models are         used to create a strong model that reduces bias and variance of the base model.</a:t>
            </a:r>
          </a:p>
          <a:p>
            <a:endParaRPr lang="en-US" dirty="0"/>
          </a:p>
        </p:txBody>
      </p:sp>
      <p:grpSp>
        <p:nvGrpSpPr>
          <p:cNvPr id="29" name="Group 28">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30" name="Rectangle 29">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0" name="Content Placeholder 9" descr="Graphical user interface, text, application, email&#10;&#10;Description automatically generated">
            <a:extLst>
              <a:ext uri="{FF2B5EF4-FFF2-40B4-BE49-F238E27FC236}">
                <a16:creationId xmlns:a16="http://schemas.microsoft.com/office/drawing/2014/main" id="{7B263E05-C002-4D9B-9D2D-5EB46B773CA3}"/>
              </a:ext>
            </a:extLst>
          </p:cNvPr>
          <p:cNvPicPr>
            <a:picLocks noGrp="1" noChangeAspect="1"/>
          </p:cNvPicPr>
          <p:nvPr>
            <p:ph sz="half" idx="2"/>
          </p:nvPr>
        </p:nvPicPr>
        <p:blipFill rotWithShape="1">
          <a:blip r:embed="rId3"/>
          <a:srcRect l="2301" r="24432" b="1"/>
          <a:stretch/>
        </p:blipFill>
        <p:spPr>
          <a:xfrm>
            <a:off x="5959930" y="811444"/>
            <a:ext cx="5101488" cy="4332056"/>
          </a:xfrm>
          <a:prstGeom prst="rect">
            <a:avLst/>
          </a:prstGeom>
        </p:spPr>
      </p:pic>
      <p:pic>
        <p:nvPicPr>
          <p:cNvPr id="33" name="Picture 32">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357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6B5A-2434-4B84-859D-BA809CB08DBD}"/>
              </a:ext>
            </a:extLst>
          </p:cNvPr>
          <p:cNvSpPr>
            <a:spLocks noGrp="1"/>
          </p:cNvSpPr>
          <p:nvPr>
            <p:ph type="title"/>
          </p:nvPr>
        </p:nvSpPr>
        <p:spPr/>
        <p:txBody>
          <a:bodyPr>
            <a:normAutofit/>
          </a:bodyPr>
          <a:lstStyle/>
          <a:p>
            <a:r>
              <a:rPr lang="en-US" sz="3600" b="1" dirty="0"/>
              <a:t>           Hyper Parameter Tuning</a:t>
            </a:r>
          </a:p>
        </p:txBody>
      </p:sp>
      <p:sp>
        <p:nvSpPr>
          <p:cNvPr id="4" name="Content Placeholder 3">
            <a:extLst>
              <a:ext uri="{FF2B5EF4-FFF2-40B4-BE49-F238E27FC236}">
                <a16:creationId xmlns:a16="http://schemas.microsoft.com/office/drawing/2014/main" id="{4A503228-DECE-479D-816F-BEABF926999C}"/>
              </a:ext>
            </a:extLst>
          </p:cNvPr>
          <p:cNvSpPr>
            <a:spLocks noGrp="1"/>
          </p:cNvSpPr>
          <p:nvPr>
            <p:ph sz="half" idx="2"/>
          </p:nvPr>
        </p:nvSpPr>
        <p:spPr>
          <a:xfrm>
            <a:off x="7071360" y="2120900"/>
            <a:ext cx="4084320" cy="3748194"/>
          </a:xfrm>
        </p:spPr>
        <p:txBody>
          <a:bodyPr>
            <a:normAutofit lnSpcReduction="10000"/>
          </a:bodyPr>
          <a:lstStyle/>
          <a:p>
            <a:endParaRPr lang="en-IN" dirty="0"/>
          </a:p>
          <a:p>
            <a:r>
              <a:rPr lang="en-IN" dirty="0"/>
              <a:t>We have performed </a:t>
            </a:r>
            <a:r>
              <a:rPr lang="en-IN" sz="2000" b="1" dirty="0"/>
              <a:t>Randomized Search</a:t>
            </a:r>
            <a:r>
              <a:rPr lang="en-IN" dirty="0"/>
              <a:t> to narrow down the possibilities to re-check the accuracy of this model so that we can conclude that Random Forest is the best fit model for this problem. This approach is more suited to get the best model selection confirmation.</a:t>
            </a:r>
            <a:endParaRPr lang="en-US" dirty="0"/>
          </a:p>
          <a:p>
            <a:endParaRPr lang="en-US" dirty="0"/>
          </a:p>
        </p:txBody>
      </p:sp>
      <p:sp>
        <p:nvSpPr>
          <p:cNvPr id="6" name="Content Placeholder 5">
            <a:extLst>
              <a:ext uri="{FF2B5EF4-FFF2-40B4-BE49-F238E27FC236}">
                <a16:creationId xmlns:a16="http://schemas.microsoft.com/office/drawing/2014/main" id="{32486529-C326-4BF1-BAD8-BDA5121AA21A}"/>
              </a:ext>
            </a:extLst>
          </p:cNvPr>
          <p:cNvSpPr>
            <a:spLocks noGrp="1"/>
          </p:cNvSpPr>
          <p:nvPr>
            <p:ph sz="half" idx="1"/>
          </p:nvPr>
        </p:nvSpPr>
        <p:spPr/>
        <p:txBody>
          <a:bodyPr/>
          <a:lstStyle/>
          <a:p>
            <a:endParaRPr lang="en-IN"/>
          </a:p>
        </p:txBody>
      </p:sp>
      <p:pic>
        <p:nvPicPr>
          <p:cNvPr id="7" name="Picture 6">
            <a:extLst>
              <a:ext uri="{FF2B5EF4-FFF2-40B4-BE49-F238E27FC236}">
                <a16:creationId xmlns:a16="http://schemas.microsoft.com/office/drawing/2014/main" id="{8C4BF414-18E2-49EA-8DDE-288BDF82A6C2}"/>
              </a:ext>
            </a:extLst>
          </p:cNvPr>
          <p:cNvPicPr>
            <a:picLocks noChangeAspect="1"/>
          </p:cNvPicPr>
          <p:nvPr/>
        </p:nvPicPr>
        <p:blipFill>
          <a:blip r:embed="rId2"/>
          <a:stretch>
            <a:fillRect/>
          </a:stretch>
        </p:blipFill>
        <p:spPr>
          <a:xfrm>
            <a:off x="130629" y="1864194"/>
            <a:ext cx="6940731" cy="4188917"/>
          </a:xfrm>
          <a:prstGeom prst="rect">
            <a:avLst/>
          </a:prstGeom>
        </p:spPr>
      </p:pic>
    </p:spTree>
    <p:extLst>
      <p:ext uri="{BB962C8B-B14F-4D97-AF65-F5344CB8AC3E}">
        <p14:creationId xmlns:p14="http://schemas.microsoft.com/office/powerpoint/2010/main" val="2718569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E2484-9387-4EAD-8413-E73A269FFA01}"/>
              </a:ext>
            </a:extLst>
          </p:cNvPr>
          <p:cNvSpPr>
            <a:spLocks noGrp="1"/>
          </p:cNvSpPr>
          <p:nvPr>
            <p:ph type="title"/>
          </p:nvPr>
        </p:nvSpPr>
        <p:spPr/>
        <p:txBody>
          <a:bodyPr/>
          <a:lstStyle/>
          <a:p>
            <a:r>
              <a:rPr lang="en-IN" b="1" dirty="0"/>
              <a:t>         Prediction over test dataset</a:t>
            </a:r>
            <a:br>
              <a:rPr lang="en-IN" b="1" dirty="0"/>
            </a:br>
            <a:endParaRPr lang="en-IN" dirty="0"/>
          </a:p>
        </p:txBody>
      </p:sp>
      <p:pic>
        <p:nvPicPr>
          <p:cNvPr id="5" name="Content Placeholder 4">
            <a:extLst>
              <a:ext uri="{FF2B5EF4-FFF2-40B4-BE49-F238E27FC236}">
                <a16:creationId xmlns:a16="http://schemas.microsoft.com/office/drawing/2014/main" id="{FA8AAF8A-773E-4839-9F4B-4ED78ADC2C8E}"/>
              </a:ext>
            </a:extLst>
          </p:cNvPr>
          <p:cNvPicPr>
            <a:picLocks noGrp="1" noChangeAspect="1"/>
          </p:cNvPicPr>
          <p:nvPr>
            <p:ph sz="half" idx="2"/>
          </p:nvPr>
        </p:nvPicPr>
        <p:blipFill>
          <a:blip r:embed="rId2"/>
          <a:stretch>
            <a:fillRect/>
          </a:stretch>
        </p:blipFill>
        <p:spPr>
          <a:xfrm>
            <a:off x="6413500" y="2292126"/>
            <a:ext cx="4645025" cy="2892874"/>
          </a:xfrm>
          <a:prstGeom prst="rect">
            <a:avLst/>
          </a:prstGeom>
        </p:spPr>
      </p:pic>
      <p:sp>
        <p:nvSpPr>
          <p:cNvPr id="8" name="Rectangle 3">
            <a:extLst>
              <a:ext uri="{FF2B5EF4-FFF2-40B4-BE49-F238E27FC236}">
                <a16:creationId xmlns:a16="http://schemas.microsoft.com/office/drawing/2014/main" id="{51375EAA-E852-4398-9AB5-81BE1F25958F}"/>
              </a:ext>
            </a:extLst>
          </p:cNvPr>
          <p:cNvSpPr>
            <a:spLocks noGrp="1" noChangeArrowheads="1"/>
          </p:cNvSpPr>
          <p:nvPr>
            <p:ph sz="half" idx="1"/>
          </p:nvPr>
        </p:nvSpPr>
        <p:spPr bwMode="auto">
          <a:xfrm>
            <a:off x="367748" y="2489927"/>
            <a:ext cx="552372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We created many models: for best model, we searched for good parameters then we constructed the model using those parameters, then trained (fitted) the model to our training data (</a:t>
            </a:r>
            <a:r>
              <a:rPr lang="en-US" altLang="en-US" dirty="0" err="1"/>
              <a:t>X_train</a:t>
            </a:r>
            <a:r>
              <a:rPr lang="en-US" altLang="en-US" dirty="0"/>
              <a:t> and </a:t>
            </a:r>
            <a:r>
              <a:rPr lang="en-US" altLang="en-US" dirty="0" err="1"/>
              <a:t>y_train</a:t>
            </a:r>
            <a:r>
              <a:rPr lang="en-US" altLang="en-US" dirty="0"/>
              <a:t>),  as shown in figure.</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then tested the model on our test data (</a:t>
            </a:r>
            <a:r>
              <a:rPr lang="en-US" altLang="en-US" dirty="0" err="1"/>
              <a:t>X_test</a:t>
            </a:r>
            <a:r>
              <a:rPr lang="en-US" altLang="en-US" dirty="0"/>
              <a:t>) and finally, we evaluated the model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performance by comparing the model predictions with the true values in </a:t>
            </a:r>
            <a:r>
              <a:rPr lang="en-US" altLang="en-US" dirty="0" err="1"/>
              <a:t>y_test</a:t>
            </a:r>
            <a:r>
              <a:rPr lang="en-US" altLang="en-US" dirty="0"/>
              <a:t>.</a:t>
            </a:r>
          </a:p>
        </p:txBody>
      </p:sp>
    </p:spTree>
    <p:extLst>
      <p:ext uri="{BB962C8B-B14F-4D97-AF65-F5344CB8AC3E}">
        <p14:creationId xmlns:p14="http://schemas.microsoft.com/office/powerpoint/2010/main" val="2756553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54DF8-066D-4DF6-8A44-2317DBCA78A5}"/>
              </a:ext>
            </a:extLst>
          </p:cNvPr>
          <p:cNvSpPr>
            <a:spLocks noGrp="1"/>
          </p:cNvSpPr>
          <p:nvPr>
            <p:ph type="title"/>
          </p:nvPr>
        </p:nvSpPr>
        <p:spPr>
          <a:xfrm>
            <a:off x="3461656" y="786384"/>
            <a:ext cx="6302829" cy="1004316"/>
          </a:xfrm>
        </p:spPr>
        <p:txBody>
          <a:bodyPr anchor="b">
            <a:normAutofit/>
          </a:bodyPr>
          <a:lstStyle/>
          <a:p>
            <a:r>
              <a:rPr lang="en-US" b="1" dirty="0"/>
              <a:t>           Conclusion</a:t>
            </a:r>
          </a:p>
        </p:txBody>
      </p:sp>
      <p:sp>
        <p:nvSpPr>
          <p:cNvPr id="3" name="Content Placeholder 2">
            <a:extLst>
              <a:ext uri="{FF2B5EF4-FFF2-40B4-BE49-F238E27FC236}">
                <a16:creationId xmlns:a16="http://schemas.microsoft.com/office/drawing/2014/main" id="{A8F49419-F4C1-4E5E-A986-96EAD7057199}"/>
              </a:ext>
            </a:extLst>
          </p:cNvPr>
          <p:cNvSpPr>
            <a:spLocks noGrp="1"/>
          </p:cNvSpPr>
          <p:nvPr>
            <p:ph type="body" sz="half" idx="2"/>
          </p:nvPr>
        </p:nvSpPr>
        <p:spPr>
          <a:xfrm>
            <a:off x="643465" y="3238500"/>
            <a:ext cx="10280349" cy="2869055"/>
          </a:xfrm>
        </p:spPr>
        <p:txBody>
          <a:bodyPr>
            <a:normAutofit/>
          </a:bodyPr>
          <a:lstStyle/>
          <a:p>
            <a:r>
              <a:rPr lang="en-US" dirty="0"/>
              <a:t>In this presentation, we built several regression models to predict the price of some house given some of the house features. We evaluated and compared each model to determine the one with highest performance. We also looked at how some models rank the features according to their importance. In this presentation, we followed the data science process starting with getting the data, then cleaning and preprocessing the data, followed by exploring the data and building models, then evaluating the results and communicating them with visualizations.</a:t>
            </a:r>
          </a:p>
          <a:p>
            <a:r>
              <a:rPr lang="en-US" dirty="0"/>
              <a:t>We also suggest people to take consideration of the features that were deemed as most important as seen in the feature selection section; this might help them estimate the house price better.</a:t>
            </a:r>
          </a:p>
          <a:p>
            <a:pPr>
              <a:lnSpc>
                <a:spcPct val="100000"/>
              </a:lnSpc>
            </a:pPr>
            <a:endParaRPr lang="en-US" sz="2400" dirty="0">
              <a:latin typeface="Aldhabi" panose="020B0604020202020204" pitchFamily="2" charset="-78"/>
              <a:cs typeface="Aldhabi" panose="020B0604020202020204" pitchFamily="2" charset="-78"/>
            </a:endParaRPr>
          </a:p>
        </p:txBody>
      </p:sp>
      <p:sp>
        <p:nvSpPr>
          <p:cNvPr id="10" name="Rectangle 9">
            <a:extLst>
              <a:ext uri="{FF2B5EF4-FFF2-40B4-BE49-F238E27FC236}">
                <a16:creationId xmlns:a16="http://schemas.microsoft.com/office/drawing/2014/main" id="{45786392-28F0-410A-9A4E-498FBF90A918}"/>
              </a:ext>
            </a:extLst>
          </p:cNvPr>
          <p:cNvSpPr/>
          <p:nvPr/>
        </p:nvSpPr>
        <p:spPr>
          <a:xfrm>
            <a:off x="5429249" y="1790700"/>
            <a:ext cx="666751" cy="369332"/>
          </a:xfrm>
          <a:prstGeom prst="rect">
            <a:avLst/>
          </a:prstGeom>
        </p:spPr>
        <p:txBody>
          <a:bodyPr wrap="square">
            <a:spAutoFit/>
          </a:bodyPr>
          <a:lstStyle/>
          <a:p>
            <a:r>
              <a:rPr lang="en-US" dirty="0">
                <a:solidFill>
                  <a:schemeClr val="tx1">
                    <a:lumMod val="95000"/>
                    <a:lumOff val="5000"/>
                  </a:schemeClr>
                </a:solidFill>
                <a:highlight>
                  <a:srgbClr val="C0C0C0"/>
                </a:highlight>
              </a:rPr>
              <a:t>🏡</a:t>
            </a:r>
            <a:endParaRPr lang="en-IN" dirty="0"/>
          </a:p>
        </p:txBody>
      </p:sp>
    </p:spTree>
    <p:extLst>
      <p:ext uri="{BB962C8B-B14F-4D97-AF65-F5344CB8AC3E}">
        <p14:creationId xmlns:p14="http://schemas.microsoft.com/office/powerpoint/2010/main" val="787850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0013D77-6314-4D7E-B3AE-F64340434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F504834-5C3B-4268-AA97-192F1C8B3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92467" y="482171"/>
            <a:ext cx="6885455" cy="2946815"/>
          </a:xfrm>
        </p:spPr>
        <p:txBody>
          <a:bodyPr>
            <a:normAutofit fontScale="90000"/>
          </a:bodyPr>
          <a:lstStyle/>
          <a:p>
            <a:pPr marL="457200" indent="-457200">
              <a:buFont typeface="Arial" panose="020B0604020202020204" pitchFamily="34" charset="0"/>
              <a:buChar char="•"/>
            </a:pP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r>
              <a:rPr lang="en-IN" sz="1800" dirty="0"/>
              <a:t>In this century, having house is one of the necessities for every person. House prices are increasing every year, so there is a need of system to predict the house prices. In this project, we are going to analyse the features and create the model to predict house prices.</a:t>
            </a:r>
            <a:br>
              <a:rPr lang="en-IN" sz="1400" dirty="0"/>
            </a:br>
            <a:br>
              <a:rPr lang="en-IN" sz="1400" dirty="0"/>
            </a:br>
            <a:br>
              <a:rPr lang="en-IN" sz="1400" dirty="0"/>
            </a:br>
            <a:br>
              <a:rPr lang="en-IN" sz="1400" dirty="0"/>
            </a:br>
            <a:r>
              <a:rPr lang="en-US" sz="2200" dirty="0"/>
              <a:t>In this presentation, we’re going to create a model to predict House prices🏡 based on various factors across different markets.</a:t>
            </a:r>
            <a:br>
              <a:rPr lang="en-IN" sz="2200" dirty="0"/>
            </a:br>
            <a:br>
              <a:rPr lang="en-US" sz="1400" dirty="0"/>
            </a:br>
            <a:br>
              <a:rPr lang="en-US" sz="1400" dirty="0"/>
            </a:br>
            <a:endParaRPr lang="en-US" sz="1400" i="1"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452617" y="3531204"/>
            <a:ext cx="5530919" cy="1606576"/>
          </a:xfrm>
        </p:spPr>
        <p:txBody>
          <a:bodyPr>
            <a:normAutofit/>
          </a:bodyPr>
          <a:lstStyle/>
          <a:p>
            <a:r>
              <a:rPr lang="en-US" dirty="0"/>
              <a:t>                                       </a:t>
            </a:r>
          </a:p>
        </p:txBody>
      </p:sp>
      <p:cxnSp>
        <p:nvCxnSpPr>
          <p:cNvPr id="75" name="Straight Connector 74">
            <a:extLst>
              <a:ext uri="{FF2B5EF4-FFF2-40B4-BE49-F238E27FC236}">
                <a16:creationId xmlns:a16="http://schemas.microsoft.com/office/drawing/2014/main" id="{08499C1D-827E-4262-9D7E-C9C5D41F74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8" y="3528543"/>
            <a:ext cx="55361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77" name="Group 76">
            <a:extLst>
              <a:ext uri="{FF2B5EF4-FFF2-40B4-BE49-F238E27FC236}">
                <a16:creationId xmlns:a16="http://schemas.microsoft.com/office/drawing/2014/main" id="{14769521-3FF2-4900-8E88-FE324129CB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78" name="Rectangle 77">
              <a:extLst>
                <a:ext uri="{FF2B5EF4-FFF2-40B4-BE49-F238E27FC236}">
                  <a16:creationId xmlns:a16="http://schemas.microsoft.com/office/drawing/2014/main" id="{81FA2858-515C-4B19-957E-E33BE2525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C120D3D-6DFE-4D3F-821A-5DEB60B85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6BC7CEFB-97D5-4C30-8AB4-872DDCDDA8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529" r="21143"/>
          <a:stretch/>
        </p:blipFill>
        <p:spPr bwMode="auto">
          <a:xfrm>
            <a:off x="8116373" y="1116345"/>
            <a:ext cx="2799103" cy="3866172"/>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a:extLst>
              <a:ext uri="{FF2B5EF4-FFF2-40B4-BE49-F238E27FC236}">
                <a16:creationId xmlns:a16="http://schemas.microsoft.com/office/drawing/2014/main" id="{734D3980-B8F4-49E4-BADC-88E2D3517D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3" name="Straight Connector 82">
            <a:extLst>
              <a:ext uri="{FF2B5EF4-FFF2-40B4-BE49-F238E27FC236}">
                <a16:creationId xmlns:a16="http://schemas.microsoft.com/office/drawing/2014/main" id="{90E57DF2-FA2B-4494-B47E-8180C6326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14CB-8752-4419-B879-2635C5BD81AC}"/>
              </a:ext>
            </a:extLst>
          </p:cNvPr>
          <p:cNvSpPr>
            <a:spLocks noGrp="1"/>
          </p:cNvSpPr>
          <p:nvPr>
            <p:ph type="title"/>
          </p:nvPr>
        </p:nvSpPr>
        <p:spPr>
          <a:xfrm>
            <a:off x="1097280" y="286603"/>
            <a:ext cx="10058400" cy="1460553"/>
          </a:xfrm>
        </p:spPr>
        <p:txBody>
          <a:bodyPr>
            <a:normAutofit/>
          </a:bodyPr>
          <a:lstStyle/>
          <a:p>
            <a:r>
              <a:rPr lang="en-US" sz="3600" b="1" dirty="0"/>
              <a:t>                       About Dataset</a:t>
            </a:r>
          </a:p>
        </p:txBody>
      </p:sp>
      <p:sp>
        <p:nvSpPr>
          <p:cNvPr id="3" name="Content Placeholder 2">
            <a:extLst>
              <a:ext uri="{FF2B5EF4-FFF2-40B4-BE49-F238E27FC236}">
                <a16:creationId xmlns:a16="http://schemas.microsoft.com/office/drawing/2014/main" id="{62B521B6-D27C-4AFF-B2E2-83185204C77E}"/>
              </a:ext>
            </a:extLst>
          </p:cNvPr>
          <p:cNvSpPr>
            <a:spLocks noGrp="1"/>
          </p:cNvSpPr>
          <p:nvPr>
            <p:ph idx="1"/>
          </p:nvPr>
        </p:nvSpPr>
        <p:spPr>
          <a:xfrm>
            <a:off x="1097280" y="1952625"/>
            <a:ext cx="10058400" cy="3916467"/>
          </a:xfrm>
        </p:spPr>
        <p:txBody>
          <a:bodyPr/>
          <a:lstStyle/>
          <a:p>
            <a:pPr>
              <a:buFont typeface="Wingdings" panose="05000000000000000000" pitchFamily="2" charset="2"/>
              <a:buChar char="q"/>
            </a:pPr>
            <a:r>
              <a:rPr lang="en-IN" dirty="0"/>
              <a:t>This dataset has been taken from a US-based housing company named Surprise Housing. The main objective of this project is to analyse the train &amp; test dataset to predict the house pricing. It comprises of test &amp; train datasets which have 80 columns, 292 rows and 1168 rows with 81 features, respectively. Here the target feature is ‘</a:t>
            </a:r>
            <a:r>
              <a:rPr lang="en-IN" dirty="0" err="1"/>
              <a:t>SalePrice</a:t>
            </a:r>
            <a:r>
              <a:rPr lang="en-IN" dirty="0"/>
              <a:t>’ in train dataset.</a:t>
            </a:r>
          </a:p>
          <a:p>
            <a:pPr>
              <a:buFont typeface="Wingdings" panose="05000000000000000000" pitchFamily="2" charset="2"/>
              <a:buChar char="q"/>
            </a:pPr>
            <a:r>
              <a:rPr lang="en-IN" dirty="0"/>
              <a:t>This train dataset having null values which we will handle later. It consists of 3 float type, 35 integer type and 43 object type.</a:t>
            </a:r>
          </a:p>
          <a:p>
            <a:pPr>
              <a:buFont typeface="Wingdings" panose="05000000000000000000" pitchFamily="2" charset="2"/>
              <a:buChar char="q"/>
            </a:pPr>
            <a:r>
              <a:rPr lang="en-IN" dirty="0"/>
              <a:t>This test dataset having null values which we will handle later. It consists of 4 float type, 34 integer type and 42 object type.</a:t>
            </a:r>
            <a:r>
              <a:rPr lang="en-US" dirty="0"/>
              <a:t>.</a:t>
            </a:r>
          </a:p>
          <a:p>
            <a:pPr>
              <a:buFont typeface="Wingdings" panose="05000000000000000000" pitchFamily="2" charset="2"/>
              <a:buChar char="q"/>
            </a:pPr>
            <a:r>
              <a:rPr lang="en-US" dirty="0"/>
              <a:t>In this Dataset</a:t>
            </a:r>
            <a:r>
              <a:rPr lang="en-IN" dirty="0"/>
              <a:t>The Test data is what we will use to “teach” or train our model</a:t>
            </a:r>
            <a:r>
              <a:rPr lang="en-US" dirty="0"/>
              <a:t>’.</a:t>
            </a:r>
          </a:p>
          <a:p>
            <a:pPr>
              <a:buFont typeface="Wingdings" panose="05000000000000000000" pitchFamily="2" charset="2"/>
              <a:buChar char="q"/>
            </a:pPr>
            <a:endParaRPr lang="en-US" dirty="0"/>
          </a:p>
        </p:txBody>
      </p:sp>
      <p:sp>
        <p:nvSpPr>
          <p:cNvPr id="5" name="Rectangle 4">
            <a:extLst>
              <a:ext uri="{FF2B5EF4-FFF2-40B4-BE49-F238E27FC236}">
                <a16:creationId xmlns:a16="http://schemas.microsoft.com/office/drawing/2014/main" id="{63B45E21-4684-4C35-8EE1-84E46459E8E8}"/>
              </a:ext>
            </a:extLst>
          </p:cNvPr>
          <p:cNvSpPr/>
          <p:nvPr/>
        </p:nvSpPr>
        <p:spPr>
          <a:xfrm>
            <a:off x="5698671" y="1387929"/>
            <a:ext cx="1289957" cy="369332"/>
          </a:xfrm>
          <a:prstGeom prst="rect">
            <a:avLst/>
          </a:prstGeom>
        </p:spPr>
        <p:txBody>
          <a:bodyPr wrap="square">
            <a:spAutoFit/>
          </a:bodyPr>
          <a:lstStyle/>
          <a:p>
            <a:r>
              <a:rPr lang="en-US" dirty="0"/>
              <a:t>🏡</a:t>
            </a:r>
            <a:endParaRPr lang="en-IN" dirty="0"/>
          </a:p>
        </p:txBody>
      </p:sp>
    </p:spTree>
    <p:extLst>
      <p:ext uri="{BB962C8B-B14F-4D97-AF65-F5344CB8AC3E}">
        <p14:creationId xmlns:p14="http://schemas.microsoft.com/office/powerpoint/2010/main" val="1716784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C0C44-463D-4275-B8D3-CF7AEE527CBF}"/>
              </a:ext>
            </a:extLst>
          </p:cNvPr>
          <p:cNvSpPr>
            <a:spLocks noGrp="1"/>
          </p:cNvSpPr>
          <p:nvPr>
            <p:ph type="title"/>
          </p:nvPr>
        </p:nvSpPr>
        <p:spPr>
          <a:xfrm>
            <a:off x="1097280" y="286603"/>
            <a:ext cx="10058400" cy="1525868"/>
          </a:xfrm>
        </p:spPr>
        <p:txBody>
          <a:bodyPr/>
          <a:lstStyle/>
          <a:p>
            <a:r>
              <a:rPr lang="en-US" dirty="0"/>
              <a:t>                          </a:t>
            </a:r>
            <a:br>
              <a:rPr lang="en-US" dirty="0"/>
            </a:br>
            <a:r>
              <a:rPr lang="en-US" dirty="0"/>
              <a:t>                         </a:t>
            </a:r>
            <a:r>
              <a:rPr lang="en-US" b="1" dirty="0"/>
              <a:t>data pre-processing</a:t>
            </a:r>
          </a:p>
        </p:txBody>
      </p:sp>
      <p:sp>
        <p:nvSpPr>
          <p:cNvPr id="3" name="Content Placeholder 2">
            <a:extLst>
              <a:ext uri="{FF2B5EF4-FFF2-40B4-BE49-F238E27FC236}">
                <a16:creationId xmlns:a16="http://schemas.microsoft.com/office/drawing/2014/main" id="{0C6EFB6C-8FEC-4D27-99D2-5580E8C1EE7C}"/>
              </a:ext>
            </a:extLst>
          </p:cNvPr>
          <p:cNvSpPr>
            <a:spLocks noGrp="1"/>
          </p:cNvSpPr>
          <p:nvPr>
            <p:ph idx="1"/>
          </p:nvPr>
        </p:nvSpPr>
        <p:spPr>
          <a:xfrm>
            <a:off x="1097280" y="1812471"/>
            <a:ext cx="10058400" cy="4521654"/>
          </a:xfrm>
        </p:spPr>
        <p:txBody>
          <a:bodyPr>
            <a:normAutofit fontScale="92500" lnSpcReduction="20000"/>
          </a:bodyPr>
          <a:lstStyle/>
          <a:p>
            <a:pPr algn="just">
              <a:buFont typeface="Wingdings" panose="05000000000000000000" pitchFamily="2" charset="2"/>
              <a:buChar char="q"/>
            </a:pPr>
            <a:r>
              <a:rPr lang="en-IN" dirty="0"/>
              <a:t>Dealing with Null Values: In this train Dataset, there are 18 columns consisting null values and in test dataset test dataset 19 columns have null values. All missing values in both datasets will be filled with mean and mode as per the category of values. </a:t>
            </a:r>
          </a:p>
          <a:p>
            <a:pPr algn="just">
              <a:buFont typeface="Wingdings" panose="05000000000000000000" pitchFamily="2" charset="2"/>
              <a:buChar char="q"/>
            </a:pPr>
            <a:r>
              <a:rPr lang="en-IN" dirty="0"/>
              <a:t>Dealing with Skewness – In these datasets, few of the columns do not follow the normal distribution that need to treat to convert it into normal distribution by applying NumPy log method.</a:t>
            </a:r>
          </a:p>
          <a:p>
            <a:pPr algn="just">
              <a:buFont typeface="Wingdings" panose="05000000000000000000" pitchFamily="2" charset="2"/>
              <a:buChar char="q"/>
            </a:pPr>
            <a:r>
              <a:rPr lang="en-IN" dirty="0"/>
              <a:t>In Data transformation we recheck that all present columns are numerical or not? Here we performed encoding to convert the features into numerical.</a:t>
            </a:r>
          </a:p>
          <a:p>
            <a:pPr algn="just">
              <a:buFont typeface="Wingdings" panose="05000000000000000000" pitchFamily="2" charset="2"/>
              <a:buChar char="q"/>
            </a:pPr>
            <a:r>
              <a:rPr lang="en-IN" dirty="0"/>
              <a:t>In this dataset, we have described the correlation and relationship present amongst each feature with target variable. Here we observed that there are many correlated variables in our dataset. We found few of the columns are positively corelated and few are negatively corelated.</a:t>
            </a:r>
          </a:p>
          <a:p>
            <a:pPr algn="just">
              <a:buFont typeface="Wingdings" panose="05000000000000000000" pitchFamily="2" charset="2"/>
              <a:buChar char="q"/>
            </a:pPr>
            <a:r>
              <a:rPr lang="en-IN" dirty="0"/>
              <a:t>We found values of numerical columns are not standard so for simplicity we use min-max scaler for all features.</a:t>
            </a:r>
          </a:p>
          <a:p>
            <a:pPr algn="just">
              <a:buFont typeface="Wingdings" panose="05000000000000000000" pitchFamily="2" charset="2"/>
              <a:buChar char="q"/>
            </a:pPr>
            <a:endParaRPr lang="en-IN" dirty="0"/>
          </a:p>
          <a:p>
            <a:pPr marL="0" indent="0" algn="just">
              <a:buNone/>
            </a:pPr>
            <a:endParaRPr lang="en-US" dirty="0"/>
          </a:p>
          <a:p>
            <a:pPr algn="just">
              <a:buFont typeface="Wingdings" panose="05000000000000000000" pitchFamily="2" charset="2"/>
              <a:buChar char="q"/>
            </a:pPr>
            <a:endParaRPr lang="en-US" dirty="0"/>
          </a:p>
          <a:p>
            <a:pPr algn="just">
              <a:buFont typeface="Wingdings" panose="05000000000000000000" pitchFamily="2" charset="2"/>
              <a:buChar char="q"/>
            </a:pPr>
            <a:endParaRPr lang="en-US" dirty="0"/>
          </a:p>
        </p:txBody>
      </p:sp>
      <p:sp>
        <p:nvSpPr>
          <p:cNvPr id="4" name="Rectangle 3">
            <a:extLst>
              <a:ext uri="{FF2B5EF4-FFF2-40B4-BE49-F238E27FC236}">
                <a16:creationId xmlns:a16="http://schemas.microsoft.com/office/drawing/2014/main" id="{5F1BB840-B11E-444F-BE75-3512C7E90783}"/>
              </a:ext>
            </a:extLst>
          </p:cNvPr>
          <p:cNvSpPr/>
          <p:nvPr/>
        </p:nvSpPr>
        <p:spPr>
          <a:xfrm>
            <a:off x="5829301" y="1355271"/>
            <a:ext cx="587828" cy="369332"/>
          </a:xfrm>
          <a:prstGeom prst="rect">
            <a:avLst/>
          </a:prstGeom>
        </p:spPr>
        <p:txBody>
          <a:bodyPr wrap="square">
            <a:spAutoFit/>
          </a:bodyPr>
          <a:lstStyle/>
          <a:p>
            <a:r>
              <a:rPr lang="en-US" dirty="0"/>
              <a:t>🏡</a:t>
            </a:r>
            <a:endParaRPr lang="en-IN" dirty="0"/>
          </a:p>
        </p:txBody>
      </p:sp>
    </p:spTree>
    <p:extLst>
      <p:ext uri="{BB962C8B-B14F-4D97-AF65-F5344CB8AC3E}">
        <p14:creationId xmlns:p14="http://schemas.microsoft.com/office/powerpoint/2010/main" val="763380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B344-67AF-44A3-8C46-96648A09EA1E}"/>
              </a:ext>
            </a:extLst>
          </p:cNvPr>
          <p:cNvSpPr>
            <a:spLocks noGrp="1"/>
          </p:cNvSpPr>
          <p:nvPr>
            <p:ph type="title"/>
          </p:nvPr>
        </p:nvSpPr>
        <p:spPr/>
        <p:txBody>
          <a:bodyPr anchor="b">
            <a:normAutofit/>
          </a:bodyPr>
          <a:lstStyle/>
          <a:p>
            <a:r>
              <a:rPr lang="en-IN" b="1" dirty="0"/>
              <a:t>                   Data Visualization</a:t>
            </a:r>
            <a:endParaRPr lang="en-US" dirty="0"/>
          </a:p>
        </p:txBody>
      </p:sp>
      <p:sp>
        <p:nvSpPr>
          <p:cNvPr id="3" name="Content Placeholder 2">
            <a:extLst>
              <a:ext uri="{FF2B5EF4-FFF2-40B4-BE49-F238E27FC236}">
                <a16:creationId xmlns:a16="http://schemas.microsoft.com/office/drawing/2014/main" id="{69964AA2-0045-40AB-A75F-BA6A505EB9D4}"/>
              </a:ext>
            </a:extLst>
          </p:cNvPr>
          <p:cNvSpPr>
            <a:spLocks noGrp="1"/>
          </p:cNvSpPr>
          <p:nvPr>
            <p:ph sz="half" idx="1"/>
          </p:nvPr>
        </p:nvSpPr>
        <p:spPr>
          <a:xfrm>
            <a:off x="1036320" y="2120900"/>
            <a:ext cx="10119360" cy="3748194"/>
          </a:xfrm>
        </p:spPr>
        <p:txBody>
          <a:bodyPr>
            <a:normAutofit/>
          </a:bodyPr>
          <a:lstStyle/>
          <a:p>
            <a:r>
              <a:rPr lang="en-US" dirty="0"/>
              <a:t>Here we observed that with increase in year of house sold the price of house is decreasing. With this we are trying to get more information.</a:t>
            </a:r>
          </a:p>
          <a:p>
            <a:pPr marL="0" indent="0">
              <a:buNone/>
            </a:pPr>
            <a:r>
              <a:rPr lang="en-US" dirty="0"/>
              <a:t>                                                                               </a:t>
            </a:r>
          </a:p>
          <a:p>
            <a:pPr marL="0" indent="0">
              <a:buNone/>
            </a:pPr>
            <a:r>
              <a:rPr lang="en-US" dirty="0"/>
              <a:t>                                                                        </a:t>
            </a:r>
          </a:p>
          <a:p>
            <a:pPr marL="0" indent="0">
              <a:buNone/>
            </a:pPr>
            <a:r>
              <a:rPr lang="en-US" sz="2400" dirty="0"/>
              <a:t>                                                             Temporal </a:t>
            </a:r>
            <a:r>
              <a:rPr lang="en-US" sz="2400" dirty="0" err="1"/>
              <a:t>Datatime</a:t>
            </a:r>
            <a:r>
              <a:rPr lang="en-US" sz="2400" dirty="0"/>
              <a:t> variable Analysis</a:t>
            </a:r>
          </a:p>
          <a:p>
            <a:pPr marL="0" indent="0">
              <a:buNone/>
            </a:pPr>
            <a:r>
              <a:rPr lang="en-US" sz="1400" dirty="0"/>
              <a:t>                                                                                                           </a:t>
            </a:r>
            <a:endParaRPr lang="en-US" dirty="0"/>
          </a:p>
        </p:txBody>
      </p:sp>
      <p:pic>
        <p:nvPicPr>
          <p:cNvPr id="5" name="Picture 4">
            <a:extLst>
              <a:ext uri="{FF2B5EF4-FFF2-40B4-BE49-F238E27FC236}">
                <a16:creationId xmlns:a16="http://schemas.microsoft.com/office/drawing/2014/main" id="{CA3D20D9-4F70-4DE4-B1E0-362801324E37}"/>
              </a:ext>
            </a:extLst>
          </p:cNvPr>
          <p:cNvPicPr>
            <a:picLocks noChangeAspect="1"/>
          </p:cNvPicPr>
          <p:nvPr/>
        </p:nvPicPr>
        <p:blipFill>
          <a:blip r:embed="rId2"/>
          <a:stretch>
            <a:fillRect/>
          </a:stretch>
        </p:blipFill>
        <p:spPr>
          <a:xfrm>
            <a:off x="429987" y="3027808"/>
            <a:ext cx="5486400" cy="3533775"/>
          </a:xfrm>
          <a:prstGeom prst="rect">
            <a:avLst/>
          </a:prstGeom>
        </p:spPr>
      </p:pic>
    </p:spTree>
    <p:extLst>
      <p:ext uri="{BB962C8B-B14F-4D97-AF65-F5344CB8AC3E}">
        <p14:creationId xmlns:p14="http://schemas.microsoft.com/office/powerpoint/2010/main" val="326734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EC095-3C66-44C7-9779-959E293B1689}"/>
              </a:ext>
            </a:extLst>
          </p:cNvPr>
          <p:cNvSpPr>
            <a:spLocks noGrp="1"/>
          </p:cNvSpPr>
          <p:nvPr>
            <p:ph type="title"/>
          </p:nvPr>
        </p:nvSpPr>
        <p:spPr/>
        <p:txBody>
          <a:bodyPr>
            <a:normAutofit/>
          </a:bodyPr>
          <a:lstStyle/>
          <a:p>
            <a:br>
              <a:rPr lang="en-US" sz="1800" dirty="0"/>
            </a:br>
            <a:r>
              <a:rPr lang="en-US" sz="1800" dirty="0"/>
              <a:t>                             </a:t>
            </a:r>
            <a:r>
              <a:rPr lang="en-US" sz="2000" dirty="0"/>
              <a:t>Analyzing  visualization for discrete features</a:t>
            </a:r>
          </a:p>
        </p:txBody>
      </p:sp>
      <p:sp>
        <p:nvSpPr>
          <p:cNvPr id="4" name="Content Placeholder 3">
            <a:extLst>
              <a:ext uri="{FF2B5EF4-FFF2-40B4-BE49-F238E27FC236}">
                <a16:creationId xmlns:a16="http://schemas.microsoft.com/office/drawing/2014/main" id="{B91E9515-A370-4199-AF22-15A5199DD965}"/>
              </a:ext>
            </a:extLst>
          </p:cNvPr>
          <p:cNvSpPr>
            <a:spLocks noGrp="1"/>
          </p:cNvSpPr>
          <p:nvPr>
            <p:ph sz="half" idx="2"/>
          </p:nvPr>
        </p:nvSpPr>
        <p:spPr>
          <a:xfrm>
            <a:off x="6413771" y="2017342"/>
            <a:ext cx="5375458" cy="3833371"/>
          </a:xfrm>
        </p:spPr>
        <p:txBody>
          <a:bodyPr>
            <a:normAutofit/>
          </a:bodyPr>
          <a:lstStyle/>
          <a:p>
            <a:pPr algn="just"/>
            <a:r>
              <a:rPr lang="en-US" sz="2400" dirty="0"/>
              <a:t>With above graphs we can say that there is relationship between discrete variables and sale price like Overall quality showing exponential relationship to </a:t>
            </a:r>
            <a:r>
              <a:rPr lang="en-US" sz="2400" dirty="0" err="1"/>
              <a:t>saleprice</a:t>
            </a:r>
            <a:r>
              <a:rPr lang="en-US" sz="2400" dirty="0"/>
              <a:t>. Monotonic relationship, uniform and non uniform relationship relationships with sale price. Thus, this visualization giving lots of information.</a:t>
            </a:r>
          </a:p>
        </p:txBody>
      </p:sp>
      <p:pic>
        <p:nvPicPr>
          <p:cNvPr id="3" name="Picture 2">
            <a:extLst>
              <a:ext uri="{FF2B5EF4-FFF2-40B4-BE49-F238E27FC236}">
                <a16:creationId xmlns:a16="http://schemas.microsoft.com/office/drawing/2014/main" id="{2DAF3FAA-0006-4330-B16A-EE0667301F37}"/>
              </a:ext>
            </a:extLst>
          </p:cNvPr>
          <p:cNvPicPr>
            <a:picLocks noChangeAspect="1"/>
          </p:cNvPicPr>
          <p:nvPr/>
        </p:nvPicPr>
        <p:blipFill>
          <a:blip r:embed="rId2"/>
          <a:stretch>
            <a:fillRect/>
          </a:stretch>
        </p:blipFill>
        <p:spPr>
          <a:xfrm>
            <a:off x="172307" y="2010878"/>
            <a:ext cx="2897464" cy="3883736"/>
          </a:xfrm>
          <a:prstGeom prst="rect">
            <a:avLst/>
          </a:prstGeom>
        </p:spPr>
      </p:pic>
      <p:pic>
        <p:nvPicPr>
          <p:cNvPr id="8" name="Picture 7">
            <a:extLst>
              <a:ext uri="{FF2B5EF4-FFF2-40B4-BE49-F238E27FC236}">
                <a16:creationId xmlns:a16="http://schemas.microsoft.com/office/drawing/2014/main" id="{DD180C7B-068D-48BF-A6C0-61E627F30EFA}"/>
              </a:ext>
            </a:extLst>
          </p:cNvPr>
          <p:cNvPicPr>
            <a:picLocks noChangeAspect="1"/>
          </p:cNvPicPr>
          <p:nvPr/>
        </p:nvPicPr>
        <p:blipFill>
          <a:blip r:embed="rId3"/>
          <a:stretch>
            <a:fillRect/>
          </a:stretch>
        </p:blipFill>
        <p:spPr>
          <a:xfrm>
            <a:off x="3293039" y="2036060"/>
            <a:ext cx="2897464" cy="3833371"/>
          </a:xfrm>
          <a:prstGeom prst="rect">
            <a:avLst/>
          </a:prstGeom>
        </p:spPr>
      </p:pic>
    </p:spTree>
    <p:extLst>
      <p:ext uri="{BB962C8B-B14F-4D97-AF65-F5344CB8AC3E}">
        <p14:creationId xmlns:p14="http://schemas.microsoft.com/office/powerpoint/2010/main" val="2303808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8" name="Rectangle 49">
            <a:extLst>
              <a:ext uri="{FF2B5EF4-FFF2-40B4-BE49-F238E27FC236}">
                <a16:creationId xmlns:a16="http://schemas.microsoft.com/office/drawing/2014/main" id="{E724B9E8-02C8-4B2E-8770-A00A67760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9" name="Picture 51">
            <a:extLst>
              <a:ext uri="{FF2B5EF4-FFF2-40B4-BE49-F238E27FC236}">
                <a16:creationId xmlns:a16="http://schemas.microsoft.com/office/drawing/2014/main" id="{7B8AE548-0BFA-4792-9962-3375923C7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0" name="Straight Connector 53">
            <a:extLst>
              <a:ext uri="{FF2B5EF4-FFF2-40B4-BE49-F238E27FC236}">
                <a16:creationId xmlns:a16="http://schemas.microsoft.com/office/drawing/2014/main" id="{67639EF4-FA83-4D85-90FE-B831AF283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55">
            <a:extLst>
              <a:ext uri="{FF2B5EF4-FFF2-40B4-BE49-F238E27FC236}">
                <a16:creationId xmlns:a16="http://schemas.microsoft.com/office/drawing/2014/main" id="{77F5183C-A26A-4229-984A-7FCEB7EE2D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955A27D-6902-439D-BF84-7D97912B95AB}"/>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sz="2200"/>
              <a:t>Analyzing relationship between </a:t>
            </a:r>
            <a:br>
              <a:rPr lang="en-US" sz="2200"/>
            </a:br>
            <a:r>
              <a:rPr lang="en-US" sz="2200"/>
              <a:t>                                         categorical features and sale price</a:t>
            </a:r>
          </a:p>
        </p:txBody>
      </p:sp>
      <p:pic>
        <p:nvPicPr>
          <p:cNvPr id="7" name="Picture 6" descr="Chart, bar chart&#10;&#10;Description automatically generated">
            <a:extLst>
              <a:ext uri="{FF2B5EF4-FFF2-40B4-BE49-F238E27FC236}">
                <a16:creationId xmlns:a16="http://schemas.microsoft.com/office/drawing/2014/main" id="{6BCD3F51-1A8C-4304-8B5C-8EAC3264120C}"/>
              </a:ext>
            </a:extLst>
          </p:cNvPr>
          <p:cNvPicPr>
            <a:picLocks noChangeAspect="1"/>
          </p:cNvPicPr>
          <p:nvPr/>
        </p:nvPicPr>
        <p:blipFill rotWithShape="1">
          <a:blip r:embed="rId3"/>
          <a:srcRect t="4457" r="6" b="1032"/>
          <a:stretch/>
        </p:blipFill>
        <p:spPr>
          <a:xfrm>
            <a:off x="577324" y="1955319"/>
            <a:ext cx="2943879" cy="1643006"/>
          </a:xfrm>
          <a:prstGeom prst="rect">
            <a:avLst/>
          </a:prstGeom>
        </p:spPr>
      </p:pic>
      <p:pic>
        <p:nvPicPr>
          <p:cNvPr id="6" name="Picture 5" descr="Chart, bar chart&#10;&#10;Description automatically generated">
            <a:extLst>
              <a:ext uri="{FF2B5EF4-FFF2-40B4-BE49-F238E27FC236}">
                <a16:creationId xmlns:a16="http://schemas.microsoft.com/office/drawing/2014/main" id="{AEB442F9-4806-4EDE-ABB8-910D47668C04}"/>
              </a:ext>
            </a:extLst>
          </p:cNvPr>
          <p:cNvPicPr>
            <a:picLocks noChangeAspect="1"/>
          </p:cNvPicPr>
          <p:nvPr/>
        </p:nvPicPr>
        <p:blipFill rotWithShape="1">
          <a:blip r:embed="rId4"/>
          <a:srcRect l="25189" r="5526" b="-3"/>
          <a:stretch/>
        </p:blipFill>
        <p:spPr>
          <a:xfrm>
            <a:off x="577323" y="3597262"/>
            <a:ext cx="2943879" cy="2132193"/>
          </a:xfrm>
          <a:prstGeom prst="rect">
            <a:avLst/>
          </a:prstGeom>
        </p:spPr>
      </p:pic>
      <p:pic>
        <p:nvPicPr>
          <p:cNvPr id="5" name="Content Placeholder 4" descr="Chart, bar chart&#10;&#10;Description automatically generated">
            <a:extLst>
              <a:ext uri="{FF2B5EF4-FFF2-40B4-BE49-F238E27FC236}">
                <a16:creationId xmlns:a16="http://schemas.microsoft.com/office/drawing/2014/main" id="{61D25784-A765-430A-BCE0-72B299F6D5A1}"/>
              </a:ext>
            </a:extLst>
          </p:cNvPr>
          <p:cNvPicPr>
            <a:picLocks noGrp="1" noChangeAspect="1"/>
          </p:cNvPicPr>
          <p:nvPr>
            <p:ph sz="half" idx="1"/>
          </p:nvPr>
        </p:nvPicPr>
        <p:blipFill rotWithShape="1">
          <a:blip r:embed="rId5"/>
          <a:srcRect l="21640" r="12081" b="1"/>
          <a:stretch/>
        </p:blipFill>
        <p:spPr>
          <a:xfrm>
            <a:off x="3521203" y="1911246"/>
            <a:ext cx="3157183" cy="1750173"/>
          </a:xfrm>
          <a:prstGeom prst="rect">
            <a:avLst/>
          </a:prstGeom>
        </p:spPr>
      </p:pic>
      <p:sp>
        <p:nvSpPr>
          <p:cNvPr id="4" name="Content Placeholder 3">
            <a:extLst>
              <a:ext uri="{FF2B5EF4-FFF2-40B4-BE49-F238E27FC236}">
                <a16:creationId xmlns:a16="http://schemas.microsoft.com/office/drawing/2014/main" id="{0E462448-ACC8-4757-A2E7-7ACF519DE558}"/>
              </a:ext>
            </a:extLst>
          </p:cNvPr>
          <p:cNvSpPr>
            <a:spLocks noGrp="1"/>
          </p:cNvSpPr>
          <p:nvPr>
            <p:ph sz="half" idx="2"/>
          </p:nvPr>
        </p:nvSpPr>
        <p:spPr>
          <a:xfrm>
            <a:off x="6882361" y="2015734"/>
            <a:ext cx="4169336" cy="3450613"/>
          </a:xfrm>
        </p:spPr>
        <p:txBody>
          <a:bodyPr vert="horz" lIns="91440" tIns="45720" rIns="91440" bIns="45720" rtlCol="0" anchor="t">
            <a:normAutofit/>
          </a:bodyPr>
          <a:lstStyle/>
          <a:p>
            <a:pPr algn="ctr"/>
            <a:r>
              <a:rPr lang="en-IN" sz="2800" dirty="0"/>
              <a:t>Categorical Features: The input and output features are uniformly and non-uniformly distributed.</a:t>
            </a:r>
          </a:p>
          <a:p>
            <a:pPr algn="ctr"/>
            <a:endParaRPr lang="en-US" sz="2800" dirty="0"/>
          </a:p>
        </p:txBody>
      </p:sp>
      <p:pic>
        <p:nvPicPr>
          <p:cNvPr id="8" name="Picture 7">
            <a:extLst>
              <a:ext uri="{FF2B5EF4-FFF2-40B4-BE49-F238E27FC236}">
                <a16:creationId xmlns:a16="http://schemas.microsoft.com/office/drawing/2014/main" id="{082EB306-CE21-467C-8CB2-728DCC23F347}"/>
              </a:ext>
            </a:extLst>
          </p:cNvPr>
          <p:cNvPicPr>
            <a:picLocks noChangeAspect="1"/>
          </p:cNvPicPr>
          <p:nvPr/>
        </p:nvPicPr>
        <p:blipFill>
          <a:blip r:embed="rId6"/>
          <a:stretch>
            <a:fillRect/>
          </a:stretch>
        </p:blipFill>
        <p:spPr>
          <a:xfrm>
            <a:off x="3518645" y="3598325"/>
            <a:ext cx="3162300" cy="2152650"/>
          </a:xfrm>
          <a:prstGeom prst="rect">
            <a:avLst/>
          </a:prstGeom>
        </p:spPr>
      </p:pic>
    </p:spTree>
    <p:extLst>
      <p:ext uri="{BB962C8B-B14F-4D97-AF65-F5344CB8AC3E}">
        <p14:creationId xmlns:p14="http://schemas.microsoft.com/office/powerpoint/2010/main" val="1288699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03D09-5BC0-48D7-96DB-0DD26C4D92E1}"/>
              </a:ext>
            </a:extLst>
          </p:cNvPr>
          <p:cNvSpPr>
            <a:spLocks noGrp="1"/>
          </p:cNvSpPr>
          <p:nvPr>
            <p:ph type="title"/>
          </p:nvPr>
        </p:nvSpPr>
        <p:spPr/>
        <p:txBody>
          <a:bodyPr/>
          <a:lstStyle/>
          <a:p>
            <a:r>
              <a:rPr lang="en-US" dirty="0"/>
              <a:t>Analyzing house price relationship with continuous features</a:t>
            </a:r>
            <a:endParaRPr lang="en-IN" dirty="0"/>
          </a:p>
        </p:txBody>
      </p:sp>
      <p:pic>
        <p:nvPicPr>
          <p:cNvPr id="5" name="Content Placeholder 4">
            <a:extLst>
              <a:ext uri="{FF2B5EF4-FFF2-40B4-BE49-F238E27FC236}">
                <a16:creationId xmlns:a16="http://schemas.microsoft.com/office/drawing/2014/main" id="{EF0D0147-3AE4-4F7B-A989-3C5CA78CFC9C}"/>
              </a:ext>
            </a:extLst>
          </p:cNvPr>
          <p:cNvPicPr>
            <a:picLocks noGrp="1" noChangeAspect="1"/>
          </p:cNvPicPr>
          <p:nvPr>
            <p:ph sz="half" idx="1"/>
          </p:nvPr>
        </p:nvPicPr>
        <p:blipFill>
          <a:blip r:embed="rId2"/>
          <a:stretch>
            <a:fillRect/>
          </a:stretch>
        </p:blipFill>
        <p:spPr>
          <a:xfrm>
            <a:off x="291646" y="1864194"/>
            <a:ext cx="3038475" cy="2066925"/>
          </a:xfrm>
          <a:prstGeom prst="rect">
            <a:avLst/>
          </a:prstGeom>
        </p:spPr>
      </p:pic>
      <p:sp>
        <p:nvSpPr>
          <p:cNvPr id="4" name="Content Placeholder 3">
            <a:extLst>
              <a:ext uri="{FF2B5EF4-FFF2-40B4-BE49-F238E27FC236}">
                <a16:creationId xmlns:a16="http://schemas.microsoft.com/office/drawing/2014/main" id="{6B6ACCE8-1871-4583-808A-24C902FA3485}"/>
              </a:ext>
            </a:extLst>
          </p:cNvPr>
          <p:cNvSpPr>
            <a:spLocks noGrp="1"/>
          </p:cNvSpPr>
          <p:nvPr>
            <p:ph sz="half" idx="2"/>
          </p:nvPr>
        </p:nvSpPr>
        <p:spPr>
          <a:xfrm>
            <a:off x="6413771" y="2017343"/>
            <a:ext cx="4645152" cy="3665000"/>
          </a:xfrm>
        </p:spPr>
        <p:txBody>
          <a:bodyPr>
            <a:noAutofit/>
          </a:bodyPr>
          <a:lstStyle/>
          <a:p>
            <a:pPr algn="ctr"/>
            <a:r>
              <a:rPr lang="en-US" sz="2400" dirty="0"/>
              <a:t>With all visualization on continuous features, we observed that few features have gaussian distribution which confirms that data is skewed. Thus, we will convert it into normal distribution feature engineering to get better modelling.</a:t>
            </a:r>
            <a:endParaRPr lang="en-IN" sz="2400" dirty="0"/>
          </a:p>
        </p:txBody>
      </p:sp>
      <p:pic>
        <p:nvPicPr>
          <p:cNvPr id="8" name="Picture 7">
            <a:extLst>
              <a:ext uri="{FF2B5EF4-FFF2-40B4-BE49-F238E27FC236}">
                <a16:creationId xmlns:a16="http://schemas.microsoft.com/office/drawing/2014/main" id="{FF9EF449-2F48-494B-95D3-218BDCA1E432}"/>
              </a:ext>
            </a:extLst>
          </p:cNvPr>
          <p:cNvPicPr>
            <a:picLocks noChangeAspect="1"/>
          </p:cNvPicPr>
          <p:nvPr/>
        </p:nvPicPr>
        <p:blipFill>
          <a:blip r:embed="rId3"/>
          <a:stretch>
            <a:fillRect/>
          </a:stretch>
        </p:blipFill>
        <p:spPr>
          <a:xfrm>
            <a:off x="3330121" y="1864194"/>
            <a:ext cx="3114675" cy="2114550"/>
          </a:xfrm>
          <a:prstGeom prst="rect">
            <a:avLst/>
          </a:prstGeom>
        </p:spPr>
      </p:pic>
      <p:pic>
        <p:nvPicPr>
          <p:cNvPr id="9" name="Picture 8">
            <a:extLst>
              <a:ext uri="{FF2B5EF4-FFF2-40B4-BE49-F238E27FC236}">
                <a16:creationId xmlns:a16="http://schemas.microsoft.com/office/drawing/2014/main" id="{ECB8106A-9C7F-440D-A4D7-E1741DCC5917}"/>
              </a:ext>
            </a:extLst>
          </p:cNvPr>
          <p:cNvPicPr>
            <a:picLocks noChangeAspect="1"/>
          </p:cNvPicPr>
          <p:nvPr/>
        </p:nvPicPr>
        <p:blipFill>
          <a:blip r:embed="rId4"/>
          <a:stretch>
            <a:fillRect/>
          </a:stretch>
        </p:blipFill>
        <p:spPr>
          <a:xfrm>
            <a:off x="291646" y="3931119"/>
            <a:ext cx="3076575" cy="2172395"/>
          </a:xfrm>
          <a:prstGeom prst="rect">
            <a:avLst/>
          </a:prstGeom>
        </p:spPr>
      </p:pic>
      <p:pic>
        <p:nvPicPr>
          <p:cNvPr id="10" name="Picture 9">
            <a:extLst>
              <a:ext uri="{FF2B5EF4-FFF2-40B4-BE49-F238E27FC236}">
                <a16:creationId xmlns:a16="http://schemas.microsoft.com/office/drawing/2014/main" id="{6A1E1C6D-B665-4BD1-8C62-7533F1FB3081}"/>
              </a:ext>
            </a:extLst>
          </p:cNvPr>
          <p:cNvPicPr>
            <a:picLocks noChangeAspect="1"/>
          </p:cNvPicPr>
          <p:nvPr/>
        </p:nvPicPr>
        <p:blipFill>
          <a:blip r:embed="rId5"/>
          <a:stretch>
            <a:fillRect/>
          </a:stretch>
        </p:blipFill>
        <p:spPr>
          <a:xfrm>
            <a:off x="3238409" y="3950864"/>
            <a:ext cx="3228975" cy="2152650"/>
          </a:xfrm>
          <a:prstGeom prst="rect">
            <a:avLst/>
          </a:prstGeom>
        </p:spPr>
      </p:pic>
    </p:spTree>
    <p:extLst>
      <p:ext uri="{BB962C8B-B14F-4D97-AF65-F5344CB8AC3E}">
        <p14:creationId xmlns:p14="http://schemas.microsoft.com/office/powerpoint/2010/main" val="3260533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7" name="Picture 5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9" name="Straight Connector 5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3" name="Rectangle 62">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A40ED58-5BB3-41CA-AABB-DC057C39154E}"/>
              </a:ext>
            </a:extLst>
          </p:cNvPr>
          <p:cNvSpPr>
            <a:spLocks noGrp="1"/>
          </p:cNvSpPr>
          <p:nvPr>
            <p:ph type="title"/>
          </p:nvPr>
        </p:nvSpPr>
        <p:spPr>
          <a:xfrm>
            <a:off x="1450852" y="359230"/>
            <a:ext cx="3530885" cy="1476429"/>
          </a:xfrm>
        </p:spPr>
        <p:txBody>
          <a:bodyPr vert="horz" lIns="91440" tIns="45720" rIns="91440" bIns="45720" rtlCol="0" anchor="t">
            <a:normAutofit/>
          </a:bodyPr>
          <a:lstStyle/>
          <a:p>
            <a:r>
              <a:rPr lang="en-US" b="1" dirty="0"/>
              <a:t>Model Development &amp; Evaluation</a:t>
            </a:r>
          </a:p>
        </p:txBody>
      </p:sp>
      <p:sp>
        <p:nvSpPr>
          <p:cNvPr id="67" name="Rectangle 66">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56B2B53E-9B13-4748-AB0A-F3643202BE29}"/>
              </a:ext>
            </a:extLst>
          </p:cNvPr>
          <p:cNvSpPr>
            <a:spLocks noGrp="1"/>
          </p:cNvSpPr>
          <p:nvPr>
            <p:ph sz="half" idx="1"/>
          </p:nvPr>
        </p:nvSpPr>
        <p:spPr>
          <a:xfrm>
            <a:off x="1451581" y="2015732"/>
            <a:ext cx="3526523" cy="3450613"/>
          </a:xfrm>
        </p:spPr>
        <p:txBody>
          <a:bodyPr vert="horz" lIns="91440" tIns="45720" rIns="91440" bIns="45720" rtlCol="0" anchor="t">
            <a:normAutofit/>
          </a:bodyPr>
          <a:lstStyle/>
          <a:p>
            <a:r>
              <a:rPr lang="en-US" b="1" spc="-50" dirty="0"/>
              <a:t>1) Linear Regression</a:t>
            </a:r>
          </a:p>
          <a:p>
            <a:pPr marL="0" indent="0">
              <a:buNone/>
            </a:pPr>
            <a:r>
              <a:rPr lang="en-US" sz="2400" dirty="0"/>
              <a:t>This technique models the relationship between the target variable and the independent variables (predictors). </a:t>
            </a:r>
          </a:p>
          <a:p>
            <a:endParaRPr lang="en-US" b="1" spc="-50" dirty="0"/>
          </a:p>
          <a:p>
            <a:endParaRPr lang="en-US" dirty="0"/>
          </a:p>
        </p:txBody>
      </p:sp>
      <p:grpSp>
        <p:nvGrpSpPr>
          <p:cNvPr id="69" name="Group 68">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70" name="Rectangle 69">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3" name="Rectangle 72">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Chart, scatter chart&#10;&#10;Description automatically generated">
            <a:extLst>
              <a:ext uri="{FF2B5EF4-FFF2-40B4-BE49-F238E27FC236}">
                <a16:creationId xmlns:a16="http://schemas.microsoft.com/office/drawing/2014/main" id="{6BC8BFFB-3A7E-4A44-8D01-4AF1C8BF9249}"/>
              </a:ext>
            </a:extLst>
          </p:cNvPr>
          <p:cNvPicPr>
            <a:picLocks noGrp="1" noChangeAspect="1"/>
          </p:cNvPicPr>
          <p:nvPr>
            <p:ph sz="half" idx="2"/>
          </p:nvPr>
        </p:nvPicPr>
        <p:blipFill>
          <a:blip r:embed="rId3"/>
          <a:stretch>
            <a:fillRect/>
          </a:stretch>
        </p:blipFill>
        <p:spPr>
          <a:xfrm>
            <a:off x="6093926" y="1521475"/>
            <a:ext cx="4821551" cy="3055912"/>
          </a:xfrm>
          <a:prstGeom prst="rect">
            <a:avLst/>
          </a:prstGeom>
        </p:spPr>
      </p:pic>
      <p:pic>
        <p:nvPicPr>
          <p:cNvPr id="75" name="Picture 74">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7" name="Straight Connector 76">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902384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542</TotalTime>
  <Words>953</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Aldhabi</vt:lpstr>
      <vt:lpstr>Arial</vt:lpstr>
      <vt:lpstr>Gill Sans MT</vt:lpstr>
      <vt:lpstr>Wingdings</vt:lpstr>
      <vt:lpstr>Gallery</vt:lpstr>
      <vt:lpstr>HOUSING 🏡 : PRICE PREDICTION</vt:lpstr>
      <vt:lpstr>        In this century, having house is one of the necessities for every person. House prices are increasing every year, so there is a need of system to predict the house prices. In this project, we are going to analyse the features and create the model to predict house prices.    In this presentation, we’re going to create a model to predict House prices🏡 based on various factors across different markets.   </vt:lpstr>
      <vt:lpstr>                       About Dataset</vt:lpstr>
      <vt:lpstr>                                                    data pre-processing</vt:lpstr>
      <vt:lpstr>                   Data Visualization</vt:lpstr>
      <vt:lpstr>                              Analyzing  visualization for discrete features</vt:lpstr>
      <vt:lpstr>Analyzing relationship between                                           categorical features and sale price</vt:lpstr>
      <vt:lpstr>Analyzing house price relationship with continuous features</vt:lpstr>
      <vt:lpstr>Model Development &amp; Evaluation</vt:lpstr>
      <vt:lpstr>2) Random Forest Regressor</vt:lpstr>
      <vt:lpstr>3) Gradient Boosting Regressor </vt:lpstr>
      <vt:lpstr>           Hyper Parameter Tuning</vt:lpstr>
      <vt:lpstr>         Prediction over test dataset </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dc:title>
  <dc:creator>Anoop Pandey</dc:creator>
  <cp:lastModifiedBy>Pooja Mishra</cp:lastModifiedBy>
  <cp:revision>28</cp:revision>
  <dcterms:created xsi:type="dcterms:W3CDTF">2021-04-30T17:05:56Z</dcterms:created>
  <dcterms:modified xsi:type="dcterms:W3CDTF">2021-07-07T19:46:00Z</dcterms:modified>
</cp:coreProperties>
</file>