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0" r:id="rId1"/>
  </p:sldMasterIdLst>
  <p:sldIdLst>
    <p:sldId id="256" r:id="rId2"/>
    <p:sldId id="257" r:id="rId3"/>
    <p:sldId id="258" r:id="rId4"/>
    <p:sldId id="261" r:id="rId5"/>
    <p:sldId id="276" r:id="rId6"/>
    <p:sldId id="277" r:id="rId7"/>
    <p:sldId id="267" r:id="rId8"/>
    <p:sldId id="263" r:id="rId9"/>
    <p:sldId id="269" r:id="rId10"/>
    <p:sldId id="270" r:id="rId11"/>
    <p:sldId id="272" r:id="rId12"/>
    <p:sldId id="259" r:id="rId13"/>
    <p:sldId id="260" r:id="rId14"/>
    <p:sldId id="27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FF"/>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74" autoAdjust="0"/>
    <p:restoredTop sz="94660"/>
  </p:normalViewPr>
  <p:slideViewPr>
    <p:cSldViewPr snapToGrid="0">
      <p:cViewPr varScale="1">
        <p:scale>
          <a:sx n="67" d="100"/>
          <a:sy n="67" d="100"/>
        </p:scale>
        <p:origin x="65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05A1A8-4A51-4260-A8F8-5E80507B05F5}" type="doc">
      <dgm:prSet loTypeId="urn:microsoft.com/office/officeart/2018/2/layout/IconCircleList" loCatId="icon" qsTypeId="urn:microsoft.com/office/officeart/2005/8/quickstyle/simple1" qsCatId="simple" csTypeId="urn:microsoft.com/office/officeart/2018/5/colors/Iconchunking_neutralicon_accent2_2" csCatId="accent2" phldr="1"/>
      <dgm:spPr/>
      <dgm:t>
        <a:bodyPr/>
        <a:lstStyle/>
        <a:p>
          <a:endParaRPr lang="en-US"/>
        </a:p>
      </dgm:t>
    </dgm:pt>
    <dgm:pt modelId="{BF52B35C-6309-44B4-BB1C-45431CF4CAEF}">
      <dgm:prSet/>
      <dgm:spPr/>
      <dgm:t>
        <a:bodyPr/>
        <a:lstStyle/>
        <a:p>
          <a:pPr>
            <a:lnSpc>
              <a:spcPct val="100000"/>
            </a:lnSpc>
          </a:pPr>
          <a:r>
            <a:rPr lang="en-IN" dirty="0">
              <a:latin typeface="+mj-lt"/>
            </a:rPr>
            <a:t>The proliferation of social media enables people to express their opinions widely online. However, at the same time, this has resulted in the emergence of conflict and hate, making online environments uninviting for users</a:t>
          </a:r>
          <a:r>
            <a:rPr lang="en-US" dirty="0">
              <a:latin typeface="+mj-lt"/>
            </a:rPr>
            <a:t>.</a:t>
          </a:r>
        </a:p>
      </dgm:t>
    </dgm:pt>
    <dgm:pt modelId="{0D96BA95-C444-4497-B23F-64908EABA95C}" type="parTrans" cxnId="{F9629924-9FEA-427D-AD25-7B220F0B8A54}">
      <dgm:prSet/>
      <dgm:spPr/>
      <dgm:t>
        <a:bodyPr/>
        <a:lstStyle/>
        <a:p>
          <a:endParaRPr lang="en-US"/>
        </a:p>
      </dgm:t>
    </dgm:pt>
    <dgm:pt modelId="{D69D14E9-083A-498F-B1EF-85DFDCAB0BBB}" type="sibTrans" cxnId="{F9629924-9FEA-427D-AD25-7B220F0B8A54}">
      <dgm:prSet/>
      <dgm:spPr/>
      <dgm:t>
        <a:bodyPr/>
        <a:lstStyle/>
        <a:p>
          <a:pPr>
            <a:lnSpc>
              <a:spcPct val="100000"/>
            </a:lnSpc>
          </a:pPr>
          <a:endParaRPr lang="en-US"/>
        </a:p>
      </dgm:t>
    </dgm:pt>
    <dgm:pt modelId="{A9377E2F-73BA-49D9-B550-80541B314BEA}">
      <dgm:prSet/>
      <dgm:spPr/>
      <dgm:t>
        <a:bodyPr/>
        <a:lstStyle/>
        <a:p>
          <a:pPr>
            <a:lnSpc>
              <a:spcPct val="100000"/>
            </a:lnSpc>
          </a:pPr>
          <a:r>
            <a:rPr lang="en-IN" dirty="0"/>
            <a:t>There has been a remarkable increase in the cases of cyberbullying and trolls on various social media platforms</a:t>
          </a:r>
          <a:r>
            <a:rPr lang="en-US" dirty="0"/>
            <a:t>.</a:t>
          </a:r>
        </a:p>
      </dgm:t>
    </dgm:pt>
    <dgm:pt modelId="{6D78032A-571E-42D3-8DA8-210361918BC3}" type="parTrans" cxnId="{54667175-5EBD-4830-A224-5E74A2B5399A}">
      <dgm:prSet/>
      <dgm:spPr/>
      <dgm:t>
        <a:bodyPr/>
        <a:lstStyle/>
        <a:p>
          <a:endParaRPr lang="en-US"/>
        </a:p>
      </dgm:t>
    </dgm:pt>
    <dgm:pt modelId="{142B4490-ABAD-4A07-97F6-E8C9C53660C3}" type="sibTrans" cxnId="{54667175-5EBD-4830-A224-5E74A2B5399A}">
      <dgm:prSet/>
      <dgm:spPr/>
      <dgm:t>
        <a:bodyPr/>
        <a:lstStyle/>
        <a:p>
          <a:pPr>
            <a:lnSpc>
              <a:spcPct val="100000"/>
            </a:lnSpc>
          </a:pPr>
          <a:endParaRPr lang="en-US"/>
        </a:p>
      </dgm:t>
    </dgm:pt>
    <dgm:pt modelId="{C0795376-CBA7-4375-9A92-5298A176F354}">
      <dgm:prSet/>
      <dgm:spPr/>
      <dgm:t>
        <a:bodyPr/>
        <a:lstStyle/>
        <a:p>
          <a:pPr>
            <a:lnSpc>
              <a:spcPct val="100000"/>
            </a:lnSpc>
          </a:pPr>
          <a:r>
            <a:rPr lang="en-IN" dirty="0"/>
            <a:t>Online hate, described as abusive language, aggression, cyberbullying, hatefulness, and many others has been identified as a major threat on online social media platforms. Social media platforms are the most prominent grounds for such toxic behaviour. </a:t>
          </a:r>
          <a:endParaRPr lang="en-US" dirty="0"/>
        </a:p>
      </dgm:t>
    </dgm:pt>
    <dgm:pt modelId="{F63A6825-1133-48F2-AB05-13B86C176826}" type="parTrans" cxnId="{706B8CC8-6E3D-485F-9E6A-DCEC76638742}">
      <dgm:prSet/>
      <dgm:spPr/>
      <dgm:t>
        <a:bodyPr/>
        <a:lstStyle/>
        <a:p>
          <a:endParaRPr lang="en-US"/>
        </a:p>
      </dgm:t>
    </dgm:pt>
    <dgm:pt modelId="{3112091A-CCA9-4C98-A367-92C353F9950E}" type="sibTrans" cxnId="{706B8CC8-6E3D-485F-9E6A-DCEC76638742}">
      <dgm:prSet/>
      <dgm:spPr/>
      <dgm:t>
        <a:bodyPr/>
        <a:lstStyle/>
        <a:p>
          <a:pPr>
            <a:lnSpc>
              <a:spcPct val="100000"/>
            </a:lnSpc>
          </a:pPr>
          <a:endParaRPr lang="en-US"/>
        </a:p>
      </dgm:t>
    </dgm:pt>
    <dgm:pt modelId="{08E96A93-B0CA-424D-B5C4-B165AC423ED6}">
      <dgm:prSet/>
      <dgm:spPr/>
      <dgm:t>
        <a:bodyPr/>
        <a:lstStyle/>
        <a:p>
          <a:pPr>
            <a:lnSpc>
              <a:spcPct val="100000"/>
            </a:lnSpc>
          </a:pPr>
          <a:r>
            <a:rPr lang="en-IN" dirty="0"/>
            <a:t>Thus, it became necessary for an organization to have an automated system which effectively identify and keep a track record and can take strict actions, such reporting or blocking same to prevent such comments in future.</a:t>
          </a:r>
          <a:endParaRPr lang="en-US" dirty="0"/>
        </a:p>
      </dgm:t>
    </dgm:pt>
    <dgm:pt modelId="{0C5AF8C9-8843-4205-BEF6-E584F17548E6}" type="parTrans" cxnId="{639CB4EA-B6A7-4148-B79B-FD1F94192C6C}">
      <dgm:prSet/>
      <dgm:spPr/>
      <dgm:t>
        <a:bodyPr/>
        <a:lstStyle/>
        <a:p>
          <a:endParaRPr lang="en-US"/>
        </a:p>
      </dgm:t>
    </dgm:pt>
    <dgm:pt modelId="{921CEF4A-1E77-4AF2-9BFE-BA2200245141}" type="sibTrans" cxnId="{639CB4EA-B6A7-4148-B79B-FD1F94192C6C}">
      <dgm:prSet/>
      <dgm:spPr/>
      <dgm:t>
        <a:bodyPr/>
        <a:lstStyle/>
        <a:p>
          <a:endParaRPr lang="en-US"/>
        </a:p>
      </dgm:t>
    </dgm:pt>
    <dgm:pt modelId="{8E63D9AB-8424-484A-B385-8415B7955737}" type="pres">
      <dgm:prSet presAssocID="{E705A1A8-4A51-4260-A8F8-5E80507B05F5}" presName="root" presStyleCnt="0">
        <dgm:presLayoutVars>
          <dgm:dir/>
          <dgm:resizeHandles val="exact"/>
        </dgm:presLayoutVars>
      </dgm:prSet>
      <dgm:spPr/>
    </dgm:pt>
    <dgm:pt modelId="{5E90CBFF-72FB-4EFB-8C83-75449F0FADFD}" type="pres">
      <dgm:prSet presAssocID="{E705A1A8-4A51-4260-A8F8-5E80507B05F5}" presName="container" presStyleCnt="0">
        <dgm:presLayoutVars>
          <dgm:dir/>
          <dgm:resizeHandles val="exact"/>
        </dgm:presLayoutVars>
      </dgm:prSet>
      <dgm:spPr/>
    </dgm:pt>
    <dgm:pt modelId="{3EDFFE4F-73E9-46D5-874C-2D2144D14F31}" type="pres">
      <dgm:prSet presAssocID="{BF52B35C-6309-44B4-BB1C-45431CF4CAEF}" presName="compNode" presStyleCnt="0"/>
      <dgm:spPr/>
    </dgm:pt>
    <dgm:pt modelId="{A2EF5684-E933-4E9B-9D6F-3D46985CE620}" type="pres">
      <dgm:prSet presAssocID="{BF52B35C-6309-44B4-BB1C-45431CF4CAEF}" presName="iconBgRect" presStyleLbl="bgShp" presStyleIdx="0" presStyleCnt="4"/>
      <dgm:spPr/>
    </dgm:pt>
    <dgm:pt modelId="{D81DD482-F558-46C7-A70D-2F5548656217}" type="pres">
      <dgm:prSet presAssocID="{BF52B35C-6309-44B4-BB1C-45431CF4CAE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at"/>
        </a:ext>
      </dgm:extLst>
    </dgm:pt>
    <dgm:pt modelId="{53261216-DFDD-45DB-BD36-DC684ACE7104}" type="pres">
      <dgm:prSet presAssocID="{BF52B35C-6309-44B4-BB1C-45431CF4CAEF}" presName="spaceRect" presStyleCnt="0"/>
      <dgm:spPr/>
    </dgm:pt>
    <dgm:pt modelId="{F0E58645-CA66-4E9F-91FB-658C380DFB92}" type="pres">
      <dgm:prSet presAssocID="{BF52B35C-6309-44B4-BB1C-45431CF4CAEF}" presName="textRect" presStyleLbl="revTx" presStyleIdx="0" presStyleCnt="4" custScaleX="106502">
        <dgm:presLayoutVars>
          <dgm:chMax val="1"/>
          <dgm:chPref val="1"/>
        </dgm:presLayoutVars>
      </dgm:prSet>
      <dgm:spPr/>
    </dgm:pt>
    <dgm:pt modelId="{345533F5-1767-4C14-8BC8-5F977DA729D5}" type="pres">
      <dgm:prSet presAssocID="{D69D14E9-083A-498F-B1EF-85DFDCAB0BBB}" presName="sibTrans" presStyleLbl="sibTrans2D1" presStyleIdx="0" presStyleCnt="0"/>
      <dgm:spPr/>
    </dgm:pt>
    <dgm:pt modelId="{B050A6F6-75DB-4BB3-9CF1-261C268AEB69}" type="pres">
      <dgm:prSet presAssocID="{A9377E2F-73BA-49D9-B550-80541B314BEA}" presName="compNode" presStyleCnt="0"/>
      <dgm:spPr/>
    </dgm:pt>
    <dgm:pt modelId="{F5FF702D-DBC4-496A-B95C-A50B55DBC8C3}" type="pres">
      <dgm:prSet presAssocID="{A9377E2F-73BA-49D9-B550-80541B314BEA}" presName="iconBgRect" presStyleLbl="bgShp" presStyleIdx="1" presStyleCnt="4"/>
      <dgm:spPr/>
    </dgm:pt>
    <dgm:pt modelId="{A2251C21-8F2B-4C9E-BEE4-640F9A394C71}" type="pres">
      <dgm:prSet presAssocID="{A9377E2F-73BA-49D9-B550-80541B314BE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rritant"/>
        </a:ext>
      </dgm:extLst>
    </dgm:pt>
    <dgm:pt modelId="{4FF3EB6C-9012-46BB-B616-38B3AE912FE9}" type="pres">
      <dgm:prSet presAssocID="{A9377E2F-73BA-49D9-B550-80541B314BEA}" presName="spaceRect" presStyleCnt="0"/>
      <dgm:spPr/>
    </dgm:pt>
    <dgm:pt modelId="{EDD5B5A7-2A99-4D9B-A6F7-A8B08517F067}" type="pres">
      <dgm:prSet presAssocID="{A9377E2F-73BA-49D9-B550-80541B314BEA}" presName="textRect" presStyleLbl="revTx" presStyleIdx="1" presStyleCnt="4">
        <dgm:presLayoutVars>
          <dgm:chMax val="1"/>
          <dgm:chPref val="1"/>
        </dgm:presLayoutVars>
      </dgm:prSet>
      <dgm:spPr/>
    </dgm:pt>
    <dgm:pt modelId="{CB4BFD6A-43A0-4EC0-85E8-DAADC4D410B3}" type="pres">
      <dgm:prSet presAssocID="{142B4490-ABAD-4A07-97F6-E8C9C53660C3}" presName="sibTrans" presStyleLbl="sibTrans2D1" presStyleIdx="0" presStyleCnt="0"/>
      <dgm:spPr/>
    </dgm:pt>
    <dgm:pt modelId="{95516D02-A3AF-44D1-BF57-9FAFEFEA48D1}" type="pres">
      <dgm:prSet presAssocID="{C0795376-CBA7-4375-9A92-5298A176F354}" presName="compNode" presStyleCnt="0"/>
      <dgm:spPr/>
    </dgm:pt>
    <dgm:pt modelId="{9CF357F2-9355-4A35-9B53-715C6FAB2D34}" type="pres">
      <dgm:prSet presAssocID="{C0795376-CBA7-4375-9A92-5298A176F354}" presName="iconBgRect" presStyleLbl="bgShp" presStyleIdx="2" presStyleCnt="4"/>
      <dgm:spPr/>
    </dgm:pt>
    <dgm:pt modelId="{4D1490C4-3FAC-4F68-9396-9A99B67C476D}" type="pres">
      <dgm:prSet presAssocID="{C0795376-CBA7-4375-9A92-5298A176F35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nnections"/>
        </a:ext>
      </dgm:extLst>
    </dgm:pt>
    <dgm:pt modelId="{66CD1758-DBA2-47B3-B14E-6AB49669F1DB}" type="pres">
      <dgm:prSet presAssocID="{C0795376-CBA7-4375-9A92-5298A176F354}" presName="spaceRect" presStyleCnt="0"/>
      <dgm:spPr/>
    </dgm:pt>
    <dgm:pt modelId="{B1BC9FBF-AC76-4343-9F2B-FBC735F2F7B6}" type="pres">
      <dgm:prSet presAssocID="{C0795376-CBA7-4375-9A92-5298A176F354}" presName="textRect" presStyleLbl="revTx" presStyleIdx="2" presStyleCnt="4" custScaleY="124951">
        <dgm:presLayoutVars>
          <dgm:chMax val="1"/>
          <dgm:chPref val="1"/>
        </dgm:presLayoutVars>
      </dgm:prSet>
      <dgm:spPr/>
    </dgm:pt>
    <dgm:pt modelId="{2CE1A595-B6B1-4517-AA62-3AAF15A31467}" type="pres">
      <dgm:prSet presAssocID="{3112091A-CCA9-4C98-A367-92C353F9950E}" presName="sibTrans" presStyleLbl="sibTrans2D1" presStyleIdx="0" presStyleCnt="0"/>
      <dgm:spPr/>
    </dgm:pt>
    <dgm:pt modelId="{EA2D22C2-7093-417D-9120-43769FA22CD7}" type="pres">
      <dgm:prSet presAssocID="{08E96A93-B0CA-424D-B5C4-B165AC423ED6}" presName="compNode" presStyleCnt="0"/>
      <dgm:spPr/>
    </dgm:pt>
    <dgm:pt modelId="{A93C1FDB-006C-487F-9A0E-3C750E599A97}" type="pres">
      <dgm:prSet presAssocID="{08E96A93-B0CA-424D-B5C4-B165AC423ED6}" presName="iconBgRect" presStyleLbl="bgShp" presStyleIdx="3" presStyleCnt="4"/>
      <dgm:spPr/>
    </dgm:pt>
    <dgm:pt modelId="{64EDEA70-C236-426A-8DD7-575BA09582E0}" type="pres">
      <dgm:prSet presAssocID="{08E96A93-B0CA-424D-B5C4-B165AC423ED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owchart"/>
        </a:ext>
      </dgm:extLst>
    </dgm:pt>
    <dgm:pt modelId="{CEB959DC-0DA8-4444-A1B7-C1ED486ECC86}" type="pres">
      <dgm:prSet presAssocID="{08E96A93-B0CA-424D-B5C4-B165AC423ED6}" presName="spaceRect" presStyleCnt="0"/>
      <dgm:spPr/>
    </dgm:pt>
    <dgm:pt modelId="{ECA9ACCD-FB08-43C2-BB63-2E6E3F874125}" type="pres">
      <dgm:prSet presAssocID="{08E96A93-B0CA-424D-B5C4-B165AC423ED6}" presName="textRect" presStyleLbl="revTx" presStyleIdx="3" presStyleCnt="4">
        <dgm:presLayoutVars>
          <dgm:chMax val="1"/>
          <dgm:chPref val="1"/>
        </dgm:presLayoutVars>
      </dgm:prSet>
      <dgm:spPr/>
    </dgm:pt>
  </dgm:ptLst>
  <dgm:cxnLst>
    <dgm:cxn modelId="{F9629924-9FEA-427D-AD25-7B220F0B8A54}" srcId="{E705A1A8-4A51-4260-A8F8-5E80507B05F5}" destId="{BF52B35C-6309-44B4-BB1C-45431CF4CAEF}" srcOrd="0" destOrd="0" parTransId="{0D96BA95-C444-4497-B23F-64908EABA95C}" sibTransId="{D69D14E9-083A-498F-B1EF-85DFDCAB0BBB}"/>
    <dgm:cxn modelId="{F441AE6A-0AC4-4B95-A60E-1E054CEF3456}" type="presOf" srcId="{3112091A-CCA9-4C98-A367-92C353F9950E}" destId="{2CE1A595-B6B1-4517-AA62-3AAF15A31467}" srcOrd="0" destOrd="0" presId="urn:microsoft.com/office/officeart/2018/2/layout/IconCircleList"/>
    <dgm:cxn modelId="{799A794B-72E7-45C7-8BF9-D766EC6DBFB2}" type="presOf" srcId="{D69D14E9-083A-498F-B1EF-85DFDCAB0BBB}" destId="{345533F5-1767-4C14-8BC8-5F977DA729D5}" srcOrd="0" destOrd="0" presId="urn:microsoft.com/office/officeart/2018/2/layout/IconCircleList"/>
    <dgm:cxn modelId="{54667175-5EBD-4830-A224-5E74A2B5399A}" srcId="{E705A1A8-4A51-4260-A8F8-5E80507B05F5}" destId="{A9377E2F-73BA-49D9-B550-80541B314BEA}" srcOrd="1" destOrd="0" parTransId="{6D78032A-571E-42D3-8DA8-210361918BC3}" sibTransId="{142B4490-ABAD-4A07-97F6-E8C9C53660C3}"/>
    <dgm:cxn modelId="{71FEB376-DA5D-40A8-B164-68180FFBA0AD}" type="presOf" srcId="{142B4490-ABAD-4A07-97F6-E8C9C53660C3}" destId="{CB4BFD6A-43A0-4EC0-85E8-DAADC4D410B3}" srcOrd="0" destOrd="0" presId="urn:microsoft.com/office/officeart/2018/2/layout/IconCircleList"/>
    <dgm:cxn modelId="{A9BA1577-54FD-4CBC-8D51-A3E645646686}" type="presOf" srcId="{C0795376-CBA7-4375-9A92-5298A176F354}" destId="{B1BC9FBF-AC76-4343-9F2B-FBC735F2F7B6}" srcOrd="0" destOrd="0" presId="urn:microsoft.com/office/officeart/2018/2/layout/IconCircleList"/>
    <dgm:cxn modelId="{D3FAC485-E4D1-41D6-951B-4297716260B4}" type="presOf" srcId="{E705A1A8-4A51-4260-A8F8-5E80507B05F5}" destId="{8E63D9AB-8424-484A-B385-8415B7955737}" srcOrd="0" destOrd="0" presId="urn:microsoft.com/office/officeart/2018/2/layout/IconCircleList"/>
    <dgm:cxn modelId="{706B8CC8-6E3D-485F-9E6A-DCEC76638742}" srcId="{E705A1A8-4A51-4260-A8F8-5E80507B05F5}" destId="{C0795376-CBA7-4375-9A92-5298A176F354}" srcOrd="2" destOrd="0" parTransId="{F63A6825-1133-48F2-AB05-13B86C176826}" sibTransId="{3112091A-CCA9-4C98-A367-92C353F9950E}"/>
    <dgm:cxn modelId="{79E68DDE-8B67-4D29-B055-D928511478BE}" type="presOf" srcId="{BF52B35C-6309-44B4-BB1C-45431CF4CAEF}" destId="{F0E58645-CA66-4E9F-91FB-658C380DFB92}" srcOrd="0" destOrd="0" presId="urn:microsoft.com/office/officeart/2018/2/layout/IconCircleList"/>
    <dgm:cxn modelId="{68E262E1-114E-4F56-B65B-DE838FC06AAB}" type="presOf" srcId="{08E96A93-B0CA-424D-B5C4-B165AC423ED6}" destId="{ECA9ACCD-FB08-43C2-BB63-2E6E3F874125}" srcOrd="0" destOrd="0" presId="urn:microsoft.com/office/officeart/2018/2/layout/IconCircleList"/>
    <dgm:cxn modelId="{00FF17E7-B80A-4B37-9CEE-97BC16DA0B7F}" type="presOf" srcId="{A9377E2F-73BA-49D9-B550-80541B314BEA}" destId="{EDD5B5A7-2A99-4D9B-A6F7-A8B08517F067}" srcOrd="0" destOrd="0" presId="urn:microsoft.com/office/officeart/2018/2/layout/IconCircleList"/>
    <dgm:cxn modelId="{639CB4EA-B6A7-4148-B79B-FD1F94192C6C}" srcId="{E705A1A8-4A51-4260-A8F8-5E80507B05F5}" destId="{08E96A93-B0CA-424D-B5C4-B165AC423ED6}" srcOrd="3" destOrd="0" parTransId="{0C5AF8C9-8843-4205-BEF6-E584F17548E6}" sibTransId="{921CEF4A-1E77-4AF2-9BFE-BA2200245141}"/>
    <dgm:cxn modelId="{369FF61E-5480-4FF6-A971-25335F83A668}" type="presParOf" srcId="{8E63D9AB-8424-484A-B385-8415B7955737}" destId="{5E90CBFF-72FB-4EFB-8C83-75449F0FADFD}" srcOrd="0" destOrd="0" presId="urn:microsoft.com/office/officeart/2018/2/layout/IconCircleList"/>
    <dgm:cxn modelId="{5862F013-A6B8-430F-9EC0-6DA40A66849C}" type="presParOf" srcId="{5E90CBFF-72FB-4EFB-8C83-75449F0FADFD}" destId="{3EDFFE4F-73E9-46D5-874C-2D2144D14F31}" srcOrd="0" destOrd="0" presId="urn:microsoft.com/office/officeart/2018/2/layout/IconCircleList"/>
    <dgm:cxn modelId="{1A9CCA9F-A127-432A-9EBB-F51B89B44813}" type="presParOf" srcId="{3EDFFE4F-73E9-46D5-874C-2D2144D14F31}" destId="{A2EF5684-E933-4E9B-9D6F-3D46985CE620}" srcOrd="0" destOrd="0" presId="urn:microsoft.com/office/officeart/2018/2/layout/IconCircleList"/>
    <dgm:cxn modelId="{48658481-E355-45FC-A001-B8529F9F96E7}" type="presParOf" srcId="{3EDFFE4F-73E9-46D5-874C-2D2144D14F31}" destId="{D81DD482-F558-46C7-A70D-2F5548656217}" srcOrd="1" destOrd="0" presId="urn:microsoft.com/office/officeart/2018/2/layout/IconCircleList"/>
    <dgm:cxn modelId="{0C6A287D-40E7-4189-ABD1-39C728C2FAFA}" type="presParOf" srcId="{3EDFFE4F-73E9-46D5-874C-2D2144D14F31}" destId="{53261216-DFDD-45DB-BD36-DC684ACE7104}" srcOrd="2" destOrd="0" presId="urn:microsoft.com/office/officeart/2018/2/layout/IconCircleList"/>
    <dgm:cxn modelId="{A6AC017B-5B1B-4630-94AF-407A8CA50BD1}" type="presParOf" srcId="{3EDFFE4F-73E9-46D5-874C-2D2144D14F31}" destId="{F0E58645-CA66-4E9F-91FB-658C380DFB92}" srcOrd="3" destOrd="0" presId="urn:microsoft.com/office/officeart/2018/2/layout/IconCircleList"/>
    <dgm:cxn modelId="{F514D15D-0E05-424D-988B-A4B1D29CA9E8}" type="presParOf" srcId="{5E90CBFF-72FB-4EFB-8C83-75449F0FADFD}" destId="{345533F5-1767-4C14-8BC8-5F977DA729D5}" srcOrd="1" destOrd="0" presId="urn:microsoft.com/office/officeart/2018/2/layout/IconCircleList"/>
    <dgm:cxn modelId="{3C61D40C-B918-40D3-940D-75F1521A8AA6}" type="presParOf" srcId="{5E90CBFF-72FB-4EFB-8C83-75449F0FADFD}" destId="{B050A6F6-75DB-4BB3-9CF1-261C268AEB69}" srcOrd="2" destOrd="0" presId="urn:microsoft.com/office/officeart/2018/2/layout/IconCircleList"/>
    <dgm:cxn modelId="{958AC06C-1759-438A-8E4F-B479B0A39B20}" type="presParOf" srcId="{B050A6F6-75DB-4BB3-9CF1-261C268AEB69}" destId="{F5FF702D-DBC4-496A-B95C-A50B55DBC8C3}" srcOrd="0" destOrd="0" presId="urn:microsoft.com/office/officeart/2018/2/layout/IconCircleList"/>
    <dgm:cxn modelId="{09595E84-4875-4DCA-A6A7-208A67B9A560}" type="presParOf" srcId="{B050A6F6-75DB-4BB3-9CF1-261C268AEB69}" destId="{A2251C21-8F2B-4C9E-BEE4-640F9A394C71}" srcOrd="1" destOrd="0" presId="urn:microsoft.com/office/officeart/2018/2/layout/IconCircleList"/>
    <dgm:cxn modelId="{208087FC-3FD9-4BEC-9159-E100271D22CE}" type="presParOf" srcId="{B050A6F6-75DB-4BB3-9CF1-261C268AEB69}" destId="{4FF3EB6C-9012-46BB-B616-38B3AE912FE9}" srcOrd="2" destOrd="0" presId="urn:microsoft.com/office/officeart/2018/2/layout/IconCircleList"/>
    <dgm:cxn modelId="{8BFC26BE-D814-4352-AECF-EB6447006280}" type="presParOf" srcId="{B050A6F6-75DB-4BB3-9CF1-261C268AEB69}" destId="{EDD5B5A7-2A99-4D9B-A6F7-A8B08517F067}" srcOrd="3" destOrd="0" presId="urn:microsoft.com/office/officeart/2018/2/layout/IconCircleList"/>
    <dgm:cxn modelId="{AB3AF3C2-E3CA-4C3F-97D4-36D64AB32375}" type="presParOf" srcId="{5E90CBFF-72FB-4EFB-8C83-75449F0FADFD}" destId="{CB4BFD6A-43A0-4EC0-85E8-DAADC4D410B3}" srcOrd="3" destOrd="0" presId="urn:microsoft.com/office/officeart/2018/2/layout/IconCircleList"/>
    <dgm:cxn modelId="{E6772538-0214-472E-87BF-511E20DD27D2}" type="presParOf" srcId="{5E90CBFF-72FB-4EFB-8C83-75449F0FADFD}" destId="{95516D02-A3AF-44D1-BF57-9FAFEFEA48D1}" srcOrd="4" destOrd="0" presId="urn:microsoft.com/office/officeart/2018/2/layout/IconCircleList"/>
    <dgm:cxn modelId="{014545AF-784C-461C-AC26-7BC5E53DD654}" type="presParOf" srcId="{95516D02-A3AF-44D1-BF57-9FAFEFEA48D1}" destId="{9CF357F2-9355-4A35-9B53-715C6FAB2D34}" srcOrd="0" destOrd="0" presId="urn:microsoft.com/office/officeart/2018/2/layout/IconCircleList"/>
    <dgm:cxn modelId="{908E2B51-B905-4782-B504-FB8A7D5A3CB8}" type="presParOf" srcId="{95516D02-A3AF-44D1-BF57-9FAFEFEA48D1}" destId="{4D1490C4-3FAC-4F68-9396-9A99B67C476D}" srcOrd="1" destOrd="0" presId="urn:microsoft.com/office/officeart/2018/2/layout/IconCircleList"/>
    <dgm:cxn modelId="{F9D6D384-A6AF-4A98-A8B6-99152AD1BF38}" type="presParOf" srcId="{95516D02-A3AF-44D1-BF57-9FAFEFEA48D1}" destId="{66CD1758-DBA2-47B3-B14E-6AB49669F1DB}" srcOrd="2" destOrd="0" presId="urn:microsoft.com/office/officeart/2018/2/layout/IconCircleList"/>
    <dgm:cxn modelId="{974ABE26-4FFD-4FD8-A05F-3FDFB85C64CF}" type="presParOf" srcId="{95516D02-A3AF-44D1-BF57-9FAFEFEA48D1}" destId="{B1BC9FBF-AC76-4343-9F2B-FBC735F2F7B6}" srcOrd="3" destOrd="0" presId="urn:microsoft.com/office/officeart/2018/2/layout/IconCircleList"/>
    <dgm:cxn modelId="{CB0AB246-4467-4692-859D-1C52ED50A1CA}" type="presParOf" srcId="{5E90CBFF-72FB-4EFB-8C83-75449F0FADFD}" destId="{2CE1A595-B6B1-4517-AA62-3AAF15A31467}" srcOrd="5" destOrd="0" presId="urn:microsoft.com/office/officeart/2018/2/layout/IconCircleList"/>
    <dgm:cxn modelId="{6F10A1CC-CAA2-4138-90EA-810EBD57B31F}" type="presParOf" srcId="{5E90CBFF-72FB-4EFB-8C83-75449F0FADFD}" destId="{EA2D22C2-7093-417D-9120-43769FA22CD7}" srcOrd="6" destOrd="0" presId="urn:microsoft.com/office/officeart/2018/2/layout/IconCircleList"/>
    <dgm:cxn modelId="{DEE91EA4-BF1A-4D4F-85F9-CD7F273AF9A5}" type="presParOf" srcId="{EA2D22C2-7093-417D-9120-43769FA22CD7}" destId="{A93C1FDB-006C-487F-9A0E-3C750E599A97}" srcOrd="0" destOrd="0" presId="urn:microsoft.com/office/officeart/2018/2/layout/IconCircleList"/>
    <dgm:cxn modelId="{991FF584-3161-4C18-934A-6AC6BDFCBB01}" type="presParOf" srcId="{EA2D22C2-7093-417D-9120-43769FA22CD7}" destId="{64EDEA70-C236-426A-8DD7-575BA09582E0}" srcOrd="1" destOrd="0" presId="urn:microsoft.com/office/officeart/2018/2/layout/IconCircleList"/>
    <dgm:cxn modelId="{99260FAD-9FE1-4855-A5C1-734023A46899}" type="presParOf" srcId="{EA2D22C2-7093-417D-9120-43769FA22CD7}" destId="{CEB959DC-0DA8-4444-A1B7-C1ED486ECC86}" srcOrd="2" destOrd="0" presId="urn:microsoft.com/office/officeart/2018/2/layout/IconCircleList"/>
    <dgm:cxn modelId="{B805A0BA-2E56-4EB9-9A66-16ED43677858}" type="presParOf" srcId="{EA2D22C2-7093-417D-9120-43769FA22CD7}" destId="{ECA9ACCD-FB08-43C2-BB63-2E6E3F874125}"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2AFA2F2-0FEB-4402-8E3C-F4F542F22A4D}" type="doc">
      <dgm:prSet loTypeId="urn:microsoft.com/office/officeart/2018/2/layout/IconCircleList" loCatId="icon" qsTypeId="urn:microsoft.com/office/officeart/2005/8/quickstyle/simple1" qsCatId="simple" csTypeId="urn:microsoft.com/office/officeart/2018/5/colors/Iconchunking_neutralbg_colorful5" csCatId="colorful" phldr="1"/>
      <dgm:spPr/>
      <dgm:t>
        <a:bodyPr/>
        <a:lstStyle/>
        <a:p>
          <a:endParaRPr lang="en-US"/>
        </a:p>
      </dgm:t>
    </dgm:pt>
    <dgm:pt modelId="{224DB353-23F3-4857-9131-1F9990FDCD4B}">
      <dgm:prSet/>
      <dgm:spPr/>
      <dgm:t>
        <a:bodyPr/>
        <a:lstStyle/>
        <a:p>
          <a:pPr>
            <a:lnSpc>
              <a:spcPct val="100000"/>
            </a:lnSpc>
          </a:pPr>
          <a:r>
            <a:rPr lang="en-US"/>
            <a:t>Multiple labels – For Binary classification we have many models available but for multilabel classification the selection of models decreases drastically.</a:t>
          </a:r>
        </a:p>
      </dgm:t>
    </dgm:pt>
    <dgm:pt modelId="{59D63B6B-FF95-4B93-90AC-C4604733160C}" type="parTrans" cxnId="{9C62BB87-E480-4FF5-9159-2646D9547BA1}">
      <dgm:prSet/>
      <dgm:spPr/>
      <dgm:t>
        <a:bodyPr/>
        <a:lstStyle/>
        <a:p>
          <a:endParaRPr lang="en-US"/>
        </a:p>
      </dgm:t>
    </dgm:pt>
    <dgm:pt modelId="{944A7CB0-D6A3-4010-8713-37A824B59217}" type="sibTrans" cxnId="{9C62BB87-E480-4FF5-9159-2646D9547BA1}">
      <dgm:prSet/>
      <dgm:spPr/>
      <dgm:t>
        <a:bodyPr/>
        <a:lstStyle/>
        <a:p>
          <a:pPr>
            <a:lnSpc>
              <a:spcPct val="100000"/>
            </a:lnSpc>
          </a:pPr>
          <a:endParaRPr lang="en-US"/>
        </a:p>
      </dgm:t>
    </dgm:pt>
    <dgm:pt modelId="{86A79B6A-B081-4C12-B7A2-BB13C87225FB}">
      <dgm:prSet/>
      <dgm:spPr/>
      <dgm:t>
        <a:bodyPr/>
        <a:lstStyle/>
        <a:p>
          <a:pPr>
            <a:lnSpc>
              <a:spcPct val="100000"/>
            </a:lnSpc>
          </a:pPr>
          <a:r>
            <a:rPr lang="en-IN" dirty="0"/>
            <a:t>The data set contains the training set, which has approximately 1,59,000 samples and the test set which contains nearly 1,53,000 samples. This project data has been extracted from social media sites</a:t>
          </a:r>
          <a:r>
            <a:rPr lang="en-US" dirty="0"/>
            <a:t>.</a:t>
          </a:r>
        </a:p>
      </dgm:t>
    </dgm:pt>
    <dgm:pt modelId="{BE52F83E-7D71-4B87-A3A6-D2B2C8B359DC}" type="parTrans" cxnId="{D0102818-4E6B-4AFD-99F5-198852DA4116}">
      <dgm:prSet/>
      <dgm:spPr/>
      <dgm:t>
        <a:bodyPr/>
        <a:lstStyle/>
        <a:p>
          <a:endParaRPr lang="en-US"/>
        </a:p>
      </dgm:t>
    </dgm:pt>
    <dgm:pt modelId="{B3BB4A63-CDE0-4ECF-9027-63E6CC52A464}" type="sibTrans" cxnId="{D0102818-4E6B-4AFD-99F5-198852DA4116}">
      <dgm:prSet/>
      <dgm:spPr/>
      <dgm:t>
        <a:bodyPr/>
        <a:lstStyle/>
        <a:p>
          <a:pPr>
            <a:lnSpc>
              <a:spcPct val="100000"/>
            </a:lnSpc>
          </a:pPr>
          <a:endParaRPr lang="en-US"/>
        </a:p>
      </dgm:t>
    </dgm:pt>
    <dgm:pt modelId="{B24EEE63-BA69-475E-B314-44B468A25F23}">
      <dgm:prSet/>
      <dgm:spPr/>
      <dgm:t>
        <a:bodyPr/>
        <a:lstStyle/>
        <a:p>
          <a:pPr>
            <a:lnSpc>
              <a:spcPct val="100000"/>
            </a:lnSpc>
          </a:pPr>
          <a:r>
            <a:rPr lang="en-US" dirty="0"/>
            <a:t>Cleaning the data - </a:t>
          </a:r>
          <a:r>
            <a:rPr lang="en-IN" dirty="0"/>
            <a:t>First and foremost, after importing the training and test data into the panda’s data frame, I decided to </a:t>
          </a:r>
          <a:r>
            <a:rPr lang="en-IN" dirty="0" err="1"/>
            <a:t>to</a:t>
          </a:r>
          <a:r>
            <a:rPr lang="en-IN" dirty="0"/>
            <a:t> clean the downloaded data and going ahead will opt for more functions to use.</a:t>
          </a:r>
          <a:endParaRPr lang="en-US" dirty="0"/>
        </a:p>
      </dgm:t>
    </dgm:pt>
    <dgm:pt modelId="{3E1C5AA9-F59B-40C7-87D1-8469E55ABAC7}" type="parTrans" cxnId="{3E6199FC-97CF-42BA-A92E-C54037D07BD4}">
      <dgm:prSet/>
      <dgm:spPr/>
      <dgm:t>
        <a:bodyPr/>
        <a:lstStyle/>
        <a:p>
          <a:endParaRPr lang="en-US"/>
        </a:p>
      </dgm:t>
    </dgm:pt>
    <dgm:pt modelId="{6F26F687-50AF-4131-A8FE-47C12574109C}" type="sibTrans" cxnId="{3E6199FC-97CF-42BA-A92E-C54037D07BD4}">
      <dgm:prSet/>
      <dgm:spPr/>
      <dgm:t>
        <a:bodyPr/>
        <a:lstStyle/>
        <a:p>
          <a:pPr>
            <a:lnSpc>
              <a:spcPct val="100000"/>
            </a:lnSpc>
          </a:pPr>
          <a:endParaRPr lang="en-US"/>
        </a:p>
      </dgm:t>
    </dgm:pt>
    <dgm:pt modelId="{94CEFDB7-AA1E-47FE-B856-7591A5E352FF}">
      <dgm:prSet/>
      <dgm:spPr/>
      <dgm:t>
        <a:bodyPr/>
        <a:lstStyle/>
        <a:p>
          <a:pPr>
            <a:lnSpc>
              <a:spcPct val="100000"/>
            </a:lnSpc>
          </a:pPr>
          <a:r>
            <a:rPr lang="en-US" b="0" i="0" dirty="0"/>
            <a:t>The data set for building the classification model was acquired from the competition site and it included the training set as well as the test set. The steps elaborated in the workflow below will describe the entire process from Data Pre-Processing to Model Testing.</a:t>
          </a:r>
          <a:r>
            <a:rPr lang="en-US" dirty="0"/>
            <a:t>.</a:t>
          </a:r>
        </a:p>
      </dgm:t>
    </dgm:pt>
    <dgm:pt modelId="{86A4F0E3-E679-4736-BFA3-18F07F45CD08}" type="parTrans" cxnId="{B7B160C3-565E-4944-84BA-50F3731BB40E}">
      <dgm:prSet/>
      <dgm:spPr/>
      <dgm:t>
        <a:bodyPr/>
        <a:lstStyle/>
        <a:p>
          <a:endParaRPr lang="en-US"/>
        </a:p>
      </dgm:t>
    </dgm:pt>
    <dgm:pt modelId="{C47A1309-1B0A-43F5-9094-A094C9724B69}" type="sibTrans" cxnId="{B7B160C3-565E-4944-84BA-50F3731BB40E}">
      <dgm:prSet/>
      <dgm:spPr/>
      <dgm:t>
        <a:bodyPr/>
        <a:lstStyle/>
        <a:p>
          <a:endParaRPr lang="en-US"/>
        </a:p>
      </dgm:t>
    </dgm:pt>
    <dgm:pt modelId="{850292F6-A9DA-4A0E-A5F1-6E6EA576CF6F}" type="pres">
      <dgm:prSet presAssocID="{C2AFA2F2-0FEB-4402-8E3C-F4F542F22A4D}" presName="root" presStyleCnt="0">
        <dgm:presLayoutVars>
          <dgm:dir/>
          <dgm:resizeHandles val="exact"/>
        </dgm:presLayoutVars>
      </dgm:prSet>
      <dgm:spPr/>
    </dgm:pt>
    <dgm:pt modelId="{15D78DBE-17B2-473C-8B53-7955FE88BDA3}" type="pres">
      <dgm:prSet presAssocID="{C2AFA2F2-0FEB-4402-8E3C-F4F542F22A4D}" presName="container" presStyleCnt="0">
        <dgm:presLayoutVars>
          <dgm:dir/>
          <dgm:resizeHandles val="exact"/>
        </dgm:presLayoutVars>
      </dgm:prSet>
      <dgm:spPr/>
    </dgm:pt>
    <dgm:pt modelId="{A3567B5F-D94E-4A31-BFF7-CA1CE5693F1A}" type="pres">
      <dgm:prSet presAssocID="{224DB353-23F3-4857-9131-1F9990FDCD4B}" presName="compNode" presStyleCnt="0"/>
      <dgm:spPr/>
    </dgm:pt>
    <dgm:pt modelId="{65E82BF0-4059-48E8-A1F3-0E954AFEED66}" type="pres">
      <dgm:prSet presAssocID="{224DB353-23F3-4857-9131-1F9990FDCD4B}" presName="iconBgRect" presStyleLbl="bgShp" presStyleIdx="0" presStyleCnt="4"/>
      <dgm:spPr/>
    </dgm:pt>
    <dgm:pt modelId="{9F8C88D1-9D42-490A-816D-8C387684D498}" type="pres">
      <dgm:prSet presAssocID="{224DB353-23F3-4857-9131-1F9990FDCD4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erarchy"/>
        </a:ext>
      </dgm:extLst>
    </dgm:pt>
    <dgm:pt modelId="{91BBAE98-7BAE-4E34-B95B-03294C9B4C71}" type="pres">
      <dgm:prSet presAssocID="{224DB353-23F3-4857-9131-1F9990FDCD4B}" presName="spaceRect" presStyleCnt="0"/>
      <dgm:spPr/>
    </dgm:pt>
    <dgm:pt modelId="{F2FD08B8-3A65-4A1A-A907-129D2FFE3735}" type="pres">
      <dgm:prSet presAssocID="{224DB353-23F3-4857-9131-1F9990FDCD4B}" presName="textRect" presStyleLbl="revTx" presStyleIdx="0" presStyleCnt="4">
        <dgm:presLayoutVars>
          <dgm:chMax val="1"/>
          <dgm:chPref val="1"/>
        </dgm:presLayoutVars>
      </dgm:prSet>
      <dgm:spPr/>
    </dgm:pt>
    <dgm:pt modelId="{9BC289D5-303A-4318-8F86-442757E0EF52}" type="pres">
      <dgm:prSet presAssocID="{944A7CB0-D6A3-4010-8713-37A824B59217}" presName="sibTrans" presStyleLbl="sibTrans2D1" presStyleIdx="0" presStyleCnt="0"/>
      <dgm:spPr/>
    </dgm:pt>
    <dgm:pt modelId="{979C11A9-0197-457C-8BA9-6614626725D9}" type="pres">
      <dgm:prSet presAssocID="{86A79B6A-B081-4C12-B7A2-BB13C87225FB}" presName="compNode" presStyleCnt="0"/>
      <dgm:spPr/>
    </dgm:pt>
    <dgm:pt modelId="{5BD5B45A-1659-45ED-BFA8-5CF1D920C5F8}" type="pres">
      <dgm:prSet presAssocID="{86A79B6A-B081-4C12-B7A2-BB13C87225FB}" presName="iconBgRect" presStyleLbl="bgShp" presStyleIdx="1" presStyleCnt="4" custFlipHor="0" custScaleX="95230" custScaleY="100194" custLinFactNeighborX="-398" custLinFactNeighborY="3565"/>
      <dgm:spPr/>
    </dgm:pt>
    <dgm:pt modelId="{FBEB39BB-7268-4346-A538-1718CACF2560}" type="pres">
      <dgm:prSet presAssocID="{86A79B6A-B081-4C12-B7A2-BB13C87225FB}" presName="iconRect" presStyleLbl="node1" presStyleIdx="1" presStyleCnt="4" custScaleX="10980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CFFCBA3D-E8C7-4C5C-B25C-8FCF89183F57}" type="pres">
      <dgm:prSet presAssocID="{86A79B6A-B081-4C12-B7A2-BB13C87225FB}" presName="spaceRect" presStyleCnt="0"/>
      <dgm:spPr/>
    </dgm:pt>
    <dgm:pt modelId="{BC178A14-CB77-4B34-8634-4FEDD75AAB78}" type="pres">
      <dgm:prSet presAssocID="{86A79B6A-B081-4C12-B7A2-BB13C87225FB}" presName="textRect" presStyleLbl="revTx" presStyleIdx="1" presStyleCnt="4" custFlipHor="1" custScaleX="100017" custScaleY="44729">
        <dgm:presLayoutVars>
          <dgm:chMax val="1"/>
          <dgm:chPref val="1"/>
        </dgm:presLayoutVars>
      </dgm:prSet>
      <dgm:spPr/>
    </dgm:pt>
    <dgm:pt modelId="{1DBB5E62-9AAA-4940-BF1A-1D60E289B4F4}" type="pres">
      <dgm:prSet presAssocID="{B3BB4A63-CDE0-4ECF-9027-63E6CC52A464}" presName="sibTrans" presStyleLbl="sibTrans2D1" presStyleIdx="0" presStyleCnt="0"/>
      <dgm:spPr/>
    </dgm:pt>
    <dgm:pt modelId="{A009051B-7536-4086-96F1-D744E6686B82}" type="pres">
      <dgm:prSet presAssocID="{B24EEE63-BA69-475E-B314-44B468A25F23}" presName="compNode" presStyleCnt="0"/>
      <dgm:spPr/>
    </dgm:pt>
    <dgm:pt modelId="{5EDA058F-5BCD-4933-9D4F-397EEB2579E5}" type="pres">
      <dgm:prSet presAssocID="{B24EEE63-BA69-475E-B314-44B468A25F23}" presName="iconBgRect" presStyleLbl="bgShp" presStyleIdx="2" presStyleCnt="4"/>
      <dgm:spPr/>
    </dgm:pt>
    <dgm:pt modelId="{6D10D81F-64F0-4B0C-B459-A63DEB89D0BC}" type="pres">
      <dgm:prSet presAssocID="{B24EEE63-BA69-475E-B314-44B468A25F2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otes"/>
        </a:ext>
      </dgm:extLst>
    </dgm:pt>
    <dgm:pt modelId="{941F1408-7FAB-423A-9932-4E93BA29F94E}" type="pres">
      <dgm:prSet presAssocID="{B24EEE63-BA69-475E-B314-44B468A25F23}" presName="spaceRect" presStyleCnt="0"/>
      <dgm:spPr/>
    </dgm:pt>
    <dgm:pt modelId="{28D9D3CA-0B4D-435E-BE39-85938B901254}" type="pres">
      <dgm:prSet presAssocID="{B24EEE63-BA69-475E-B314-44B468A25F23}" presName="textRect" presStyleLbl="revTx" presStyleIdx="2" presStyleCnt="4">
        <dgm:presLayoutVars>
          <dgm:chMax val="1"/>
          <dgm:chPref val="1"/>
        </dgm:presLayoutVars>
      </dgm:prSet>
      <dgm:spPr/>
    </dgm:pt>
    <dgm:pt modelId="{5693A61D-DAB7-4007-A6F4-A124D3360F2A}" type="pres">
      <dgm:prSet presAssocID="{6F26F687-50AF-4131-A8FE-47C12574109C}" presName="sibTrans" presStyleLbl="sibTrans2D1" presStyleIdx="0" presStyleCnt="0"/>
      <dgm:spPr/>
    </dgm:pt>
    <dgm:pt modelId="{70D52135-CD15-4CB8-8165-C816CC2E751D}" type="pres">
      <dgm:prSet presAssocID="{94CEFDB7-AA1E-47FE-B856-7591A5E352FF}" presName="compNode" presStyleCnt="0"/>
      <dgm:spPr/>
    </dgm:pt>
    <dgm:pt modelId="{E4AA9BED-BBBC-4C3E-BD1B-DBF1EFAAE370}" type="pres">
      <dgm:prSet presAssocID="{94CEFDB7-AA1E-47FE-B856-7591A5E352FF}" presName="iconBgRect" presStyleLbl="bgShp" presStyleIdx="3" presStyleCnt="4"/>
      <dgm:spPr/>
    </dgm:pt>
    <dgm:pt modelId="{4573B978-6012-45DD-859B-86ADCCF8527B}" type="pres">
      <dgm:prSet presAssocID="{94CEFDB7-AA1E-47FE-B856-7591A5E352F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opwatch"/>
        </a:ext>
      </dgm:extLst>
    </dgm:pt>
    <dgm:pt modelId="{D400AD27-9C76-4CDF-AB7B-F642EB73C0F0}" type="pres">
      <dgm:prSet presAssocID="{94CEFDB7-AA1E-47FE-B856-7591A5E352FF}" presName="spaceRect" presStyleCnt="0"/>
      <dgm:spPr/>
    </dgm:pt>
    <dgm:pt modelId="{B0EB3B39-A25B-4715-BDAA-7DD6F0583D96}" type="pres">
      <dgm:prSet presAssocID="{94CEFDB7-AA1E-47FE-B856-7591A5E352FF}" presName="textRect" presStyleLbl="revTx" presStyleIdx="3" presStyleCnt="4">
        <dgm:presLayoutVars>
          <dgm:chMax val="1"/>
          <dgm:chPref val="1"/>
        </dgm:presLayoutVars>
      </dgm:prSet>
      <dgm:spPr/>
    </dgm:pt>
  </dgm:ptLst>
  <dgm:cxnLst>
    <dgm:cxn modelId="{4ACB2805-9C1D-42FE-BE49-F72F3AC1B0F3}" type="presOf" srcId="{B3BB4A63-CDE0-4ECF-9027-63E6CC52A464}" destId="{1DBB5E62-9AAA-4940-BF1A-1D60E289B4F4}" srcOrd="0" destOrd="0" presId="urn:microsoft.com/office/officeart/2018/2/layout/IconCircleList"/>
    <dgm:cxn modelId="{D0102818-4E6B-4AFD-99F5-198852DA4116}" srcId="{C2AFA2F2-0FEB-4402-8E3C-F4F542F22A4D}" destId="{86A79B6A-B081-4C12-B7A2-BB13C87225FB}" srcOrd="1" destOrd="0" parTransId="{BE52F83E-7D71-4B87-A3A6-D2B2C8B359DC}" sibTransId="{B3BB4A63-CDE0-4ECF-9027-63E6CC52A464}"/>
    <dgm:cxn modelId="{2BD2D71D-177B-403F-A2B4-33191FB8B7C0}" type="presOf" srcId="{C2AFA2F2-0FEB-4402-8E3C-F4F542F22A4D}" destId="{850292F6-A9DA-4A0E-A5F1-6E6EA576CF6F}" srcOrd="0" destOrd="0" presId="urn:microsoft.com/office/officeart/2018/2/layout/IconCircleList"/>
    <dgm:cxn modelId="{671DAE39-D314-4DC9-A91C-2640AFF7D38B}" type="presOf" srcId="{86A79B6A-B081-4C12-B7A2-BB13C87225FB}" destId="{BC178A14-CB77-4B34-8634-4FEDD75AAB78}" srcOrd="0" destOrd="0" presId="urn:microsoft.com/office/officeart/2018/2/layout/IconCircleList"/>
    <dgm:cxn modelId="{1243815B-547C-413B-93AA-0300A30743F8}" type="presOf" srcId="{224DB353-23F3-4857-9131-1F9990FDCD4B}" destId="{F2FD08B8-3A65-4A1A-A907-129D2FFE3735}" srcOrd="0" destOrd="0" presId="urn:microsoft.com/office/officeart/2018/2/layout/IconCircleList"/>
    <dgm:cxn modelId="{3D2EEB53-2F86-48FD-B8F5-AD42101D69E5}" type="presOf" srcId="{B24EEE63-BA69-475E-B314-44B468A25F23}" destId="{28D9D3CA-0B4D-435E-BE39-85938B901254}" srcOrd="0" destOrd="0" presId="urn:microsoft.com/office/officeart/2018/2/layout/IconCircleList"/>
    <dgm:cxn modelId="{9C62BB87-E480-4FF5-9159-2646D9547BA1}" srcId="{C2AFA2F2-0FEB-4402-8E3C-F4F542F22A4D}" destId="{224DB353-23F3-4857-9131-1F9990FDCD4B}" srcOrd="0" destOrd="0" parTransId="{59D63B6B-FF95-4B93-90AC-C4604733160C}" sibTransId="{944A7CB0-D6A3-4010-8713-37A824B59217}"/>
    <dgm:cxn modelId="{014FC49C-D956-4189-BD03-8F2B19534F37}" type="presOf" srcId="{6F26F687-50AF-4131-A8FE-47C12574109C}" destId="{5693A61D-DAB7-4007-A6F4-A124D3360F2A}" srcOrd="0" destOrd="0" presId="urn:microsoft.com/office/officeart/2018/2/layout/IconCircleList"/>
    <dgm:cxn modelId="{B7B160C3-565E-4944-84BA-50F3731BB40E}" srcId="{C2AFA2F2-0FEB-4402-8E3C-F4F542F22A4D}" destId="{94CEFDB7-AA1E-47FE-B856-7591A5E352FF}" srcOrd="3" destOrd="0" parTransId="{86A4F0E3-E679-4736-BFA3-18F07F45CD08}" sibTransId="{C47A1309-1B0A-43F5-9094-A094C9724B69}"/>
    <dgm:cxn modelId="{83C15BE4-ED69-46B2-B610-DFF46894FABC}" type="presOf" srcId="{944A7CB0-D6A3-4010-8713-37A824B59217}" destId="{9BC289D5-303A-4318-8F86-442757E0EF52}" srcOrd="0" destOrd="0" presId="urn:microsoft.com/office/officeart/2018/2/layout/IconCircleList"/>
    <dgm:cxn modelId="{470073F1-0B56-4963-8721-78CAAEE09AB9}" type="presOf" srcId="{94CEFDB7-AA1E-47FE-B856-7591A5E352FF}" destId="{B0EB3B39-A25B-4715-BDAA-7DD6F0583D96}" srcOrd="0" destOrd="0" presId="urn:microsoft.com/office/officeart/2018/2/layout/IconCircleList"/>
    <dgm:cxn modelId="{3E6199FC-97CF-42BA-A92E-C54037D07BD4}" srcId="{C2AFA2F2-0FEB-4402-8E3C-F4F542F22A4D}" destId="{B24EEE63-BA69-475E-B314-44B468A25F23}" srcOrd="2" destOrd="0" parTransId="{3E1C5AA9-F59B-40C7-87D1-8469E55ABAC7}" sibTransId="{6F26F687-50AF-4131-A8FE-47C12574109C}"/>
    <dgm:cxn modelId="{3778F8DD-BDCC-4A59-BA02-74151D3F4A72}" type="presParOf" srcId="{850292F6-A9DA-4A0E-A5F1-6E6EA576CF6F}" destId="{15D78DBE-17B2-473C-8B53-7955FE88BDA3}" srcOrd="0" destOrd="0" presId="urn:microsoft.com/office/officeart/2018/2/layout/IconCircleList"/>
    <dgm:cxn modelId="{221B800D-9F3D-4E26-AC72-0C8AFC276215}" type="presParOf" srcId="{15D78DBE-17B2-473C-8B53-7955FE88BDA3}" destId="{A3567B5F-D94E-4A31-BFF7-CA1CE5693F1A}" srcOrd="0" destOrd="0" presId="urn:microsoft.com/office/officeart/2018/2/layout/IconCircleList"/>
    <dgm:cxn modelId="{69A50160-4412-42C1-A738-CE65B8CABEA5}" type="presParOf" srcId="{A3567B5F-D94E-4A31-BFF7-CA1CE5693F1A}" destId="{65E82BF0-4059-48E8-A1F3-0E954AFEED66}" srcOrd="0" destOrd="0" presId="urn:microsoft.com/office/officeart/2018/2/layout/IconCircleList"/>
    <dgm:cxn modelId="{BEDFB9C9-C511-41D2-9815-99B861BF4D9A}" type="presParOf" srcId="{A3567B5F-D94E-4A31-BFF7-CA1CE5693F1A}" destId="{9F8C88D1-9D42-490A-816D-8C387684D498}" srcOrd="1" destOrd="0" presId="urn:microsoft.com/office/officeart/2018/2/layout/IconCircleList"/>
    <dgm:cxn modelId="{2346B6E4-D232-4EEA-B1FB-FC3C5AB83B32}" type="presParOf" srcId="{A3567B5F-D94E-4A31-BFF7-CA1CE5693F1A}" destId="{91BBAE98-7BAE-4E34-B95B-03294C9B4C71}" srcOrd="2" destOrd="0" presId="urn:microsoft.com/office/officeart/2018/2/layout/IconCircleList"/>
    <dgm:cxn modelId="{49E8FAE1-3616-4F9D-B40E-BFEDF76572EC}" type="presParOf" srcId="{A3567B5F-D94E-4A31-BFF7-CA1CE5693F1A}" destId="{F2FD08B8-3A65-4A1A-A907-129D2FFE3735}" srcOrd="3" destOrd="0" presId="urn:microsoft.com/office/officeart/2018/2/layout/IconCircleList"/>
    <dgm:cxn modelId="{28D54B99-294B-420C-B083-84B6ADC42391}" type="presParOf" srcId="{15D78DBE-17B2-473C-8B53-7955FE88BDA3}" destId="{9BC289D5-303A-4318-8F86-442757E0EF52}" srcOrd="1" destOrd="0" presId="urn:microsoft.com/office/officeart/2018/2/layout/IconCircleList"/>
    <dgm:cxn modelId="{44E9CB04-5750-4DC1-B87D-1AA37EAFFB31}" type="presParOf" srcId="{15D78DBE-17B2-473C-8B53-7955FE88BDA3}" destId="{979C11A9-0197-457C-8BA9-6614626725D9}" srcOrd="2" destOrd="0" presId="urn:microsoft.com/office/officeart/2018/2/layout/IconCircleList"/>
    <dgm:cxn modelId="{C78F54CB-D29B-49BA-BF2E-F2DD34F91CBC}" type="presParOf" srcId="{979C11A9-0197-457C-8BA9-6614626725D9}" destId="{5BD5B45A-1659-45ED-BFA8-5CF1D920C5F8}" srcOrd="0" destOrd="0" presId="urn:microsoft.com/office/officeart/2018/2/layout/IconCircleList"/>
    <dgm:cxn modelId="{30609EFC-1EFE-49D3-AC83-3098A913A6D2}" type="presParOf" srcId="{979C11A9-0197-457C-8BA9-6614626725D9}" destId="{FBEB39BB-7268-4346-A538-1718CACF2560}" srcOrd="1" destOrd="0" presId="urn:microsoft.com/office/officeart/2018/2/layout/IconCircleList"/>
    <dgm:cxn modelId="{4D38138E-A150-43D2-B312-FFF751F7D196}" type="presParOf" srcId="{979C11A9-0197-457C-8BA9-6614626725D9}" destId="{CFFCBA3D-E8C7-4C5C-B25C-8FCF89183F57}" srcOrd="2" destOrd="0" presId="urn:microsoft.com/office/officeart/2018/2/layout/IconCircleList"/>
    <dgm:cxn modelId="{8BC6E076-DB0B-4C05-81BB-976C1EE40E98}" type="presParOf" srcId="{979C11A9-0197-457C-8BA9-6614626725D9}" destId="{BC178A14-CB77-4B34-8634-4FEDD75AAB78}" srcOrd="3" destOrd="0" presId="urn:microsoft.com/office/officeart/2018/2/layout/IconCircleList"/>
    <dgm:cxn modelId="{13AD6952-5B5A-4B6C-B8B3-9B59D51E2A31}" type="presParOf" srcId="{15D78DBE-17B2-473C-8B53-7955FE88BDA3}" destId="{1DBB5E62-9AAA-4940-BF1A-1D60E289B4F4}" srcOrd="3" destOrd="0" presId="urn:microsoft.com/office/officeart/2018/2/layout/IconCircleList"/>
    <dgm:cxn modelId="{3F33C219-9F7D-4DED-941A-968B9F925DEF}" type="presParOf" srcId="{15D78DBE-17B2-473C-8B53-7955FE88BDA3}" destId="{A009051B-7536-4086-96F1-D744E6686B82}" srcOrd="4" destOrd="0" presId="urn:microsoft.com/office/officeart/2018/2/layout/IconCircleList"/>
    <dgm:cxn modelId="{7EDABBF8-D07F-445F-919A-E3D245FD1BCD}" type="presParOf" srcId="{A009051B-7536-4086-96F1-D744E6686B82}" destId="{5EDA058F-5BCD-4933-9D4F-397EEB2579E5}" srcOrd="0" destOrd="0" presId="urn:microsoft.com/office/officeart/2018/2/layout/IconCircleList"/>
    <dgm:cxn modelId="{51C068E4-2C1D-46C3-875D-B5F6FB25E524}" type="presParOf" srcId="{A009051B-7536-4086-96F1-D744E6686B82}" destId="{6D10D81F-64F0-4B0C-B459-A63DEB89D0BC}" srcOrd="1" destOrd="0" presId="urn:microsoft.com/office/officeart/2018/2/layout/IconCircleList"/>
    <dgm:cxn modelId="{AC85447C-C053-4FFA-A049-C1521F68352D}" type="presParOf" srcId="{A009051B-7536-4086-96F1-D744E6686B82}" destId="{941F1408-7FAB-423A-9932-4E93BA29F94E}" srcOrd="2" destOrd="0" presId="urn:microsoft.com/office/officeart/2018/2/layout/IconCircleList"/>
    <dgm:cxn modelId="{2E65AB33-70AC-4584-B812-885339DFEF65}" type="presParOf" srcId="{A009051B-7536-4086-96F1-D744E6686B82}" destId="{28D9D3CA-0B4D-435E-BE39-85938B901254}" srcOrd="3" destOrd="0" presId="urn:microsoft.com/office/officeart/2018/2/layout/IconCircleList"/>
    <dgm:cxn modelId="{3271862D-9D0C-4DAB-8257-27B2E65D233C}" type="presParOf" srcId="{15D78DBE-17B2-473C-8B53-7955FE88BDA3}" destId="{5693A61D-DAB7-4007-A6F4-A124D3360F2A}" srcOrd="5" destOrd="0" presId="urn:microsoft.com/office/officeart/2018/2/layout/IconCircleList"/>
    <dgm:cxn modelId="{7A1DB651-8C06-4645-B0F8-C86DBF9CA6F4}" type="presParOf" srcId="{15D78DBE-17B2-473C-8B53-7955FE88BDA3}" destId="{70D52135-CD15-4CB8-8165-C816CC2E751D}" srcOrd="6" destOrd="0" presId="urn:microsoft.com/office/officeart/2018/2/layout/IconCircleList"/>
    <dgm:cxn modelId="{4578D41D-30EE-4AB6-8D4A-C3543935AED1}" type="presParOf" srcId="{70D52135-CD15-4CB8-8165-C816CC2E751D}" destId="{E4AA9BED-BBBC-4C3E-BD1B-DBF1EFAAE370}" srcOrd="0" destOrd="0" presId="urn:microsoft.com/office/officeart/2018/2/layout/IconCircleList"/>
    <dgm:cxn modelId="{6226044B-569E-4CBC-AFAB-26BB36E029E8}" type="presParOf" srcId="{70D52135-CD15-4CB8-8165-C816CC2E751D}" destId="{4573B978-6012-45DD-859B-86ADCCF8527B}" srcOrd="1" destOrd="0" presId="urn:microsoft.com/office/officeart/2018/2/layout/IconCircleList"/>
    <dgm:cxn modelId="{3B80A39E-A376-4EE1-9B3B-048CF437AB29}" type="presParOf" srcId="{70D52135-CD15-4CB8-8165-C816CC2E751D}" destId="{D400AD27-9C76-4CDF-AB7B-F642EB73C0F0}" srcOrd="2" destOrd="0" presId="urn:microsoft.com/office/officeart/2018/2/layout/IconCircleList"/>
    <dgm:cxn modelId="{1E8C8C92-1711-45CD-9C44-610236B1F6DE}" type="presParOf" srcId="{70D52135-CD15-4CB8-8165-C816CC2E751D}" destId="{B0EB3B39-A25B-4715-BDAA-7DD6F0583D96}"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017D7CC-C291-4555-8D48-A4DDCAC4367E}"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857ABA63-8375-4CB2-BE9E-332763472525}">
      <dgm:prSet/>
      <dgm:spPr/>
      <dgm:t>
        <a:bodyPr/>
        <a:lstStyle/>
        <a:p>
          <a:pPr>
            <a:defRPr b="1"/>
          </a:pPr>
          <a:r>
            <a:rPr lang="en-US" dirty="0"/>
            <a:t>The current project predicts the type or toxicity in the comment. </a:t>
          </a:r>
        </a:p>
      </dgm:t>
    </dgm:pt>
    <dgm:pt modelId="{9F1EDC9F-C0CF-4282-ADB8-BB567AC026AD}" type="parTrans" cxnId="{58F52A04-833A-4BCE-AFDF-D8B41E155640}">
      <dgm:prSet/>
      <dgm:spPr/>
      <dgm:t>
        <a:bodyPr/>
        <a:lstStyle/>
        <a:p>
          <a:endParaRPr lang="en-US"/>
        </a:p>
      </dgm:t>
    </dgm:pt>
    <dgm:pt modelId="{70F1D4C2-D864-4103-9218-699E3FF6E3C6}" type="sibTrans" cxnId="{58F52A04-833A-4BCE-AFDF-D8B41E155640}">
      <dgm:prSet/>
      <dgm:spPr/>
      <dgm:t>
        <a:bodyPr/>
        <a:lstStyle/>
        <a:p>
          <a:endParaRPr lang="en-US"/>
        </a:p>
      </dgm:t>
    </dgm:pt>
    <dgm:pt modelId="{68B46C1A-F410-480C-89F9-222F0722C3DF}">
      <dgm:prSet/>
      <dgm:spPr/>
      <dgm:t>
        <a:bodyPr/>
        <a:lstStyle/>
        <a:p>
          <a:pPr>
            <a:defRPr b="1"/>
          </a:pPr>
          <a:r>
            <a:rPr lang="en-US"/>
            <a:t>We are planning to add the following features in the future:</a:t>
          </a:r>
        </a:p>
      </dgm:t>
    </dgm:pt>
    <dgm:pt modelId="{FC67982D-8504-48AD-A51A-34CBA9544B6E}" type="parTrans" cxnId="{C7DF4127-6CFF-42DB-A0CD-CB2F966E76CE}">
      <dgm:prSet/>
      <dgm:spPr/>
      <dgm:t>
        <a:bodyPr/>
        <a:lstStyle/>
        <a:p>
          <a:endParaRPr lang="en-US"/>
        </a:p>
      </dgm:t>
    </dgm:pt>
    <dgm:pt modelId="{ADB62AC5-A502-4FF7-BA2D-25F4C45463E9}" type="sibTrans" cxnId="{C7DF4127-6CFF-42DB-A0CD-CB2F966E76CE}">
      <dgm:prSet/>
      <dgm:spPr/>
      <dgm:t>
        <a:bodyPr/>
        <a:lstStyle/>
        <a:p>
          <a:endParaRPr lang="en-US"/>
        </a:p>
      </dgm:t>
    </dgm:pt>
    <dgm:pt modelId="{11F86155-1D5C-4164-95FE-A49B1EDD5417}">
      <dgm:prSet/>
      <dgm:spPr/>
      <dgm:t>
        <a:bodyPr/>
        <a:lstStyle/>
        <a:p>
          <a:r>
            <a:rPr lang="en-US" b="0" i="0" dirty="0"/>
            <a:t>I got introduced to the concepts of word embedding and the advantages of using pre-trained word embedding also required to learn more to get better knowledge</a:t>
          </a:r>
          <a:r>
            <a:rPr lang="en-IN" dirty="0"/>
            <a:t>.</a:t>
          </a:r>
          <a:endParaRPr lang="en-US" dirty="0"/>
        </a:p>
      </dgm:t>
    </dgm:pt>
    <dgm:pt modelId="{0CD9802F-EA4C-4E05-AAC4-DCA2571566B2}" type="parTrans" cxnId="{BAF10767-B0F8-41AC-91B6-B0B243AB4DB5}">
      <dgm:prSet/>
      <dgm:spPr/>
      <dgm:t>
        <a:bodyPr/>
        <a:lstStyle/>
        <a:p>
          <a:endParaRPr lang="en-US"/>
        </a:p>
      </dgm:t>
    </dgm:pt>
    <dgm:pt modelId="{E1878092-9E77-42CF-A0B8-407D1AAC8E6A}" type="sibTrans" cxnId="{BAF10767-B0F8-41AC-91B6-B0B243AB4DB5}">
      <dgm:prSet/>
      <dgm:spPr/>
      <dgm:t>
        <a:bodyPr/>
        <a:lstStyle/>
        <a:p>
          <a:endParaRPr lang="en-US"/>
        </a:p>
      </dgm:t>
    </dgm:pt>
    <dgm:pt modelId="{98A6DA39-CCCE-4728-AE54-07AD4256C9DD}">
      <dgm:prSet/>
      <dgm:spPr/>
      <dgm:t>
        <a:bodyPr/>
        <a:lstStyle/>
        <a:p>
          <a:r>
            <a:rPr lang="en-IN" dirty="0"/>
            <a:t>The motivating principle behind our project is promoting nonmaleficence within online communities by identifying harmful comments and acting against them. This is primarily experienced by those who prefer a safe and productive environment without negative distractions. </a:t>
          </a:r>
        </a:p>
      </dgm:t>
    </dgm:pt>
    <dgm:pt modelId="{E4C70D17-DC82-4847-BE29-14B2E8D6A99F}" type="parTrans" cxnId="{45D14493-1A24-4C84-AB3E-D1D059F886A0}">
      <dgm:prSet/>
      <dgm:spPr/>
      <dgm:t>
        <a:bodyPr/>
        <a:lstStyle/>
        <a:p>
          <a:endParaRPr lang="en-IN"/>
        </a:p>
      </dgm:t>
    </dgm:pt>
    <dgm:pt modelId="{B45D6132-52F8-415C-85D1-2341690B0836}" type="sibTrans" cxnId="{45D14493-1A24-4C84-AB3E-D1D059F886A0}">
      <dgm:prSet/>
      <dgm:spPr/>
      <dgm:t>
        <a:bodyPr/>
        <a:lstStyle/>
        <a:p>
          <a:endParaRPr lang="en-IN"/>
        </a:p>
      </dgm:t>
    </dgm:pt>
    <dgm:pt modelId="{A6F2C264-DD54-4F55-8297-FDC38E63CC56}" type="pres">
      <dgm:prSet presAssocID="{6017D7CC-C291-4555-8D48-A4DDCAC4367E}" presName="linear" presStyleCnt="0">
        <dgm:presLayoutVars>
          <dgm:animLvl val="lvl"/>
          <dgm:resizeHandles val="exact"/>
        </dgm:presLayoutVars>
      </dgm:prSet>
      <dgm:spPr/>
    </dgm:pt>
    <dgm:pt modelId="{1878D08F-FC28-4F4D-844C-B122DE0A7146}" type="pres">
      <dgm:prSet presAssocID="{857ABA63-8375-4CB2-BE9E-332763472525}" presName="parentText" presStyleLbl="node1" presStyleIdx="0" presStyleCnt="2">
        <dgm:presLayoutVars>
          <dgm:chMax val="0"/>
          <dgm:bulletEnabled val="1"/>
        </dgm:presLayoutVars>
      </dgm:prSet>
      <dgm:spPr/>
    </dgm:pt>
    <dgm:pt modelId="{4C7F5A38-7670-43AA-AAC6-69D153B5B025}" type="pres">
      <dgm:prSet presAssocID="{70F1D4C2-D864-4103-9218-699E3FF6E3C6}" presName="spacer" presStyleCnt="0"/>
      <dgm:spPr/>
    </dgm:pt>
    <dgm:pt modelId="{81ADD139-D2DA-4D43-91C5-89A336A2C402}" type="pres">
      <dgm:prSet presAssocID="{68B46C1A-F410-480C-89F9-222F0722C3DF}" presName="parentText" presStyleLbl="node1" presStyleIdx="1" presStyleCnt="2">
        <dgm:presLayoutVars>
          <dgm:chMax val="0"/>
          <dgm:bulletEnabled val="1"/>
        </dgm:presLayoutVars>
      </dgm:prSet>
      <dgm:spPr/>
    </dgm:pt>
    <dgm:pt modelId="{0D921CA4-A2B4-4D99-92AE-DDDD2E8C3FAA}" type="pres">
      <dgm:prSet presAssocID="{68B46C1A-F410-480C-89F9-222F0722C3DF}" presName="childText" presStyleLbl="revTx" presStyleIdx="0" presStyleCnt="1">
        <dgm:presLayoutVars>
          <dgm:bulletEnabled val="1"/>
        </dgm:presLayoutVars>
      </dgm:prSet>
      <dgm:spPr/>
    </dgm:pt>
  </dgm:ptLst>
  <dgm:cxnLst>
    <dgm:cxn modelId="{58F52A04-833A-4BCE-AFDF-D8B41E155640}" srcId="{6017D7CC-C291-4555-8D48-A4DDCAC4367E}" destId="{857ABA63-8375-4CB2-BE9E-332763472525}" srcOrd="0" destOrd="0" parTransId="{9F1EDC9F-C0CF-4282-ADB8-BB567AC026AD}" sibTransId="{70F1D4C2-D864-4103-9218-699E3FF6E3C6}"/>
    <dgm:cxn modelId="{03417B10-1711-418C-8826-D1C4CCBF3886}" type="presOf" srcId="{857ABA63-8375-4CB2-BE9E-332763472525}" destId="{1878D08F-FC28-4F4D-844C-B122DE0A7146}" srcOrd="0" destOrd="0" presId="urn:microsoft.com/office/officeart/2005/8/layout/vList2"/>
    <dgm:cxn modelId="{C7DF4127-6CFF-42DB-A0CD-CB2F966E76CE}" srcId="{6017D7CC-C291-4555-8D48-A4DDCAC4367E}" destId="{68B46C1A-F410-480C-89F9-222F0722C3DF}" srcOrd="1" destOrd="0" parTransId="{FC67982D-8504-48AD-A51A-34CBA9544B6E}" sibTransId="{ADB62AC5-A502-4FF7-BA2D-25F4C45463E9}"/>
    <dgm:cxn modelId="{BAF10767-B0F8-41AC-91B6-B0B243AB4DB5}" srcId="{68B46C1A-F410-480C-89F9-222F0722C3DF}" destId="{11F86155-1D5C-4164-95FE-A49B1EDD5417}" srcOrd="0" destOrd="0" parTransId="{0CD9802F-EA4C-4E05-AAC4-DCA2571566B2}" sibTransId="{E1878092-9E77-42CF-A0B8-407D1AAC8E6A}"/>
    <dgm:cxn modelId="{DEF5C452-1E35-4E28-9C46-ABE7DE677483}" type="presOf" srcId="{98A6DA39-CCCE-4728-AE54-07AD4256C9DD}" destId="{0D921CA4-A2B4-4D99-92AE-DDDD2E8C3FAA}" srcOrd="0" destOrd="1" presId="urn:microsoft.com/office/officeart/2005/8/layout/vList2"/>
    <dgm:cxn modelId="{11E1227A-13CB-410F-B3CF-989ACB2F8453}" type="presOf" srcId="{6017D7CC-C291-4555-8D48-A4DDCAC4367E}" destId="{A6F2C264-DD54-4F55-8297-FDC38E63CC56}" srcOrd="0" destOrd="0" presId="urn:microsoft.com/office/officeart/2005/8/layout/vList2"/>
    <dgm:cxn modelId="{45D14493-1A24-4C84-AB3E-D1D059F886A0}" srcId="{68B46C1A-F410-480C-89F9-222F0722C3DF}" destId="{98A6DA39-CCCE-4728-AE54-07AD4256C9DD}" srcOrd="1" destOrd="0" parTransId="{E4C70D17-DC82-4847-BE29-14B2E8D6A99F}" sibTransId="{B45D6132-52F8-415C-85D1-2341690B0836}"/>
    <dgm:cxn modelId="{4399B7A3-D4C6-482A-9787-D4829C6AC055}" type="presOf" srcId="{11F86155-1D5C-4164-95FE-A49B1EDD5417}" destId="{0D921CA4-A2B4-4D99-92AE-DDDD2E8C3FAA}" srcOrd="0" destOrd="0" presId="urn:microsoft.com/office/officeart/2005/8/layout/vList2"/>
    <dgm:cxn modelId="{79B849B4-A3F6-48A5-93EA-ED42A1DE098A}" type="presOf" srcId="{68B46C1A-F410-480C-89F9-222F0722C3DF}" destId="{81ADD139-D2DA-4D43-91C5-89A336A2C402}" srcOrd="0" destOrd="0" presId="urn:microsoft.com/office/officeart/2005/8/layout/vList2"/>
    <dgm:cxn modelId="{F392E690-911E-4495-9D36-F1E03C321839}" type="presParOf" srcId="{A6F2C264-DD54-4F55-8297-FDC38E63CC56}" destId="{1878D08F-FC28-4F4D-844C-B122DE0A7146}" srcOrd="0" destOrd="0" presId="urn:microsoft.com/office/officeart/2005/8/layout/vList2"/>
    <dgm:cxn modelId="{0E9DDCC9-4814-478E-BB3B-13AC99B44276}" type="presParOf" srcId="{A6F2C264-DD54-4F55-8297-FDC38E63CC56}" destId="{4C7F5A38-7670-43AA-AAC6-69D153B5B025}" srcOrd="1" destOrd="0" presId="urn:microsoft.com/office/officeart/2005/8/layout/vList2"/>
    <dgm:cxn modelId="{30CA3392-15EF-48EA-B2CC-C014FA5BDCB1}" type="presParOf" srcId="{A6F2C264-DD54-4F55-8297-FDC38E63CC56}" destId="{81ADD139-D2DA-4D43-91C5-89A336A2C402}" srcOrd="2" destOrd="0" presId="urn:microsoft.com/office/officeart/2005/8/layout/vList2"/>
    <dgm:cxn modelId="{D21EF7B8-9BC1-491A-9B84-56456A691086}" type="presParOf" srcId="{A6F2C264-DD54-4F55-8297-FDC38E63CC56}" destId="{0D921CA4-A2B4-4D99-92AE-DDDD2E8C3FAA}"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EF5684-E933-4E9B-9D6F-3D46985CE620}">
      <dsp:nvSpPr>
        <dsp:cNvPr id="0" name=""/>
        <dsp:cNvSpPr/>
      </dsp:nvSpPr>
      <dsp:spPr>
        <a:xfrm>
          <a:off x="90237" y="350361"/>
          <a:ext cx="1298577" cy="129857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1DD482-F558-46C7-A70D-2F5548656217}">
      <dsp:nvSpPr>
        <dsp:cNvPr id="0" name=""/>
        <dsp:cNvSpPr/>
      </dsp:nvSpPr>
      <dsp:spPr>
        <a:xfrm>
          <a:off x="362938" y="623063"/>
          <a:ext cx="753174" cy="7531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0E58645-CA66-4E9F-91FB-658C380DFB92}">
      <dsp:nvSpPr>
        <dsp:cNvPr id="0" name=""/>
        <dsp:cNvSpPr/>
      </dsp:nvSpPr>
      <dsp:spPr>
        <a:xfrm>
          <a:off x="1567570" y="350361"/>
          <a:ext cx="3259953" cy="12985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IN" sz="1200" kern="1200" dirty="0">
              <a:latin typeface="+mj-lt"/>
            </a:rPr>
            <a:t>The proliferation of social media enables people to express their opinions widely online. However, at the same time, this has resulted in the emergence of conflict and hate, making online environments uninviting for users</a:t>
          </a:r>
          <a:r>
            <a:rPr lang="en-US" sz="1200" kern="1200" dirty="0">
              <a:latin typeface="+mj-lt"/>
            </a:rPr>
            <a:t>.</a:t>
          </a:r>
        </a:p>
      </dsp:txBody>
      <dsp:txXfrm>
        <a:off x="1567570" y="350361"/>
        <a:ext cx="3259953" cy="1298577"/>
      </dsp:txXfrm>
    </dsp:sp>
    <dsp:sp modelId="{F5FF702D-DBC4-496A-B95C-A50B55DBC8C3}">
      <dsp:nvSpPr>
        <dsp:cNvPr id="0" name=""/>
        <dsp:cNvSpPr/>
      </dsp:nvSpPr>
      <dsp:spPr>
        <a:xfrm>
          <a:off x="5360867" y="350361"/>
          <a:ext cx="1298577" cy="129857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251C21-8F2B-4C9E-BEE4-640F9A394C71}">
      <dsp:nvSpPr>
        <dsp:cNvPr id="0" name=""/>
        <dsp:cNvSpPr/>
      </dsp:nvSpPr>
      <dsp:spPr>
        <a:xfrm>
          <a:off x="5633568" y="623063"/>
          <a:ext cx="753174" cy="7531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DD5B5A7-2A99-4D9B-A6F7-A8B08517F067}">
      <dsp:nvSpPr>
        <dsp:cNvPr id="0" name=""/>
        <dsp:cNvSpPr/>
      </dsp:nvSpPr>
      <dsp:spPr>
        <a:xfrm>
          <a:off x="6937711" y="350361"/>
          <a:ext cx="3060931" cy="12985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IN" sz="1200" kern="1200" dirty="0"/>
            <a:t>There has been a remarkable increase in the cases of cyberbullying and trolls on various social media platforms</a:t>
          </a:r>
          <a:r>
            <a:rPr lang="en-US" sz="1200" kern="1200" dirty="0"/>
            <a:t>.</a:t>
          </a:r>
        </a:p>
      </dsp:txBody>
      <dsp:txXfrm>
        <a:off x="6937711" y="350361"/>
        <a:ext cx="3060931" cy="1298577"/>
      </dsp:txXfrm>
    </dsp:sp>
    <dsp:sp modelId="{9CF357F2-9355-4A35-9B53-715C6FAB2D34}">
      <dsp:nvSpPr>
        <dsp:cNvPr id="0" name=""/>
        <dsp:cNvSpPr/>
      </dsp:nvSpPr>
      <dsp:spPr>
        <a:xfrm>
          <a:off x="90237" y="2552775"/>
          <a:ext cx="1298577" cy="129857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1490C4-3FAC-4F68-9396-9A99B67C476D}">
      <dsp:nvSpPr>
        <dsp:cNvPr id="0" name=""/>
        <dsp:cNvSpPr/>
      </dsp:nvSpPr>
      <dsp:spPr>
        <a:xfrm>
          <a:off x="362938" y="2825476"/>
          <a:ext cx="753174" cy="7531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BC9FBF-AC76-4343-9F2B-FBC735F2F7B6}">
      <dsp:nvSpPr>
        <dsp:cNvPr id="0" name=""/>
        <dsp:cNvSpPr/>
      </dsp:nvSpPr>
      <dsp:spPr>
        <a:xfrm>
          <a:off x="1667080" y="2390771"/>
          <a:ext cx="3060931" cy="16225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IN" sz="1200" kern="1200" dirty="0"/>
            <a:t>Online hate, described as abusive language, aggression, cyberbullying, hatefulness, and many others has been identified as a major threat on online social media platforms. Social media platforms are the most prominent grounds for such toxic behaviour. </a:t>
          </a:r>
          <a:endParaRPr lang="en-US" sz="1200" kern="1200" dirty="0"/>
        </a:p>
      </dsp:txBody>
      <dsp:txXfrm>
        <a:off x="1667080" y="2390771"/>
        <a:ext cx="3060931" cy="1622584"/>
      </dsp:txXfrm>
    </dsp:sp>
    <dsp:sp modelId="{A93C1FDB-006C-487F-9A0E-3C750E599A97}">
      <dsp:nvSpPr>
        <dsp:cNvPr id="0" name=""/>
        <dsp:cNvSpPr/>
      </dsp:nvSpPr>
      <dsp:spPr>
        <a:xfrm>
          <a:off x="5261356" y="2552775"/>
          <a:ext cx="1298577" cy="129857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EDEA70-C236-426A-8DD7-575BA09582E0}">
      <dsp:nvSpPr>
        <dsp:cNvPr id="0" name=""/>
        <dsp:cNvSpPr/>
      </dsp:nvSpPr>
      <dsp:spPr>
        <a:xfrm>
          <a:off x="5534057" y="2825476"/>
          <a:ext cx="753174" cy="75317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CA9ACCD-FB08-43C2-BB63-2E6E3F874125}">
      <dsp:nvSpPr>
        <dsp:cNvPr id="0" name=""/>
        <dsp:cNvSpPr/>
      </dsp:nvSpPr>
      <dsp:spPr>
        <a:xfrm>
          <a:off x="6838200" y="2552775"/>
          <a:ext cx="3060931" cy="12985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IN" sz="1200" kern="1200" dirty="0"/>
            <a:t>Thus, it became necessary for an organization to have an automated system which effectively identify and keep a track record and can take strict actions, such reporting or blocking same to prevent such comments in future.</a:t>
          </a:r>
          <a:endParaRPr lang="en-US" sz="1200" kern="1200" dirty="0"/>
        </a:p>
      </dsp:txBody>
      <dsp:txXfrm>
        <a:off x="6838200" y="2552775"/>
        <a:ext cx="3060931" cy="12985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E82BF0-4059-48E8-A1F3-0E954AFEED66}">
      <dsp:nvSpPr>
        <dsp:cNvPr id="0" name=""/>
        <dsp:cNvSpPr/>
      </dsp:nvSpPr>
      <dsp:spPr>
        <a:xfrm>
          <a:off x="212335" y="470390"/>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8C88D1-9D42-490A-816D-8C387684D498}">
      <dsp:nvSpPr>
        <dsp:cNvPr id="0" name=""/>
        <dsp:cNvSpPr/>
      </dsp:nvSpPr>
      <dsp:spPr>
        <a:xfrm>
          <a:off x="492877" y="7509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2FD08B8-3A65-4A1A-A907-129D2FFE3735}">
      <dsp:nvSpPr>
        <dsp:cNvPr id="0" name=""/>
        <dsp:cNvSpPr/>
      </dsp:nvSpPr>
      <dsp:spPr>
        <a:xfrm>
          <a:off x="1834517" y="4703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Multiple labels – For Binary classification we have many models available but for multilabel classification the selection of models decreases drastically.</a:t>
          </a:r>
        </a:p>
      </dsp:txBody>
      <dsp:txXfrm>
        <a:off x="1834517" y="470390"/>
        <a:ext cx="3148942" cy="1335915"/>
      </dsp:txXfrm>
    </dsp:sp>
    <dsp:sp modelId="{5BD5B45A-1659-45ED-BFA8-5CF1D920C5F8}">
      <dsp:nvSpPr>
        <dsp:cNvPr id="0" name=""/>
        <dsp:cNvSpPr/>
      </dsp:nvSpPr>
      <dsp:spPr>
        <a:xfrm>
          <a:off x="5526822" y="516720"/>
          <a:ext cx="1272191" cy="133850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EB39BB-7268-4346-A538-1718CACF2560}">
      <dsp:nvSpPr>
        <dsp:cNvPr id="0" name=""/>
        <dsp:cNvSpPr/>
      </dsp:nvSpPr>
      <dsp:spPr>
        <a:xfrm>
          <a:off x="5742853" y="750932"/>
          <a:ext cx="850764"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C178A14-CB77-4B34-8634-4FEDD75AAB78}">
      <dsp:nvSpPr>
        <dsp:cNvPr id="0" name=""/>
        <dsp:cNvSpPr/>
      </dsp:nvSpPr>
      <dsp:spPr>
        <a:xfrm flipH="1">
          <a:off x="7122192" y="839577"/>
          <a:ext cx="3149477" cy="597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IN" sz="1100" kern="1200" dirty="0"/>
            <a:t>The data set contains the training set, which has approximately 1,59,000 samples and the test set which contains nearly 1,53,000 samples. This project data has been extracted from social media sites</a:t>
          </a:r>
          <a:r>
            <a:rPr lang="en-US" sz="1100" kern="1200" dirty="0"/>
            <a:t>.</a:t>
          </a:r>
        </a:p>
      </dsp:txBody>
      <dsp:txXfrm>
        <a:off x="7122192" y="839577"/>
        <a:ext cx="3149477" cy="597541"/>
      </dsp:txXfrm>
    </dsp:sp>
    <dsp:sp modelId="{5EDA058F-5BCD-4933-9D4F-397EEB2579E5}">
      <dsp:nvSpPr>
        <dsp:cNvPr id="0" name=""/>
        <dsp:cNvSpPr/>
      </dsp:nvSpPr>
      <dsp:spPr>
        <a:xfrm>
          <a:off x="212335" y="2547534"/>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10D81F-64F0-4B0C-B459-A63DEB89D0BC}">
      <dsp:nvSpPr>
        <dsp:cNvPr id="0" name=""/>
        <dsp:cNvSpPr/>
      </dsp:nvSpPr>
      <dsp:spPr>
        <a:xfrm>
          <a:off x="492877" y="2828076"/>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8D9D3CA-0B4D-435E-BE39-85938B901254}">
      <dsp:nvSpPr>
        <dsp:cNvPr id="0" name=""/>
        <dsp:cNvSpPr/>
      </dsp:nvSpPr>
      <dsp:spPr>
        <a:xfrm>
          <a:off x="1834517" y="2547534"/>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Cleaning the data - </a:t>
          </a:r>
          <a:r>
            <a:rPr lang="en-IN" sz="1100" kern="1200" dirty="0"/>
            <a:t>First and foremost, after importing the training and test data into the panda’s data frame, I decided to </a:t>
          </a:r>
          <a:r>
            <a:rPr lang="en-IN" sz="1100" kern="1200" dirty="0" err="1"/>
            <a:t>to</a:t>
          </a:r>
          <a:r>
            <a:rPr lang="en-IN" sz="1100" kern="1200" dirty="0"/>
            <a:t> clean the downloaded data and going ahead will opt for more functions to use.</a:t>
          </a:r>
          <a:endParaRPr lang="en-US" sz="1100" kern="1200" dirty="0"/>
        </a:p>
      </dsp:txBody>
      <dsp:txXfrm>
        <a:off x="1834517" y="2547534"/>
        <a:ext cx="3148942" cy="1335915"/>
      </dsp:txXfrm>
    </dsp:sp>
    <dsp:sp modelId="{E4AA9BED-BBBC-4C3E-BD1B-DBF1EFAAE370}">
      <dsp:nvSpPr>
        <dsp:cNvPr id="0" name=""/>
        <dsp:cNvSpPr/>
      </dsp:nvSpPr>
      <dsp:spPr>
        <a:xfrm>
          <a:off x="5532139" y="2547534"/>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73B978-6012-45DD-859B-86ADCCF8527B}">
      <dsp:nvSpPr>
        <dsp:cNvPr id="0" name=""/>
        <dsp:cNvSpPr/>
      </dsp:nvSpPr>
      <dsp:spPr>
        <a:xfrm>
          <a:off x="5812681" y="2828076"/>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0EB3B39-A25B-4715-BDAA-7DD6F0583D96}">
      <dsp:nvSpPr>
        <dsp:cNvPr id="0" name=""/>
        <dsp:cNvSpPr/>
      </dsp:nvSpPr>
      <dsp:spPr>
        <a:xfrm>
          <a:off x="7154322" y="2547534"/>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0" i="0" kern="1200" dirty="0"/>
            <a:t>The data set for building the classification model was acquired from the competition site and it included the training set as well as the test set. The steps elaborated in the workflow below will describe the entire process from Data Pre-Processing to Model Testing.</a:t>
          </a:r>
          <a:r>
            <a:rPr lang="en-US" sz="1100" kern="1200" dirty="0"/>
            <a:t>.</a:t>
          </a:r>
        </a:p>
      </dsp:txBody>
      <dsp:txXfrm>
        <a:off x="7154322" y="2547534"/>
        <a:ext cx="3148942" cy="13359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78D08F-FC28-4F4D-844C-B122DE0A7146}">
      <dsp:nvSpPr>
        <dsp:cNvPr id="0" name=""/>
        <dsp:cNvSpPr/>
      </dsp:nvSpPr>
      <dsp:spPr>
        <a:xfrm>
          <a:off x="0" y="465731"/>
          <a:ext cx="10515600" cy="62361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defRPr b="1"/>
          </a:pPr>
          <a:r>
            <a:rPr lang="en-US" sz="2600" kern="1200" dirty="0"/>
            <a:t>The current project predicts the type or toxicity in the comment. </a:t>
          </a:r>
        </a:p>
      </dsp:txBody>
      <dsp:txXfrm>
        <a:off x="30442" y="496173"/>
        <a:ext cx="10454716" cy="562726"/>
      </dsp:txXfrm>
    </dsp:sp>
    <dsp:sp modelId="{81ADD139-D2DA-4D43-91C5-89A336A2C402}">
      <dsp:nvSpPr>
        <dsp:cNvPr id="0" name=""/>
        <dsp:cNvSpPr/>
      </dsp:nvSpPr>
      <dsp:spPr>
        <a:xfrm>
          <a:off x="0" y="1164222"/>
          <a:ext cx="10515600" cy="623610"/>
        </a:xfrm>
        <a:prstGeom prst="roundRect">
          <a:avLst/>
        </a:prstGeom>
        <a:solidFill>
          <a:schemeClr val="accent5">
            <a:hueOff val="-1178911"/>
            <a:satOff val="9810"/>
            <a:lumOff val="-2588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defRPr b="1"/>
          </a:pPr>
          <a:r>
            <a:rPr lang="en-US" sz="2600" kern="1200"/>
            <a:t>We are planning to add the following features in the future:</a:t>
          </a:r>
        </a:p>
      </dsp:txBody>
      <dsp:txXfrm>
        <a:off x="30442" y="1194664"/>
        <a:ext cx="10454716" cy="562726"/>
      </dsp:txXfrm>
    </dsp:sp>
    <dsp:sp modelId="{0D921CA4-A2B4-4D99-92AE-DDDD2E8C3FAA}">
      <dsp:nvSpPr>
        <dsp:cNvPr id="0" name=""/>
        <dsp:cNvSpPr/>
      </dsp:nvSpPr>
      <dsp:spPr>
        <a:xfrm>
          <a:off x="0" y="1787832"/>
          <a:ext cx="10515600" cy="2098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b="0" i="0" kern="1200" dirty="0"/>
            <a:t>I got introduced to the concepts of word embedding and the advantages of using pre-trained word embedding also required to learn more to get better knowledge</a:t>
          </a:r>
          <a:r>
            <a:rPr lang="en-IN" sz="2000" kern="1200" dirty="0"/>
            <a:t>.</a:t>
          </a:r>
          <a:endParaRPr lang="en-US" sz="2000" kern="1200" dirty="0"/>
        </a:p>
        <a:p>
          <a:pPr marL="228600" lvl="1" indent="-228600" algn="l" defTabSz="889000">
            <a:lnSpc>
              <a:spcPct val="90000"/>
            </a:lnSpc>
            <a:spcBef>
              <a:spcPct val="0"/>
            </a:spcBef>
            <a:spcAft>
              <a:spcPct val="20000"/>
            </a:spcAft>
            <a:buChar char="•"/>
          </a:pPr>
          <a:r>
            <a:rPr lang="en-IN" sz="2000" kern="1200" dirty="0"/>
            <a:t>The motivating principle behind our project is promoting nonmaleficence within online communities by identifying harmful comments and acting against them. This is primarily experienced by those who prefer a safe and productive environment without negative distractions. </a:t>
          </a:r>
        </a:p>
      </dsp:txBody>
      <dsp:txXfrm>
        <a:off x="0" y="1787832"/>
        <a:ext cx="10515600" cy="209898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DD91520E-17C0-474A-97C3-1663EC4F6729}" type="datetimeFigureOut">
              <a:rPr lang="en-US" smtClean="0"/>
              <a:t>9/12/2021</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BD8A1D88-FDAE-4DE4-89C9-6AD8F8D868EB}" type="slidenum">
              <a:rPr lang="en-US" smtClean="0"/>
              <a:t>‹#›</a:t>
            </a:fld>
            <a:endParaRPr lang="en-US"/>
          </a:p>
        </p:txBody>
      </p:sp>
    </p:spTree>
    <p:extLst>
      <p:ext uri="{BB962C8B-B14F-4D97-AF65-F5344CB8AC3E}">
        <p14:creationId xmlns:p14="http://schemas.microsoft.com/office/powerpoint/2010/main" val="145082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91520E-17C0-474A-97C3-1663EC4F6729}" type="datetimeFigureOut">
              <a:rPr lang="en-US" smtClean="0"/>
              <a:t>9/12/2021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8A1D88-FDAE-4DE4-89C9-6AD8F8D868EB}" type="slidenum">
              <a:rPr lang="en-US" smtClean="0"/>
              <a:t>‹#›</a:t>
            </a:fld>
            <a:endParaRPr lang="en-US"/>
          </a:p>
        </p:txBody>
      </p:sp>
    </p:spTree>
    <p:extLst>
      <p:ext uri="{BB962C8B-B14F-4D97-AF65-F5344CB8AC3E}">
        <p14:creationId xmlns:p14="http://schemas.microsoft.com/office/powerpoint/2010/main" val="3559871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D91520E-17C0-474A-97C3-1663EC4F6729}" type="datetimeFigureOut">
              <a:rPr lang="en-US" smtClean="0"/>
              <a:t>9/12/2021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BD8A1D88-FDAE-4DE4-89C9-6AD8F8D868EB}" type="slidenum">
              <a:rPr lang="en-US" smtClean="0"/>
              <a:t>‹#›</a:t>
            </a:fld>
            <a:endParaRPr lang="en-US"/>
          </a:p>
        </p:txBody>
      </p:sp>
    </p:spTree>
    <p:extLst>
      <p:ext uri="{BB962C8B-B14F-4D97-AF65-F5344CB8AC3E}">
        <p14:creationId xmlns:p14="http://schemas.microsoft.com/office/powerpoint/2010/main" val="2249457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D91520E-17C0-474A-97C3-1663EC4F6729}" type="datetimeFigureOut">
              <a:rPr lang="en-US" smtClean="0"/>
              <a:t>9/12/2021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BD8A1D88-FDAE-4DE4-89C9-6AD8F8D868EB}"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608743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DD91520E-17C0-474A-97C3-1663EC4F6729}" type="datetimeFigureOut">
              <a:rPr lang="en-US" smtClean="0"/>
              <a:t>9/12/2021</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BD8A1D88-FDAE-4DE4-89C9-6AD8F8D868EB}" type="slidenum">
              <a:rPr lang="en-US" smtClean="0"/>
              <a:t>‹#›</a:t>
            </a:fld>
            <a:endParaRPr lang="en-US"/>
          </a:p>
        </p:txBody>
      </p:sp>
    </p:spTree>
    <p:extLst>
      <p:ext uri="{BB962C8B-B14F-4D97-AF65-F5344CB8AC3E}">
        <p14:creationId xmlns:p14="http://schemas.microsoft.com/office/powerpoint/2010/main" val="19426356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D91520E-17C0-474A-97C3-1663EC4F6729}" type="datetimeFigureOut">
              <a:rPr lang="en-US" smtClean="0"/>
              <a:t>9/12/2021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8A1D88-FDAE-4DE4-89C9-6AD8F8D868EB}" type="slidenum">
              <a:rPr lang="en-US" smtClean="0"/>
              <a:t>‹#›</a:t>
            </a:fld>
            <a:endParaRPr lang="en-US"/>
          </a:p>
        </p:txBody>
      </p:sp>
    </p:spTree>
    <p:extLst>
      <p:ext uri="{BB962C8B-B14F-4D97-AF65-F5344CB8AC3E}">
        <p14:creationId xmlns:p14="http://schemas.microsoft.com/office/powerpoint/2010/main" val="4180490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D91520E-17C0-474A-97C3-1663EC4F6729}" type="datetimeFigureOut">
              <a:rPr lang="en-US" smtClean="0"/>
              <a:t>9/12/2021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8A1D88-FDAE-4DE4-89C9-6AD8F8D868EB}" type="slidenum">
              <a:rPr lang="en-US" smtClean="0"/>
              <a:t>‹#›</a:t>
            </a:fld>
            <a:endParaRPr lang="en-US"/>
          </a:p>
        </p:txBody>
      </p:sp>
    </p:spTree>
    <p:extLst>
      <p:ext uri="{BB962C8B-B14F-4D97-AF65-F5344CB8AC3E}">
        <p14:creationId xmlns:p14="http://schemas.microsoft.com/office/powerpoint/2010/main" val="12870817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91520E-17C0-474A-97C3-1663EC4F6729}" type="datetimeFigureOut">
              <a:rPr lang="en-US" smtClean="0"/>
              <a:t>9/12/2021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A1D88-FDAE-4DE4-89C9-6AD8F8D868EB}" type="slidenum">
              <a:rPr lang="en-US" smtClean="0"/>
              <a:t>‹#›</a:t>
            </a:fld>
            <a:endParaRPr lang="en-US"/>
          </a:p>
        </p:txBody>
      </p:sp>
    </p:spTree>
    <p:extLst>
      <p:ext uri="{BB962C8B-B14F-4D97-AF65-F5344CB8AC3E}">
        <p14:creationId xmlns:p14="http://schemas.microsoft.com/office/powerpoint/2010/main" val="6525351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DD91520E-17C0-474A-97C3-1663EC4F6729}" type="datetimeFigureOut">
              <a:rPr lang="en-US" smtClean="0"/>
              <a:t>9/12/2021</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BD8A1D88-FDAE-4DE4-89C9-6AD8F8D868EB}" type="slidenum">
              <a:rPr lang="en-US" smtClean="0"/>
              <a:t>‹#›</a:t>
            </a:fld>
            <a:endParaRPr lang="en-US"/>
          </a:p>
        </p:txBody>
      </p:sp>
    </p:spTree>
    <p:extLst>
      <p:ext uri="{BB962C8B-B14F-4D97-AF65-F5344CB8AC3E}">
        <p14:creationId xmlns:p14="http://schemas.microsoft.com/office/powerpoint/2010/main" val="544711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91520E-17C0-474A-97C3-1663EC4F6729}" type="datetimeFigureOut">
              <a:rPr lang="en-US" smtClean="0"/>
              <a:t>9/12/2021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A1D88-FDAE-4DE4-89C9-6AD8F8D868EB}" type="slidenum">
              <a:rPr lang="en-US" smtClean="0"/>
              <a:t>‹#›</a:t>
            </a:fld>
            <a:endParaRPr lang="en-US"/>
          </a:p>
        </p:txBody>
      </p:sp>
    </p:spTree>
    <p:extLst>
      <p:ext uri="{BB962C8B-B14F-4D97-AF65-F5344CB8AC3E}">
        <p14:creationId xmlns:p14="http://schemas.microsoft.com/office/powerpoint/2010/main" val="1653791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DD91520E-17C0-474A-97C3-1663EC4F6729}" type="datetimeFigureOut">
              <a:rPr lang="en-US" smtClean="0"/>
              <a:t>9/12/2021</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BD8A1D88-FDAE-4DE4-89C9-6AD8F8D868EB}" type="slidenum">
              <a:rPr lang="en-US" smtClean="0"/>
              <a:t>‹#›</a:t>
            </a:fld>
            <a:endParaRPr lang="en-US"/>
          </a:p>
        </p:txBody>
      </p:sp>
    </p:spTree>
    <p:extLst>
      <p:ext uri="{BB962C8B-B14F-4D97-AF65-F5344CB8AC3E}">
        <p14:creationId xmlns:p14="http://schemas.microsoft.com/office/powerpoint/2010/main" val="1998393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91520E-17C0-474A-97C3-1663EC4F6729}" type="datetimeFigureOut">
              <a:rPr lang="en-US" smtClean="0"/>
              <a:t>9/12/2021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8A1D88-FDAE-4DE4-89C9-6AD8F8D868EB}" type="slidenum">
              <a:rPr lang="en-US" smtClean="0"/>
              <a:t>‹#›</a:t>
            </a:fld>
            <a:endParaRPr lang="en-US"/>
          </a:p>
        </p:txBody>
      </p:sp>
    </p:spTree>
    <p:extLst>
      <p:ext uri="{BB962C8B-B14F-4D97-AF65-F5344CB8AC3E}">
        <p14:creationId xmlns:p14="http://schemas.microsoft.com/office/powerpoint/2010/main" val="233083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91520E-17C0-474A-97C3-1663EC4F6729}" type="datetimeFigureOut">
              <a:rPr lang="en-US" smtClean="0"/>
              <a:t>9/12/2021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8A1D88-FDAE-4DE4-89C9-6AD8F8D868EB}" type="slidenum">
              <a:rPr lang="en-US" smtClean="0"/>
              <a:t>‹#›</a:t>
            </a:fld>
            <a:endParaRPr lang="en-US"/>
          </a:p>
        </p:txBody>
      </p:sp>
    </p:spTree>
    <p:extLst>
      <p:ext uri="{BB962C8B-B14F-4D97-AF65-F5344CB8AC3E}">
        <p14:creationId xmlns:p14="http://schemas.microsoft.com/office/powerpoint/2010/main" val="2881778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91520E-17C0-474A-97C3-1663EC4F6729}" type="datetimeFigureOut">
              <a:rPr lang="en-US" smtClean="0"/>
              <a:t>9/12/2021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8A1D88-FDAE-4DE4-89C9-6AD8F8D868EB}" type="slidenum">
              <a:rPr lang="en-US" smtClean="0"/>
              <a:t>‹#›</a:t>
            </a:fld>
            <a:endParaRPr lang="en-US"/>
          </a:p>
        </p:txBody>
      </p:sp>
    </p:spTree>
    <p:extLst>
      <p:ext uri="{BB962C8B-B14F-4D97-AF65-F5344CB8AC3E}">
        <p14:creationId xmlns:p14="http://schemas.microsoft.com/office/powerpoint/2010/main" val="813255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91520E-17C0-474A-97C3-1663EC4F6729}" type="datetimeFigureOut">
              <a:rPr lang="en-US" smtClean="0"/>
              <a:t>9/12/2021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8A1D88-FDAE-4DE4-89C9-6AD8F8D868EB}" type="slidenum">
              <a:rPr lang="en-US" smtClean="0"/>
              <a:t>‹#›</a:t>
            </a:fld>
            <a:endParaRPr lang="en-US"/>
          </a:p>
        </p:txBody>
      </p:sp>
    </p:spTree>
    <p:extLst>
      <p:ext uri="{BB962C8B-B14F-4D97-AF65-F5344CB8AC3E}">
        <p14:creationId xmlns:p14="http://schemas.microsoft.com/office/powerpoint/2010/main" val="3109256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91520E-17C0-474A-97C3-1663EC4F6729}" type="datetimeFigureOut">
              <a:rPr lang="en-US" smtClean="0"/>
              <a:t>9/12/2021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8A1D88-FDAE-4DE4-89C9-6AD8F8D868EB}" type="slidenum">
              <a:rPr lang="en-US" smtClean="0"/>
              <a:t>‹#›</a:t>
            </a:fld>
            <a:endParaRPr lang="en-US"/>
          </a:p>
        </p:txBody>
      </p:sp>
    </p:spTree>
    <p:extLst>
      <p:ext uri="{BB962C8B-B14F-4D97-AF65-F5344CB8AC3E}">
        <p14:creationId xmlns:p14="http://schemas.microsoft.com/office/powerpoint/2010/main" val="295910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91520E-17C0-474A-97C3-1663EC4F6729}" type="datetimeFigureOut">
              <a:rPr lang="en-US" smtClean="0"/>
              <a:t>9/12/2021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8A1D88-FDAE-4DE4-89C9-6AD8F8D868EB}" type="slidenum">
              <a:rPr lang="en-US" smtClean="0"/>
              <a:t>‹#›</a:t>
            </a:fld>
            <a:endParaRPr lang="en-US"/>
          </a:p>
        </p:txBody>
      </p:sp>
    </p:spTree>
    <p:extLst>
      <p:ext uri="{BB962C8B-B14F-4D97-AF65-F5344CB8AC3E}">
        <p14:creationId xmlns:p14="http://schemas.microsoft.com/office/powerpoint/2010/main" val="1932101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D91520E-17C0-474A-97C3-1663EC4F6729}" type="datetimeFigureOut">
              <a:rPr lang="en-US" smtClean="0"/>
              <a:t>9/12/2021</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D8A1D88-FDAE-4DE4-89C9-6AD8F8D868EB}" type="slidenum">
              <a:rPr lang="en-US" smtClean="0"/>
              <a:t>‹#›</a:t>
            </a:fld>
            <a:endParaRPr lang="en-US"/>
          </a:p>
        </p:txBody>
      </p:sp>
    </p:spTree>
    <p:extLst>
      <p:ext uri="{BB962C8B-B14F-4D97-AF65-F5344CB8AC3E}">
        <p14:creationId xmlns:p14="http://schemas.microsoft.com/office/powerpoint/2010/main" val="43868019"/>
      </p:ext>
    </p:extLst>
  </p:cSld>
  <p:clrMap bg1="lt1" tx1="dk1" bg2="lt2" tx2="dk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66" r:id="rId6"/>
    <p:sldLayoutId id="2147483867" r:id="rId7"/>
    <p:sldLayoutId id="2147483868" r:id="rId8"/>
    <p:sldLayoutId id="2147483869" r:id="rId9"/>
    <p:sldLayoutId id="2147483870" r:id="rId10"/>
    <p:sldLayoutId id="2147483871" r:id="rId11"/>
    <p:sldLayoutId id="2147483872" r:id="rId12"/>
    <p:sldLayoutId id="2147483873" r:id="rId13"/>
    <p:sldLayoutId id="2147483874" r:id="rId14"/>
    <p:sldLayoutId id="2147483875" r:id="rId15"/>
    <p:sldLayoutId id="2147483876" r:id="rId16"/>
    <p:sldLayoutId id="21474838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9.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166453-3824-4425-99BE-C2695E607586}"/>
              </a:ext>
            </a:extLst>
          </p:cNvPr>
          <p:cNvSpPr>
            <a:spLocks noGrp="1"/>
          </p:cNvSpPr>
          <p:nvPr>
            <p:ph type="ctrTitle"/>
          </p:nvPr>
        </p:nvSpPr>
        <p:spPr/>
        <p:txBody>
          <a:bodyPr vert="horz" lIns="91440" tIns="45720" rIns="91440" bIns="45720" rtlCol="0" anchor="ctr">
            <a:normAutofit/>
          </a:bodyPr>
          <a:lstStyle/>
          <a:p>
            <a:pPr algn="ctr"/>
            <a:r>
              <a:rPr lang="en-US" dirty="0">
                <a:solidFill>
                  <a:srgbClr val="FFFFFF"/>
                </a:solidFill>
              </a:rPr>
              <a:t>MALIGNANT COMMENT CLASSIFICATION</a:t>
            </a:r>
          </a:p>
        </p:txBody>
      </p:sp>
      <p:sp>
        <p:nvSpPr>
          <p:cNvPr id="9" name="TextBox 8">
            <a:extLst>
              <a:ext uri="{FF2B5EF4-FFF2-40B4-BE49-F238E27FC236}">
                <a16:creationId xmlns:a16="http://schemas.microsoft.com/office/drawing/2014/main" id="{1FF8CEAB-3B4A-4AAB-ACE3-C011E93CEAD2}"/>
              </a:ext>
            </a:extLst>
          </p:cNvPr>
          <p:cNvSpPr txBox="1"/>
          <p:nvPr/>
        </p:nvSpPr>
        <p:spPr>
          <a:xfrm>
            <a:off x="6335270" y="1419225"/>
            <a:ext cx="5015484" cy="4419600"/>
          </a:xfrm>
          <a:prstGeom prst="rect">
            <a:avLst/>
          </a:prstGeom>
        </p:spPr>
        <p:txBody>
          <a:bodyPr vert="horz" lIns="91440" tIns="45720" rIns="91440" bIns="45720" rtlCol="0" anchor="ctr">
            <a:normAutofit/>
          </a:bodyPr>
          <a:lstStyle/>
          <a:p>
            <a:pPr algn="ctr">
              <a:lnSpc>
                <a:spcPct val="107000"/>
              </a:lnSpc>
              <a:spcAft>
                <a:spcPts val="800"/>
              </a:spcAft>
            </a:pPr>
            <a:r>
              <a:rPr lang="en-IN" sz="2800" b="1" u="sng" dirty="0">
                <a:effectLst/>
                <a:latin typeface="Jokerman" panose="04090605060D06020702" pitchFamily="82" charset="0"/>
                <a:ea typeface="Calibri" panose="020F0502020204030204" pitchFamily="34" charset="0"/>
                <a:cs typeface="Times New Roman" panose="02020603050405020304" pitchFamily="18" charset="0"/>
              </a:rPr>
              <a:t>MALIGNANT COMMENTS CLASSIFICATION</a:t>
            </a:r>
            <a:endParaRPr lang="en-IN" sz="2800" dirty="0">
              <a:effectLst/>
              <a:latin typeface="Jokerman" panose="04090605060D06020702" pitchFamily="82" charset="0"/>
              <a:ea typeface="Calibri" panose="020F0502020204030204" pitchFamily="34" charset="0"/>
              <a:cs typeface="Times New Roman" panose="02020603050405020304" pitchFamily="18" charset="0"/>
            </a:endParaRPr>
          </a:p>
          <a:p>
            <a:pPr>
              <a:lnSpc>
                <a:spcPct val="90000"/>
              </a:lnSpc>
              <a:spcAft>
                <a:spcPts val="600"/>
              </a:spcAft>
            </a:pPr>
            <a:endParaRPr lang="en-US" sz="2200" dirty="0"/>
          </a:p>
          <a:p>
            <a:pPr indent="-228600">
              <a:lnSpc>
                <a:spcPct val="90000"/>
              </a:lnSpc>
              <a:spcAft>
                <a:spcPts val="600"/>
              </a:spcAft>
              <a:buFont typeface="Arial" panose="020B0604020202020204" pitchFamily="34" charset="0"/>
              <a:buChar char="•"/>
            </a:pPr>
            <a:endParaRPr lang="en-US" sz="2200" dirty="0"/>
          </a:p>
          <a:p>
            <a:pPr>
              <a:lnSpc>
                <a:spcPct val="90000"/>
              </a:lnSpc>
              <a:spcAft>
                <a:spcPts val="600"/>
              </a:spcAft>
            </a:pPr>
            <a:r>
              <a:rPr lang="en-US" sz="2200" dirty="0"/>
              <a:t>                                     - Pooja Mishra </a:t>
            </a:r>
          </a:p>
        </p:txBody>
      </p:sp>
      <p:pic>
        <p:nvPicPr>
          <p:cNvPr id="5" name="Picture 4" descr="Diagram&#10;&#10;Description automatically generated">
            <a:extLst>
              <a:ext uri="{FF2B5EF4-FFF2-40B4-BE49-F238E27FC236}">
                <a16:creationId xmlns:a16="http://schemas.microsoft.com/office/drawing/2014/main" id="{1678C5D6-B0E8-4323-8324-07565AB290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515" y="1803405"/>
            <a:ext cx="5015485" cy="2951476"/>
          </a:xfrm>
          <a:prstGeom prst="rect">
            <a:avLst/>
          </a:prstGeom>
        </p:spPr>
      </p:pic>
    </p:spTree>
    <p:extLst>
      <p:ext uri="{BB962C8B-B14F-4D97-AF65-F5344CB8AC3E}">
        <p14:creationId xmlns:p14="http://schemas.microsoft.com/office/powerpoint/2010/main" val="1739742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CB258-ABF1-401A-B477-A88E88B39FD1}"/>
              </a:ext>
            </a:extLst>
          </p:cNvPr>
          <p:cNvSpPr>
            <a:spLocks noGrp="1"/>
          </p:cNvSpPr>
          <p:nvPr>
            <p:ph type="title"/>
          </p:nvPr>
        </p:nvSpPr>
        <p:spPr>
          <a:xfrm>
            <a:off x="965199" y="851517"/>
            <a:ext cx="5130795" cy="1461778"/>
          </a:xfrm>
        </p:spPr>
        <p:txBody>
          <a:bodyPr>
            <a:normAutofit/>
          </a:bodyPr>
          <a:lstStyle/>
          <a:p>
            <a:pPr algn="ctr"/>
            <a:r>
              <a:rPr lang="en-US" sz="4000" dirty="0"/>
              <a:t>DATA MODELLING</a:t>
            </a:r>
          </a:p>
        </p:txBody>
      </p:sp>
      <p:sp>
        <p:nvSpPr>
          <p:cNvPr id="3" name="Content Placeholder 2">
            <a:extLst>
              <a:ext uri="{FF2B5EF4-FFF2-40B4-BE49-F238E27FC236}">
                <a16:creationId xmlns:a16="http://schemas.microsoft.com/office/drawing/2014/main" id="{492E3118-8CF5-4E27-AF29-B14C6912E487}"/>
              </a:ext>
            </a:extLst>
          </p:cNvPr>
          <p:cNvSpPr>
            <a:spLocks noGrp="1"/>
          </p:cNvSpPr>
          <p:nvPr>
            <p:ph idx="1"/>
          </p:nvPr>
        </p:nvSpPr>
        <p:spPr>
          <a:xfrm>
            <a:off x="965200" y="2126139"/>
            <a:ext cx="7016750" cy="4379436"/>
          </a:xfrm>
        </p:spPr>
        <p:txBody>
          <a:bodyPr>
            <a:noAutofit/>
          </a:bodyPr>
          <a:lstStyle/>
          <a:p>
            <a:pPr marL="0" indent="0">
              <a:buNone/>
            </a:pPr>
            <a:r>
              <a:rPr lang="en-US" sz="2400" dirty="0"/>
              <a:t>Classification Algorithms</a:t>
            </a:r>
          </a:p>
          <a:p>
            <a:r>
              <a:rPr lang="en-US" sz="1800" dirty="0">
                <a:latin typeface="Calibri" panose="020F0502020204030204" pitchFamily="34" charset="0"/>
                <a:cs typeface="Times New Roman" panose="02020603050405020304" pitchFamily="18" charset="0"/>
              </a:rPr>
              <a:t>We used the </a:t>
            </a:r>
            <a:r>
              <a:rPr lang="en-IN" sz="1800" dirty="0">
                <a:latin typeface="Calibri" panose="020F0502020204030204" pitchFamily="34" charset="0"/>
                <a:cs typeface="Times New Roman" panose="02020603050405020304" pitchFamily="18" charset="0"/>
              </a:rPr>
              <a:t>Logistic Regression Classifier, Random Forest Classifier, Ada Boost Classifier, Decision Tree Classifier</a:t>
            </a:r>
            <a:r>
              <a:rPr lang="en-US" sz="1800" dirty="0">
                <a:latin typeface="Calibri" panose="020F0502020204030204" pitchFamily="34" charset="0"/>
                <a:cs typeface="Times New Roman" panose="02020603050405020304" pitchFamily="18" charset="0"/>
              </a:rPr>
              <a:t>.</a:t>
            </a:r>
          </a:p>
          <a:p>
            <a:r>
              <a:rPr lang="en-IN" sz="1800" dirty="0">
                <a:latin typeface="Calibri" panose="020F0502020204030204" pitchFamily="34" charset="0"/>
                <a:cs typeface="Times New Roman" panose="02020603050405020304" pitchFamily="18" charset="0"/>
              </a:rPr>
              <a:t>This project allowed me to work with two different deep learning models and additionally, I was able to implement them on a Natural Language Processing use-case</a:t>
            </a:r>
            <a:r>
              <a:rPr lang="en-US" sz="1800" dirty="0">
                <a:latin typeface="Calibri" panose="020F0502020204030204" pitchFamily="34" charset="0"/>
                <a:cs typeface="Times New Roman" panose="02020603050405020304" pitchFamily="18" charset="0"/>
              </a:rPr>
              <a:t>. </a:t>
            </a:r>
          </a:p>
          <a:p>
            <a:r>
              <a:rPr lang="en-IN" sz="1800" dirty="0">
                <a:latin typeface="Calibri" panose="020F0502020204030204" pitchFamily="34" charset="0"/>
                <a:cs typeface="Times New Roman" panose="02020603050405020304" pitchFamily="18" charset="0"/>
              </a:rPr>
              <a:t>Logistic Regression Classifier - </a:t>
            </a:r>
            <a:r>
              <a:rPr lang="en-US" sz="1800" b="0" i="0" dirty="0">
                <a:solidFill>
                  <a:srgbClr val="000000"/>
                </a:solidFill>
                <a:effectLst/>
                <a:latin typeface="Helvetica Neue"/>
              </a:rPr>
              <a:t>we are getting training &amp; testing accuracy of 96%</a:t>
            </a:r>
            <a:endParaRPr lang="en-US" sz="1800" b="0" i="0" dirty="0">
              <a:solidFill>
                <a:srgbClr val="000000"/>
              </a:solidFill>
              <a:effectLst/>
              <a:latin typeface="Calibri" panose="020F0502020204030204" pitchFamily="34" charset="0"/>
              <a:cs typeface="Times New Roman" panose="02020603050405020304" pitchFamily="18" charset="0"/>
            </a:endParaRPr>
          </a:p>
          <a:p>
            <a:r>
              <a:rPr lang="en-US" sz="1800" dirty="0">
                <a:latin typeface="Calibri" panose="020F0502020204030204" pitchFamily="34" charset="0"/>
                <a:cs typeface="Times New Roman" panose="02020603050405020304" pitchFamily="18" charset="0"/>
              </a:rPr>
              <a:t>Random Forest Classifier - </a:t>
            </a:r>
            <a:r>
              <a:rPr lang="en-US" sz="1800" b="0" i="0" dirty="0">
                <a:solidFill>
                  <a:srgbClr val="000000"/>
                </a:solidFill>
                <a:effectLst/>
                <a:latin typeface="Helvetica Neue"/>
              </a:rPr>
              <a:t>we are getting training accuracy of 99% and testing accuracy of 95%</a:t>
            </a:r>
          </a:p>
          <a:p>
            <a:r>
              <a:rPr lang="en-US" sz="1800" b="0" i="0" dirty="0">
                <a:solidFill>
                  <a:srgbClr val="000000"/>
                </a:solidFill>
                <a:effectLst/>
                <a:latin typeface="Helvetica Neue"/>
              </a:rPr>
              <a:t>Decision Tree Classifier</a:t>
            </a:r>
            <a:r>
              <a:rPr lang="en-US" sz="1800" dirty="0">
                <a:solidFill>
                  <a:srgbClr val="000000"/>
                </a:solidFill>
                <a:latin typeface="Helvetica Neue"/>
              </a:rPr>
              <a:t> - </a:t>
            </a:r>
            <a:r>
              <a:rPr lang="en-US" sz="1800" b="0" i="0" dirty="0">
                <a:solidFill>
                  <a:srgbClr val="000000"/>
                </a:solidFill>
                <a:effectLst/>
                <a:latin typeface="Helvetica Neue"/>
              </a:rPr>
              <a:t>we are getting training accuracy of 99% &amp; testing accuracy of 94%</a:t>
            </a:r>
          </a:p>
          <a:p>
            <a:r>
              <a:rPr lang="en-US" sz="1800" b="0" i="0" dirty="0">
                <a:solidFill>
                  <a:srgbClr val="000000"/>
                </a:solidFill>
                <a:effectLst/>
                <a:latin typeface="Helvetica Neue"/>
              </a:rPr>
              <a:t>Ada Boost Classifier, we are getting training accuracy of 95% &amp; testing accuracy of 94%</a:t>
            </a:r>
          </a:p>
          <a:p>
            <a:endParaRPr lang="en-US" sz="2000" dirty="0">
              <a:latin typeface="Calibri" panose="020F0502020204030204" pitchFamily="34" charset="0"/>
              <a:cs typeface="Times New Roman" panose="02020603050405020304" pitchFamily="18" charset="0"/>
            </a:endParaRPr>
          </a:p>
        </p:txBody>
      </p:sp>
      <p:pic>
        <p:nvPicPr>
          <p:cNvPr id="19" name="Graphic 18" descr="Database">
            <a:extLst>
              <a:ext uri="{FF2B5EF4-FFF2-40B4-BE49-F238E27FC236}">
                <a16:creationId xmlns:a16="http://schemas.microsoft.com/office/drawing/2014/main" id="{C355F719-6D46-448E-833A-4A78DB9E00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5330" y="2105470"/>
            <a:ext cx="3217333" cy="3217333"/>
          </a:xfrm>
          <a:prstGeom prst="rect">
            <a:avLst/>
          </a:prstGeom>
        </p:spPr>
      </p:pic>
    </p:spTree>
    <p:extLst>
      <p:ext uri="{BB962C8B-B14F-4D97-AF65-F5344CB8AC3E}">
        <p14:creationId xmlns:p14="http://schemas.microsoft.com/office/powerpoint/2010/main" val="2962993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F4BC5FDE-742F-4CD5-9802-0DCB8E7A1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1">
            <a:extLst>
              <a:ext uri="{FF2B5EF4-FFF2-40B4-BE49-F238E27FC236}">
                <a16:creationId xmlns:a16="http://schemas.microsoft.com/office/drawing/2014/main" id="{B5A3490F-59A2-47B7-9BD7-2F932A559D1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CF22BE2A-DBA5-4DF3-8834-E04189708108}"/>
              </a:ext>
            </a:extLst>
          </p:cNvPr>
          <p:cNvSpPr>
            <a:spLocks noGrp="1"/>
          </p:cNvSpPr>
          <p:nvPr>
            <p:ph type="title"/>
          </p:nvPr>
        </p:nvSpPr>
        <p:spPr>
          <a:xfrm>
            <a:off x="71120" y="1351280"/>
            <a:ext cx="4348480" cy="1047370"/>
          </a:xfrm>
        </p:spPr>
        <p:txBody>
          <a:bodyPr>
            <a:normAutofit/>
          </a:bodyPr>
          <a:lstStyle/>
          <a:p>
            <a:r>
              <a:rPr lang="en-US" sz="3200" dirty="0"/>
              <a:t>ANALYSIS OF RESULTS</a:t>
            </a:r>
          </a:p>
        </p:txBody>
      </p:sp>
      <p:sp>
        <p:nvSpPr>
          <p:cNvPr id="3" name="Content Placeholder 2">
            <a:extLst>
              <a:ext uri="{FF2B5EF4-FFF2-40B4-BE49-F238E27FC236}">
                <a16:creationId xmlns:a16="http://schemas.microsoft.com/office/drawing/2014/main" id="{4F90ED48-0391-44FA-84E8-91EE1C7A4C3C}"/>
              </a:ext>
            </a:extLst>
          </p:cNvPr>
          <p:cNvSpPr>
            <a:spLocks noGrp="1"/>
          </p:cNvSpPr>
          <p:nvPr>
            <p:ph idx="1"/>
          </p:nvPr>
        </p:nvSpPr>
        <p:spPr>
          <a:xfrm>
            <a:off x="685801" y="2956560"/>
            <a:ext cx="3306742" cy="3262125"/>
          </a:xfrm>
        </p:spPr>
        <p:txBody>
          <a:bodyPr>
            <a:normAutofit/>
          </a:bodyPr>
          <a:lstStyle/>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After performing all models on this malignant comments, we found out that from all performed classifier models Random Forest Classifier seems to be best model. This gives us a fairly  decent idea about the quality of our deep-learning model, and whether it has been appropriately trained</a:t>
            </a:r>
            <a:r>
              <a:rPr lang="en-US" sz="1800" dirty="0"/>
              <a:t>.</a:t>
            </a:r>
          </a:p>
          <a:p>
            <a:pPr marL="0" indent="0">
              <a:buNone/>
            </a:pPr>
            <a:endParaRPr lang="en-US" sz="1600" dirty="0"/>
          </a:p>
          <a:p>
            <a:pPr marL="0" indent="0">
              <a:buNone/>
            </a:pPr>
            <a:endParaRPr lang="en-US" sz="1600" dirty="0"/>
          </a:p>
        </p:txBody>
      </p:sp>
      <p:sp>
        <p:nvSpPr>
          <p:cNvPr id="18" name="Rounded Rectangle 14">
            <a:extLst>
              <a:ext uri="{FF2B5EF4-FFF2-40B4-BE49-F238E27FC236}">
                <a16:creationId xmlns:a16="http://schemas.microsoft.com/office/drawing/2014/main" id="{D6132709-FB08-4579-805D-77B0F718F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1066164"/>
            <a:ext cx="6765949" cy="5148371"/>
          </a:xfrm>
          <a:prstGeom prst="roundRect">
            <a:avLst>
              <a:gd name="adj" fmla="val 2403"/>
            </a:avLst>
          </a:prstGeom>
          <a:solidFill>
            <a:srgbClr val="FFFFFF"/>
          </a:solidFill>
          <a:ln>
            <a:noFill/>
          </a:ln>
          <a:effectLst>
            <a:innerShdw blurRad="114300">
              <a:srgbClr val="404040"/>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67D3DA5-4F0B-4E37-90EE-32C26B9BE08F}"/>
              </a:ext>
            </a:extLst>
          </p:cNvPr>
          <p:cNvPicPr>
            <a:picLocks noChangeAspect="1"/>
          </p:cNvPicPr>
          <p:nvPr/>
        </p:nvPicPr>
        <p:blipFill>
          <a:blip r:embed="rId3"/>
          <a:stretch>
            <a:fillRect/>
          </a:stretch>
        </p:blipFill>
        <p:spPr>
          <a:xfrm>
            <a:off x="5354320" y="1960879"/>
            <a:ext cx="5728306" cy="3670837"/>
          </a:xfrm>
          <a:prstGeom prst="rect">
            <a:avLst/>
          </a:prstGeom>
        </p:spPr>
      </p:pic>
    </p:spTree>
    <p:extLst>
      <p:ext uri="{BB962C8B-B14F-4D97-AF65-F5344CB8AC3E}">
        <p14:creationId xmlns:p14="http://schemas.microsoft.com/office/powerpoint/2010/main" val="946115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9D1FF-0DCB-4E3E-AA61-6898A2F3EC13}"/>
              </a:ext>
            </a:extLst>
          </p:cNvPr>
          <p:cNvSpPr>
            <a:spLocks noGrp="1"/>
          </p:cNvSpPr>
          <p:nvPr>
            <p:ph type="title"/>
          </p:nvPr>
        </p:nvSpPr>
        <p:spPr>
          <a:xfrm>
            <a:off x="2895600" y="764373"/>
            <a:ext cx="6153150" cy="1293028"/>
          </a:xfrm>
        </p:spPr>
        <p:txBody>
          <a:bodyPr>
            <a:normAutofit/>
          </a:bodyPr>
          <a:lstStyle/>
          <a:p>
            <a:pPr algn="ctr"/>
            <a:r>
              <a:rPr lang="en-US" sz="6000" b="1" dirty="0"/>
              <a:t>CONCLUSION</a:t>
            </a:r>
          </a:p>
        </p:txBody>
      </p:sp>
      <p:graphicFrame>
        <p:nvGraphicFramePr>
          <p:cNvPr id="5" name="Content Placeholder 2">
            <a:extLst>
              <a:ext uri="{FF2B5EF4-FFF2-40B4-BE49-F238E27FC236}">
                <a16:creationId xmlns:a16="http://schemas.microsoft.com/office/drawing/2014/main" id="{B61DAEAA-5B53-402B-883C-87780BE8DABA}"/>
              </a:ext>
            </a:extLst>
          </p:cNvPr>
          <p:cNvGraphicFramePr>
            <a:graphicFrameLocks noGrp="1"/>
          </p:cNvGraphicFramePr>
          <p:nvPr>
            <p:ph idx="1"/>
            <p:extLst>
              <p:ext uri="{D42A27DB-BD31-4B8C-83A1-F6EECF244321}">
                <p14:modId xmlns:p14="http://schemas.microsoft.com/office/powerpoint/2010/main" val="1482279604"/>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5020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603E1-A0C9-4DC6-8EFC-A5C2BF4F7BF2}"/>
              </a:ext>
            </a:extLst>
          </p:cNvPr>
          <p:cNvSpPr>
            <a:spLocks noGrp="1"/>
          </p:cNvSpPr>
          <p:nvPr>
            <p:ph type="title"/>
          </p:nvPr>
        </p:nvSpPr>
        <p:spPr/>
        <p:txBody>
          <a:bodyPr>
            <a:normAutofit/>
          </a:bodyPr>
          <a:lstStyle/>
          <a:p>
            <a:pPr algn="ctr"/>
            <a:r>
              <a:rPr lang="en-US" dirty="0"/>
              <a:t>FUTURE SCOPE</a:t>
            </a:r>
          </a:p>
        </p:txBody>
      </p:sp>
      <p:graphicFrame>
        <p:nvGraphicFramePr>
          <p:cNvPr id="5" name="Content Placeholder 2">
            <a:extLst>
              <a:ext uri="{FF2B5EF4-FFF2-40B4-BE49-F238E27FC236}">
                <a16:creationId xmlns:a16="http://schemas.microsoft.com/office/drawing/2014/main" id="{C2D6A158-8EDF-4248-BB55-FA6327DD3DC3}"/>
              </a:ext>
            </a:extLst>
          </p:cNvPr>
          <p:cNvGraphicFramePr>
            <a:graphicFrameLocks noGrp="1"/>
          </p:cNvGraphicFramePr>
          <p:nvPr>
            <p:ph idx="1"/>
            <p:extLst>
              <p:ext uri="{D42A27DB-BD31-4B8C-83A1-F6EECF244321}">
                <p14:modId xmlns:p14="http://schemas.microsoft.com/office/powerpoint/2010/main" val="2202315445"/>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86978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4ED3A-C9B1-494C-9EAA-E84D6C5D5E24}"/>
              </a:ext>
            </a:extLst>
          </p:cNvPr>
          <p:cNvSpPr>
            <a:spLocks noGrp="1"/>
          </p:cNvSpPr>
          <p:nvPr>
            <p:ph type="ctrTitle"/>
          </p:nvPr>
        </p:nvSpPr>
        <p:spPr>
          <a:xfrm>
            <a:off x="1323975" y="1933575"/>
            <a:ext cx="7096125" cy="2590800"/>
          </a:xfrm>
        </p:spPr>
        <p:txBody>
          <a:bodyPr anchor="ctr">
            <a:normAutofit/>
          </a:bodyPr>
          <a:lstStyle/>
          <a:p>
            <a:pPr algn="r"/>
            <a:r>
              <a:rPr lang="en-US" b="1" dirty="0"/>
              <a:t>THANK</a:t>
            </a:r>
            <a:r>
              <a:rPr lang="en-US" dirty="0"/>
              <a:t> </a:t>
            </a:r>
            <a:r>
              <a:rPr lang="en-US" b="1" dirty="0"/>
              <a:t>YOU</a:t>
            </a:r>
          </a:p>
        </p:txBody>
      </p:sp>
    </p:spTree>
    <p:extLst>
      <p:ext uri="{BB962C8B-B14F-4D97-AF65-F5344CB8AC3E}">
        <p14:creationId xmlns:p14="http://schemas.microsoft.com/office/powerpoint/2010/main" val="370471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B96EB-2AD0-4CA3-A7AD-8D7B39054F0F}"/>
              </a:ext>
            </a:extLst>
          </p:cNvPr>
          <p:cNvSpPr>
            <a:spLocks noGrp="1"/>
          </p:cNvSpPr>
          <p:nvPr>
            <p:ph type="title"/>
          </p:nvPr>
        </p:nvSpPr>
        <p:spPr>
          <a:xfrm>
            <a:off x="2895600" y="764373"/>
            <a:ext cx="6339840" cy="1293028"/>
          </a:xfrm>
          <a:prstGeom prst="ellipse">
            <a:avLst/>
          </a:prstGeom>
        </p:spPr>
        <p:txBody>
          <a:bodyPr>
            <a:normAutofit/>
          </a:bodyPr>
          <a:lstStyle/>
          <a:p>
            <a:r>
              <a:rPr lang="en-US" b="1" dirty="0"/>
              <a:t>INTRODUCTION</a:t>
            </a:r>
          </a:p>
        </p:txBody>
      </p:sp>
      <p:graphicFrame>
        <p:nvGraphicFramePr>
          <p:cNvPr id="5" name="Content Placeholder 2">
            <a:extLst>
              <a:ext uri="{FF2B5EF4-FFF2-40B4-BE49-F238E27FC236}">
                <a16:creationId xmlns:a16="http://schemas.microsoft.com/office/drawing/2014/main" id="{221D99CF-2B4B-49B7-921E-C77784488FF6}"/>
              </a:ext>
            </a:extLst>
          </p:cNvPr>
          <p:cNvGraphicFramePr>
            <a:graphicFrameLocks noGrp="1"/>
          </p:cNvGraphicFramePr>
          <p:nvPr>
            <p:ph idx="1"/>
            <p:extLst>
              <p:ext uri="{D42A27DB-BD31-4B8C-83A1-F6EECF244321}">
                <p14:modId xmlns:p14="http://schemas.microsoft.com/office/powerpoint/2010/main" val="3380026264"/>
              </p:ext>
            </p:extLst>
          </p:nvPr>
        </p:nvGraphicFramePr>
        <p:xfrm>
          <a:off x="1056640" y="2057402"/>
          <a:ext cx="10088880" cy="4363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8766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2D366-96E5-4179-AAD2-E2F3ED30EBD6}"/>
              </a:ext>
            </a:extLst>
          </p:cNvPr>
          <p:cNvSpPr>
            <a:spLocks noGrp="1"/>
          </p:cNvSpPr>
          <p:nvPr>
            <p:ph type="title"/>
          </p:nvPr>
        </p:nvSpPr>
        <p:spPr>
          <a:xfrm>
            <a:off x="4200939" y="802955"/>
            <a:ext cx="6871142" cy="1454051"/>
          </a:xfrm>
        </p:spPr>
        <p:txBody>
          <a:bodyPr>
            <a:normAutofit/>
          </a:bodyPr>
          <a:lstStyle/>
          <a:p>
            <a:pPr algn="ctr"/>
            <a:r>
              <a:rPr lang="en-US" b="1" dirty="0"/>
              <a:t>OBJECTIVE</a:t>
            </a:r>
          </a:p>
        </p:txBody>
      </p:sp>
      <p:sp>
        <p:nvSpPr>
          <p:cNvPr id="3" name="Content Placeholder 2">
            <a:extLst>
              <a:ext uri="{FF2B5EF4-FFF2-40B4-BE49-F238E27FC236}">
                <a16:creationId xmlns:a16="http://schemas.microsoft.com/office/drawing/2014/main" id="{B6529276-A656-415A-9BD8-D0348C3861DD}"/>
              </a:ext>
            </a:extLst>
          </p:cNvPr>
          <p:cNvSpPr>
            <a:spLocks noGrp="1"/>
          </p:cNvSpPr>
          <p:nvPr>
            <p:ph idx="1"/>
          </p:nvPr>
        </p:nvSpPr>
        <p:spPr>
          <a:xfrm>
            <a:off x="4795520" y="1915245"/>
            <a:ext cx="6695440" cy="3639289"/>
          </a:xfrm>
        </p:spPr>
        <p:txBody>
          <a:bodyPr anchor="ctr">
            <a:normAutofit/>
          </a:bodyPr>
          <a:lstStyle/>
          <a:p>
            <a:pPr indent="0" algn="just">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Online forums and social media platforms have provided individuals with the means to put forward their thoughts and freely express their opinion on various issues and incidents. In some cases, these online comments contain explicit/ malignant language which may hurt the readers. Comments containing explicit language can be classified into myriad categories such as ‘Malignant’, ‘Highly malignant’, ‘Rude’, ‘Threat’, ‘Abuse’ and ‘Loathe’. The threat of abuse and harassment means that many people stop expressing themselves and give up on seeking different opinions</a:t>
            </a:r>
            <a:r>
              <a:rPr lang="en-IN" sz="1800" spc="-5" dirty="0">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29307F8B-DEC1-4E5C-B05D-EF745D0B917A}"/>
              </a:ext>
            </a:extLst>
          </p:cNvPr>
          <p:cNvPicPr>
            <a:picLocks noChangeAspect="1"/>
          </p:cNvPicPr>
          <p:nvPr/>
        </p:nvPicPr>
        <p:blipFill>
          <a:blip r:embed="rId2"/>
          <a:stretch>
            <a:fillRect/>
          </a:stretch>
        </p:blipFill>
        <p:spPr>
          <a:xfrm>
            <a:off x="619125" y="1682728"/>
            <a:ext cx="4176395" cy="4104322"/>
          </a:xfrm>
          <a:prstGeom prst="rect">
            <a:avLst/>
          </a:prstGeom>
        </p:spPr>
      </p:pic>
    </p:spTree>
    <p:extLst>
      <p:ext uri="{BB962C8B-B14F-4D97-AF65-F5344CB8AC3E}">
        <p14:creationId xmlns:p14="http://schemas.microsoft.com/office/powerpoint/2010/main" val="163141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FF549-DFFA-4272-B467-8948FC6F7C8F}"/>
              </a:ext>
            </a:extLst>
          </p:cNvPr>
          <p:cNvSpPr>
            <a:spLocks noGrp="1"/>
          </p:cNvSpPr>
          <p:nvPr>
            <p:ph type="title"/>
          </p:nvPr>
        </p:nvSpPr>
        <p:spPr>
          <a:xfrm>
            <a:off x="1514292" y="513612"/>
            <a:ext cx="9894133" cy="1031216"/>
          </a:xfrm>
        </p:spPr>
        <p:txBody>
          <a:bodyPr anchor="b">
            <a:normAutofit/>
          </a:bodyPr>
          <a:lstStyle/>
          <a:p>
            <a:pPr algn="ctr"/>
            <a:r>
              <a:rPr lang="en-US" b="1" dirty="0"/>
              <a:t>DATA VISUALIZATION / EDA</a:t>
            </a:r>
          </a:p>
        </p:txBody>
      </p:sp>
      <p:sp>
        <p:nvSpPr>
          <p:cNvPr id="3" name="Content Placeholder 2">
            <a:extLst>
              <a:ext uri="{FF2B5EF4-FFF2-40B4-BE49-F238E27FC236}">
                <a16:creationId xmlns:a16="http://schemas.microsoft.com/office/drawing/2014/main" id="{2CC29A40-1543-4967-AFE9-B9E47955F90B}"/>
              </a:ext>
            </a:extLst>
          </p:cNvPr>
          <p:cNvSpPr>
            <a:spLocks noGrp="1"/>
          </p:cNvSpPr>
          <p:nvPr>
            <p:ph idx="1"/>
          </p:nvPr>
        </p:nvSpPr>
        <p:spPr>
          <a:xfrm>
            <a:off x="7667625" y="2075911"/>
            <a:ext cx="3740811" cy="3590386"/>
          </a:xfrm>
        </p:spPr>
        <p:txBody>
          <a:bodyPr anchor="ctr">
            <a:noAutofit/>
          </a:bodyPr>
          <a:lstStyle/>
          <a:p>
            <a:pPr marL="0" indent="0" algn="just">
              <a:buNone/>
            </a:pPr>
            <a:r>
              <a:rPr lang="en-US" sz="1800" b="0" i="0" dirty="0">
                <a:solidFill>
                  <a:srgbClr val="000000"/>
                </a:solidFill>
                <a:effectLst/>
                <a:latin typeface="Helvetica Neue"/>
              </a:rPr>
              <a:t>From this graph, we can </a:t>
            </a:r>
            <a:r>
              <a:rPr lang="en-US" sz="1800" b="0" i="0" dirty="0" err="1">
                <a:solidFill>
                  <a:srgbClr val="000000"/>
                </a:solidFill>
                <a:effectLst/>
                <a:latin typeface="Helvetica Neue"/>
              </a:rPr>
              <a:t>analyse</a:t>
            </a:r>
            <a:r>
              <a:rPr lang="en-US" sz="1800" b="0" i="0" dirty="0">
                <a:solidFill>
                  <a:srgbClr val="000000"/>
                </a:solidFill>
                <a:effectLst/>
                <a:latin typeface="Helvetica Neue"/>
              </a:rPr>
              <a:t> the density of labels present in train dataset. Here we can see that malignant comments are maximum than any other comments.</a:t>
            </a:r>
            <a:endParaRPr lang="en-US" sz="1800" dirty="0"/>
          </a:p>
        </p:txBody>
      </p:sp>
      <p:pic>
        <p:nvPicPr>
          <p:cNvPr id="6" name="Picture 5">
            <a:extLst>
              <a:ext uri="{FF2B5EF4-FFF2-40B4-BE49-F238E27FC236}">
                <a16:creationId xmlns:a16="http://schemas.microsoft.com/office/drawing/2014/main" id="{1059A0E8-4051-4052-ADD0-0C8A70D6A111}"/>
              </a:ext>
            </a:extLst>
          </p:cNvPr>
          <p:cNvPicPr>
            <a:picLocks noChangeAspect="1"/>
          </p:cNvPicPr>
          <p:nvPr/>
        </p:nvPicPr>
        <p:blipFill>
          <a:blip r:embed="rId2"/>
          <a:stretch>
            <a:fillRect/>
          </a:stretch>
        </p:blipFill>
        <p:spPr>
          <a:xfrm>
            <a:off x="1219200" y="2075911"/>
            <a:ext cx="6515100" cy="3952875"/>
          </a:xfrm>
          <a:prstGeom prst="rect">
            <a:avLst/>
          </a:prstGeom>
        </p:spPr>
      </p:pic>
    </p:spTree>
    <p:extLst>
      <p:ext uri="{BB962C8B-B14F-4D97-AF65-F5344CB8AC3E}">
        <p14:creationId xmlns:p14="http://schemas.microsoft.com/office/powerpoint/2010/main" val="3599597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AB9C9-43FA-425D-82D6-D87C63010C02}"/>
              </a:ext>
            </a:extLst>
          </p:cNvPr>
          <p:cNvSpPr>
            <a:spLocks noGrp="1"/>
          </p:cNvSpPr>
          <p:nvPr>
            <p:ph type="title"/>
          </p:nvPr>
        </p:nvSpPr>
        <p:spPr/>
        <p:txBody>
          <a:bodyPr>
            <a:normAutofit/>
          </a:bodyPr>
          <a:lstStyle/>
          <a:p>
            <a:r>
              <a:rPr lang="en-US" b="1" dirty="0"/>
              <a:t>DATA VISUALIZATION / EDA</a:t>
            </a:r>
            <a:endParaRPr lang="en-IN" dirty="0"/>
          </a:p>
        </p:txBody>
      </p:sp>
      <p:sp>
        <p:nvSpPr>
          <p:cNvPr id="16" name="Content Placeholder 8">
            <a:extLst>
              <a:ext uri="{FF2B5EF4-FFF2-40B4-BE49-F238E27FC236}">
                <a16:creationId xmlns:a16="http://schemas.microsoft.com/office/drawing/2014/main" id="{82953AE8-4F5E-46C1-A61D-3970C8B03133}"/>
              </a:ext>
            </a:extLst>
          </p:cNvPr>
          <p:cNvSpPr>
            <a:spLocks noGrp="1"/>
          </p:cNvSpPr>
          <p:nvPr>
            <p:ph idx="1"/>
          </p:nvPr>
        </p:nvSpPr>
        <p:spPr>
          <a:xfrm>
            <a:off x="6725920" y="2194560"/>
            <a:ext cx="4780280" cy="2367915"/>
          </a:xfrm>
        </p:spPr>
        <p:txBody>
          <a:bodyPr>
            <a:normAutofit lnSpcReduction="10000"/>
          </a:bodyPr>
          <a:lstStyle/>
          <a:p>
            <a:pPr marL="0" indent="0" algn="just">
              <a:buNone/>
            </a:pPr>
            <a:endParaRPr lang="en-US" sz="1800" dirty="0"/>
          </a:p>
          <a:p>
            <a:pPr marL="0" indent="0" algn="just">
              <a:buNone/>
            </a:pPr>
            <a:endParaRPr lang="en-US" sz="1800" dirty="0"/>
          </a:p>
          <a:p>
            <a:pPr marL="0" indent="0" algn="just">
              <a:buNone/>
            </a:pPr>
            <a:r>
              <a:rPr lang="en-US" sz="1800" dirty="0"/>
              <a:t>From train set distribution graph, we can say that most all labels (malignant, </a:t>
            </a:r>
            <a:r>
              <a:rPr lang="en-US" sz="1800" dirty="0" err="1"/>
              <a:t>highly_malignant</a:t>
            </a:r>
            <a:r>
              <a:rPr lang="en-US" sz="1800" dirty="0"/>
              <a:t>, </a:t>
            </a:r>
          </a:p>
          <a:p>
            <a:pPr marL="0" indent="0" algn="just">
              <a:buNone/>
            </a:pPr>
            <a:r>
              <a:rPr lang="en-US" sz="1800" dirty="0"/>
              <a:t>loathe, rude, abuse, threat) are highly negative(0). the count of malignant comments are less. </a:t>
            </a:r>
          </a:p>
        </p:txBody>
      </p:sp>
      <p:pic>
        <p:nvPicPr>
          <p:cNvPr id="5" name="Content Placeholder 4">
            <a:extLst>
              <a:ext uri="{FF2B5EF4-FFF2-40B4-BE49-F238E27FC236}">
                <a16:creationId xmlns:a16="http://schemas.microsoft.com/office/drawing/2014/main" id="{3799035C-1841-419A-A977-A11D4785E52D}"/>
              </a:ext>
            </a:extLst>
          </p:cNvPr>
          <p:cNvPicPr>
            <a:picLocks noChangeAspect="1"/>
          </p:cNvPicPr>
          <p:nvPr/>
        </p:nvPicPr>
        <p:blipFill>
          <a:blip r:embed="rId2"/>
          <a:stretch>
            <a:fillRect/>
          </a:stretch>
        </p:blipFill>
        <p:spPr>
          <a:xfrm>
            <a:off x="685800" y="2194560"/>
            <a:ext cx="5410200" cy="3576320"/>
          </a:xfrm>
          <a:prstGeom prst="rect">
            <a:avLst/>
          </a:prstGeom>
        </p:spPr>
      </p:pic>
    </p:spTree>
    <p:extLst>
      <p:ext uri="{BB962C8B-B14F-4D97-AF65-F5344CB8AC3E}">
        <p14:creationId xmlns:p14="http://schemas.microsoft.com/office/powerpoint/2010/main" val="492028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2A621-D048-47CC-81BE-B1932CDA1EBB}"/>
              </a:ext>
            </a:extLst>
          </p:cNvPr>
          <p:cNvSpPr>
            <a:spLocks noGrp="1"/>
          </p:cNvSpPr>
          <p:nvPr>
            <p:ph type="title"/>
          </p:nvPr>
        </p:nvSpPr>
        <p:spPr>
          <a:xfrm>
            <a:off x="3905250" y="863601"/>
            <a:ext cx="6915150" cy="1320800"/>
          </a:xfrm>
        </p:spPr>
        <p:txBody>
          <a:bodyPr vert="horz" lIns="91440" tIns="45720" rIns="91440" bIns="45720" rtlCol="0" anchor="b">
            <a:normAutofit/>
          </a:bodyPr>
          <a:lstStyle/>
          <a:p>
            <a:pPr algn="l"/>
            <a:r>
              <a:rPr lang="en-US" sz="6000" b="1" dirty="0"/>
              <a:t>correlation</a:t>
            </a:r>
          </a:p>
        </p:txBody>
      </p:sp>
      <p:pic>
        <p:nvPicPr>
          <p:cNvPr id="7" name="Picture 6">
            <a:extLst>
              <a:ext uri="{FF2B5EF4-FFF2-40B4-BE49-F238E27FC236}">
                <a16:creationId xmlns:a16="http://schemas.microsoft.com/office/drawing/2014/main" id="{0817ED84-D40C-49C2-93B3-15257538C6BE}"/>
              </a:ext>
            </a:extLst>
          </p:cNvPr>
          <p:cNvPicPr>
            <a:picLocks noChangeAspect="1"/>
          </p:cNvPicPr>
          <p:nvPr/>
        </p:nvPicPr>
        <p:blipFill>
          <a:blip r:embed="rId2"/>
          <a:stretch>
            <a:fillRect/>
          </a:stretch>
        </p:blipFill>
        <p:spPr>
          <a:xfrm>
            <a:off x="1615440" y="2305052"/>
            <a:ext cx="9033510" cy="3524248"/>
          </a:xfrm>
          <a:prstGeom prst="rect">
            <a:avLst/>
          </a:prstGeom>
        </p:spPr>
      </p:pic>
    </p:spTree>
    <p:extLst>
      <p:ext uri="{BB962C8B-B14F-4D97-AF65-F5344CB8AC3E}">
        <p14:creationId xmlns:p14="http://schemas.microsoft.com/office/powerpoint/2010/main" val="4007144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C8DF6-F368-9E47-8F10-393DF159376A}"/>
              </a:ext>
            </a:extLst>
          </p:cNvPr>
          <p:cNvSpPr>
            <a:spLocks noGrp="1"/>
          </p:cNvSpPr>
          <p:nvPr>
            <p:ph type="title"/>
          </p:nvPr>
        </p:nvSpPr>
        <p:spPr>
          <a:xfrm>
            <a:off x="2895600" y="764373"/>
            <a:ext cx="7943850" cy="1293028"/>
          </a:xfrm>
          <a:prstGeom prst="ellipse">
            <a:avLst/>
          </a:prstGeom>
        </p:spPr>
        <p:txBody>
          <a:bodyPr>
            <a:normAutofit fontScale="90000"/>
          </a:bodyPr>
          <a:lstStyle/>
          <a:p>
            <a:r>
              <a:rPr lang="en-US" b="1" dirty="0"/>
              <a:t>DATA</a:t>
            </a:r>
            <a:r>
              <a:rPr lang="en-US" dirty="0"/>
              <a:t> </a:t>
            </a:r>
            <a:r>
              <a:rPr lang="en-US" b="1" dirty="0"/>
              <a:t>PREPROCESSING</a:t>
            </a:r>
          </a:p>
        </p:txBody>
      </p:sp>
      <p:sp>
        <p:nvSpPr>
          <p:cNvPr id="18" name="Content Placeholder 10">
            <a:extLst>
              <a:ext uri="{FF2B5EF4-FFF2-40B4-BE49-F238E27FC236}">
                <a16:creationId xmlns:a16="http://schemas.microsoft.com/office/drawing/2014/main" id="{42168E3B-0613-4441-B6EE-7D70E27B275D}"/>
              </a:ext>
            </a:extLst>
          </p:cNvPr>
          <p:cNvSpPr>
            <a:spLocks noGrp="1"/>
          </p:cNvSpPr>
          <p:nvPr>
            <p:ph idx="1"/>
          </p:nvPr>
        </p:nvSpPr>
        <p:spPr>
          <a:xfrm>
            <a:off x="5943600" y="2057400"/>
            <a:ext cx="5562600" cy="4161285"/>
          </a:xfrm>
        </p:spPr>
        <p:txBody>
          <a:bodyPr>
            <a:normAutofit/>
          </a:bodyPr>
          <a:lstStyle/>
          <a:p>
            <a:pPr indent="0" algn="just">
              <a:lnSpc>
                <a:spcPct val="106000"/>
              </a:lnSpc>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text normalization steps that I performed are listed below:-</a:t>
            </a:r>
          </a:p>
          <a:p>
            <a:pPr marL="342900" lvl="0" indent="-342900" algn="just">
              <a:lnSpc>
                <a:spcPct val="106000"/>
              </a:lnSpc>
              <a:buFont typeface="Calibri" panose="020F050202020403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Removing Characters in between Text.</a:t>
            </a:r>
          </a:p>
          <a:p>
            <a:pPr marL="342900" lvl="0" indent="-342900" algn="just">
              <a:lnSpc>
                <a:spcPct val="106000"/>
              </a:lnSpc>
              <a:buFont typeface="Calibri" panose="020F050202020403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Removing Repeated Characters.</a:t>
            </a:r>
          </a:p>
          <a:p>
            <a:pPr marL="342900" lvl="0" indent="-342900" algn="just">
              <a:lnSpc>
                <a:spcPct val="106000"/>
              </a:lnSpc>
              <a:buFont typeface="Calibri" panose="020F050202020403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Converting data to lower-case.</a:t>
            </a:r>
          </a:p>
          <a:p>
            <a:pPr marL="342900" lvl="0" indent="-342900" algn="just">
              <a:lnSpc>
                <a:spcPct val="106000"/>
              </a:lnSpc>
              <a:buFont typeface="Calibri" panose="020F050202020403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Removing Punctuation.</a:t>
            </a:r>
          </a:p>
          <a:p>
            <a:pPr marL="342900" lvl="0" indent="-342900" algn="just">
              <a:lnSpc>
                <a:spcPct val="106000"/>
              </a:lnSpc>
              <a:buFont typeface="Calibri" panose="020F050202020403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Removing unnecessary white spaces in between words.</a:t>
            </a:r>
          </a:p>
          <a:p>
            <a:pPr marL="342900" lvl="0" indent="-342900" algn="just">
              <a:lnSpc>
                <a:spcPct val="106000"/>
              </a:lnSpc>
              <a:buFont typeface="Calibri" panose="020F050202020403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Removing “\n”.</a:t>
            </a:r>
          </a:p>
          <a:p>
            <a:pPr marL="342900" lvl="0" indent="-342900" algn="just">
              <a:lnSpc>
                <a:spcPct val="106000"/>
              </a:lnSpc>
              <a:spcAft>
                <a:spcPts val="800"/>
              </a:spcAft>
              <a:buFont typeface="Calibri" panose="020F050202020403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Removing Non-English characters.</a:t>
            </a:r>
          </a:p>
          <a:p>
            <a:pPr marL="0" indent="0">
              <a:buNone/>
            </a:pPr>
            <a:endParaRPr lang="en-US" dirty="0"/>
          </a:p>
        </p:txBody>
      </p:sp>
      <p:pic>
        <p:nvPicPr>
          <p:cNvPr id="7" name="Content Placeholder 6">
            <a:extLst>
              <a:ext uri="{FF2B5EF4-FFF2-40B4-BE49-F238E27FC236}">
                <a16:creationId xmlns:a16="http://schemas.microsoft.com/office/drawing/2014/main" id="{5D8B776A-8551-4B95-A384-BD88A234563B}"/>
              </a:ext>
            </a:extLst>
          </p:cNvPr>
          <p:cNvPicPr>
            <a:picLocks noChangeAspect="1"/>
          </p:cNvPicPr>
          <p:nvPr/>
        </p:nvPicPr>
        <p:blipFill>
          <a:blip r:embed="rId2"/>
          <a:stretch>
            <a:fillRect/>
          </a:stretch>
        </p:blipFill>
        <p:spPr>
          <a:xfrm>
            <a:off x="685800" y="2057400"/>
            <a:ext cx="4861560" cy="3886199"/>
          </a:xfrm>
          <a:prstGeom prst="rect">
            <a:avLst/>
          </a:prstGeom>
        </p:spPr>
      </p:pic>
    </p:spTree>
    <p:extLst>
      <p:ext uri="{BB962C8B-B14F-4D97-AF65-F5344CB8AC3E}">
        <p14:creationId xmlns:p14="http://schemas.microsoft.com/office/powerpoint/2010/main" val="2805288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3985A-AF45-40BC-A3C1-FEEA3FAD04D9}"/>
              </a:ext>
            </a:extLst>
          </p:cNvPr>
          <p:cNvSpPr>
            <a:spLocks noGrp="1"/>
          </p:cNvSpPr>
          <p:nvPr>
            <p:ph type="title"/>
          </p:nvPr>
        </p:nvSpPr>
        <p:spPr>
          <a:xfrm>
            <a:off x="685800" y="764373"/>
            <a:ext cx="6751948" cy="1293028"/>
          </a:xfrm>
        </p:spPr>
        <p:txBody>
          <a:bodyPr>
            <a:normAutofit/>
          </a:bodyPr>
          <a:lstStyle/>
          <a:p>
            <a:br>
              <a:rPr lang="en-US" sz="3400" dirty="0"/>
            </a:br>
            <a:r>
              <a:rPr lang="en-US" sz="3400" b="1" dirty="0"/>
              <a:t>PREPROCESSING</a:t>
            </a:r>
            <a:r>
              <a:rPr lang="en-US" sz="3400" dirty="0"/>
              <a:t> </a:t>
            </a:r>
            <a:r>
              <a:rPr lang="en-US" sz="3400" b="1" dirty="0"/>
              <a:t>OF THE DATA</a:t>
            </a:r>
          </a:p>
        </p:txBody>
      </p:sp>
      <p:sp>
        <p:nvSpPr>
          <p:cNvPr id="3" name="Content Placeholder 2">
            <a:extLst>
              <a:ext uri="{FF2B5EF4-FFF2-40B4-BE49-F238E27FC236}">
                <a16:creationId xmlns:a16="http://schemas.microsoft.com/office/drawing/2014/main" id="{7D4DE7ED-E254-4544-87FA-F94E22D3D9AE}"/>
              </a:ext>
            </a:extLst>
          </p:cNvPr>
          <p:cNvSpPr>
            <a:spLocks noGrp="1"/>
          </p:cNvSpPr>
          <p:nvPr>
            <p:ph idx="1"/>
          </p:nvPr>
        </p:nvSpPr>
        <p:spPr>
          <a:xfrm>
            <a:off x="1074902" y="2205823"/>
            <a:ext cx="6770802" cy="4024125"/>
          </a:xfrm>
        </p:spPr>
        <p:txBody>
          <a:bodyPr>
            <a:normAutofit/>
          </a:bodyPr>
          <a:lstStyle/>
          <a:p>
            <a:pPr marL="0" indent="0">
              <a:buNone/>
            </a:pPr>
            <a:endParaRPr lang="en-US" sz="2000" dirty="0">
              <a:latin typeface="Calibri" panose="020F0502020204030204" pitchFamily="34" charset="0"/>
              <a:cs typeface="Times New Roman" panose="02020603050405020304" pitchFamily="18" charset="0"/>
            </a:endParaRPr>
          </a:p>
          <a:p>
            <a:pPr marL="0" indent="0">
              <a:buNone/>
            </a:pPr>
            <a:endParaRPr lang="en-US" sz="2000" dirty="0">
              <a:latin typeface="Calibri" panose="020F0502020204030204" pitchFamily="34" charset="0"/>
              <a:cs typeface="Times New Roman" panose="02020603050405020304" pitchFamily="18" charset="0"/>
            </a:endParaRPr>
          </a:p>
          <a:p>
            <a:pPr marL="0" indent="0">
              <a:buNone/>
            </a:pPr>
            <a:r>
              <a:rPr lang="en-US" sz="2400" dirty="0">
                <a:latin typeface="Calibri" panose="020F0502020204030204" pitchFamily="34" charset="0"/>
                <a:cs typeface="Times New Roman" panose="02020603050405020304" pitchFamily="18" charset="0"/>
              </a:rPr>
              <a:t>We have performed the following preprocessing on the data:</a:t>
            </a:r>
          </a:p>
          <a:p>
            <a:r>
              <a:rPr lang="en-US" sz="2400" dirty="0">
                <a:latin typeface="Calibri" panose="020F0502020204030204" pitchFamily="34" charset="0"/>
                <a:cs typeface="Times New Roman" panose="02020603050405020304" pitchFamily="18" charset="0"/>
              </a:rPr>
              <a:t>Removed punctuations</a:t>
            </a:r>
          </a:p>
          <a:p>
            <a:r>
              <a:rPr lang="en-US" sz="2400" dirty="0">
                <a:latin typeface="Calibri" panose="020F0502020204030204" pitchFamily="34" charset="0"/>
                <a:cs typeface="Times New Roman" panose="02020603050405020304" pitchFamily="18" charset="0"/>
              </a:rPr>
              <a:t>Removed the stop words</a:t>
            </a:r>
          </a:p>
          <a:p>
            <a:r>
              <a:rPr lang="en-US" sz="2400" dirty="0">
                <a:latin typeface="Calibri" panose="020F0502020204030204" pitchFamily="34" charset="0"/>
                <a:cs typeface="Times New Roman" panose="02020603050405020304" pitchFamily="18" charset="0"/>
              </a:rPr>
              <a:t>Stemming and lemmatization</a:t>
            </a:r>
          </a:p>
          <a:p>
            <a:r>
              <a:rPr lang="en-US" sz="2400" dirty="0">
                <a:latin typeface="Calibri" panose="020F0502020204030204" pitchFamily="34" charset="0"/>
                <a:cs typeface="Times New Roman" panose="02020603050405020304" pitchFamily="18" charset="0"/>
              </a:rPr>
              <a:t>Applied counter vectorizer</a:t>
            </a:r>
          </a:p>
        </p:txBody>
      </p:sp>
      <p:pic>
        <p:nvPicPr>
          <p:cNvPr id="5" name="Picture 4">
            <a:extLst>
              <a:ext uri="{FF2B5EF4-FFF2-40B4-BE49-F238E27FC236}">
                <a16:creationId xmlns:a16="http://schemas.microsoft.com/office/drawing/2014/main" id="{A2A28492-43F4-43CE-A5E7-C822FF976564}"/>
              </a:ext>
            </a:extLst>
          </p:cNvPr>
          <p:cNvPicPr>
            <a:picLocks noChangeAspect="1"/>
          </p:cNvPicPr>
          <p:nvPr/>
        </p:nvPicPr>
        <p:blipFill>
          <a:blip r:embed="rId2"/>
          <a:stretch>
            <a:fillRect/>
          </a:stretch>
        </p:blipFill>
        <p:spPr>
          <a:xfrm>
            <a:off x="8442114" y="1209040"/>
            <a:ext cx="2636238" cy="2497568"/>
          </a:xfrm>
          <a:prstGeom prst="rect">
            <a:avLst/>
          </a:prstGeom>
        </p:spPr>
      </p:pic>
      <p:pic>
        <p:nvPicPr>
          <p:cNvPr id="7" name="Graphic 6" descr="Database">
            <a:extLst>
              <a:ext uri="{FF2B5EF4-FFF2-40B4-BE49-F238E27FC236}">
                <a16:creationId xmlns:a16="http://schemas.microsoft.com/office/drawing/2014/main" id="{18E9514A-3806-4F4E-B350-958F5CA5F91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75837" y="4023360"/>
            <a:ext cx="2148760" cy="1832007"/>
          </a:xfrm>
          <a:prstGeom prst="rect">
            <a:avLst/>
          </a:prstGeom>
        </p:spPr>
      </p:pic>
    </p:spTree>
    <p:extLst>
      <p:ext uri="{BB962C8B-B14F-4D97-AF65-F5344CB8AC3E}">
        <p14:creationId xmlns:p14="http://schemas.microsoft.com/office/powerpoint/2010/main" val="2431194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CB258-ABF1-401A-B477-A88E88B39FD1}"/>
              </a:ext>
            </a:extLst>
          </p:cNvPr>
          <p:cNvSpPr>
            <a:spLocks noGrp="1"/>
          </p:cNvSpPr>
          <p:nvPr>
            <p:ph type="title"/>
          </p:nvPr>
        </p:nvSpPr>
        <p:spPr>
          <a:xfrm>
            <a:off x="2038350" y="851517"/>
            <a:ext cx="5638800" cy="1461778"/>
          </a:xfrm>
        </p:spPr>
        <p:txBody>
          <a:bodyPr>
            <a:normAutofit/>
          </a:bodyPr>
          <a:lstStyle/>
          <a:p>
            <a:pPr algn="ctr"/>
            <a:r>
              <a:rPr lang="en-US" sz="3400" b="1" dirty="0"/>
              <a:t>    DATA</a:t>
            </a:r>
            <a:r>
              <a:rPr lang="en-US" sz="4000" dirty="0"/>
              <a:t> </a:t>
            </a:r>
            <a:r>
              <a:rPr lang="en-US" sz="3400" b="1" dirty="0"/>
              <a:t>MODELLING</a:t>
            </a:r>
          </a:p>
        </p:txBody>
      </p:sp>
      <p:sp>
        <p:nvSpPr>
          <p:cNvPr id="3" name="Content Placeholder 2">
            <a:extLst>
              <a:ext uri="{FF2B5EF4-FFF2-40B4-BE49-F238E27FC236}">
                <a16:creationId xmlns:a16="http://schemas.microsoft.com/office/drawing/2014/main" id="{492E3118-8CF5-4E27-AF29-B14C6912E487}"/>
              </a:ext>
            </a:extLst>
          </p:cNvPr>
          <p:cNvSpPr>
            <a:spLocks noGrp="1"/>
          </p:cNvSpPr>
          <p:nvPr>
            <p:ph idx="1"/>
          </p:nvPr>
        </p:nvSpPr>
        <p:spPr>
          <a:xfrm>
            <a:off x="662609" y="2181225"/>
            <a:ext cx="7312991" cy="3798166"/>
          </a:xfrm>
        </p:spPr>
        <p:txBody>
          <a:bodyPr>
            <a:noAutofit/>
          </a:bodyPr>
          <a:lstStyle/>
          <a:p>
            <a:pPr marL="0" indent="0" algn="just">
              <a:buNone/>
            </a:pPr>
            <a:r>
              <a:rPr lang="en-US" sz="1800" dirty="0"/>
              <a:t>Problem Transformation Method</a:t>
            </a:r>
          </a:p>
          <a:p>
            <a:pPr algn="just"/>
            <a:r>
              <a:rPr lang="en-US" sz="1800" dirty="0"/>
              <a:t>We used the Logistic Regression classifier, Random Forest Classifier, Decision Tree Classifier, Ada Boost Classifier for classification.</a:t>
            </a:r>
          </a:p>
          <a:p>
            <a:pPr algn="just"/>
            <a:r>
              <a:rPr lang="en-US" sz="1800" dirty="0"/>
              <a:t>We used this classifier, since it is suitable for classification with discrete features.</a:t>
            </a:r>
          </a:p>
          <a:p>
            <a:pPr algn="just"/>
            <a:r>
              <a:rPr lang="en-US" sz="1800" dirty="0"/>
              <a:t>The algorithm estimates the conditional probability of a particular word given a class as the relative frequency of term  t in documents belonging to class(c). </a:t>
            </a:r>
          </a:p>
          <a:p>
            <a:pPr algn="just"/>
            <a:r>
              <a:rPr lang="en-US" sz="1800" dirty="0"/>
              <a:t>The variation takes into account the number of occurrences of term t in training documents from class (c),including multiple occurrences.</a:t>
            </a:r>
          </a:p>
        </p:txBody>
      </p:sp>
      <p:pic>
        <p:nvPicPr>
          <p:cNvPr id="19" name="Graphic 18" descr="Database">
            <a:extLst>
              <a:ext uri="{FF2B5EF4-FFF2-40B4-BE49-F238E27FC236}">
                <a16:creationId xmlns:a16="http://schemas.microsoft.com/office/drawing/2014/main" id="{C355F719-6D46-448E-833A-4A78DB9E00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78230" y="2313295"/>
            <a:ext cx="3217333" cy="3217333"/>
          </a:xfrm>
          <a:prstGeom prst="rect">
            <a:avLst/>
          </a:prstGeom>
        </p:spPr>
      </p:pic>
    </p:spTree>
    <p:extLst>
      <p:ext uri="{BB962C8B-B14F-4D97-AF65-F5344CB8AC3E}">
        <p14:creationId xmlns:p14="http://schemas.microsoft.com/office/powerpoint/2010/main" val="323877240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TM04033937[[fn=Vapor Trail]]</Template>
  <TotalTime>728</TotalTime>
  <Words>908</Words>
  <Application>Microsoft Office PowerPoint</Application>
  <PresentationFormat>Widescreen</PresentationFormat>
  <Paragraphs>64</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Century Gothic</vt:lpstr>
      <vt:lpstr>Georgia</vt:lpstr>
      <vt:lpstr>Helvetica Neue</vt:lpstr>
      <vt:lpstr>Jokerman</vt:lpstr>
      <vt:lpstr>Vapor Trail</vt:lpstr>
      <vt:lpstr>MALIGNANT COMMENT CLASSIFICATION</vt:lpstr>
      <vt:lpstr>INTRODUCTION</vt:lpstr>
      <vt:lpstr>OBJECTIVE</vt:lpstr>
      <vt:lpstr>DATA VISUALIZATION / EDA</vt:lpstr>
      <vt:lpstr>DATA VISUALIZATION / EDA</vt:lpstr>
      <vt:lpstr>correlation</vt:lpstr>
      <vt:lpstr>DATA PREPROCESSING</vt:lpstr>
      <vt:lpstr> PREPROCESSING OF THE DATA</vt:lpstr>
      <vt:lpstr>    DATA MODELLING</vt:lpstr>
      <vt:lpstr>DATA MODELLING</vt:lpstr>
      <vt:lpstr>ANALYSIS OF RESULTS</vt:lpstr>
      <vt:lpstr>CONCLUSION</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 CLASSIFICATION</dc:title>
  <dc:creator>Snehal Ghatpande</dc:creator>
  <cp:lastModifiedBy>Pooja Mishra</cp:lastModifiedBy>
  <cp:revision>28</cp:revision>
  <dcterms:created xsi:type="dcterms:W3CDTF">2019-12-16T03:46:05Z</dcterms:created>
  <dcterms:modified xsi:type="dcterms:W3CDTF">2021-09-12T13:49:55Z</dcterms:modified>
</cp:coreProperties>
</file>