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C22-B2F1-452F-9358-4B311905CE54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9EF4-EDC6-4309-BF65-EB8E0452D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3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C22-B2F1-452F-9358-4B311905CE54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9EF4-EDC6-4309-BF65-EB8E0452D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38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C22-B2F1-452F-9358-4B311905CE54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9EF4-EDC6-4309-BF65-EB8E0452D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86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C22-B2F1-452F-9358-4B311905CE54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9EF4-EDC6-4309-BF65-EB8E0452DDE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6545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C22-B2F1-452F-9358-4B311905CE54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9EF4-EDC6-4309-BF65-EB8E0452D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772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C22-B2F1-452F-9358-4B311905CE54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9EF4-EDC6-4309-BF65-EB8E0452D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2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C22-B2F1-452F-9358-4B311905CE54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9EF4-EDC6-4309-BF65-EB8E0452D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9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C22-B2F1-452F-9358-4B311905CE54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9EF4-EDC6-4309-BF65-EB8E0452D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44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C22-B2F1-452F-9358-4B311905CE54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9EF4-EDC6-4309-BF65-EB8E0452D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2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C22-B2F1-452F-9358-4B311905CE54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9EF4-EDC6-4309-BF65-EB8E0452D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9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C22-B2F1-452F-9358-4B311905CE54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9EF4-EDC6-4309-BF65-EB8E0452D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99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C22-B2F1-452F-9358-4B311905CE54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9EF4-EDC6-4309-BF65-EB8E0452D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1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C22-B2F1-452F-9358-4B311905CE54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9EF4-EDC6-4309-BF65-EB8E0452D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0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C22-B2F1-452F-9358-4B311905CE54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9EF4-EDC6-4309-BF65-EB8E0452D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92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C22-B2F1-452F-9358-4B311905CE54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9EF4-EDC6-4309-BF65-EB8E0452D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98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C22-B2F1-452F-9358-4B311905CE54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9EF4-EDC6-4309-BF65-EB8E0452D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18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9C22-B2F1-452F-9358-4B311905CE54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9EF4-EDC6-4309-BF65-EB8E0452D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08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059C22-B2F1-452F-9358-4B311905CE54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9EF4-EDC6-4309-BF65-EB8E0452D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040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75560"/>
          </a:xfrm>
        </p:spPr>
        <p:txBody>
          <a:bodyPr/>
          <a:lstStyle/>
          <a:p>
            <a:r>
              <a:rPr lang="en-IN" sz="4400" b="1" u="sng" dirty="0"/>
              <a:t>Social Media Data </a:t>
            </a:r>
            <a:r>
              <a:rPr lang="en-IN" sz="4400" b="1" u="sng" dirty="0" smtClean="0"/>
              <a:t>Analysis </a:t>
            </a:r>
            <a:br>
              <a:rPr lang="en-IN" sz="4400" b="1" u="sng" dirty="0" smtClean="0"/>
            </a:br>
            <a:r>
              <a:rPr lang="en-IN" sz="4400" b="1" u="sng" dirty="0" smtClean="0"/>
              <a:t>SQL project 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023361"/>
            <a:ext cx="8825658" cy="161543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616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1363018"/>
          </a:xfrm>
        </p:spPr>
        <p:txBody>
          <a:bodyPr/>
          <a:lstStyle/>
          <a:p>
            <a:pPr marL="457200" lvl="1"/>
            <a:r>
              <a:rPr lang="en-IN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3. What 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is the average number of posts per user?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07" y="1552775"/>
            <a:ext cx="8566681" cy="10597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07" y="3522049"/>
            <a:ext cx="4214692" cy="159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0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1363018"/>
          </a:xfrm>
        </p:spPr>
        <p:txBody>
          <a:bodyPr/>
          <a:lstStyle/>
          <a:p>
            <a:pPr marL="457200" lvl="1"/>
            <a:r>
              <a:rPr lang="en-IN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3. What 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is the average number of posts per user?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07" y="1552775"/>
            <a:ext cx="8566681" cy="10597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07" y="3522049"/>
            <a:ext cx="4214692" cy="159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38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1363018"/>
          </a:xfrm>
        </p:spPr>
        <p:txBody>
          <a:bodyPr/>
          <a:lstStyle/>
          <a:p>
            <a:pPr marL="457200" lvl="1"/>
            <a:r>
              <a:rPr lang="en-IN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4. The 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percentage of users who neither comment nor like on any content.</a:t>
            </a:r>
          </a:p>
        </p:txBody>
      </p:sp>
    </p:spTree>
    <p:extLst>
      <p:ext uri="{BB962C8B-B14F-4D97-AF65-F5344CB8AC3E}">
        <p14:creationId xmlns:p14="http://schemas.microsoft.com/office/powerpoint/2010/main" val="336595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3751"/>
          </a:xfrm>
        </p:spPr>
        <p:txBody>
          <a:bodyPr/>
          <a:lstStyle/>
          <a:p>
            <a:r>
              <a:rPr lang="en-IN" sz="3200" b="1" u="sng" dirty="0"/>
              <a:t>Project Overview: Social Media Data Analysis</a:t>
            </a:r>
            <a:endParaRPr lang="en-IN" sz="3200" u="sng" dirty="0"/>
          </a:p>
        </p:txBody>
      </p:sp>
      <p:sp>
        <p:nvSpPr>
          <p:cNvPr id="3" name="Rectangle 2"/>
          <p:cNvSpPr/>
          <p:nvPr/>
        </p:nvSpPr>
        <p:spPr>
          <a:xfrm>
            <a:off x="646111" y="1530255"/>
            <a:ext cx="104573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This data analysis project is </a:t>
            </a:r>
            <a:r>
              <a:rPr lang="en-IN" sz="2000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centred </a:t>
            </a:r>
            <a:r>
              <a:rPr lang="en-IN" sz="2000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around a social media platform's </a:t>
            </a:r>
            <a:r>
              <a:rPr lang="en-IN" sz="2000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database like Instagram. </a:t>
            </a:r>
            <a:r>
              <a:rPr lang="en-IN" sz="2000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The dataset contains information about users, their interactions with </a:t>
            </a:r>
            <a:r>
              <a:rPr lang="en-IN" sz="2000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content basically photos and videos and </a:t>
            </a:r>
            <a:r>
              <a:rPr lang="en-IN" sz="2000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the content itself. It includes details such as user profiles, posts, comments, likes, and tags associated with the content.</a:t>
            </a:r>
          </a:p>
          <a:p>
            <a:endParaRPr lang="en-IN" sz="2000" dirty="0" smtClean="0">
              <a:solidFill>
                <a:schemeClr val="tx1">
                  <a:lumMod val="85000"/>
                </a:schemeClr>
              </a:solidFill>
              <a:latin typeface="Söhne"/>
            </a:endParaRPr>
          </a:p>
          <a:p>
            <a:r>
              <a:rPr lang="en-IN" sz="2000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T</a:t>
            </a:r>
            <a:r>
              <a:rPr lang="en-IN" sz="2000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his </a:t>
            </a:r>
            <a:r>
              <a:rPr lang="en-IN" sz="2000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project delves into the social media platform's data to uncover valuable insights that can drive improvements in user engagement, content quality, and overall platform success</a:t>
            </a:r>
            <a:br>
              <a:rPr lang="en-IN" sz="2000" dirty="0">
                <a:solidFill>
                  <a:schemeClr val="tx1">
                    <a:lumMod val="85000"/>
                  </a:schemeClr>
                </a:solidFill>
                <a:latin typeface="Söhne"/>
              </a:rPr>
            </a:br>
            <a:endParaRPr lang="en-IN" sz="2000" dirty="0">
              <a:solidFill>
                <a:schemeClr val="tx1">
                  <a:lumMod val="85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6666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254" y="493151"/>
            <a:ext cx="11029616" cy="617193"/>
          </a:xfrm>
        </p:spPr>
        <p:txBody>
          <a:bodyPr/>
          <a:lstStyle/>
          <a:p>
            <a:r>
              <a:rPr lang="en-IN" sz="3200" b="1" u="sng" dirty="0"/>
              <a:t>Project Objective:</a:t>
            </a:r>
            <a:endParaRPr lang="en-IN" sz="32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24" y="1828801"/>
            <a:ext cx="4267267" cy="4706937"/>
          </a:xfrm>
        </p:spPr>
      </p:pic>
      <p:sp>
        <p:nvSpPr>
          <p:cNvPr id="5" name="Rectangle 4"/>
          <p:cNvSpPr/>
          <p:nvPr/>
        </p:nvSpPr>
        <p:spPr>
          <a:xfrm>
            <a:off x="705393" y="1463041"/>
            <a:ext cx="977101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To </a:t>
            </a:r>
            <a:r>
              <a:rPr lang="en-IN" sz="2000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analyse </a:t>
            </a:r>
            <a:r>
              <a:rPr lang="en-IN" sz="2000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a social media platform's database to provide specific insights into user engagement patterns, content effectiveness, and user </a:t>
            </a:r>
            <a:r>
              <a:rPr lang="en-IN" sz="2000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behaviour. </a:t>
            </a:r>
            <a:r>
              <a:rPr lang="en-IN" sz="2000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The primary aim is to identify actionable recommendations for increasing user retention, optimizing content strategies, and enhancing the overall user </a:t>
            </a:r>
            <a:r>
              <a:rPr lang="en-IN" sz="2000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experience. </a:t>
            </a:r>
          </a:p>
          <a:p>
            <a:endParaRPr lang="en-IN" sz="2000" dirty="0">
              <a:solidFill>
                <a:schemeClr val="tx1">
                  <a:lumMod val="85000"/>
                </a:schemeClr>
              </a:solidFill>
              <a:latin typeface="Söhne"/>
            </a:endParaRPr>
          </a:p>
          <a:p>
            <a:r>
              <a:rPr lang="en-IN" sz="2000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This objective emphasizes on t</a:t>
            </a:r>
            <a:r>
              <a:rPr lang="en-IN" sz="2000" dirty="0" smtClean="0">
                <a:latin typeface="Söhne"/>
              </a:rPr>
              <a:t>he </a:t>
            </a:r>
            <a:r>
              <a:rPr lang="en-IN" sz="2000" dirty="0">
                <a:latin typeface="Söhne"/>
              </a:rPr>
              <a:t>specific aspects of the </a:t>
            </a:r>
            <a:r>
              <a:rPr lang="en-IN" sz="2000" dirty="0" smtClean="0">
                <a:latin typeface="Söhne"/>
              </a:rPr>
              <a:t>analysis like </a:t>
            </a:r>
          </a:p>
          <a:p>
            <a:r>
              <a:rPr lang="en-IN" sz="2000" dirty="0">
                <a:latin typeface="Söhne"/>
              </a:rPr>
              <a:t>user engagement, content effectiveness, and user </a:t>
            </a:r>
            <a:r>
              <a:rPr lang="en-IN" sz="2000" dirty="0" smtClean="0">
                <a:latin typeface="Söhne"/>
              </a:rPr>
              <a:t>behaviour</a:t>
            </a:r>
          </a:p>
          <a:p>
            <a:endParaRPr lang="en-IN" sz="2000" dirty="0">
              <a:solidFill>
                <a:schemeClr val="tx1">
                  <a:lumMod val="85000"/>
                </a:schemeClr>
              </a:solidFill>
              <a:latin typeface="Söhne"/>
            </a:endParaRPr>
          </a:p>
          <a:p>
            <a:r>
              <a:rPr lang="en-IN" dirty="0">
                <a:latin typeface="Söhne"/>
              </a:rPr>
              <a:t>the project aims to provide recommendations for </a:t>
            </a:r>
            <a:r>
              <a:rPr lang="en-IN" dirty="0" smtClean="0">
                <a:latin typeface="Söhne"/>
              </a:rPr>
              <a:t>enhancing</a:t>
            </a:r>
          </a:p>
          <a:p>
            <a:r>
              <a:rPr lang="en-IN" dirty="0" smtClean="0">
                <a:latin typeface="Söhne"/>
              </a:rPr>
              <a:t>user </a:t>
            </a:r>
            <a:r>
              <a:rPr lang="en-IN" dirty="0">
                <a:latin typeface="Söhne"/>
              </a:rPr>
              <a:t>retention, optimizing content strategies, and making </a:t>
            </a:r>
            <a:endParaRPr lang="en-IN" dirty="0" smtClean="0">
              <a:latin typeface="Söhne"/>
            </a:endParaRPr>
          </a:p>
          <a:p>
            <a:r>
              <a:rPr lang="en-IN" dirty="0" smtClean="0">
                <a:latin typeface="Söhne"/>
              </a:rPr>
              <a:t>informed </a:t>
            </a:r>
            <a:r>
              <a:rPr lang="en-IN" dirty="0">
                <a:latin typeface="Söhne"/>
              </a:rPr>
              <a:t>decisions to benefit both users </a:t>
            </a:r>
            <a:r>
              <a:rPr lang="en-IN" dirty="0" smtClean="0">
                <a:latin typeface="Söhne"/>
              </a:rPr>
              <a:t>and</a:t>
            </a:r>
          </a:p>
          <a:p>
            <a:r>
              <a:rPr lang="en-IN" dirty="0" smtClean="0">
                <a:latin typeface="Söhne"/>
              </a:rPr>
              <a:t>the </a:t>
            </a:r>
            <a:r>
              <a:rPr lang="en-IN" dirty="0">
                <a:latin typeface="Söhne"/>
              </a:rPr>
              <a:t>platform's growth</a:t>
            </a:r>
            <a:endParaRPr lang="en-IN" sz="2000" dirty="0">
              <a:solidFill>
                <a:schemeClr val="tx1">
                  <a:lumMod val="85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4560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44562"/>
          </a:xfrm>
        </p:spPr>
        <p:txBody>
          <a:bodyPr/>
          <a:lstStyle/>
          <a:p>
            <a:r>
              <a:rPr lang="en-IN" sz="2400" b="1" u="sng" dirty="0">
                <a:latin typeface="Söhne"/>
              </a:rPr>
              <a:t>Unlocking Insights: Data Analysis of a Social Media Platform</a:t>
            </a:r>
            <a:endParaRPr lang="en-IN" sz="2400" u="sng" dirty="0">
              <a:latin typeface="Söhn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3589" y="961753"/>
            <a:ext cx="909724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User Activity: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The first 10 users on the </a:t>
            </a:r>
            <a:r>
              <a:rPr lang="en-IN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platform , the most loyal user 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The day of the week most users register </a:t>
            </a:r>
            <a:r>
              <a:rPr lang="en-IN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on,  potential ad campaign day.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The </a:t>
            </a:r>
            <a:r>
              <a:rPr lang="en-IN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percentage 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of users </a:t>
            </a:r>
            <a:r>
              <a:rPr lang="en-IN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who neither comment nor like on any content.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Number of  users who never post any content </a:t>
            </a:r>
            <a:r>
              <a:rPr lang="en-IN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most engage users , who likes and comments most</a:t>
            </a:r>
            <a:endParaRPr lang="en-IN" dirty="0" smtClean="0">
              <a:solidFill>
                <a:schemeClr val="tx1">
                  <a:lumMod val="85000"/>
                </a:schemeClr>
              </a:solidFill>
              <a:latin typeface="Söhne"/>
            </a:endParaRPr>
          </a:p>
          <a:p>
            <a:pPr lvl="1"/>
            <a:endParaRPr lang="en-IN" dirty="0">
              <a:solidFill>
                <a:schemeClr val="tx1">
                  <a:lumMod val="85000"/>
                </a:schemeClr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Security and suspicious account :</a:t>
            </a:r>
          </a:p>
          <a:p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	</a:t>
            </a:r>
            <a:r>
              <a:rPr lang="en-IN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1. find out the users who like or comment on each and every content . </a:t>
            </a:r>
          </a:p>
          <a:p>
            <a:endParaRPr lang="en-IN" dirty="0" smtClean="0">
              <a:solidFill>
                <a:schemeClr val="tx1">
                  <a:lumMod val="85000"/>
                </a:schemeClr>
              </a:solidFill>
              <a:latin typeface="Söhne"/>
            </a:endParaRPr>
          </a:p>
          <a:p>
            <a:r>
              <a:rPr lang="en-IN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3. Followers and following behaviours :</a:t>
            </a:r>
          </a:p>
          <a:p>
            <a:r>
              <a:rPr lang="en-IN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	1.Which 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users have the most followers? Who are they following</a:t>
            </a:r>
            <a:r>
              <a:rPr lang="en-IN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?</a:t>
            </a:r>
          </a:p>
          <a:p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		</a:t>
            </a:r>
            <a:endParaRPr lang="en-IN" dirty="0" smtClean="0">
              <a:solidFill>
                <a:schemeClr val="tx1">
                  <a:lumMod val="85000"/>
                </a:schemeClr>
              </a:solidFill>
              <a:latin typeface="Söhne"/>
            </a:endParaRPr>
          </a:p>
          <a:p>
            <a:r>
              <a:rPr lang="en-IN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3.Post 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Analytics: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What are the most popular hashtags used in posts?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What is the average number of likes and comments per post?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The 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users who have never posted a </a:t>
            </a:r>
            <a:r>
              <a:rPr lang="en-IN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photo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The number of photos posted by most active users</a:t>
            </a:r>
            <a:endParaRPr lang="en-IN" dirty="0" smtClean="0">
              <a:solidFill>
                <a:schemeClr val="tx1">
                  <a:lumMod val="85000"/>
                </a:schemeClr>
              </a:solidFill>
              <a:latin typeface="Söhne"/>
            </a:endParaRPr>
          </a:p>
          <a:p>
            <a:pPr lvl="1"/>
            <a:r>
              <a:rPr lang="en-IN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6. 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Who are the top 10 users with the highest number of likes on their posts?</a:t>
            </a:r>
          </a:p>
          <a:p>
            <a:pPr lvl="1"/>
            <a:r>
              <a:rPr lang="en-IN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7.What 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is the average number of posts per user?</a:t>
            </a:r>
          </a:p>
          <a:p>
            <a:pPr lvl="1"/>
            <a:endParaRPr lang="en-IN" dirty="0" smtClean="0">
              <a:solidFill>
                <a:schemeClr val="tx1">
                  <a:lumMod val="85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233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IN" sz="3200" u="sng" dirty="0" smtClean="0"/>
              <a:t>Entity –Relation Diagram  of the database :</a:t>
            </a:r>
            <a:endParaRPr lang="en-IN" sz="32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8" y="1371600"/>
            <a:ext cx="9954296" cy="4937760"/>
          </a:xfrm>
        </p:spPr>
      </p:pic>
    </p:spTree>
    <p:extLst>
      <p:ext uri="{BB962C8B-B14F-4D97-AF65-F5344CB8AC3E}">
        <p14:creationId xmlns:p14="http://schemas.microsoft.com/office/powerpoint/2010/main" val="256315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9248"/>
          </a:xfrm>
        </p:spPr>
        <p:txBody>
          <a:bodyPr/>
          <a:lstStyle/>
          <a:p>
            <a:r>
              <a:rPr lang="en-IN" sz="2000" u="sng" dirty="0" smtClean="0"/>
              <a:t>Create Table in database and Schema</a:t>
            </a:r>
            <a:r>
              <a:rPr lang="en-IN" sz="2000" dirty="0" smtClean="0"/>
              <a:t>:</a:t>
            </a:r>
            <a:endParaRPr lang="en-IN" sz="2000" dirty="0"/>
          </a:p>
        </p:txBody>
      </p:sp>
      <p:sp>
        <p:nvSpPr>
          <p:cNvPr id="13" name="Rectangle 12"/>
          <p:cNvSpPr/>
          <p:nvPr/>
        </p:nvSpPr>
        <p:spPr>
          <a:xfrm>
            <a:off x="783444" y="1227287"/>
            <a:ext cx="228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Create Database 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0" b="48059"/>
          <a:stretch/>
        </p:blipFill>
        <p:spPr>
          <a:xfrm>
            <a:off x="841352" y="3087659"/>
            <a:ext cx="5841768" cy="1284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51797" b="630"/>
          <a:stretch/>
        </p:blipFill>
        <p:spPr>
          <a:xfrm>
            <a:off x="841352" y="5057812"/>
            <a:ext cx="5841768" cy="17134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799" b="82075"/>
          <a:stretch/>
        </p:blipFill>
        <p:spPr>
          <a:xfrm>
            <a:off x="783445" y="1634643"/>
            <a:ext cx="5957582" cy="7036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96508" y="2485524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Create Table users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508" y="4530557"/>
            <a:ext cx="3324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Create Table content_post :</a:t>
            </a:r>
          </a:p>
        </p:txBody>
      </p:sp>
    </p:spTree>
    <p:extLst>
      <p:ext uri="{BB962C8B-B14F-4D97-AF65-F5344CB8AC3E}">
        <p14:creationId xmlns:p14="http://schemas.microsoft.com/office/powerpoint/2010/main" val="345857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9248"/>
          </a:xfrm>
        </p:spPr>
        <p:txBody>
          <a:bodyPr/>
          <a:lstStyle/>
          <a:p>
            <a:r>
              <a:rPr lang="en-IN" sz="2000" u="sng" dirty="0" smtClean="0"/>
              <a:t>Create Table in database and Schema</a:t>
            </a:r>
            <a:r>
              <a:rPr lang="en-IN" sz="2000" dirty="0" smtClean="0"/>
              <a:t>:</a:t>
            </a:r>
            <a:endParaRPr lang="en-IN" sz="2000" dirty="0"/>
          </a:p>
        </p:txBody>
      </p:sp>
      <p:sp>
        <p:nvSpPr>
          <p:cNvPr id="13" name="Rectangle 12"/>
          <p:cNvSpPr/>
          <p:nvPr/>
        </p:nvSpPr>
        <p:spPr>
          <a:xfrm>
            <a:off x="783444" y="1227287"/>
            <a:ext cx="3164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Create Table comments  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444" y="4167932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Create </a:t>
            </a:r>
            <a:r>
              <a:rPr lang="en-IN" smtClean="0"/>
              <a:t>Table likes:</a:t>
            </a:r>
            <a:endParaRPr lang="en-I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79"/>
          <a:stretch/>
        </p:blipFill>
        <p:spPr>
          <a:xfrm>
            <a:off x="852469" y="4695451"/>
            <a:ext cx="5639587" cy="18077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3126"/>
          <a:stretch/>
        </p:blipFill>
        <p:spPr>
          <a:xfrm>
            <a:off x="846671" y="1702397"/>
            <a:ext cx="5645385" cy="22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6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71579"/>
          </a:xfrm>
        </p:spPr>
        <p:txBody>
          <a:bodyPr/>
          <a:lstStyle/>
          <a:p>
            <a:r>
              <a:rPr lang="en-IN" sz="20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2000" u="sng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reward some user’s who have been with us for </a:t>
            </a:r>
            <a:r>
              <a:rPr lang="en-IN" sz="2000" u="sng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</a:t>
            </a:r>
            <a:r>
              <a:rPr lang="en-IN" sz="2000" u="sng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 of time </a:t>
            </a:r>
            <a:r>
              <a:rPr lang="en-IN" sz="2000" u="sng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IN" sz="2000" u="sng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u="sng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u="sng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Recognizing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and rewarding long-term customers can enhance their loyalty to your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platform.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Söhne"/>
              </a:rPr>
              <a:t/>
            </a:r>
            <a:br>
              <a:rPr lang="en-IN" dirty="0">
                <a:solidFill>
                  <a:schemeClr val="tx1">
                    <a:lumMod val="85000"/>
                  </a:schemeClr>
                </a:solidFill>
                <a:latin typeface="Söhne"/>
              </a:rPr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99" y="2398054"/>
            <a:ext cx="3631050" cy="2097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420" y="2398054"/>
            <a:ext cx="5548757" cy="20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0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1363018"/>
          </a:xfrm>
        </p:spPr>
        <p:txBody>
          <a:bodyPr/>
          <a:lstStyle/>
          <a:p>
            <a:r>
              <a:rPr lang="en-IN" sz="2000" u="sng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2. The </a:t>
            </a:r>
            <a:r>
              <a:rPr lang="en-IN" sz="2000" u="sng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day of the week most users register on,  potential ad campaign </a:t>
            </a:r>
            <a:r>
              <a:rPr lang="en-IN" sz="2000" u="sng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>day : </a:t>
            </a:r>
            <a:r>
              <a:rPr lang="en-IN" sz="2000" dirty="0">
                <a:solidFill>
                  <a:schemeClr val="tx1">
                    <a:lumMod val="85000"/>
                  </a:schemeClr>
                </a:solidFill>
                <a:latin typeface="Söhne"/>
              </a:rPr>
              <a:t/>
            </a:r>
            <a:br>
              <a:rPr lang="en-IN" sz="2000" dirty="0">
                <a:solidFill>
                  <a:schemeClr val="tx1">
                    <a:lumMod val="85000"/>
                  </a:schemeClr>
                </a:solidFill>
                <a:latin typeface="Söhne"/>
              </a:rPr>
            </a:br>
            <a:r>
              <a:rPr lang="en-IN" sz="2000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  <a:t/>
            </a:r>
            <a:br>
              <a:rPr lang="en-IN" sz="2000" dirty="0" smtClean="0">
                <a:solidFill>
                  <a:schemeClr val="tx1">
                    <a:lumMod val="85000"/>
                  </a:schemeClr>
                </a:solidFill>
                <a:latin typeface="Söhne"/>
              </a:rPr>
            </a:b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you run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platform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consider launching ad campaigns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b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day when most users register and on the days leading up to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34" y="2398053"/>
            <a:ext cx="5215618" cy="2304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719" y="2398053"/>
            <a:ext cx="3456868" cy="230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25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240</TotalTime>
  <Words>541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Söhne</vt:lpstr>
      <vt:lpstr>Wingdings 3</vt:lpstr>
      <vt:lpstr>Ion</vt:lpstr>
      <vt:lpstr>Social Media Data Analysis  SQL project </vt:lpstr>
      <vt:lpstr>Project Overview: Social Media Data Analysis</vt:lpstr>
      <vt:lpstr>Project Objective:</vt:lpstr>
      <vt:lpstr>Unlocking Insights: Data Analysis of a Social Media Platform</vt:lpstr>
      <vt:lpstr>Entity –Relation Diagram  of the database :</vt:lpstr>
      <vt:lpstr>Create Table in database and Schema:</vt:lpstr>
      <vt:lpstr>Create Table in database and Schema:</vt:lpstr>
      <vt:lpstr>1. reward some user’s who have been with us for long period of time :   Recognizing and rewarding long-term customers can enhance their loyalty to your platform. </vt:lpstr>
      <vt:lpstr>2. The day of the week most users register on,  potential ad campaign day :   If you run social media platform, consider launching ad campaigns on the day when most users register and on the days leading up to it.</vt:lpstr>
      <vt:lpstr>3. What is the average number of posts per user?</vt:lpstr>
      <vt:lpstr>3. What is the average number of posts per user?</vt:lpstr>
      <vt:lpstr>4. The percentage of users who neither comment nor like on any content.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SaptarshiM</dc:creator>
  <cp:lastModifiedBy>SaptarshiM</cp:lastModifiedBy>
  <cp:revision>26</cp:revision>
  <dcterms:created xsi:type="dcterms:W3CDTF">2023-09-23T14:20:34Z</dcterms:created>
  <dcterms:modified xsi:type="dcterms:W3CDTF">2023-09-26T12:58:39Z</dcterms:modified>
</cp:coreProperties>
</file>