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5" r:id="rId20"/>
    <p:sldId id="274" r:id="rId21"/>
    <p:sldId id="276" r:id="rId22"/>
    <p:sldId id="277" r:id="rId23"/>
    <p:sldId id="283" r:id="rId24"/>
    <p:sldId id="278" r:id="rId25"/>
    <p:sldId id="284" r:id="rId26"/>
    <p:sldId id="279" r:id="rId27"/>
    <p:sldId id="285" r:id="rId28"/>
    <p:sldId id="286" r:id="rId29"/>
    <p:sldId id="287" r:id="rId30"/>
    <p:sldId id="288" r:id="rId31"/>
    <p:sldId id="289" r:id="rId32"/>
    <p:sldId id="290" r:id="rId33"/>
    <p:sldId id="280" r:id="rId34"/>
    <p:sldId id="281" r:id="rId35"/>
    <p:sldId id="291" r:id="rId36"/>
    <p:sldId id="292" r:id="rId37"/>
    <p:sldId id="296" r:id="rId38"/>
    <p:sldId id="297" r:id="rId39"/>
    <p:sldId id="298" r:id="rId40"/>
    <p:sldId id="299" r:id="rId41"/>
    <p:sldId id="300" r:id="rId42"/>
    <p:sldId id="301" r:id="rId43"/>
    <p:sldId id="294" r:id="rId44"/>
    <p:sldId id="295" r:id="rId45"/>
    <p:sldId id="302" r:id="rId46"/>
    <p:sldId id="303" r:id="rId47"/>
    <p:sldId id="305" r:id="rId48"/>
    <p:sldId id="306" r:id="rId49"/>
    <p:sldId id="307" r:id="rId50"/>
    <p:sldId id="308" r:id="rId51"/>
    <p:sldId id="310" r:id="rId52"/>
    <p:sldId id="309" r:id="rId53"/>
    <p:sldId id="311" r:id="rId54"/>
    <p:sldId id="312" r:id="rId55"/>
    <p:sldId id="313" r:id="rId56"/>
    <p:sldId id="304" r:id="rId57"/>
    <p:sldId id="282" r:id="rId58"/>
    <p:sldId id="314" r:id="rId59"/>
    <p:sldId id="316" r:id="rId60"/>
    <p:sldId id="315" r:id="rId61"/>
    <p:sldId id="317" r:id="rId62"/>
    <p:sldId id="318" r:id="rId63"/>
    <p:sldId id="319" r:id="rId64"/>
    <p:sldId id="326" r:id="rId65"/>
    <p:sldId id="320" r:id="rId66"/>
    <p:sldId id="321" r:id="rId67"/>
    <p:sldId id="327" r:id="rId68"/>
    <p:sldId id="322" r:id="rId69"/>
    <p:sldId id="328" r:id="rId70"/>
    <p:sldId id="329" r:id="rId71"/>
    <p:sldId id="323" r:id="rId72"/>
    <p:sldId id="324" r:id="rId73"/>
    <p:sldId id="325" r:id="rId74"/>
    <p:sldId id="330" r:id="rId75"/>
    <p:sldId id="331" r:id="rId76"/>
    <p:sldId id="332" r:id="rId77"/>
    <p:sldId id="335" r:id="rId78"/>
    <p:sldId id="336" r:id="rId79"/>
    <p:sldId id="333" r:id="rId80"/>
    <p:sldId id="337" r:id="rId81"/>
    <p:sldId id="338" r:id="rId82"/>
    <p:sldId id="334" r:id="rId83"/>
    <p:sldId id="339" r:id="rId84"/>
    <p:sldId id="340" r:id="rId85"/>
    <p:sldId id="341" r:id="rId86"/>
    <p:sldId id="342" r:id="rId87"/>
    <p:sldId id="343" r:id="rId88"/>
    <p:sldId id="344" r:id="rId8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A10FE"/>
    <a:srgbClr val="47AD56"/>
    <a:srgbClr val="99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15" autoAdjust="0"/>
    <p:restoredTop sz="94645" autoAdjust="0"/>
  </p:normalViewPr>
  <p:slideViewPr>
    <p:cSldViewPr snapToGrid="0">
      <p:cViewPr varScale="1">
        <p:scale>
          <a:sx n="83" d="100"/>
          <a:sy n="83" d="100"/>
        </p:scale>
        <p:origin x="828" y="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E8BDE0-E3EB-4385-9C3D-FD26E6575C86}" type="datetimeFigureOut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99A59D-9E4E-4491-B4C1-E8A5831EB3E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91136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48166778-2129-DD4F-5704-3B707D631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903" y="2551023"/>
            <a:ext cx="10163855" cy="91873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55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45DA97A-2EBE-F77E-E2F9-0CCE23AA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B72C0-97AC-44A8-BA93-817872E8475F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F07DC4-FFD4-A6C9-8408-D35859C1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146F23-9873-2E55-BF97-02540EA4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46DE8C0-3EAC-80E2-63AC-B4B5F85862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" y="265927"/>
            <a:ext cx="8662542" cy="1389527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6195BE51-90B7-A88B-AFED-2920B75AF3D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7" y="2591779"/>
            <a:ext cx="9010669" cy="10546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701B9B4A-B723-3F60-C8B0-7C9736E91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437" y="204260"/>
            <a:ext cx="5849564" cy="701221"/>
          </a:xfrm>
        </p:spPr>
        <p:txBody>
          <a:bodyPr anchor="b">
            <a:normAutofit/>
          </a:bodyPr>
          <a:lstStyle>
            <a:lvl1pPr algn="l">
              <a:defRPr sz="3600">
                <a:latin typeface="隶书" panose="02010509060101010101" pitchFamily="49" charset="-122"/>
                <a:ea typeface="隶书" panose="020105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83302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7298CC-1974-627C-0BAB-2DF50B813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6E0F97-9B92-FE7A-FCC0-26B279EAF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1096672" cy="4892690"/>
          </a:xfrm>
          <a:prstGeom prst="rect">
            <a:avLst/>
          </a:prstGeom>
        </p:spPr>
        <p:txBody>
          <a:bodyPr/>
          <a:lstStyle>
            <a:lvl1pPr marL="228600" indent="0">
              <a:lnSpc>
                <a:spcPct val="100000"/>
              </a:lnSpc>
              <a:buFont typeface="Wingdings" panose="05000000000000000000" pitchFamily="2" charset="2"/>
              <a:buChar char="n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60006B-2F74-E183-C4A2-089B68237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AE3F8C-C83D-F974-64C8-7626189B0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D8BFFE2-10B1-BDAA-ADC1-E08F9E1CE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75889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12830-3A47-DCB6-AFFA-766CB9835D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002632"/>
            <a:ext cx="10515600" cy="2852737"/>
          </a:xfrm>
        </p:spPr>
        <p:txBody>
          <a:bodyPr numCol="1" anchor="ctr"/>
          <a:lstStyle>
            <a:lvl1pPr algn="ctr">
              <a:defRPr sz="600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784C5FC-916D-4BEF-5751-F312B2409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905691"/>
            <a:ext cx="10515600" cy="118395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8428C5-A0FE-705B-8649-6ED232482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215F9-7150-47E2-91CA-0EA818216EE7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481477-FDDB-42B8-0814-FB1D98185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9ACFF-82A4-0525-E735-9863EDD09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7" name="标题 1">
            <a:extLst>
              <a:ext uri="{FF2B5EF4-FFF2-40B4-BE49-F238E27FC236}">
                <a16:creationId xmlns:a16="http://schemas.microsoft.com/office/drawing/2014/main" id="{8B176052-DE01-FEE3-D057-1B5CDF3EA643}"/>
              </a:ext>
            </a:extLst>
          </p:cNvPr>
          <p:cNvSpPr txBox="1">
            <a:spLocks/>
          </p:cNvSpPr>
          <p:nvPr userDrawn="1"/>
        </p:nvSpPr>
        <p:spPr>
          <a:xfrm>
            <a:off x="1272318" y="530462"/>
            <a:ext cx="7811011" cy="537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37404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8356E1-6FD1-E945-186A-81F92B30E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C86849C-18DD-0596-7DFD-909E32D0C4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291427"/>
            <a:ext cx="5181600" cy="48855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0F8202D-1202-5936-C6E6-567C021F43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291427"/>
            <a:ext cx="5181600" cy="4885536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9C88A7D-8525-4734-B7E2-AC78156A4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B56A5-9800-4E45-86A7-4192BC417478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C8C92B-E2CF-A2C9-0E12-461EAE673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0842FE-855E-483D-B499-2C77B3FA0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2856547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7D9151-C6F5-8349-A3FD-FC1A2F5AB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2158" y="365126"/>
            <a:ext cx="6939110" cy="926301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08D58A7-45A0-A3BD-788A-9D56AB6C0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110" y="1457429"/>
            <a:ext cx="5157787" cy="6382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F27B27C-0AE7-5086-7F4A-F91DE4B1C9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0110" y="2145156"/>
            <a:ext cx="5157787" cy="3986958"/>
          </a:xfrm>
          <a:prstGeom prst="rect">
            <a:avLst/>
          </a:prstGeom>
        </p:spPr>
        <p:txBody>
          <a:bodyPr/>
          <a:lstStyle>
            <a:lvl1pPr indent="0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D1EE2FD-C809-0CF6-31D6-D7DB1B4CF8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2522" y="1457429"/>
            <a:ext cx="5183188" cy="638268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F2A4476-B234-F1E1-3B5C-1DF0349388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2522" y="2145156"/>
            <a:ext cx="5183188" cy="3986958"/>
          </a:xfrm>
          <a:prstGeom prst="rect">
            <a:avLst/>
          </a:prstGeo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0">
              <a:lnSpc>
                <a:spcPct val="100000"/>
              </a:lnSpc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353C071-8BBC-86CF-B621-BAC7438D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42290B-EED0-40F0-B514-CF0443683CCF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3AC533FF-4204-1F44-78F2-569E8457E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7EA32E8-4E6D-9A14-4FEC-E484A906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956449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A07000-0779-2217-294A-4AB70025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D8171A0-6490-F112-7BCB-A302BB0FA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4AB842-B43A-44DA-A2E5-A22A14B23C77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58E488-BF73-13FF-4E35-21679188A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4CB88A6-43E8-B250-753B-C373B944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34851074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18C543-9840-AA2C-5233-85A2EB2FE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252425"/>
            <a:ext cx="3932237" cy="1213421"/>
          </a:xfrm>
        </p:spPr>
        <p:txBody>
          <a:bodyPr anchor="b"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E569BF-DA81-1C60-34ED-C9548C44C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252425"/>
            <a:ext cx="6172200" cy="4608625"/>
          </a:xfrm>
          <a:prstGeom prst="rect">
            <a:avLst/>
          </a:prstGeom>
        </p:spPr>
        <p:txBody>
          <a:bodyPr/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indent="720000">
              <a:lnSpc>
                <a:spcPct val="100000"/>
              </a:lnSpc>
              <a:defRPr sz="28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indent="720000">
              <a:lnSpc>
                <a:spcPct val="100000"/>
              </a:lnSpc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indent="720000"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indent="720000">
              <a:lnSpc>
                <a:spcPct val="100000"/>
              </a:lnSpc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AFCB69-10E0-90E9-BDEC-67FD7072CA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530852"/>
            <a:ext cx="3932237" cy="333813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2950D5-278A-3825-FB54-33C864D8F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819E4-BEB2-473D-994E-6001D1F8DC5F}" type="datetime1">
              <a:rPr lang="zh-CN" altLang="en-US" smtClean="0"/>
              <a:t>2022/12/6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6FEDDF1-C28C-A4D4-AB01-A3ECA3F56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AD43F62-DD1D-9837-A141-6012F07A0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87CDB6E8-8811-9426-7A89-59FFF3B31F91}"/>
              </a:ext>
            </a:extLst>
          </p:cNvPr>
          <p:cNvSpPr txBox="1">
            <a:spLocks/>
          </p:cNvSpPr>
          <p:nvPr userDrawn="1"/>
        </p:nvSpPr>
        <p:spPr>
          <a:xfrm>
            <a:off x="1272318" y="530462"/>
            <a:ext cx="7811011" cy="537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399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ABECCE-063B-59BB-C856-E4F0229C4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3" y="1239423"/>
            <a:ext cx="3991750" cy="1182003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A6B6E0C-17A1-7310-1832-CF3989EF4B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239423"/>
            <a:ext cx="6172200" cy="462162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621D9-0E67-05A5-74C2-DF57C31677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461513"/>
            <a:ext cx="3988575" cy="34074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D17C632-61B6-03FB-EC97-DD7FC1F5EF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26C49A53-E8FF-47A9-BA15-E17E71797C0D}" type="datetime1">
              <a:rPr lang="zh-CN" altLang="en-US" smtClean="0"/>
              <a:pPr/>
              <a:t>2022/12/6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D2079FB-C6ED-0CD4-5D99-FB98E0928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杭州师范大学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BA40E2-D81A-251A-2554-967D5FC9C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t>‹#›</a:t>
            </a:fld>
            <a:r>
              <a:rPr lang="zh-CN" altLang="en-US" dirty="0"/>
              <a:t>页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5F2E57B2-A8E0-1C9C-FA26-4619E652B991}"/>
              </a:ext>
            </a:extLst>
          </p:cNvPr>
          <p:cNvSpPr txBox="1">
            <a:spLocks/>
          </p:cNvSpPr>
          <p:nvPr userDrawn="1"/>
        </p:nvSpPr>
        <p:spPr>
          <a:xfrm>
            <a:off x="1272318" y="530462"/>
            <a:ext cx="7811011" cy="537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4">
                    <a:lumMod val="50000"/>
                  </a:schemeClr>
                </a:solidFill>
                <a:latin typeface="宋体" panose="02010600030101010101" pitchFamily="2" charset="-122"/>
                <a:ea typeface="宋体" panose="02010600030101010101" pitchFamily="2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067362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9AF49BBE-2799-D4E2-9CCB-9F90248E8707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583" y="271703"/>
            <a:ext cx="9010669" cy="1054699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299F652-CBB7-43F1-D19F-61AD3DF63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318" y="530462"/>
            <a:ext cx="7811011" cy="5371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8B9558-8E74-3F9B-C281-193330383C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0509" y="1595940"/>
            <a:ext cx="1107933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7D3F28-0A49-115D-FE47-5FDC02A4A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31D6597-CFD3-4563-B650-641F6D561F86}" type="datetime1">
              <a:rPr lang="zh-CN" altLang="en-US" smtClean="0"/>
              <a:t>2022/12/6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019315-552A-CB29-9B68-1B7901BE9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杭州师范大学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A212E2-A32F-2606-B190-DB24D9BE9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tx1">
                    <a:tint val="75000"/>
                  </a:schemeClr>
                </a:solidFill>
                <a:latin typeface="仿宋" panose="02010609060101010101" pitchFamily="49" charset="-122"/>
                <a:ea typeface="仿宋" panose="02010609060101010101" pitchFamily="49" charset="-122"/>
              </a:defRPr>
            </a:lvl1pPr>
          </a:lstStyle>
          <a:p>
            <a:r>
              <a:rPr lang="zh-CN" altLang="en-US" dirty="0"/>
              <a:t>第</a:t>
            </a:r>
            <a:fld id="{216A90C7-AC74-4333-8187-77F998D26D04}" type="slidenum">
              <a:rPr lang="zh-CN" altLang="en-US" smtClean="0"/>
              <a:pPr/>
              <a:t>‹#›</a:t>
            </a:fld>
            <a:r>
              <a:rPr lang="zh-CN" altLang="en-US" dirty="0"/>
              <a:t>页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77075DC-9032-71C3-97B9-2B8BBB940B85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5248" y="240354"/>
            <a:ext cx="2671039" cy="620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662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4">
              <a:lumMod val="50000"/>
            </a:schemeClr>
          </a:solidFill>
          <a:latin typeface="宋体" panose="02010600030101010101" pitchFamily="2" charset="-122"/>
          <a:ea typeface="宋体" panose="02010600030101010101" pitchFamily="2" charset="-122"/>
          <a:cs typeface="+mj-cs"/>
        </a:defRPr>
      </a:lvl1pPr>
    </p:titleStyle>
    <p:bodyStyle>
      <a:lvl1pPr marL="228600" indent="0" algn="l" defTabSz="914400" rtl="0" eaLnBrk="1" latinLnBrk="0" hangingPunct="1">
        <a:lnSpc>
          <a:spcPct val="100000"/>
        </a:lnSpc>
        <a:spcBef>
          <a:spcPts val="1000"/>
        </a:spcBef>
        <a:buClr>
          <a:srgbClr val="120EC2"/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Times New Roman" panose="02020603050405020304" pitchFamily="18" charset="0"/>
          <a:ea typeface="宋体" panose="02010600030101010101" pitchFamily="2" charset="-122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FF0000"/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7030A0"/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>
            <a:lumMod val="50000"/>
          </a:schemeClr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B050"/>
        </a:buClr>
        <a:buFont typeface="Wingdings" panose="05000000000000000000" pitchFamily="2" charset="2"/>
        <a:buChar char="Ø"/>
        <a:defRPr sz="2800" b="1" kern="1200">
          <a:solidFill>
            <a:schemeClr val="tx1"/>
          </a:solidFill>
          <a:latin typeface="宋体" panose="02010600030101010101" pitchFamily="2" charset="-122"/>
          <a:ea typeface="宋体" panose="0201060003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2.bin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副标题 1">
            <a:extLst>
              <a:ext uri="{FF2B5EF4-FFF2-40B4-BE49-F238E27FC236}">
                <a16:creationId xmlns:a16="http://schemas.microsoft.com/office/drawing/2014/main" id="{532FEE12-1A5B-6AAC-50C3-B366DF4B1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  <a:p>
            <a:endParaRPr lang="zh-CN" alt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2C2F91-EAD1-03F2-CF46-9EBD8A5E49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Matlab</a:t>
            </a:r>
            <a:r>
              <a:rPr lang="zh-CN" altLang="en-US" sz="4000" dirty="0"/>
              <a:t>程序设计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470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4862C4-6203-2E4E-ABED-DA717783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406D76-FDA5-D1D3-E22A-B3E7E2F8CA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内存变量的管理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内存变量的删除与修改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720000">
              <a:lnSpc>
                <a:spcPts val="4000"/>
              </a:lnSpc>
              <a:buNone/>
            </a:pPr>
            <a:r>
              <a:rPr lang="en-US" altLang="zh-CN" dirty="0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工作区窗口</a:t>
            </a:r>
            <a:r>
              <a:rPr lang="zh-CN" altLang="en-US" dirty="0"/>
              <a:t>专门用于</a:t>
            </a:r>
            <a:r>
              <a:rPr lang="zh-CN" altLang="en-US" dirty="0">
                <a:solidFill>
                  <a:srgbClr val="FF0000"/>
                </a:solidFill>
              </a:rPr>
              <a:t>内存变量的管理</a:t>
            </a:r>
            <a:r>
              <a:rPr lang="zh-CN" altLang="en-US" dirty="0"/>
              <a:t>。在工作区窗口中可以显示所有内存变量的属性。当选中某些变量后，选择右键快捷菜单中“删除”命令，就能清除这些变量。当选中某个变量后，双击该变量或选择右键快捷菜单中的“打开所选内容”命令，将进入变量编辑器。通过变量编辑器可以直接观察变量中的具体元素，也可以修改变量中的具体元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59C98B-F742-0B9A-E074-FB2ECDB12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E98442B-8F1B-2D04-918D-6ED8E8F75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31019B-398B-B4BA-93ED-0A941CDF0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13639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50E8ED-0B6B-1C4C-6DF2-75E087BBE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C6D0809-E48C-8AA3-C97F-3C5B725BD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工作区窗口、变量编辑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CFC49E-4FEF-743F-8FE8-2E8DB93F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BAEEEE-B375-67FB-D21F-B182DA4B9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7AE2C8-943D-DFE0-97AA-0E823D8D9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F3333C0-5477-FB0E-BBA1-9BAB58245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4526"/>
            <a:ext cx="3043238" cy="175815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7D203F3E-A34C-6AF0-D93B-A2F1DD677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8101" y="927150"/>
            <a:ext cx="2186771" cy="500369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4B56CA7-3700-B00F-4691-90EDDBA584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395" y="3061780"/>
            <a:ext cx="5386749" cy="229206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37B61BD8-D5F8-F124-1ECD-44E2B1A405DA}"/>
              </a:ext>
            </a:extLst>
          </p:cNvPr>
          <p:cNvSpPr txBox="1"/>
          <p:nvPr/>
        </p:nvSpPr>
        <p:spPr>
          <a:xfrm>
            <a:off x="1576878" y="3632684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工作区窗口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F4C5A95A-257D-9C8C-7A38-373F10E8D77B}"/>
              </a:ext>
            </a:extLst>
          </p:cNvPr>
          <p:cNvSpPr txBox="1"/>
          <p:nvPr/>
        </p:nvSpPr>
        <p:spPr>
          <a:xfrm>
            <a:off x="9982200" y="592270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工作区窗口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D9AAF48-56CE-DA7C-6312-12A6692FDDD7}"/>
              </a:ext>
            </a:extLst>
          </p:cNvPr>
          <p:cNvSpPr txBox="1"/>
          <p:nvPr/>
        </p:nvSpPr>
        <p:spPr>
          <a:xfrm>
            <a:off x="6096000" y="5357012"/>
            <a:ext cx="1475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变量编辑器</a:t>
            </a:r>
          </a:p>
        </p:txBody>
      </p:sp>
    </p:spTree>
    <p:extLst>
      <p:ext uri="{BB962C8B-B14F-4D97-AF65-F5344CB8AC3E}">
        <p14:creationId xmlns:p14="http://schemas.microsoft.com/office/powerpoint/2010/main" val="2231774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AFCA0B-0377-F068-8897-7D7FCDFCB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36A3C9-4FE3-9362-D4D6-24BD6D6F0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4C0E063-E384-CF1A-C1E4-ED5B073C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59AE77-1DC0-2D11-F992-96ABBFF62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12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12" name="内容占位符 11">
            <a:extLst>
              <a:ext uri="{FF2B5EF4-FFF2-40B4-BE49-F238E27FC236}">
                <a16:creationId xmlns:a16="http://schemas.microsoft.com/office/drawing/2014/main" id="{E194B479-9DAB-F3A2-3023-637972EAA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>
                <a:latin typeface="Times New Roman" panose="02020603050405020304" pitchFamily="18" charset="0"/>
              </a:rPr>
              <a:t>内存变量的删除与修改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indent="720000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除了通过工作空间的快捷菜单删除变量外，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clear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命令</a:t>
            </a:r>
            <a:r>
              <a:rPr lang="zh-CN" altLang="en-US" sz="2800" dirty="0">
                <a:latin typeface="Times New Roman" panose="02020603050405020304" pitchFamily="18" charset="0"/>
              </a:rPr>
              <a:t>也可以用于删除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工作空间中的变量。</a:t>
            </a:r>
            <a:endParaRPr lang="zh-CN" altLang="en-US" dirty="0"/>
          </a:p>
          <a:p>
            <a:pPr lvl="1"/>
            <a:r>
              <a:rPr lang="zh-CN" altLang="en-US" dirty="0"/>
              <a:t>显示变量详情：</a:t>
            </a:r>
            <a:r>
              <a:rPr lang="en-US" altLang="zh-CN" dirty="0"/>
              <a:t>who</a:t>
            </a:r>
            <a:r>
              <a:rPr lang="zh-CN" altLang="en-US" dirty="0"/>
              <a:t>、</a:t>
            </a:r>
            <a:r>
              <a:rPr lang="en-US" altLang="zh-CN" dirty="0" err="1"/>
              <a:t>whos</a:t>
            </a:r>
            <a:r>
              <a:rPr lang="zh-CN" altLang="en-US" dirty="0"/>
              <a:t>命令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who</a:t>
            </a:r>
            <a:r>
              <a:rPr lang="zh-CN" altLang="en-US" dirty="0"/>
              <a:t>和</a:t>
            </a:r>
            <a:r>
              <a:rPr lang="en-US" altLang="zh-CN" dirty="0" err="1"/>
              <a:t>whos</a:t>
            </a:r>
            <a:r>
              <a:rPr lang="zh-CN" altLang="en-US" dirty="0"/>
              <a:t>这两个命令用于显示在</a:t>
            </a:r>
            <a:r>
              <a:rPr lang="en-US" altLang="zh-CN" dirty="0"/>
              <a:t>MATLAB</a:t>
            </a:r>
            <a:r>
              <a:rPr lang="zh-CN" altLang="en-US" dirty="0"/>
              <a:t>工作空间中已经驻留的变量名清单。</a:t>
            </a:r>
            <a:endParaRPr lang="en-US" altLang="zh-CN" dirty="0"/>
          </a:p>
          <a:p>
            <a:pPr lvl="2"/>
            <a:r>
              <a:rPr lang="en-US" altLang="zh-CN" dirty="0"/>
              <a:t>who</a:t>
            </a:r>
            <a:r>
              <a:rPr lang="zh-CN" altLang="en-US" dirty="0"/>
              <a:t>命令只显示出驻留变量的名称；</a:t>
            </a:r>
            <a:endParaRPr lang="en-US" altLang="zh-CN" dirty="0"/>
          </a:p>
          <a:p>
            <a:pPr lvl="2"/>
            <a:r>
              <a:rPr lang="en-US" altLang="zh-CN" dirty="0" err="1"/>
              <a:t>whos</a:t>
            </a:r>
            <a:r>
              <a:rPr lang="zh-CN" altLang="en-US" dirty="0"/>
              <a:t>在给出变量名的同时，还给出它们的大小、所占字节数及数据类型等信息。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684147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71F4E4-DD3C-AB47-32B1-3B2CEFBE7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281ECB-DF95-3477-9128-F404EC0BB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显示变量详情：</a:t>
            </a:r>
            <a:r>
              <a:rPr lang="en-US" altLang="zh-CN" dirty="0"/>
              <a:t>who</a:t>
            </a:r>
            <a:r>
              <a:rPr lang="zh-CN" altLang="en-US" dirty="0"/>
              <a:t>、</a:t>
            </a:r>
            <a:r>
              <a:rPr lang="en-US" altLang="zh-CN" dirty="0" err="1"/>
              <a:t>whos</a:t>
            </a:r>
            <a:r>
              <a:rPr lang="zh-CN" altLang="en-US" dirty="0"/>
              <a:t>命令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8F587-1656-F547-14A7-880F24A05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416C0C-C9C9-6013-65E5-BBC0DFAAF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B71D2CA-0041-58E3-4F5E-D8A0DB85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2E9A95-7347-248F-ECCA-3DB68F396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3381" y="2672063"/>
            <a:ext cx="2900356" cy="2151438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A6E42AF8-181E-1636-6192-2BF1B9ACB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2143" y="2607491"/>
            <a:ext cx="5954869" cy="2216010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5D56D67-B5EE-D0FB-C4B2-2B5330B12397}"/>
              </a:ext>
            </a:extLst>
          </p:cNvPr>
          <p:cNvSpPr txBox="1"/>
          <p:nvPr/>
        </p:nvSpPr>
        <p:spPr>
          <a:xfrm>
            <a:off x="1503169" y="4886234"/>
            <a:ext cx="24481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who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命令显示的结果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8CBB3C2-98A0-A05E-E65D-5223D964C221}"/>
              </a:ext>
            </a:extLst>
          </p:cNvPr>
          <p:cNvSpPr txBox="1"/>
          <p:nvPr/>
        </p:nvSpPr>
        <p:spPr>
          <a:xfrm>
            <a:off x="6916262" y="4886234"/>
            <a:ext cx="25474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whos</a:t>
            </a:r>
            <a:r>
              <a:rPr lang="zh-CN" altLang="en-US" sz="20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命令显示的结果</a:t>
            </a:r>
          </a:p>
        </p:txBody>
      </p:sp>
    </p:spTree>
    <p:extLst>
      <p:ext uri="{BB962C8B-B14F-4D97-AF65-F5344CB8AC3E}">
        <p14:creationId xmlns:p14="http://schemas.microsoft.com/office/powerpoint/2010/main" val="3305241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0739AD-916E-8070-694B-E9C2F16BA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46D491-770E-66E6-5DDD-A7B561D0C1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内存变量文件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利用</a:t>
            </a:r>
            <a:r>
              <a:rPr lang="en-US" altLang="zh-CN" dirty="0"/>
              <a:t>MAT</a:t>
            </a:r>
            <a:r>
              <a:rPr lang="zh-CN" altLang="en-US" dirty="0"/>
              <a:t>文件可以把当前</a:t>
            </a:r>
            <a:r>
              <a:rPr lang="en-US" altLang="zh-CN" dirty="0"/>
              <a:t>MATLAB</a:t>
            </a:r>
            <a:r>
              <a:rPr lang="zh-CN" altLang="en-US" dirty="0"/>
              <a:t>工作空间中的一些</a:t>
            </a:r>
            <a:r>
              <a:rPr lang="zh-CN" altLang="en-US" dirty="0">
                <a:solidFill>
                  <a:srgbClr val="FF0000"/>
                </a:solidFill>
              </a:rPr>
              <a:t>有用变量长久地保留下来</a:t>
            </a:r>
            <a:r>
              <a:rPr lang="zh-CN" altLang="en-US" dirty="0"/>
              <a:t>。</a:t>
            </a:r>
            <a:r>
              <a:rPr lang="en-US" altLang="zh-CN" dirty="0"/>
              <a:t>MAT</a:t>
            </a:r>
            <a:r>
              <a:rPr lang="zh-CN" altLang="en-US" dirty="0"/>
              <a:t>文件是</a:t>
            </a:r>
            <a:r>
              <a:rPr lang="en-US" altLang="zh-CN" dirty="0"/>
              <a:t>MATLAB</a:t>
            </a:r>
            <a:r>
              <a:rPr lang="zh-CN" altLang="en-US" dirty="0"/>
              <a:t>保存数据的一种标准格式的二进制文件，扩展名一定是</a:t>
            </a:r>
            <a:r>
              <a:rPr lang="en-US" altLang="zh-CN" dirty="0"/>
              <a:t>.mat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MAT</a:t>
            </a:r>
            <a:r>
              <a:rPr lang="zh-CN" altLang="en-US" dirty="0"/>
              <a:t>文件的生成和载入由</a:t>
            </a:r>
            <a:r>
              <a:rPr lang="en-US" altLang="zh-CN" dirty="0"/>
              <a:t>save</a:t>
            </a:r>
            <a:r>
              <a:rPr lang="zh-CN" altLang="en-US" dirty="0"/>
              <a:t>和</a:t>
            </a:r>
            <a:r>
              <a:rPr lang="en-US" altLang="zh-CN" dirty="0"/>
              <a:t>load</a:t>
            </a:r>
            <a:r>
              <a:rPr lang="zh-CN" altLang="en-US" dirty="0"/>
              <a:t>命令来完成。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常用格式为：</a:t>
            </a:r>
          </a:p>
          <a:p>
            <a:pPr indent="720000">
              <a:buNone/>
            </a:pPr>
            <a:r>
              <a:rPr lang="en-US" altLang="zh-CN" dirty="0"/>
              <a:t>save </a:t>
            </a:r>
            <a:r>
              <a:rPr lang="zh-CN" altLang="en-US" dirty="0"/>
              <a:t>文件名 </a:t>
            </a:r>
            <a:r>
              <a:rPr lang="en-US" altLang="zh-CN" dirty="0"/>
              <a:t>[</a:t>
            </a:r>
            <a:r>
              <a:rPr lang="zh-CN" altLang="en-US" dirty="0"/>
              <a:t>变量名表</a:t>
            </a:r>
            <a:r>
              <a:rPr lang="en-US" altLang="zh-CN" dirty="0"/>
              <a:t>] [-append][-ascii]</a:t>
            </a:r>
          </a:p>
          <a:p>
            <a:pPr indent="720000">
              <a:buNone/>
            </a:pPr>
            <a:r>
              <a:rPr lang="en-US" altLang="zh-CN" dirty="0"/>
              <a:t>load </a:t>
            </a:r>
            <a:r>
              <a:rPr lang="zh-CN" altLang="en-US" dirty="0"/>
              <a:t>文件名 </a:t>
            </a:r>
            <a:r>
              <a:rPr lang="en-US" altLang="zh-CN" dirty="0"/>
              <a:t>[</a:t>
            </a:r>
            <a:r>
              <a:rPr lang="zh-CN" altLang="en-US" dirty="0"/>
              <a:t>变量名表</a:t>
            </a:r>
            <a:r>
              <a:rPr lang="en-US" altLang="zh-CN" dirty="0"/>
              <a:t>] [-ascii]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2FAA38-03E2-A0F0-F810-8210AAFC51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AA9DD3-4E1E-353B-4570-1CE6E7654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F23D73-57E7-F3BF-E917-790A56113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9042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2840ED-CAAC-28FA-ACF9-9AB14109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DDB16C-6007-F9EB-8394-A8340F74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zh-CN" altLang="en-US" dirty="0"/>
              <a:t>内存变量文件</a:t>
            </a:r>
            <a:endParaRPr lang="en-US" altLang="zh-CN" dirty="0"/>
          </a:p>
          <a:p>
            <a:pPr indent="720000">
              <a:lnSpc>
                <a:spcPts val="4400"/>
              </a:lnSpc>
              <a:buNone/>
            </a:pPr>
            <a:r>
              <a:rPr lang="zh-CN" altLang="en-US" dirty="0"/>
              <a:t>在保存</a:t>
            </a:r>
            <a:r>
              <a:rPr lang="en-US" altLang="zh-CN" dirty="0"/>
              <a:t>mat</a:t>
            </a:r>
            <a:r>
              <a:rPr lang="zh-CN" altLang="en-US" dirty="0"/>
              <a:t>数据的格式时，</a:t>
            </a:r>
            <a:r>
              <a:rPr lang="zh-CN" altLang="en-US" dirty="0">
                <a:solidFill>
                  <a:srgbClr val="FF0000"/>
                </a:solidFill>
              </a:rPr>
              <a:t>文件名可以带路径</a:t>
            </a:r>
            <a:r>
              <a:rPr lang="zh-CN" altLang="en-US" dirty="0"/>
              <a:t>，但</a:t>
            </a:r>
            <a:r>
              <a:rPr lang="zh-CN" altLang="en-US" dirty="0">
                <a:solidFill>
                  <a:srgbClr val="FF0000"/>
                </a:solidFill>
              </a:rPr>
              <a:t>不需带扩展名</a:t>
            </a:r>
            <a:r>
              <a:rPr lang="en-US" altLang="zh-CN" dirty="0">
                <a:solidFill>
                  <a:srgbClr val="FF0000"/>
                </a:solidFill>
              </a:rPr>
              <a:t>.mat</a:t>
            </a:r>
            <a:r>
              <a:rPr lang="zh-CN" altLang="en-US" dirty="0"/>
              <a:t>，命令隐含一定对</a:t>
            </a:r>
            <a:r>
              <a:rPr lang="en-US" altLang="zh-CN" dirty="0"/>
              <a:t>.mat</a:t>
            </a:r>
            <a:r>
              <a:rPr lang="zh-CN" altLang="en-US" dirty="0"/>
              <a:t>文件进行操作。变量名表中的变量个数不限，只要内存或文件中存在即可，</a:t>
            </a:r>
            <a:r>
              <a:rPr lang="zh-CN" altLang="en-US" dirty="0">
                <a:solidFill>
                  <a:srgbClr val="FF0000"/>
                </a:solidFill>
              </a:rPr>
              <a:t>变量名之间以空格分隔</a:t>
            </a:r>
            <a:r>
              <a:rPr lang="zh-CN" altLang="en-US" dirty="0"/>
              <a:t>。当变量名表省略时，保存或装入全部变量。</a:t>
            </a:r>
            <a:r>
              <a:rPr lang="en-US" altLang="zh-CN" dirty="0"/>
              <a:t>-ascii</a:t>
            </a:r>
            <a:r>
              <a:rPr lang="zh-CN" altLang="en-US" dirty="0"/>
              <a:t>选项使文件以</a:t>
            </a:r>
            <a:r>
              <a:rPr lang="en-US" altLang="zh-CN" dirty="0"/>
              <a:t>ASCII</a:t>
            </a:r>
            <a:r>
              <a:rPr lang="zh-CN" altLang="en-US" dirty="0"/>
              <a:t>格式处理，省略该选项时文件将以二进制格式处理。</a:t>
            </a:r>
            <a:r>
              <a:rPr lang="en-US" altLang="zh-CN" dirty="0">
                <a:solidFill>
                  <a:srgbClr val="FF0000"/>
                </a:solidFill>
              </a:rPr>
              <a:t>save</a:t>
            </a:r>
            <a:r>
              <a:rPr lang="zh-CN" altLang="en-US" dirty="0">
                <a:solidFill>
                  <a:srgbClr val="FF0000"/>
                </a:solidFill>
              </a:rPr>
              <a:t>命令中的</a:t>
            </a:r>
            <a:r>
              <a:rPr lang="en-US" altLang="zh-CN" dirty="0">
                <a:solidFill>
                  <a:srgbClr val="FF0000"/>
                </a:solidFill>
              </a:rPr>
              <a:t>-append</a:t>
            </a:r>
            <a:r>
              <a:rPr lang="zh-CN" altLang="en-US" dirty="0">
                <a:solidFill>
                  <a:srgbClr val="FF0000"/>
                </a:solidFill>
              </a:rPr>
              <a:t>选项控制将变量追加到</a:t>
            </a:r>
            <a:r>
              <a:rPr lang="en-US" altLang="zh-CN" dirty="0">
                <a:solidFill>
                  <a:srgbClr val="FF0000"/>
                </a:solidFill>
              </a:rPr>
              <a:t>MAT</a:t>
            </a:r>
            <a:r>
              <a:rPr lang="zh-CN" altLang="en-US" dirty="0">
                <a:solidFill>
                  <a:srgbClr val="FF0000"/>
                </a:solidFill>
              </a:rPr>
              <a:t>文件中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lnSpc>
                <a:spcPts val="4400"/>
              </a:lnSpc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save D:\myProject\dataf x y  </a:t>
            </a:r>
            <a:r>
              <a:rPr lang="en-US" altLang="zh-CN" dirty="0">
                <a:solidFill>
                  <a:srgbClr val="47AD56"/>
                </a:solidFill>
              </a:rPr>
              <a:t>%</a:t>
            </a:r>
            <a:r>
              <a:rPr lang="zh-CN" altLang="en-US" dirty="0">
                <a:solidFill>
                  <a:srgbClr val="47AD56"/>
                </a:solidFill>
              </a:rPr>
              <a:t>将变量</a:t>
            </a:r>
            <a:r>
              <a:rPr lang="en-US" altLang="zh-CN" dirty="0">
                <a:solidFill>
                  <a:srgbClr val="47AD56"/>
                </a:solidFill>
              </a:rPr>
              <a:t>x, y</a:t>
            </a:r>
            <a:r>
              <a:rPr lang="zh-CN" altLang="en-US" dirty="0">
                <a:solidFill>
                  <a:srgbClr val="47AD56"/>
                </a:solidFill>
              </a:rPr>
              <a:t>保存到</a:t>
            </a:r>
            <a:r>
              <a:rPr lang="en-US" altLang="zh-CN" dirty="0">
                <a:solidFill>
                  <a:srgbClr val="47AD56"/>
                </a:solidFill>
              </a:rPr>
              <a:t>D</a:t>
            </a:r>
            <a:r>
              <a:rPr lang="zh-CN" altLang="en-US" dirty="0">
                <a:solidFill>
                  <a:srgbClr val="47AD56"/>
                </a:solidFill>
              </a:rPr>
              <a:t>盘文件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DA59ADF-AB6A-830A-04FE-1E4FDD572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9BAA252-B256-3C1F-6A4C-D09ABD87E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7D5081-487C-16C9-C05F-264248F6A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757417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45C06-EAD0-1EA5-F37F-88AB9669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BAA5FB-CBBE-1676-6B54-3551A686F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常用数学函数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MATLAB</a:t>
            </a:r>
            <a:r>
              <a:rPr lang="zh-CN" altLang="en-US" dirty="0"/>
              <a:t>提供了许多数学函数，函数的自变量规定为</a:t>
            </a:r>
            <a:r>
              <a:rPr lang="zh-CN" altLang="en-US" dirty="0">
                <a:solidFill>
                  <a:srgbClr val="FF0000"/>
                </a:solidFill>
              </a:rPr>
              <a:t>矩阵变量</a:t>
            </a:r>
            <a:r>
              <a:rPr lang="zh-CN" altLang="en-US" dirty="0"/>
              <a:t>，运算法则是将函数逐项作用于</a:t>
            </a:r>
            <a:r>
              <a:rPr lang="zh-CN" altLang="en-US" dirty="0">
                <a:solidFill>
                  <a:srgbClr val="FF0000"/>
                </a:solidFill>
              </a:rPr>
              <a:t>矩阵的元素</a:t>
            </a:r>
            <a:r>
              <a:rPr lang="zh-CN" altLang="en-US" dirty="0"/>
              <a:t>，因而</a:t>
            </a:r>
            <a:r>
              <a:rPr lang="zh-CN" altLang="en-US" dirty="0">
                <a:solidFill>
                  <a:srgbClr val="FF0000"/>
                </a:solidFill>
              </a:rPr>
              <a:t>运算的结果是一个与自变量同维数的矩阵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3DA73A-CCCC-1963-68F2-74588D16E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A1FC8D8-2957-D8DD-6065-526F76CBD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54DA43-7AE0-E9CA-F562-7C9E8C489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16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表格 7">
            <a:extLst>
              <a:ext uri="{FF2B5EF4-FFF2-40B4-BE49-F238E27FC236}">
                <a16:creationId xmlns:a16="http://schemas.microsoft.com/office/drawing/2014/main" id="{0B97F3B1-BC6D-D1EF-8DCD-E5952BB55F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68001"/>
              </p:ext>
            </p:extLst>
          </p:nvPr>
        </p:nvGraphicFramePr>
        <p:xfrm>
          <a:off x="1854200" y="3668486"/>
          <a:ext cx="8128000" cy="220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8980">
                  <a:extLst>
                    <a:ext uri="{9D8B030D-6E8A-4147-A177-3AD203B41FA5}">
                      <a16:colId xmlns:a16="http://schemas.microsoft.com/office/drawing/2014/main" val="2606361076"/>
                    </a:ext>
                  </a:extLst>
                </a:gridCol>
                <a:gridCol w="2065020">
                  <a:extLst>
                    <a:ext uri="{9D8B030D-6E8A-4147-A177-3AD203B41FA5}">
                      <a16:colId xmlns:a16="http://schemas.microsoft.com/office/drawing/2014/main" val="329567773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65544846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8057746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函数名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功能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4032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sin</a:t>
                      </a:r>
                      <a:r>
                        <a:rPr lang="zh-CN" altLang="en-US" dirty="0"/>
                        <a:t>、</a:t>
                      </a:r>
                      <a:r>
                        <a:rPr lang="en-US" altLang="zh-CN" dirty="0"/>
                        <a:t>cos</a:t>
                      </a:r>
                      <a:r>
                        <a:rPr lang="zh-CN" altLang="en-US" dirty="0"/>
                        <a:t>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三角函数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abs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绝对值函数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677305"/>
                  </a:ext>
                </a:extLst>
              </a:tr>
              <a:tr h="18542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sqrt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平方根函数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rem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 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97002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log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自然对数函数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mod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求 模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39128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exp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自然指数函数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fix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向零方向取整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57119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sign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符号函数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randperm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生成任意排列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6693744"/>
                  </a:ext>
                </a:extLst>
              </a:tr>
            </a:tbl>
          </a:graphicData>
        </a:graphic>
      </p:graphicFrame>
      <p:sp>
        <p:nvSpPr>
          <p:cNvPr id="8" name="文本框 7">
            <a:extLst>
              <a:ext uri="{FF2B5EF4-FFF2-40B4-BE49-F238E27FC236}">
                <a16:creationId xmlns:a16="http://schemas.microsoft.com/office/drawing/2014/main" id="{FE41B416-549A-9381-9511-88AFDA7C4850}"/>
              </a:ext>
            </a:extLst>
          </p:cNvPr>
          <p:cNvSpPr txBox="1"/>
          <p:nvPr/>
        </p:nvSpPr>
        <p:spPr>
          <a:xfrm>
            <a:off x="4483859" y="3294502"/>
            <a:ext cx="2520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常用数学函数</a:t>
            </a:r>
          </a:p>
        </p:txBody>
      </p:sp>
    </p:spTree>
    <p:extLst>
      <p:ext uri="{BB962C8B-B14F-4D97-AF65-F5344CB8AC3E}">
        <p14:creationId xmlns:p14="http://schemas.microsoft.com/office/powerpoint/2010/main" val="154714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B4EE7-2AC4-BBCE-572A-03B883592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AF6BD-CC57-A42E-EFEE-2DEBCBC810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相关函数使用说明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1</a:t>
            </a:r>
            <a:r>
              <a:rPr lang="zh-CN" altLang="en-US" dirty="0"/>
              <a:t>）三角函数：</a:t>
            </a:r>
            <a:r>
              <a:rPr lang="en-US" altLang="zh-CN" dirty="0"/>
              <a:t>sin</a:t>
            </a:r>
            <a:r>
              <a:rPr lang="zh-CN" altLang="en-US" dirty="0">
                <a:sym typeface="Wingdings" panose="05000000000000000000" pitchFamily="2" charset="2"/>
              </a:rPr>
              <a:t>对应</a:t>
            </a:r>
            <a:r>
              <a:rPr lang="zh-CN" altLang="en-US" dirty="0"/>
              <a:t>以弧度为单位进行计算；</a:t>
            </a:r>
            <a:r>
              <a:rPr lang="en-US" altLang="zh-CN" dirty="0" err="1"/>
              <a:t>sind</a:t>
            </a:r>
            <a:r>
              <a:rPr lang="zh-CN" altLang="en-US" dirty="0"/>
              <a:t>对应以角度为单位进行计算；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abs</a:t>
            </a:r>
            <a:r>
              <a:rPr lang="zh-CN" altLang="en-US" dirty="0"/>
              <a:t>函数：可以求实数的绝对值、负数的模、字符串的</a:t>
            </a:r>
            <a:r>
              <a:rPr lang="en-US" altLang="zh-CN" dirty="0"/>
              <a:t>ASCII</a:t>
            </a:r>
            <a:r>
              <a:rPr lang="zh-CN" altLang="en-US" dirty="0"/>
              <a:t>码值；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x = abs(-4.56); x = 4.5600</a:t>
            </a:r>
          </a:p>
          <a:p>
            <a:pPr indent="720000">
              <a:buNone/>
            </a:pPr>
            <a:r>
              <a:rPr lang="en-US" altLang="zh-CN" dirty="0"/>
              <a:t>            y = abs(3+4i); y = 5</a:t>
            </a:r>
          </a:p>
          <a:p>
            <a:pPr indent="720000">
              <a:buNone/>
            </a:pPr>
            <a:r>
              <a:rPr lang="en-US" altLang="zh-CN" dirty="0"/>
              <a:t>            z = abs(‘a’);    z = 97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04E096-84F1-BC11-048E-3F920CDB4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CE9B6C-ED78-AEF6-D8F4-B900BA0FE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C2E4D2-686E-F605-6B54-2A28702C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85002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C4134-4D5F-77EC-D873-3166C601D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62708-912F-E6E3-E9B4-DA7F939CB2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zh-CN" altLang="en-US" dirty="0"/>
              <a:t>相关函数使用说明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3</a:t>
            </a:r>
            <a:r>
              <a:rPr lang="zh-CN" altLang="en-US" dirty="0"/>
              <a:t>）取整函数：</a:t>
            </a:r>
            <a:r>
              <a:rPr lang="en-US" altLang="zh-CN" dirty="0"/>
              <a:t> fix</a:t>
            </a:r>
            <a:r>
              <a:rPr lang="zh-CN" altLang="en-US" dirty="0"/>
              <a:t>、</a:t>
            </a:r>
            <a:r>
              <a:rPr lang="en-US" altLang="zh-CN" dirty="0"/>
              <a:t>floor</a:t>
            </a:r>
            <a:r>
              <a:rPr lang="zh-CN" altLang="en-US" dirty="0"/>
              <a:t>、</a:t>
            </a:r>
            <a:r>
              <a:rPr lang="en-US" altLang="zh-CN" dirty="0"/>
              <a:t>ceil</a:t>
            </a:r>
            <a:r>
              <a:rPr lang="zh-CN" altLang="en-US" dirty="0"/>
              <a:t>、</a:t>
            </a:r>
            <a:r>
              <a:rPr lang="en-US" altLang="zh-CN" dirty="0"/>
              <a:t>round</a:t>
            </a:r>
            <a:r>
              <a:rPr lang="zh-CN" altLang="en-US" dirty="0"/>
              <a:t>，务必注意它们之间的区别；</a:t>
            </a:r>
            <a:r>
              <a:rPr lang="zh-CN" altLang="en-US" b="0" dirty="0"/>
              <a:t>如 </a:t>
            </a:r>
            <a:r>
              <a:rPr lang="en-US" altLang="zh-CN" b="0" dirty="0"/>
              <a:t>fix(2.45) </a:t>
            </a:r>
            <a:r>
              <a:rPr lang="en-US" altLang="zh-CN" b="0" dirty="0">
                <a:solidFill>
                  <a:schemeClr val="accent6"/>
                </a:solidFill>
              </a:rPr>
              <a:t>% 2 ; </a:t>
            </a:r>
            <a:r>
              <a:rPr lang="en-US" altLang="zh-CN" b="0" dirty="0"/>
              <a:t>floor(2.45)  </a:t>
            </a:r>
            <a:r>
              <a:rPr lang="en-US" altLang="zh-CN" b="0" dirty="0">
                <a:solidFill>
                  <a:schemeClr val="accent6"/>
                </a:solidFill>
              </a:rPr>
              <a:t>%2;</a:t>
            </a:r>
            <a:r>
              <a:rPr lang="zh-CN" altLang="en-US" b="0" dirty="0">
                <a:solidFill>
                  <a:schemeClr val="accent6"/>
                </a:solidFill>
              </a:rPr>
              <a:t> </a:t>
            </a:r>
            <a:r>
              <a:rPr lang="en-US" altLang="zh-CN" b="0" dirty="0"/>
              <a:t>ceil(2.45) </a:t>
            </a:r>
            <a:r>
              <a:rPr lang="en-US" altLang="zh-CN" b="0" dirty="0">
                <a:solidFill>
                  <a:schemeClr val="accent6"/>
                </a:solidFill>
              </a:rPr>
              <a:t> %3; </a:t>
            </a:r>
            <a:r>
              <a:rPr lang="en-US" altLang="zh-CN" dirty="0"/>
              <a:t>round</a:t>
            </a:r>
            <a:r>
              <a:rPr lang="en-US" altLang="zh-CN" b="0" dirty="0"/>
              <a:t>(2.45) </a:t>
            </a:r>
            <a:r>
              <a:rPr lang="en-US" altLang="zh-CN" b="0" dirty="0">
                <a:solidFill>
                  <a:schemeClr val="accent6"/>
                </a:solidFill>
              </a:rPr>
              <a:t>%2.</a:t>
            </a:r>
          </a:p>
          <a:p>
            <a:pPr indent="720000">
              <a:buNone/>
            </a:pPr>
            <a:r>
              <a:rPr lang="zh-CN" altLang="en-US" dirty="0"/>
              <a:t>详细区别可用命令“</a:t>
            </a:r>
            <a:r>
              <a:rPr lang="en-US" altLang="zh-CN" b="0" dirty="0"/>
              <a:t>help </a:t>
            </a:r>
            <a:r>
              <a:rPr lang="en-US" altLang="zh-CN" dirty="0"/>
              <a:t>+ </a:t>
            </a:r>
            <a:r>
              <a:rPr lang="zh-CN" altLang="en-US" dirty="0"/>
              <a:t>函数名”获得；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en-US" altLang="zh-CN" dirty="0"/>
              <a:t>rem</a:t>
            </a:r>
            <a:r>
              <a:rPr lang="zh-CN" altLang="en-US" dirty="0"/>
              <a:t>与</a:t>
            </a:r>
            <a:r>
              <a:rPr lang="en-US" altLang="zh-CN" dirty="0"/>
              <a:t>mod</a:t>
            </a:r>
            <a:r>
              <a:rPr lang="zh-CN" altLang="en-US" dirty="0"/>
              <a:t>函数的区别：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rem(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和</a:t>
            </a:r>
            <a:r>
              <a:rPr lang="en-US" altLang="zh-CN" dirty="0"/>
              <a:t>mod(</a:t>
            </a:r>
            <a:r>
              <a:rPr lang="en-US" altLang="zh-CN" dirty="0" err="1"/>
              <a:t>x,y</a:t>
            </a:r>
            <a:r>
              <a:rPr lang="en-US" altLang="zh-CN" dirty="0"/>
              <a:t>)</a:t>
            </a:r>
            <a:r>
              <a:rPr lang="zh-CN" altLang="en-US" dirty="0"/>
              <a:t>要求</a:t>
            </a:r>
            <a:r>
              <a:rPr lang="en-US" altLang="zh-CN" dirty="0"/>
              <a:t>x, y</a:t>
            </a:r>
            <a:r>
              <a:rPr lang="zh-CN" altLang="en-US" dirty="0"/>
              <a:t>必须为相同大小的实矩阵或为标量。</a:t>
            </a:r>
          </a:p>
          <a:p>
            <a:pPr indent="72000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C26BD7-EFD9-7BB0-BA52-436B2A508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EEF6CF8-09D7-3210-E50D-C21937927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085788-259C-B00E-D96B-D2ADC491B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958432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AC0219-6700-9C29-16D2-9A1F24C6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037A07-098E-5EB2-655E-9595931A5F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1096672" cy="510593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数据的输出格式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MATLAB</a:t>
            </a:r>
            <a:r>
              <a:rPr lang="zh-CN" altLang="en-US" dirty="0"/>
              <a:t>用十进制数表示一个常数，具体可采用</a:t>
            </a:r>
            <a:r>
              <a:rPr lang="zh-CN" altLang="en-US" dirty="0">
                <a:solidFill>
                  <a:srgbClr val="FF0000"/>
                </a:solidFill>
              </a:rPr>
              <a:t>日常记数法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科学记数法</a:t>
            </a:r>
            <a:r>
              <a:rPr lang="zh-CN" altLang="en-US" dirty="0"/>
              <a:t>两种表示方法。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 在一般情况下，</a:t>
            </a:r>
            <a:r>
              <a:rPr lang="en-US" altLang="zh-CN" dirty="0"/>
              <a:t>MATLAB</a:t>
            </a:r>
            <a:r>
              <a:rPr lang="zh-CN" altLang="en-US" dirty="0"/>
              <a:t>内部每一个</a:t>
            </a:r>
            <a:r>
              <a:rPr lang="zh-CN" altLang="en-US" dirty="0">
                <a:solidFill>
                  <a:srgbClr val="FF0000"/>
                </a:solidFill>
              </a:rPr>
              <a:t>数据元素</a:t>
            </a:r>
            <a:r>
              <a:rPr lang="zh-CN" altLang="en-US" dirty="0"/>
              <a:t>都是用</a:t>
            </a:r>
            <a:r>
              <a:rPr lang="zh-CN" altLang="en-US" dirty="0">
                <a:solidFill>
                  <a:srgbClr val="FF0000"/>
                </a:solidFill>
              </a:rPr>
              <a:t>双精度数来表示和存储</a:t>
            </a:r>
            <a:r>
              <a:rPr lang="zh-CN" altLang="en-US" dirty="0"/>
              <a:t>的。数据输出时用户可以用</a:t>
            </a:r>
            <a:r>
              <a:rPr lang="en-US" altLang="zh-CN" dirty="0">
                <a:solidFill>
                  <a:srgbClr val="FF0000"/>
                </a:solidFill>
              </a:rPr>
              <a:t>format</a:t>
            </a:r>
            <a:r>
              <a:rPr lang="zh-CN" altLang="en-US" dirty="0"/>
              <a:t>命令</a:t>
            </a:r>
            <a:r>
              <a:rPr lang="zh-CN" altLang="en-US" dirty="0">
                <a:solidFill>
                  <a:srgbClr val="FF0000"/>
                </a:solidFill>
              </a:rPr>
              <a:t>设置或改变数据输出格式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format</a:t>
            </a:r>
            <a:r>
              <a:rPr lang="zh-CN" altLang="en-US" dirty="0"/>
              <a:t>命令的格式为：</a:t>
            </a:r>
          </a:p>
          <a:p>
            <a:pPr indent="720000">
              <a:buNone/>
            </a:pPr>
            <a:r>
              <a:rPr lang="en-US" altLang="zh-CN" dirty="0"/>
              <a:t>format  </a:t>
            </a:r>
            <a:r>
              <a:rPr lang="zh-CN" altLang="en-US" dirty="0"/>
              <a:t>格式符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注意：</a:t>
            </a:r>
            <a:endParaRPr lang="en-US" altLang="zh-CN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pPr indent="720000">
              <a:buNone/>
            </a:pPr>
            <a:r>
              <a:rPr lang="en-US" altLang="zh-CN" dirty="0"/>
              <a:t>1</a:t>
            </a:r>
            <a:r>
              <a:rPr lang="zh-CN" altLang="en-US" dirty="0"/>
              <a:t>）两个相同的实数，尽管</a:t>
            </a:r>
            <a:r>
              <a:rPr lang="en-US" altLang="zh-CN" dirty="0"/>
              <a:t>format </a:t>
            </a:r>
            <a:r>
              <a:rPr lang="zh-CN" altLang="en-US" dirty="0"/>
              <a:t>命令不一样，即格式不一样，也不会影响它们之间的相等性。</a:t>
            </a:r>
            <a:r>
              <a:rPr lang="zh-CN" altLang="en-US" dirty="0">
                <a:solidFill>
                  <a:srgbClr val="0A10FE"/>
                </a:solidFill>
              </a:rPr>
              <a:t>如：</a:t>
            </a:r>
            <a:r>
              <a:rPr lang="en-US" altLang="zh-CN" dirty="0">
                <a:solidFill>
                  <a:srgbClr val="0A10FE"/>
                </a:solidFill>
              </a:rPr>
              <a:t>5.4 </a:t>
            </a:r>
            <a:r>
              <a:rPr lang="zh-CN" altLang="en-US" dirty="0">
                <a:solidFill>
                  <a:srgbClr val="0A10FE"/>
                </a:solidFill>
              </a:rPr>
              <a:t>与 </a:t>
            </a:r>
            <a:r>
              <a:rPr lang="en-US" altLang="zh-CN" dirty="0">
                <a:solidFill>
                  <a:srgbClr val="0A10FE"/>
                </a:solidFill>
              </a:rPr>
              <a:t>5.4000000 </a:t>
            </a:r>
            <a:r>
              <a:rPr lang="zh-CN" altLang="en-US" dirty="0">
                <a:solidFill>
                  <a:srgbClr val="0A10FE"/>
                </a:solidFill>
              </a:rPr>
              <a:t>是相同的；</a:t>
            </a:r>
            <a:endParaRPr lang="en-US" altLang="zh-CN" dirty="0">
              <a:solidFill>
                <a:srgbClr val="0A10FE"/>
              </a:solidFill>
            </a:endParaRPr>
          </a:p>
          <a:p>
            <a:pPr indent="720000"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format</a:t>
            </a:r>
            <a:r>
              <a:rPr lang="zh-CN" altLang="en-US" dirty="0"/>
              <a:t>命令只影响数据输出格式，而不影响数据的计算和存储。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6EA56D-C8A5-4834-4954-D6FA6E459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0A4AC5-6C21-D68C-004B-6676BED3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922D7C-6F26-4667-5769-58870C8B2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19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25083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7675E1-A67A-1682-AD81-E8CDFA51C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18A3D6-1ECA-63EB-8751-A70C0D95E1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本章要点</a:t>
            </a:r>
            <a:endParaRPr lang="en-US" altLang="zh-CN" dirty="0"/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数据类型、变量和数据操作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矩阵的操作、运算与矩阵分析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 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字符串、结构数据和单元数据</a:t>
            </a: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稀疏矩阵及其操作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726841-C56A-0577-6D74-C2CF189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182289-1B9B-3D6A-ECD7-F29060B58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3289C-D635-ABBE-2C5E-FEE6B3F98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187249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35C4FC-860C-C5B3-9400-22885F948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CBA0AA-75F1-B77D-CAAA-6728956E36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数据的输出格式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3A3F2F-5326-B503-E892-5506A94D21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3A571D1-607C-2F15-D385-1D12617F0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843371-3C2E-CE12-4641-D3A6D9165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A493834-FB87-DB2C-B5D2-38C418760F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320" y="2193480"/>
            <a:ext cx="7482840" cy="4096255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C2C59442-7EEB-89B3-790A-B7D8AA562482}"/>
              </a:ext>
            </a:extLst>
          </p:cNvPr>
          <p:cNvSpPr txBox="1"/>
          <p:nvPr/>
        </p:nvSpPr>
        <p:spPr>
          <a:xfrm>
            <a:off x="4468619" y="1841622"/>
            <a:ext cx="25298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dirty="0" err="1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Matlab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输出显示格式</a:t>
            </a:r>
          </a:p>
        </p:txBody>
      </p:sp>
    </p:spTree>
    <p:extLst>
      <p:ext uri="{BB962C8B-B14F-4D97-AF65-F5344CB8AC3E}">
        <p14:creationId xmlns:p14="http://schemas.microsoft.com/office/powerpoint/2010/main" val="3388411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C2562-778D-EEBC-C2E9-D3FBA7460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D7FD4C-0131-A3FC-78F9-81080FFCB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矩阵</a:t>
            </a:r>
            <a:endParaRPr lang="en-US" altLang="zh-CN" dirty="0"/>
          </a:p>
          <a:p>
            <a:pPr lvl="1"/>
            <a:r>
              <a:rPr lang="zh-CN" altLang="en-US" dirty="0"/>
              <a:t>矩阵的建立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</a:t>
            </a:r>
            <a:r>
              <a:rPr lang="zh-CN" altLang="en-US" dirty="0"/>
              <a:t>）直接输入法建立矩阵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最简单的建立矩阵的方法是从键盘直接输入矩阵的元素。具体方法如下：将矩阵的元素用</a:t>
            </a:r>
            <a:r>
              <a:rPr lang="zh-CN" altLang="en-US" dirty="0">
                <a:solidFill>
                  <a:srgbClr val="FF0000"/>
                </a:solidFill>
              </a:rPr>
              <a:t>方括号</a:t>
            </a:r>
            <a:r>
              <a:rPr lang="zh-CN" altLang="en-US" dirty="0"/>
              <a:t>括起来，</a:t>
            </a:r>
            <a:r>
              <a:rPr lang="zh-CN" altLang="en-US" dirty="0">
                <a:solidFill>
                  <a:srgbClr val="FF0000"/>
                </a:solidFill>
              </a:rPr>
              <a:t>按矩阵行的顺序输入各元素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同一行的各元素</a:t>
            </a:r>
            <a:r>
              <a:rPr lang="zh-CN" altLang="en-US" dirty="0"/>
              <a:t>之间用空格或</a:t>
            </a:r>
            <a:r>
              <a:rPr lang="zh-CN" altLang="en-US" dirty="0">
                <a:solidFill>
                  <a:srgbClr val="FF0000"/>
                </a:solidFill>
              </a:rPr>
              <a:t>逗号分隔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0000"/>
                </a:solidFill>
              </a:rPr>
              <a:t>不同行的元素</a:t>
            </a:r>
            <a:r>
              <a:rPr lang="zh-CN" altLang="en-US" dirty="0"/>
              <a:t>之间用</a:t>
            </a:r>
            <a:r>
              <a:rPr lang="zh-CN" altLang="en-US" dirty="0">
                <a:solidFill>
                  <a:srgbClr val="FF0000"/>
                </a:solidFill>
              </a:rPr>
              <a:t>分号分隔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例如：键盘输入 </a:t>
            </a:r>
            <a:r>
              <a:rPr lang="en-US" altLang="zh-CN" dirty="0"/>
              <a:t>A = [1,2,3;4,5,6];</a:t>
            </a:r>
          </a:p>
          <a:p>
            <a:pPr lvl="1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738FDD6-8F38-14D0-1108-06A49CF07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37E4C7-CB37-6E53-0C34-1982EC330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8446EC-21C4-ED4D-77A0-9F0492323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CC5A13-9057-73DA-ACC4-656C2B0B0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4567" y="4469130"/>
            <a:ext cx="4086225" cy="1638300"/>
          </a:xfrm>
          <a:prstGeom prst="rect">
            <a:avLst/>
          </a:prstGeom>
          <a:ln w="127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378429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1832A-5137-0EC5-B183-B1C4755F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887D4-6380-D3FB-D8F1-F079613D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/>
              <a:t>2</a:t>
            </a:r>
            <a:r>
              <a:rPr lang="zh-CN" altLang="en-US" dirty="0"/>
              <a:t>）利用冒号表达式建立一个向量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冒号表达式可以产生一个行向量。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一般格式是：</a:t>
            </a:r>
            <a:r>
              <a:rPr lang="en-US" altLang="zh-CN" sz="2800" dirty="0">
                <a:latin typeface="Times New Roman" panose="02020603050405020304" pitchFamily="18" charset="0"/>
              </a:rPr>
              <a:t>e1: e2:e3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720000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其中</a:t>
            </a:r>
            <a:r>
              <a:rPr lang="en-US" altLang="zh-CN" sz="2800" dirty="0">
                <a:latin typeface="Times New Roman" panose="02020603050405020304" pitchFamily="18" charset="0"/>
              </a:rPr>
              <a:t>e1</a:t>
            </a:r>
            <a:r>
              <a:rPr lang="zh-CN" altLang="en-US" sz="2800" dirty="0">
                <a:latin typeface="Times New Roman" panose="02020603050405020304" pitchFamily="18" charset="0"/>
              </a:rPr>
              <a:t>为初始值，</a:t>
            </a:r>
            <a:r>
              <a:rPr lang="en-US" altLang="zh-CN" sz="2800" dirty="0">
                <a:latin typeface="Times New Roman" panose="02020603050405020304" pitchFamily="18" charset="0"/>
              </a:rPr>
              <a:t>e2</a:t>
            </a:r>
            <a:r>
              <a:rPr lang="zh-CN" altLang="en-US" sz="2800" dirty="0">
                <a:latin typeface="Times New Roman" panose="02020603050405020304" pitchFamily="18" charset="0"/>
              </a:rPr>
              <a:t>为步长，</a:t>
            </a:r>
            <a:r>
              <a:rPr lang="en-US" altLang="zh-CN" sz="2800" dirty="0">
                <a:latin typeface="Times New Roman" panose="02020603050405020304" pitchFamily="18" charset="0"/>
              </a:rPr>
              <a:t>e3</a:t>
            </a:r>
            <a:r>
              <a:rPr lang="zh-CN" altLang="en-US" sz="2800" dirty="0">
                <a:latin typeface="Times New Roman" panose="02020603050405020304" pitchFamily="18" charset="0"/>
              </a:rPr>
              <a:t>为终止值。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720000">
              <a:buNone/>
            </a:pP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还可以用</a:t>
            </a:r>
            <a:r>
              <a:rPr lang="en-US" altLang="zh-CN" sz="2800" dirty="0" err="1">
                <a:solidFill>
                  <a:srgbClr val="0A10FE"/>
                </a:solidFill>
                <a:latin typeface="Times New Roman" panose="02020603050405020304" pitchFamily="18" charset="0"/>
              </a:rPr>
              <a:t>linspace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函数产生行向量。</a:t>
            </a:r>
            <a:endParaRPr lang="en-US" altLang="zh-CN" sz="2800" dirty="0">
              <a:solidFill>
                <a:srgbClr val="0A10FE"/>
              </a:solidFill>
              <a:latin typeface="Times New Roman" panose="02020603050405020304" pitchFamily="18" charset="0"/>
            </a:endParaRPr>
          </a:p>
          <a:p>
            <a:pPr indent="720000">
              <a:buNone/>
            </a:pP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其调用格式为：</a:t>
            </a:r>
            <a:r>
              <a:rPr lang="en-US" altLang="zh-CN" sz="2800" dirty="0" err="1">
                <a:solidFill>
                  <a:srgbClr val="0A10FE"/>
                </a:solidFill>
                <a:latin typeface="Times New Roman" panose="02020603050405020304" pitchFamily="18" charset="0"/>
              </a:rPr>
              <a:t>linspace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0A10FE"/>
                </a:solidFill>
                <a:latin typeface="Times New Roman" panose="02020603050405020304" pitchFamily="18" charset="0"/>
              </a:rPr>
              <a:t>a,b,n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是生成向量的第一个和最后一个元素，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是元素总数。如果不提供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dirty="0">
                <a:solidFill>
                  <a:srgbClr val="0A10FE"/>
                </a:solidFill>
              </a:rPr>
              <a:t>则在</a:t>
            </a:r>
            <a:r>
              <a:rPr lang="en-US" altLang="zh-CN" dirty="0">
                <a:solidFill>
                  <a:srgbClr val="0A10FE"/>
                </a:solidFill>
              </a:rPr>
              <a:t>a</a:t>
            </a:r>
            <a:r>
              <a:rPr lang="zh-CN" altLang="en-US" dirty="0">
                <a:solidFill>
                  <a:srgbClr val="0A10FE"/>
                </a:solidFill>
              </a:rPr>
              <a:t>到</a:t>
            </a:r>
            <a:r>
              <a:rPr lang="en-US" altLang="zh-CN" dirty="0">
                <a:solidFill>
                  <a:srgbClr val="0A10FE"/>
                </a:solidFill>
              </a:rPr>
              <a:t>b</a:t>
            </a:r>
            <a:r>
              <a:rPr lang="zh-CN" altLang="en-US" dirty="0">
                <a:solidFill>
                  <a:srgbClr val="0A10FE"/>
                </a:solidFill>
              </a:rPr>
              <a:t>之间默认产生</a:t>
            </a:r>
            <a:r>
              <a:rPr lang="en-US" altLang="zh-CN" dirty="0">
                <a:solidFill>
                  <a:srgbClr val="0A10FE"/>
                </a:solidFill>
              </a:rPr>
              <a:t>100</a:t>
            </a:r>
            <a:r>
              <a:rPr lang="zh-CN" altLang="en-US" dirty="0">
                <a:solidFill>
                  <a:srgbClr val="0A10FE"/>
                </a:solidFill>
              </a:rPr>
              <a:t>个数据。</a:t>
            </a:r>
            <a:endParaRPr lang="en-US" altLang="zh-CN" dirty="0">
              <a:solidFill>
                <a:srgbClr val="0A10FE"/>
              </a:solidFill>
            </a:endParaRPr>
          </a:p>
          <a:p>
            <a:pPr indent="72000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linspace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a,b,n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a:(b-a)/(n-1):b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等价。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8FD9A-0A45-3E74-6F4B-A1C6C505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1B0E6-7A2B-E193-652A-3F843D10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50E79-ABF9-1A56-A174-BEACAE20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4337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81832A-5137-0EC5-B183-B1C4755FC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14887D4-6380-D3FB-D8F1-F079613DE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altLang="zh-CN" dirty="0"/>
              <a:t>3</a:t>
            </a:r>
            <a:r>
              <a:rPr lang="zh-CN" altLang="en-US" dirty="0"/>
              <a:t>）利用已经建好的矩阵建立更大的矩阵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大矩阵可由小矩阵按照适当维度的准则拼接而成。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indent="72000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28FD9A-0A45-3E74-6F4B-A1C6C505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C1B0E6-7A2B-E193-652A-3F843D10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E50E79-ABF9-1A56-A174-BEACAE20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BE7E789-D87A-FAD4-5DEB-01B52E96C4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479" y="3084190"/>
            <a:ext cx="4649756" cy="27860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DE513F6-FA9F-AF4C-20C8-3ACC24453C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3997" y="3084189"/>
            <a:ext cx="6099003" cy="278606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B4049EF1-E031-D175-00B7-9199A32BAD2F}"/>
              </a:ext>
            </a:extLst>
          </p:cNvPr>
          <p:cNvSpPr/>
          <p:nvPr/>
        </p:nvSpPr>
        <p:spPr>
          <a:xfrm>
            <a:off x="5204039" y="4163374"/>
            <a:ext cx="401320" cy="6146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FECE0B5-BEE1-8FBB-9760-3951EEFAF574}"/>
              </a:ext>
            </a:extLst>
          </p:cNvPr>
          <p:cNvSpPr/>
          <p:nvPr/>
        </p:nvSpPr>
        <p:spPr>
          <a:xfrm>
            <a:off x="469479" y="3084189"/>
            <a:ext cx="11283521" cy="27860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087742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D1CA-C677-5C0B-366F-74C5A0B3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5D60-B661-EB52-A443-FD1E0BA4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矩阵的拆分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</a:t>
            </a:r>
            <a:r>
              <a:rPr lang="zh-CN" altLang="en-US" dirty="0"/>
              <a:t>）矩阵元素的引用方式</a:t>
            </a:r>
            <a:endParaRPr lang="en-US" altLang="zh-CN" dirty="0"/>
          </a:p>
          <a:p>
            <a:pPr lvl="1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通过下标引用矩阵的元素</a:t>
            </a:r>
            <a:r>
              <a:rPr lang="zh-CN" altLang="en-US" sz="2800" dirty="0">
                <a:latin typeface="Times New Roman" panose="02020603050405020304" pitchFamily="18" charset="0"/>
              </a:rPr>
              <a:t>。例如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</a:rPr>
              <a:t>A(3,2) </a:t>
            </a:r>
            <a:r>
              <a:rPr lang="zh-CN" altLang="en-US" sz="2800" dirty="0">
                <a:latin typeface="Times New Roman" panose="02020603050405020304" pitchFamily="18" charset="0"/>
              </a:rPr>
              <a:t>表示矩阵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第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行第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列</a:t>
            </a:r>
            <a:r>
              <a:rPr lang="zh-CN" altLang="en-US" sz="2800" dirty="0">
                <a:latin typeface="Times New Roman" panose="02020603050405020304" pitchFamily="18" charset="0"/>
              </a:rPr>
              <a:t>的元素；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zh-CN" dirty="0"/>
              <a:t>(3,2)</a:t>
            </a:r>
            <a:r>
              <a:rPr lang="zh-CN" altLang="en-US" dirty="0"/>
              <a:t>即将矩阵</a:t>
            </a:r>
            <a:r>
              <a:rPr lang="en-US" altLang="zh-CN" dirty="0"/>
              <a:t>A</a:t>
            </a:r>
            <a:r>
              <a:rPr lang="zh-CN" altLang="en-US" dirty="0"/>
              <a:t>中对应的元素值修改为</a:t>
            </a:r>
            <a:r>
              <a:rPr lang="en-US" altLang="zh-CN" dirty="0"/>
              <a:t>200</a:t>
            </a:r>
            <a:r>
              <a:rPr lang="zh-CN" altLang="en-US" dirty="0"/>
              <a:t>；如果给定的行下标或者列下标大于原来矩阵的行数和列数，则</a:t>
            </a:r>
            <a:r>
              <a:rPr lang="en-US" altLang="zh-CN" dirty="0"/>
              <a:t>MATLAB</a:t>
            </a:r>
            <a:r>
              <a:rPr lang="zh-CN" altLang="en-US" dirty="0"/>
              <a:t>将自动扩展原来的矩阵，并对未赋值的元素置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例如：</a:t>
            </a:r>
            <a:endParaRPr lang="en-US" altLang="zh-CN" dirty="0"/>
          </a:p>
          <a:p>
            <a:pPr lvl="1">
              <a:buNone/>
            </a:pPr>
            <a:endParaRPr lang="en-US" altLang="zh-CN" dirty="0"/>
          </a:p>
          <a:p>
            <a:pPr lvl="1">
              <a:buNone/>
            </a:pP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A8E7B-6E04-08C6-370B-6755033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C5CE3-F7DB-9A0E-F860-A772D9F5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ABC2A-BCB9-8E03-D69F-C6D9DFB0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24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2FEE0F3-FDA5-0BF8-D2E7-2C930225AF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0647" y="4173321"/>
            <a:ext cx="4370705" cy="2116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4519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8BD1CA-C677-5C0B-366F-74C5A0B3C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45D60-B661-EB52-A443-FD1E0BA49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矩阵的拆分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</a:t>
            </a:r>
            <a:r>
              <a:rPr lang="zh-CN" altLang="en-US" dirty="0"/>
              <a:t>）矩阵元素的引用方式</a:t>
            </a:r>
            <a:endParaRPr lang="en-US" altLang="zh-CN" dirty="0"/>
          </a:p>
          <a:p>
            <a:pPr lvl="1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通过矩阵元素的序号引用矩阵的元素</a:t>
            </a:r>
            <a:r>
              <a:rPr lang="zh-CN" altLang="en-US" sz="2800" dirty="0">
                <a:latin typeface="Times New Roman" panose="02020603050405020304" pitchFamily="18" charset="0"/>
              </a:rPr>
              <a:t>。矩阵元素的序号就是相应元素在内存中的排列顺序。在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中，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矩阵元素按列存储</a:t>
            </a:r>
            <a:r>
              <a:rPr lang="zh-CN" altLang="en-US" sz="2800" dirty="0">
                <a:latin typeface="Times New Roman" panose="02020603050405020304" pitchFamily="18" charset="0"/>
              </a:rPr>
              <a:t>，先第一列，再第二列，依次类推。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endParaRPr lang="en-US" altLang="zh-CN" sz="2400" dirty="0"/>
          </a:p>
          <a:p>
            <a:endParaRPr lang="en-US" altLang="zh-CN" dirty="0"/>
          </a:p>
          <a:p>
            <a:endParaRPr lang="en-US" altLang="zh-CN" dirty="0"/>
          </a:p>
          <a:p>
            <a:pPr>
              <a:buNone/>
            </a:pPr>
            <a:r>
              <a:rPr lang="en-US" altLang="zh-CN" dirty="0"/>
              <a:t>  [a, b] = size(A)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EBA8E7B-6E04-08C6-370B-67550338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C5CE3-F7DB-9A0E-F860-A772D9F5B9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8ABC2A-BCB9-8E03-D69F-C6D9DFB08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25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55D33C-8DFD-7F72-ED57-A4471D0BE0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9166" y="4212447"/>
            <a:ext cx="2323177" cy="9479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821BA365-04B4-5AAB-D553-9FEC98D21D07}"/>
              </a:ext>
            </a:extLst>
          </p:cNvPr>
          <p:cNvSpPr txBox="1"/>
          <p:nvPr/>
        </p:nvSpPr>
        <p:spPr>
          <a:xfrm>
            <a:off x="6848480" y="3429000"/>
            <a:ext cx="4813011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显然，</a:t>
            </a:r>
            <a:r>
              <a:rPr lang="zh-CN" altLang="en-US" sz="2800" b="1" dirty="0">
                <a:solidFill>
                  <a:srgbClr val="0A10F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序号</a:t>
            </a:r>
            <a:r>
              <a:rPr lang="en-US" altLang="zh-CN" sz="2800" b="1" dirty="0">
                <a:solidFill>
                  <a:srgbClr val="0A10F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(Index)</a:t>
            </a:r>
            <a:r>
              <a:rPr lang="zh-CN" altLang="en-US" sz="2800" b="1" dirty="0">
                <a:solidFill>
                  <a:srgbClr val="0A10F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与下标</a:t>
            </a:r>
            <a:r>
              <a:rPr lang="en-US" altLang="zh-CN" sz="2800" b="1" dirty="0">
                <a:solidFill>
                  <a:srgbClr val="0A10F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(Subscript )</a:t>
            </a:r>
            <a:r>
              <a:rPr lang="zh-CN" altLang="en-US" sz="2800" b="1" dirty="0">
                <a:solidFill>
                  <a:srgbClr val="0A10F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是一一对应的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，以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m×n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为例，矩阵元素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A(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i,j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的序号为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(j-1)*</a:t>
            </a:r>
            <a:r>
              <a:rPr lang="en-US" altLang="zh-CN" sz="28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m+i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。其相互转换关系也可利用</a:t>
            </a:r>
            <a:r>
              <a:rPr lang="en-US" altLang="zh-CN" sz="2800" b="1" dirty="0">
                <a:solidFill>
                  <a:srgbClr val="0A10F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sub2ind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0A10FE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ind2sub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函数求得。</a:t>
            </a:r>
            <a:endParaRPr lang="en-US" altLang="zh-CN" sz="2800" b="1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AC99F8CF-DD20-D35E-28DB-13195569C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4965682"/>
            <a:ext cx="2926056" cy="1123775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8AA221FC-B883-CF3D-6775-29C0DED73A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55120" y="3907117"/>
            <a:ext cx="2941172" cy="836417"/>
          </a:xfrm>
          <a:prstGeom prst="rect">
            <a:avLst/>
          </a:prstGeom>
        </p:spPr>
      </p:pic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29AB9635-0C53-09D3-CAD7-1F561F674171}"/>
              </a:ext>
            </a:extLst>
          </p:cNvPr>
          <p:cNvCxnSpPr/>
          <p:nvPr/>
        </p:nvCxnSpPr>
        <p:spPr>
          <a:xfrm>
            <a:off x="5115560" y="4170680"/>
            <a:ext cx="6045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98390878-3DE2-1209-1EFE-0DFB63C76548}"/>
              </a:ext>
            </a:extLst>
          </p:cNvPr>
          <p:cNvCxnSpPr/>
          <p:nvPr/>
        </p:nvCxnSpPr>
        <p:spPr>
          <a:xfrm>
            <a:off x="5567680" y="5283200"/>
            <a:ext cx="6045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B4B1CFB9-3B9D-23EB-2D64-F2B8EF27F829}"/>
              </a:ext>
            </a:extLst>
          </p:cNvPr>
          <p:cNvCxnSpPr/>
          <p:nvPr/>
        </p:nvCxnSpPr>
        <p:spPr>
          <a:xfrm>
            <a:off x="1119166" y="5781040"/>
            <a:ext cx="60452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4642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E3A2-2F54-AFCB-5B16-FC93C0F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C2A9A-3577-7D75-6AFC-81CB5B21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矩阵的拆分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 </a:t>
            </a:r>
            <a:r>
              <a:rPr lang="zh-CN" altLang="en-US" dirty="0"/>
              <a:t>矩阵拆分前，需了解矩阵的大小：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[a, b] = size(A)   </a:t>
            </a:r>
            <a:r>
              <a:rPr lang="en-US" altLang="zh-CN" dirty="0">
                <a:solidFill>
                  <a:schemeClr val="accent6"/>
                </a:solidFill>
              </a:rPr>
              <a:t>% a </a:t>
            </a:r>
            <a:r>
              <a:rPr lang="zh-CN" altLang="en-US" dirty="0">
                <a:solidFill>
                  <a:schemeClr val="accent6"/>
                </a:solidFill>
              </a:rPr>
              <a:t>为矩阵的行数， </a:t>
            </a:r>
            <a:r>
              <a:rPr lang="en-US" altLang="zh-CN" dirty="0">
                <a:solidFill>
                  <a:schemeClr val="accent6"/>
                </a:solidFill>
              </a:rPr>
              <a:t>b</a:t>
            </a:r>
            <a:r>
              <a:rPr lang="zh-CN" altLang="en-US" dirty="0">
                <a:solidFill>
                  <a:schemeClr val="accent6"/>
                </a:solidFill>
              </a:rPr>
              <a:t>为矩阵的列数</a:t>
            </a:r>
            <a:endParaRPr lang="en-US" altLang="zh-CN" dirty="0">
              <a:solidFill>
                <a:schemeClr val="accent6"/>
              </a:solidFill>
            </a:endParaRPr>
          </a:p>
          <a:p>
            <a:pPr indent="720000">
              <a:buNone/>
            </a:pPr>
            <a:r>
              <a:rPr lang="en-US" altLang="zh-CN" dirty="0"/>
              <a:t>length(A)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给出行数和列数中的较大者，</a:t>
            </a:r>
            <a:endParaRPr lang="en-US" altLang="zh-CN" dirty="0">
              <a:solidFill>
                <a:schemeClr val="accent6"/>
              </a:solidFill>
            </a:endParaRPr>
          </a:p>
          <a:p>
            <a:pPr indent="720000">
              <a:buNone/>
            </a:pPr>
            <a:r>
              <a:rPr lang="zh-CN" altLang="en-US" dirty="0">
                <a:solidFill>
                  <a:schemeClr val="accent6"/>
                </a:solidFill>
              </a:rPr>
              <a:t>即 </a:t>
            </a:r>
            <a:r>
              <a:rPr lang="en-US" altLang="zh-CN" dirty="0">
                <a:solidFill>
                  <a:schemeClr val="accent6"/>
                </a:solidFill>
              </a:rPr>
              <a:t>length(A) = max(size(A))</a:t>
            </a:r>
          </a:p>
          <a:p>
            <a:pPr indent="720000">
              <a:buNone/>
            </a:pPr>
            <a:r>
              <a:rPr lang="en-US" altLang="zh-CN" dirty="0" err="1"/>
              <a:t>ndims</a:t>
            </a:r>
            <a:r>
              <a:rPr lang="en-US" altLang="zh-CN" dirty="0"/>
              <a:t>(A)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accent6"/>
                </a:solidFill>
              </a:rPr>
              <a:t>% </a:t>
            </a:r>
            <a:r>
              <a:rPr lang="zh-CN" altLang="en-US" dirty="0">
                <a:solidFill>
                  <a:schemeClr val="accent6"/>
                </a:solidFill>
              </a:rPr>
              <a:t>给出矩阵</a:t>
            </a:r>
            <a:r>
              <a:rPr lang="en-US" altLang="zh-CN" dirty="0">
                <a:solidFill>
                  <a:schemeClr val="accent6"/>
                </a:solidFill>
              </a:rPr>
              <a:t>A</a:t>
            </a:r>
            <a:r>
              <a:rPr lang="zh-CN" altLang="en-US" dirty="0">
                <a:solidFill>
                  <a:schemeClr val="accent6"/>
                </a:solidFill>
              </a:rPr>
              <a:t>的维数，二维矩阵、三维矩阵</a:t>
            </a:r>
            <a:r>
              <a:rPr lang="en-US" altLang="zh-CN" dirty="0">
                <a:solidFill>
                  <a:schemeClr val="accent6"/>
                </a:solidFill>
              </a:rPr>
              <a:t>……</a:t>
            </a:r>
          </a:p>
          <a:p>
            <a:pPr indent="720000">
              <a:buNone/>
            </a:pPr>
            <a:endParaRPr lang="en-US" altLang="zh-CN" dirty="0"/>
          </a:p>
          <a:p>
            <a:pPr indent="72000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FC1DF-29A2-4407-E544-6448441F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3BFF8-026B-69BF-7F03-921D9133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F6DE-B7E6-8004-874B-CA18B28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576388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E3A2-2F54-AFCB-5B16-FC93C0F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C2A9A-3577-7D75-6AFC-81CB5B21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矩阵的拆分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）利用冒号表达式获得子矩阵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>
                <a:solidFill>
                  <a:srgbClr val="0A10FE"/>
                </a:solidFill>
              </a:rPr>
              <a:t>子矩阵</a:t>
            </a:r>
            <a:r>
              <a:rPr lang="zh-CN" altLang="en-US" dirty="0"/>
              <a:t>是指由</a:t>
            </a:r>
            <a:r>
              <a:rPr lang="zh-CN" altLang="en-US" dirty="0">
                <a:solidFill>
                  <a:srgbClr val="0A10FE"/>
                </a:solidFill>
              </a:rPr>
              <a:t>矩阵中的一部分元素构成的矩阵</a:t>
            </a:r>
            <a:r>
              <a:rPr lang="zh-CN" altLang="en-US" dirty="0"/>
              <a:t>。若用</a:t>
            </a:r>
            <a:r>
              <a:rPr lang="zh-CN" altLang="en-US" dirty="0">
                <a:solidFill>
                  <a:srgbClr val="0A10FE"/>
                </a:solidFill>
              </a:rPr>
              <a:t>冒号表达式作为引用矩阵时的下标，就可以获得一个子矩阵</a:t>
            </a:r>
            <a:r>
              <a:rPr lang="zh-CN" altLang="en-US" dirty="0"/>
              <a:t>。也可以用</a:t>
            </a:r>
            <a:r>
              <a:rPr lang="zh-CN" altLang="en-US" dirty="0">
                <a:solidFill>
                  <a:srgbClr val="0A10FE"/>
                </a:solidFill>
              </a:rPr>
              <a:t>单个的冒号</a:t>
            </a:r>
            <a:r>
              <a:rPr lang="zh-CN" altLang="en-US" dirty="0"/>
              <a:t>作为行下标或列下标，它</a:t>
            </a:r>
            <a:r>
              <a:rPr lang="zh-CN" altLang="en-US" dirty="0">
                <a:solidFill>
                  <a:srgbClr val="0A10FE"/>
                </a:solidFill>
              </a:rPr>
              <a:t>代表全部行或全部列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A(:,j)</a:t>
            </a:r>
            <a:r>
              <a:rPr lang="zh-CN" altLang="en-US" dirty="0"/>
              <a:t>：表示取</a:t>
            </a:r>
            <a:r>
              <a:rPr lang="en-US" altLang="zh-CN" dirty="0"/>
              <a:t>A</a:t>
            </a:r>
            <a:r>
              <a:rPr lang="zh-CN" altLang="en-US" dirty="0"/>
              <a:t>矩阵的第</a:t>
            </a:r>
            <a:r>
              <a:rPr lang="en-US" altLang="zh-CN" dirty="0"/>
              <a:t>j</a:t>
            </a:r>
            <a:r>
              <a:rPr lang="zh-CN" altLang="en-US" dirty="0"/>
              <a:t>列全部元素；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A(</a:t>
            </a:r>
            <a:r>
              <a:rPr lang="en-US" altLang="zh-CN" dirty="0" err="1"/>
              <a:t>i</a:t>
            </a:r>
            <a:r>
              <a:rPr lang="en-US" altLang="zh-CN" dirty="0"/>
              <a:t>,:)</a:t>
            </a:r>
            <a:r>
              <a:rPr lang="zh-CN" altLang="en-US" dirty="0"/>
              <a:t>：表示</a:t>
            </a:r>
            <a:r>
              <a:rPr lang="en-US" altLang="zh-CN" dirty="0"/>
              <a:t>A</a:t>
            </a:r>
            <a:r>
              <a:rPr lang="zh-CN" altLang="en-US" dirty="0"/>
              <a:t>矩阵第</a:t>
            </a:r>
            <a:r>
              <a:rPr lang="en-US" altLang="zh-CN" dirty="0" err="1"/>
              <a:t>i</a:t>
            </a:r>
            <a:r>
              <a:rPr lang="zh-CN" altLang="en-US" dirty="0"/>
              <a:t>行的全部元素；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A(</a:t>
            </a:r>
            <a:r>
              <a:rPr lang="en-US" altLang="zh-CN" dirty="0" err="1"/>
              <a:t>i,j</a:t>
            </a:r>
            <a:r>
              <a:rPr lang="en-US" altLang="zh-CN" dirty="0"/>
              <a:t>)</a:t>
            </a:r>
            <a:r>
              <a:rPr lang="zh-CN" altLang="en-US" dirty="0"/>
              <a:t>：表示取</a:t>
            </a:r>
            <a:r>
              <a:rPr lang="en-US" altLang="zh-CN" dirty="0"/>
              <a:t>A</a:t>
            </a:r>
            <a:r>
              <a:rPr lang="zh-CN" altLang="en-US" dirty="0"/>
              <a:t>矩阵第</a:t>
            </a:r>
            <a:r>
              <a:rPr lang="en-US" altLang="zh-CN" dirty="0" err="1"/>
              <a:t>i</a:t>
            </a:r>
            <a:r>
              <a:rPr lang="zh-CN" altLang="en-US" dirty="0"/>
              <a:t>行、第</a:t>
            </a:r>
            <a:r>
              <a:rPr lang="en-US" altLang="zh-CN" dirty="0"/>
              <a:t>j</a:t>
            </a:r>
            <a:r>
              <a:rPr lang="zh-CN" altLang="en-US" dirty="0"/>
              <a:t>列的元素；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A(</a:t>
            </a:r>
            <a:r>
              <a:rPr lang="en-US" altLang="zh-CN" dirty="0" err="1"/>
              <a:t>i:i+m</a:t>
            </a:r>
            <a:r>
              <a:rPr lang="en-US" altLang="zh-CN" dirty="0"/>
              <a:t>,:)</a:t>
            </a:r>
            <a:r>
              <a:rPr lang="zh-CN" altLang="en-US" dirty="0"/>
              <a:t>表示取</a:t>
            </a:r>
            <a:r>
              <a:rPr lang="en-US" altLang="zh-CN" dirty="0"/>
              <a:t>A</a:t>
            </a:r>
            <a:r>
              <a:rPr lang="zh-CN" altLang="en-US" dirty="0"/>
              <a:t>矩阵第</a:t>
            </a:r>
            <a:r>
              <a:rPr lang="en-US" altLang="zh-CN" dirty="0" err="1"/>
              <a:t>i</a:t>
            </a:r>
            <a:r>
              <a:rPr lang="zh-CN" altLang="en-US" dirty="0"/>
              <a:t>～</a:t>
            </a:r>
            <a:r>
              <a:rPr lang="en-US" altLang="zh-CN" dirty="0" err="1"/>
              <a:t>i+m</a:t>
            </a:r>
            <a:r>
              <a:rPr lang="zh-CN" altLang="en-US" dirty="0"/>
              <a:t>行的全部元素；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FC1DF-29A2-4407-E544-6448441F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3BFF8-026B-69BF-7F03-921D9133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F6DE-B7E6-8004-874B-CA18B28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598096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E3A2-2F54-AFCB-5B16-FC93C0F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C2A9A-3577-7D75-6AFC-81CB5B21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矩阵的拆分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）利用冒号表达式获得子矩阵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A(:,</a:t>
            </a:r>
            <a:r>
              <a:rPr lang="en-US" altLang="zh-CN" dirty="0" err="1"/>
              <a:t>k:k+m</a:t>
            </a:r>
            <a:r>
              <a:rPr lang="en-US" altLang="zh-CN" dirty="0"/>
              <a:t>)</a:t>
            </a:r>
            <a:r>
              <a:rPr lang="zh-CN" altLang="en-US" dirty="0"/>
              <a:t>表示取</a:t>
            </a:r>
            <a:r>
              <a:rPr lang="en-US" altLang="zh-CN" dirty="0"/>
              <a:t>A</a:t>
            </a:r>
            <a:r>
              <a:rPr lang="zh-CN" altLang="en-US" dirty="0"/>
              <a:t>矩阵第</a:t>
            </a:r>
            <a:r>
              <a:rPr lang="en-US" altLang="zh-CN" dirty="0"/>
              <a:t>k</a:t>
            </a:r>
            <a:r>
              <a:rPr lang="zh-CN" altLang="en-US" dirty="0"/>
              <a:t>～</a:t>
            </a:r>
            <a:r>
              <a:rPr lang="en-US" altLang="zh-CN" dirty="0" err="1"/>
              <a:t>k+m</a:t>
            </a:r>
            <a:r>
              <a:rPr lang="zh-CN" altLang="en-US" dirty="0"/>
              <a:t>列的全部元素；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A(</a:t>
            </a:r>
            <a:r>
              <a:rPr lang="en-US" altLang="zh-CN" dirty="0" err="1"/>
              <a:t>i:i+m,k:k+m</a:t>
            </a:r>
            <a:r>
              <a:rPr lang="en-US" altLang="zh-CN" dirty="0"/>
              <a:t>)</a:t>
            </a:r>
            <a:r>
              <a:rPr lang="zh-CN" altLang="en-US" dirty="0"/>
              <a:t>表示取</a:t>
            </a:r>
            <a:r>
              <a:rPr lang="en-US" altLang="zh-CN" dirty="0"/>
              <a:t>A</a:t>
            </a:r>
            <a:r>
              <a:rPr lang="zh-CN" altLang="en-US" dirty="0"/>
              <a:t>矩阵第</a:t>
            </a:r>
            <a:r>
              <a:rPr lang="en-US" altLang="zh-CN" dirty="0" err="1"/>
              <a:t>i</a:t>
            </a:r>
            <a:r>
              <a:rPr lang="zh-CN" altLang="en-US" dirty="0"/>
              <a:t>～</a:t>
            </a:r>
            <a:r>
              <a:rPr lang="en-US" altLang="zh-CN" dirty="0" err="1"/>
              <a:t>i+m</a:t>
            </a:r>
            <a:r>
              <a:rPr lang="zh-CN" altLang="en-US" dirty="0"/>
              <a:t>行内，并在第</a:t>
            </a:r>
            <a:r>
              <a:rPr lang="en-US" altLang="zh-CN" dirty="0"/>
              <a:t>k</a:t>
            </a:r>
            <a:r>
              <a:rPr lang="zh-CN" altLang="en-US" dirty="0"/>
              <a:t>～</a:t>
            </a:r>
            <a:r>
              <a:rPr lang="en-US" altLang="zh-CN" dirty="0" err="1"/>
              <a:t>k+m</a:t>
            </a:r>
            <a:r>
              <a:rPr lang="zh-CN" altLang="en-US" dirty="0"/>
              <a:t>列中的所有元素；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A(:)</a:t>
            </a:r>
            <a:r>
              <a:rPr lang="zh-CN" altLang="en-US" dirty="0"/>
              <a:t>：表示取</a:t>
            </a:r>
            <a:r>
              <a:rPr lang="en-US" altLang="zh-CN" dirty="0"/>
              <a:t>A</a:t>
            </a:r>
            <a:r>
              <a:rPr lang="zh-CN" altLang="en-US" dirty="0"/>
              <a:t>矩阵中所有列元素，形成一个列向量，遵循</a:t>
            </a:r>
            <a:r>
              <a:rPr lang="en-US" altLang="zh-CN" dirty="0"/>
              <a:t>MATLAB</a:t>
            </a:r>
            <a:r>
              <a:rPr lang="zh-CN" altLang="en-US" dirty="0"/>
              <a:t>内部存储方式。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如：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FC1DF-29A2-4407-E544-6448441F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3BFF8-026B-69BF-7F03-921D9133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F6DE-B7E6-8004-874B-CA18B28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28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E795E7B-9D81-5CB2-BE1B-79E416A440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9523" y="4992206"/>
            <a:ext cx="2469198" cy="123091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055DE86-6DE9-8E3E-6DD1-1E90D8526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9274" y="4663858"/>
            <a:ext cx="1305453" cy="1822050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C078F87E-EA49-D5DE-4F17-B94F6087B576}"/>
              </a:ext>
            </a:extLst>
          </p:cNvPr>
          <p:cNvSpPr/>
          <p:nvPr/>
        </p:nvSpPr>
        <p:spPr>
          <a:xfrm>
            <a:off x="6385560" y="5293360"/>
            <a:ext cx="1198880" cy="5181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49949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E3A2-2F54-AFCB-5B16-FC93C0F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C2A9A-3577-7D75-6AFC-81CB5B21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463660"/>
            <a:ext cx="11096672" cy="4892690"/>
          </a:xfrm>
        </p:spPr>
        <p:txBody>
          <a:bodyPr/>
          <a:lstStyle/>
          <a:p>
            <a:r>
              <a:rPr lang="zh-CN" altLang="en-US" dirty="0"/>
              <a:t>矩阵的拆分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除下标和冒号表达式外，还可利用一般向量和</a:t>
            </a:r>
            <a:r>
              <a:rPr lang="en-US" altLang="zh-CN" dirty="0">
                <a:solidFill>
                  <a:srgbClr val="FF0000"/>
                </a:solidFill>
              </a:rPr>
              <a:t>end</a:t>
            </a:r>
            <a:r>
              <a:rPr lang="zh-CN" altLang="en-US" dirty="0">
                <a:solidFill>
                  <a:srgbClr val="FF0000"/>
                </a:solidFill>
              </a:rPr>
              <a:t>运算符</a:t>
            </a:r>
            <a:r>
              <a:rPr lang="zh-CN" altLang="en-US" dirty="0"/>
              <a:t>来表示</a:t>
            </a:r>
            <a:r>
              <a:rPr lang="zh-CN" altLang="en-US" dirty="0">
                <a:solidFill>
                  <a:srgbClr val="FF0000"/>
                </a:solidFill>
              </a:rPr>
              <a:t>矩阵下标</a:t>
            </a:r>
            <a:r>
              <a:rPr lang="zh-CN" altLang="en-US" dirty="0"/>
              <a:t>，从而获得子矩阵。</a:t>
            </a:r>
            <a:r>
              <a:rPr lang="en-US" altLang="zh-CN" dirty="0">
                <a:solidFill>
                  <a:srgbClr val="0A10FE"/>
                </a:solidFill>
              </a:rPr>
              <a:t>end</a:t>
            </a:r>
            <a:r>
              <a:rPr lang="zh-CN" altLang="en-US" dirty="0">
                <a:solidFill>
                  <a:srgbClr val="0A10FE"/>
                </a:solidFill>
              </a:rPr>
              <a:t>表示某一维的末尾元素下标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endParaRPr lang="en-US" altLang="zh-CN" dirty="0"/>
          </a:p>
          <a:p>
            <a:pPr indent="720000">
              <a:buNone/>
            </a:pPr>
            <a:endParaRPr lang="en-US" altLang="zh-CN" dirty="0"/>
          </a:p>
          <a:p>
            <a:pPr indent="720000">
              <a:buNone/>
            </a:pPr>
            <a:endParaRPr lang="en-US" altLang="zh-CN" dirty="0"/>
          </a:p>
          <a:p>
            <a:pPr indent="72000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FC1DF-29A2-4407-E544-6448441F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3BFF8-026B-69BF-7F03-921D9133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F6DE-B7E6-8004-874B-CA18B28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29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3AF4CC6-C9A1-2D2D-6514-B384B5EFC5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6974" y="3331150"/>
            <a:ext cx="2729489" cy="169545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90EC56B-C6EB-2B66-8ADE-9F4B9AE84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6804" y="3331150"/>
            <a:ext cx="2676525" cy="1695450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4033DA2F-B032-1A34-7B28-52979D2C1902}"/>
              </a:ext>
            </a:extLst>
          </p:cNvPr>
          <p:cNvSpPr/>
          <p:nvPr/>
        </p:nvSpPr>
        <p:spPr>
          <a:xfrm>
            <a:off x="5624613" y="3767395"/>
            <a:ext cx="574040" cy="822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3462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FB7363-5EC7-451B-6B15-ECAEDE29A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752FC3-4919-48F0-B868-71E448C07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kern="0" dirty="0">
                <a:latin typeface="Times New Roman" panose="02020603050405020304" pitchFamily="18" charset="0"/>
                <a:ea typeface="+mj-ea"/>
                <a:cs typeface="+mj-cs"/>
              </a:rPr>
              <a:t>MATLAB</a:t>
            </a:r>
            <a:r>
              <a:rPr lang="zh-CN" altLang="en-US" sz="2800" kern="0" dirty="0">
                <a:latin typeface="Times New Roman" panose="02020603050405020304" pitchFamily="18" charset="0"/>
                <a:ea typeface="+mj-ea"/>
                <a:cs typeface="+mj-cs"/>
              </a:rPr>
              <a:t>数据类型</a:t>
            </a:r>
            <a:endParaRPr lang="en-US" altLang="zh-CN" sz="2800" kern="0" dirty="0">
              <a:latin typeface="Times New Roman" panose="02020603050405020304" pitchFamily="18" charset="0"/>
              <a:ea typeface="+mj-ea"/>
              <a:cs typeface="+mj-cs"/>
            </a:endParaRPr>
          </a:p>
          <a:p>
            <a:pPr indent="720000">
              <a:lnSpc>
                <a:spcPts val="4300"/>
              </a:lnSpc>
              <a:buNone/>
            </a:pPr>
            <a:r>
              <a:rPr lang="en-US" altLang="zh-CN" dirty="0" err="1"/>
              <a:t>MATLAB数据类型较为丰富，既有数值型、字符串等基本数据类型，又有结构（structure</a:t>
            </a:r>
            <a:r>
              <a:rPr lang="en-US" altLang="zh-CN" dirty="0"/>
              <a:t>）、单元（cell）等复合数据类型。</a:t>
            </a:r>
            <a:r>
              <a:rPr lang="en-US" altLang="zh-CN" dirty="0">
                <a:solidFill>
                  <a:srgbClr val="FF0000"/>
                </a:solidFill>
              </a:rPr>
              <a:t>MATLAB没有专门的逻辑型数据</a:t>
            </a:r>
            <a:r>
              <a:rPr lang="en-US" altLang="zh-CN" dirty="0"/>
              <a:t>，而以数值1（非零）表示“真”，以数值0表示“假”。</a:t>
            </a:r>
          </a:p>
          <a:p>
            <a:pPr lvl="1">
              <a:lnSpc>
                <a:spcPts val="4300"/>
              </a:lnSpc>
            </a:pPr>
            <a:r>
              <a:rPr lang="zh-CN" altLang="en-US" dirty="0"/>
              <a:t>整型数据：</a:t>
            </a:r>
            <a:r>
              <a:rPr lang="en-US" altLang="zh-CN" dirty="0" err="1"/>
              <a:t>整型数据是不带小数的数，有</a:t>
            </a:r>
            <a:r>
              <a:rPr lang="en-US" altLang="zh-CN" dirty="0" err="1">
                <a:solidFill>
                  <a:srgbClr val="FF0000"/>
                </a:solidFill>
              </a:rPr>
              <a:t>带符号整数</a:t>
            </a:r>
            <a:r>
              <a:rPr lang="en-US" altLang="zh-CN" dirty="0" err="1"/>
              <a:t>和</a:t>
            </a:r>
            <a:r>
              <a:rPr lang="en-US" altLang="zh-CN" dirty="0" err="1">
                <a:solidFill>
                  <a:srgbClr val="FF0000"/>
                </a:solidFill>
              </a:rPr>
              <a:t>无符号整数</a:t>
            </a:r>
            <a:r>
              <a:rPr lang="en-US" altLang="zh-CN" dirty="0" err="1"/>
              <a:t>之分</a:t>
            </a:r>
            <a:r>
              <a:rPr lang="zh-CN" altLang="en-US" dirty="0"/>
              <a:t>。</a:t>
            </a:r>
            <a:r>
              <a:rPr lang="en-US" altLang="zh-CN" sz="2800" kern="0" dirty="0">
                <a:latin typeface="Times New Roman" panose="02020603050405020304" pitchFamily="18" charset="0"/>
                <a:ea typeface="+mn-ea"/>
              </a:rPr>
              <a:t> </a:t>
            </a:r>
            <a:r>
              <a:rPr lang="en-US" altLang="zh-CN" dirty="0"/>
              <a:t>表2-1列出了各种整型数据的取值范围和对应的转换函数。</a:t>
            </a:r>
            <a:endParaRPr lang="en-US" altLang="zh-CN" kern="0" dirty="0">
              <a:ea typeface="+mj-ea"/>
              <a:cs typeface="+mj-cs"/>
            </a:endParaRP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2869CF-DF44-2BDB-61C7-D0083E514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352FCF7-0AED-00F4-38AC-F408CC7023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B016E3-64CA-AD4A-ADCD-B88B5C15D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7254269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E3A2-2F54-AFCB-5B16-FC93C0F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C2A9A-3577-7D75-6AFC-81CB5B21D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矩阵的拆分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3</a:t>
            </a:r>
            <a:r>
              <a:rPr lang="zh-CN" altLang="en-US" dirty="0"/>
              <a:t>）利用空矩阵删除矩阵的元素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中，定义</a:t>
            </a:r>
            <a:r>
              <a:rPr lang="en-US" altLang="zh-CN" dirty="0"/>
              <a:t>[ ]</a:t>
            </a:r>
            <a:r>
              <a:rPr lang="zh-CN" altLang="en-US" dirty="0"/>
              <a:t>为空矩阵。给变量</a:t>
            </a:r>
            <a:r>
              <a:rPr lang="en-US" altLang="zh-CN" dirty="0"/>
              <a:t>X</a:t>
            </a:r>
            <a:r>
              <a:rPr lang="zh-CN" altLang="en-US" dirty="0"/>
              <a:t>赋空矩阵的语句为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X =[ ]</a:t>
            </a:r>
            <a:r>
              <a:rPr lang="zh-CN" altLang="en-US" dirty="0"/>
              <a:t>。 </a:t>
            </a: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en-US" altLang="zh-CN" dirty="0"/>
              <a:t>X=[ ]</a:t>
            </a:r>
            <a:r>
              <a:rPr lang="zh-CN" altLang="en-US" dirty="0"/>
              <a:t>与</a:t>
            </a:r>
            <a:r>
              <a:rPr lang="en-US" altLang="zh-CN" dirty="0"/>
              <a:t>clear X</a:t>
            </a:r>
            <a:r>
              <a:rPr lang="zh-CN" altLang="en-US" dirty="0"/>
              <a:t>不同，</a:t>
            </a:r>
            <a:r>
              <a:rPr lang="en-US" altLang="zh-CN" dirty="0"/>
              <a:t>clear</a:t>
            </a:r>
            <a:r>
              <a:rPr lang="zh-CN" altLang="en-US" dirty="0"/>
              <a:t>是将</a:t>
            </a:r>
            <a:r>
              <a:rPr lang="en-US" altLang="zh-CN" dirty="0"/>
              <a:t>X</a:t>
            </a:r>
            <a:r>
              <a:rPr lang="zh-CN" altLang="en-US" dirty="0"/>
              <a:t>从工作空间中删除，而空矩阵则存在于工作空间中，只是尺寸为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  <a:p>
            <a:pPr indent="720000"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FC1DF-29A2-4407-E544-6448441F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3BFF8-026B-69BF-7F03-921D9133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F6DE-B7E6-8004-874B-CA18B28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5031A9-1424-67A6-8C77-7B8056B578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199" y="4087207"/>
            <a:ext cx="5136515" cy="196878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63A4F48-AA68-4338-984A-951F571C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1120" y="4087208"/>
            <a:ext cx="2534920" cy="1869728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D333F8D2-0E91-2286-B88B-6F4AC1CAD794}"/>
              </a:ext>
            </a:extLst>
          </p:cNvPr>
          <p:cNvSpPr/>
          <p:nvPr/>
        </p:nvSpPr>
        <p:spPr>
          <a:xfrm>
            <a:off x="6611937" y="4617720"/>
            <a:ext cx="822960" cy="7518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2203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4EE3A2-2F54-AFCB-5B16-FC93C0FDF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5EC2A9A-3577-7D75-6AFC-81CB5B21D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1096672" cy="354637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矩阵的拆分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4</a:t>
            </a:r>
            <a:r>
              <a:rPr lang="zh-CN" altLang="en-US" dirty="0"/>
              <a:t>）改变矩阵的形状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reshape(</a:t>
            </a:r>
            <a:r>
              <a:rPr lang="en-US" altLang="zh-CN" dirty="0" err="1"/>
              <a:t>A,m,n</a:t>
            </a:r>
            <a:r>
              <a:rPr lang="en-US" altLang="zh-CN" dirty="0"/>
              <a:t>)</a:t>
            </a:r>
            <a:r>
              <a:rPr lang="zh-CN" altLang="en-US" dirty="0"/>
              <a:t>：该函数在</a:t>
            </a:r>
            <a:r>
              <a:rPr lang="zh-CN" altLang="en-US" dirty="0">
                <a:solidFill>
                  <a:srgbClr val="FF0000"/>
                </a:solidFill>
              </a:rPr>
              <a:t>矩阵总元素保持不变</a:t>
            </a:r>
            <a:r>
              <a:rPr lang="zh-CN" altLang="en-US" dirty="0"/>
              <a:t>的前提下，将矩阵</a:t>
            </a:r>
            <a:r>
              <a:rPr lang="en-US" altLang="zh-CN" dirty="0"/>
              <a:t>A</a:t>
            </a:r>
            <a:r>
              <a:rPr lang="zh-CN" altLang="en-US" dirty="0"/>
              <a:t>重新排成</a:t>
            </a:r>
            <a:r>
              <a:rPr lang="en-US" altLang="zh-CN" dirty="0" err="1"/>
              <a:t>m×n</a:t>
            </a:r>
            <a:r>
              <a:rPr lang="zh-CN" altLang="en-US" dirty="0"/>
              <a:t>的二维矩阵。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FF0000"/>
                </a:solidFill>
              </a:rPr>
              <a:t>矩阵元素按列存储</a:t>
            </a:r>
            <a:r>
              <a:rPr lang="zh-CN" altLang="en-US" dirty="0"/>
              <a:t>，即首先存储矩阵的第</a:t>
            </a:r>
            <a:r>
              <a:rPr lang="en-US" altLang="zh-CN" dirty="0"/>
              <a:t>1</a:t>
            </a:r>
            <a:r>
              <a:rPr lang="zh-CN" altLang="en-US" dirty="0"/>
              <a:t>列元素，然后存储第</a:t>
            </a:r>
            <a:r>
              <a:rPr lang="en-US" altLang="zh-CN" dirty="0"/>
              <a:t>2</a:t>
            </a:r>
            <a:r>
              <a:rPr lang="zh-CN" altLang="en-US" dirty="0"/>
              <a:t>列元素，</a:t>
            </a:r>
            <a:r>
              <a:rPr lang="en-US" altLang="zh-CN" dirty="0"/>
              <a:t>……</a:t>
            </a:r>
            <a:r>
              <a:rPr lang="zh-CN" altLang="en-US" dirty="0"/>
              <a:t>，一直到矩阵的最后一列元素。</a:t>
            </a:r>
            <a:r>
              <a:rPr lang="en-US" altLang="zh-CN" dirty="0"/>
              <a:t>reshape</a:t>
            </a:r>
            <a:r>
              <a:rPr lang="zh-CN" altLang="en-US" dirty="0"/>
              <a:t>函数只是改变原矩阵的行数和列数，即改变其逻辑结构，但并不改变原矩阵元素个数及其存储结构。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2FC1DF-29A2-4407-E544-6448441F0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F3BFF8-026B-69BF-7F03-921D9133B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640F6DE-B7E6-8004-874B-CA18B28A4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85AC6D7-6B39-3345-B8CD-AE19CFD53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39" y="5257852"/>
            <a:ext cx="5266722" cy="539433"/>
          </a:xfrm>
          <a:prstGeom prst="rect">
            <a:avLst/>
          </a:prstGeom>
          <a:ln w="28575">
            <a:solidFill>
              <a:srgbClr val="0A10FE"/>
            </a:solidFill>
          </a:ln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53C3BBB-C705-37F3-F881-0977CB48F5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3104" y="4981532"/>
            <a:ext cx="3340450" cy="1092071"/>
          </a:xfrm>
          <a:prstGeom prst="rect">
            <a:avLst/>
          </a:prstGeom>
          <a:ln w="28575">
            <a:solidFill>
              <a:srgbClr val="0A10FE"/>
            </a:solidFill>
          </a:ln>
        </p:spPr>
      </p:pic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2E625B4D-1022-1917-DAEA-3FF59A42E573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6671961" y="5527568"/>
            <a:ext cx="741143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59120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69E5-CAD5-B2EF-C8EA-A20A3B8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638B-ECD5-2C3E-0F58-E1105087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特殊矩阵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通用的特殊矩阵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</a:rPr>
              <a:t>常用的产生通用特殊矩阵的函数有：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/>
              <a:t>zeros</a:t>
            </a:r>
            <a:r>
              <a:rPr lang="zh-CN" altLang="en-US" dirty="0"/>
              <a:t>：产生全</a:t>
            </a:r>
            <a:r>
              <a:rPr lang="en-US" altLang="zh-CN" dirty="0"/>
              <a:t>0</a:t>
            </a:r>
            <a:r>
              <a:rPr lang="zh-CN" altLang="en-US" dirty="0"/>
              <a:t>矩阵</a:t>
            </a:r>
            <a:r>
              <a:rPr lang="en-US" altLang="zh-CN" dirty="0"/>
              <a:t>(</a:t>
            </a:r>
            <a:r>
              <a:rPr lang="zh-CN" altLang="en-US" dirty="0"/>
              <a:t>零矩阵</a:t>
            </a:r>
            <a:r>
              <a:rPr lang="en-US" altLang="zh-CN" dirty="0"/>
              <a:t>)</a:t>
            </a:r>
            <a:r>
              <a:rPr lang="zh-CN" altLang="en-US" dirty="0"/>
              <a:t>。       </a:t>
            </a:r>
            <a:r>
              <a:rPr lang="en-US" altLang="zh-CN" dirty="0">
                <a:solidFill>
                  <a:schemeClr val="accent6"/>
                </a:solidFill>
              </a:rPr>
              <a:t>% zeros(m): </a:t>
            </a:r>
            <a:r>
              <a:rPr lang="zh-CN" altLang="en-US" dirty="0">
                <a:solidFill>
                  <a:schemeClr val="accent6"/>
                </a:solidFill>
              </a:rPr>
              <a:t>产生</a:t>
            </a:r>
            <a:r>
              <a:rPr lang="en-US" altLang="zh-CN" dirty="0" err="1">
                <a:solidFill>
                  <a:schemeClr val="accent6"/>
                </a:solidFill>
              </a:rPr>
              <a:t>m×m</a:t>
            </a:r>
            <a:r>
              <a:rPr lang="zh-CN" altLang="en-US" dirty="0">
                <a:solidFill>
                  <a:schemeClr val="accent6"/>
                </a:solidFill>
              </a:rPr>
              <a:t>零矩阵</a:t>
            </a:r>
          </a:p>
          <a:p>
            <a:pPr lvl="1">
              <a:buNone/>
            </a:pPr>
            <a:r>
              <a:rPr lang="en-US" altLang="zh-CN" dirty="0"/>
              <a:t>ones</a:t>
            </a:r>
            <a:r>
              <a:rPr lang="zh-CN" altLang="en-US" dirty="0"/>
              <a:t>：产生全</a:t>
            </a:r>
            <a:r>
              <a:rPr lang="en-US" altLang="zh-CN" dirty="0"/>
              <a:t>1</a:t>
            </a:r>
            <a:r>
              <a:rPr lang="zh-CN" altLang="en-US" dirty="0"/>
              <a:t>矩阵</a:t>
            </a:r>
            <a:r>
              <a:rPr lang="en-US" altLang="zh-CN" dirty="0"/>
              <a:t>(</a:t>
            </a:r>
            <a:r>
              <a:rPr lang="zh-CN" altLang="en-US" dirty="0"/>
              <a:t>幺矩阵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</a:p>
          <a:p>
            <a:pPr lvl="1">
              <a:buNone/>
            </a:pPr>
            <a:r>
              <a:rPr lang="en-US" altLang="zh-CN" dirty="0"/>
              <a:t>eye</a:t>
            </a:r>
            <a:r>
              <a:rPr lang="zh-CN" altLang="en-US" dirty="0"/>
              <a:t>：产生单位矩阵。</a:t>
            </a:r>
          </a:p>
          <a:p>
            <a:pPr lvl="1">
              <a:buNone/>
            </a:pPr>
            <a:r>
              <a:rPr lang="en-US" altLang="zh-CN" dirty="0"/>
              <a:t>rand</a:t>
            </a:r>
            <a:r>
              <a:rPr lang="zh-CN" altLang="en-US" dirty="0"/>
              <a:t>：产生</a:t>
            </a:r>
            <a:r>
              <a:rPr lang="en-US" altLang="zh-CN" dirty="0"/>
              <a:t>0</a:t>
            </a:r>
            <a:r>
              <a:rPr lang="zh-CN" altLang="en-US" dirty="0"/>
              <a:t>～</a:t>
            </a:r>
            <a:r>
              <a:rPr lang="en-US" altLang="zh-CN" dirty="0"/>
              <a:t>1</a:t>
            </a:r>
            <a:r>
              <a:rPr lang="zh-CN" altLang="en-US" dirty="0"/>
              <a:t>间均匀分布的随机矩阵。</a:t>
            </a:r>
          </a:p>
          <a:p>
            <a:pPr lvl="1">
              <a:buNone/>
            </a:pPr>
            <a:r>
              <a:rPr lang="en-US" altLang="zh-CN" dirty="0" err="1"/>
              <a:t>randn</a:t>
            </a:r>
            <a:r>
              <a:rPr lang="zh-CN" altLang="en-US" dirty="0"/>
              <a:t>：产生均值为</a:t>
            </a:r>
            <a:r>
              <a:rPr lang="en-US" altLang="zh-CN" dirty="0"/>
              <a:t>0</a:t>
            </a:r>
            <a:r>
              <a:rPr lang="zh-CN" altLang="en-US" dirty="0"/>
              <a:t>，方差为</a:t>
            </a:r>
            <a:r>
              <a:rPr lang="en-US" altLang="zh-CN" dirty="0"/>
              <a:t>1</a:t>
            </a:r>
            <a:r>
              <a:rPr lang="zh-CN" altLang="en-US" dirty="0"/>
              <a:t>的标准正态分布随机矩阵。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222F-6676-BAF0-BC83-3F4CF94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63CE6-9C27-D871-4F63-707C25F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3199-81CA-C6BF-E445-12BB344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11170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E0B6E9-0D95-FAE8-7546-99555D0C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3B7DDE0-BA77-AF31-9AF2-E63E274955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分别建立</a:t>
            </a:r>
            <a:r>
              <a:rPr lang="en-US" altLang="zh-CN" dirty="0"/>
              <a:t>3×3</a:t>
            </a:r>
            <a:r>
              <a:rPr lang="zh-CN" altLang="en-US" dirty="0"/>
              <a:t>、</a:t>
            </a:r>
            <a:r>
              <a:rPr lang="en-US" altLang="zh-CN" dirty="0"/>
              <a:t>3×2</a:t>
            </a:r>
            <a:r>
              <a:rPr lang="zh-CN" altLang="en-US" dirty="0"/>
              <a:t>和与矩阵</a:t>
            </a:r>
            <a:r>
              <a:rPr lang="en-US" altLang="zh-CN" dirty="0"/>
              <a:t>A</a:t>
            </a:r>
            <a:r>
              <a:rPr lang="zh-CN" altLang="en-US" dirty="0"/>
              <a:t>同样大小的零矩阵。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）建立一个</a:t>
            </a:r>
            <a:r>
              <a:rPr lang="en-US" altLang="zh-CN" dirty="0"/>
              <a:t>3×3</a:t>
            </a:r>
            <a:r>
              <a:rPr lang="zh-CN" altLang="en-US" dirty="0"/>
              <a:t>零矩阵；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2</a:t>
            </a:r>
            <a:r>
              <a:rPr lang="zh-CN" altLang="en-US" dirty="0"/>
              <a:t>）建立一个</a:t>
            </a:r>
            <a:r>
              <a:rPr lang="en-US" altLang="zh-CN" dirty="0"/>
              <a:t>3×2</a:t>
            </a:r>
            <a:r>
              <a:rPr lang="zh-CN" altLang="en-US" dirty="0"/>
              <a:t>零矩阵；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3</a:t>
            </a:r>
            <a:r>
              <a:rPr lang="zh-CN" altLang="en-US" dirty="0"/>
              <a:t>）设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/>
              <a:t>2×3</a:t>
            </a:r>
            <a:r>
              <a:rPr lang="zh-CN" altLang="en-US" dirty="0"/>
              <a:t>矩阵，则可以用</a:t>
            </a:r>
            <a:r>
              <a:rPr lang="en-US" altLang="zh-CN" dirty="0"/>
              <a:t>zeros(size(A))</a:t>
            </a:r>
            <a:r>
              <a:rPr lang="zh-CN" altLang="en-US" dirty="0"/>
              <a:t>建立一个与矩阵</a:t>
            </a:r>
            <a:r>
              <a:rPr lang="en-US" altLang="zh-CN" dirty="0"/>
              <a:t>A</a:t>
            </a:r>
            <a:r>
              <a:rPr lang="zh-CN" altLang="en-US" dirty="0"/>
              <a:t>同样尺寸大小的零矩阵。</a:t>
            </a:r>
            <a:endParaRPr lang="en-US" altLang="zh-CN" dirty="0"/>
          </a:p>
          <a:p>
            <a:pPr indent="72000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48317A-7A5C-AE01-98F7-D7E3D8EFE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9E1E6F7-A4B8-8FC4-EFDA-1B59D669F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11FDE8-1377-9434-D81B-733D24FA1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5E497DA-BA39-4C71-B69D-AD3681A5B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37" y="4309428"/>
            <a:ext cx="2219643" cy="122801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9C66046-9B14-152A-9745-C893CAE65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7037" y="4309428"/>
            <a:ext cx="1901825" cy="123330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C93E52FF-8D07-5CCF-A0C9-C2AC98B4B4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65147" y="4197470"/>
            <a:ext cx="2219643" cy="141399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285A7BB4-2A85-CA44-20C9-BFE974FD26F0}"/>
              </a:ext>
            </a:extLst>
          </p:cNvPr>
          <p:cNvSpPr txBox="1"/>
          <p:nvPr/>
        </p:nvSpPr>
        <p:spPr>
          <a:xfrm>
            <a:off x="2805934" y="5581223"/>
            <a:ext cx="7430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1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                           </a:t>
            </a:r>
            <a:r>
              <a:rPr lang="en-US" altLang="zh-CN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 </a:t>
            </a:r>
            <a:r>
              <a:rPr lang="zh-CN" altLang="en-US" sz="28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  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A0167D-E2C7-CCA6-EF5F-854314D243D2}"/>
              </a:ext>
            </a:extLst>
          </p:cNvPr>
          <p:cNvSpPr/>
          <p:nvPr/>
        </p:nvSpPr>
        <p:spPr>
          <a:xfrm>
            <a:off x="1940560" y="4140200"/>
            <a:ext cx="8717280" cy="1964243"/>
          </a:xfrm>
          <a:prstGeom prst="rect">
            <a:avLst/>
          </a:prstGeom>
          <a:noFill/>
          <a:ln w="38100">
            <a:solidFill>
              <a:srgbClr val="0A1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78485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0AA882-7BA7-A96F-8E57-0F1E9ADE7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3EBA493-2552-BB3C-5851-6BA8087D7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2-3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建立随机矩阵：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1) </a:t>
            </a:r>
            <a:r>
              <a:rPr lang="zh-CN" altLang="en-US" dirty="0"/>
              <a:t>在区间</a:t>
            </a:r>
            <a:r>
              <a:rPr lang="en-US" altLang="zh-CN" dirty="0"/>
              <a:t>[20,50]</a:t>
            </a:r>
            <a:r>
              <a:rPr lang="zh-CN" altLang="en-US" dirty="0"/>
              <a:t>内均匀分布的</a:t>
            </a:r>
            <a:r>
              <a:rPr lang="en-US" altLang="zh-CN" dirty="0"/>
              <a:t>5</a:t>
            </a:r>
            <a:r>
              <a:rPr lang="zh-CN" altLang="en-US" dirty="0"/>
              <a:t>阶随机矩阵。</a:t>
            </a:r>
          </a:p>
          <a:p>
            <a:pPr indent="720000">
              <a:buNone/>
            </a:pPr>
            <a:r>
              <a:rPr lang="en-US" altLang="zh-CN" dirty="0"/>
              <a:t>2) </a:t>
            </a:r>
            <a:r>
              <a:rPr lang="zh-CN" altLang="en-US" dirty="0"/>
              <a:t>均值为</a:t>
            </a:r>
            <a:r>
              <a:rPr lang="en-US" altLang="zh-CN" dirty="0"/>
              <a:t>0.6</a:t>
            </a:r>
            <a:r>
              <a:rPr lang="zh-CN" altLang="en-US" dirty="0"/>
              <a:t>、方差为</a:t>
            </a:r>
            <a:r>
              <a:rPr lang="en-US" altLang="zh-CN" dirty="0"/>
              <a:t>0.1</a:t>
            </a:r>
            <a:r>
              <a:rPr lang="zh-CN" altLang="en-US" dirty="0"/>
              <a:t>的</a:t>
            </a:r>
            <a:r>
              <a:rPr lang="en-US" altLang="zh-CN" dirty="0"/>
              <a:t>5</a:t>
            </a:r>
            <a:r>
              <a:rPr lang="zh-CN" altLang="en-US" dirty="0"/>
              <a:t>阶正态分布随机矩阵。</a:t>
            </a:r>
            <a:endParaRPr lang="en-US" altLang="zh-CN" dirty="0"/>
          </a:p>
          <a:p>
            <a:pPr indent="720000">
              <a:buNone/>
            </a:pPr>
            <a:r>
              <a:rPr lang="zh-CN" altLang="fr-FR" dirty="0"/>
              <a:t>命令如下：</a:t>
            </a:r>
          </a:p>
          <a:p>
            <a:pPr indent="720000">
              <a:buNone/>
            </a:pPr>
            <a:r>
              <a:rPr lang="fr-FR" altLang="zh-CN" dirty="0"/>
              <a:t>x=20+(50-20)*rand(5)</a:t>
            </a:r>
          </a:p>
          <a:p>
            <a:pPr indent="720000">
              <a:buNone/>
            </a:pPr>
            <a:r>
              <a:rPr lang="fr-FR" altLang="zh-CN" dirty="0"/>
              <a:t>y=0.6+sqrt(0.1)*randn(5)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C1B8CC-6DE4-AF39-DEC3-0B42B61D4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175C3B-7587-0783-3BD3-A034F25F4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8975E39-5D1A-04C8-22FD-B1EFFABF8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34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6AF2A30-714D-3011-3FA7-589AA01BE4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705" y="3128378"/>
            <a:ext cx="5748655" cy="2959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25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69E5-CAD5-B2EF-C8EA-A20A3B8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638B-ECD5-2C3E-0F58-E1105087C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特殊矩阵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用于专门学科的特殊矩阵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）魔方矩阵</a:t>
            </a:r>
            <a:endParaRPr lang="en-US" altLang="zh-CN" sz="2800" dirty="0">
              <a:solidFill>
                <a:srgbClr val="0A10FE"/>
              </a:solidFill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dirty="0"/>
              <a:t>魔方矩阵有一个有趣的性质，其</a:t>
            </a:r>
            <a:r>
              <a:rPr lang="zh-CN" altLang="en-US" dirty="0">
                <a:solidFill>
                  <a:srgbClr val="FF0000"/>
                </a:solidFill>
              </a:rPr>
              <a:t>每行、每列及两条对角线上的元素和都相等</a:t>
            </a:r>
            <a:r>
              <a:rPr lang="zh-CN" altLang="en-US" dirty="0"/>
              <a:t>。对于</a:t>
            </a:r>
            <a:r>
              <a:rPr lang="en-US" altLang="zh-CN" dirty="0"/>
              <a:t>n</a:t>
            </a:r>
            <a:r>
              <a:rPr lang="zh-CN" altLang="en-US" dirty="0"/>
              <a:t>阶魔方阵，其元素由</a:t>
            </a:r>
            <a:r>
              <a:rPr lang="en-US" altLang="zh-CN" dirty="0"/>
              <a:t>1,2,3,…,</a:t>
            </a:r>
            <a:r>
              <a:rPr lang="en-US" altLang="zh-CN" sz="2800" dirty="0">
                <a:latin typeface="Times New Roman" panose="02020603050405020304" pitchFamily="18" charset="0"/>
              </a:rPr>
              <a:t> 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dirty="0"/>
              <a:t>共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zh-CN" altLang="en-US" dirty="0"/>
              <a:t>个整数组成。</a:t>
            </a:r>
            <a:r>
              <a:rPr lang="en-US" altLang="zh-CN" dirty="0"/>
              <a:t>MATLAB</a:t>
            </a:r>
            <a:r>
              <a:rPr lang="zh-CN" altLang="en-US" dirty="0"/>
              <a:t>提供了求魔方矩阵的函数</a:t>
            </a:r>
            <a:r>
              <a:rPr lang="en-US" altLang="zh-CN" dirty="0"/>
              <a:t>magic(n)</a:t>
            </a:r>
            <a:r>
              <a:rPr lang="zh-CN" altLang="en-US" dirty="0"/>
              <a:t>，其功能是生成一个</a:t>
            </a:r>
            <a:r>
              <a:rPr lang="en-US" altLang="zh-CN" dirty="0"/>
              <a:t>n</a:t>
            </a:r>
            <a:r>
              <a:rPr lang="zh-CN" altLang="en-US" dirty="0"/>
              <a:t>阶魔方阵。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222F-6676-BAF0-BC83-3F4CF94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63CE6-9C27-D871-4F63-707C25F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3199-81CA-C6BF-E445-12BB344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35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5FCB544-F61D-31E0-F842-6574119B29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159" y="4249735"/>
            <a:ext cx="3805555" cy="1932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7101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4B8C89-F8C7-BF5F-BD5C-C49A6A65C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B70B9-D98A-C730-A81F-A57CF5ACF1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2-4  </a:t>
            </a:r>
            <a:r>
              <a:rPr lang="zh-CN" altLang="en-US" dirty="0"/>
              <a:t>将</a:t>
            </a:r>
            <a:r>
              <a:rPr lang="en-US" altLang="zh-CN" dirty="0"/>
              <a:t>101~125</a:t>
            </a:r>
            <a:r>
              <a:rPr lang="zh-CN" altLang="en-US" dirty="0"/>
              <a:t>等</a:t>
            </a:r>
            <a:r>
              <a:rPr lang="en-US" altLang="zh-CN" dirty="0"/>
              <a:t>25</a:t>
            </a:r>
            <a:r>
              <a:rPr lang="zh-CN" altLang="en-US" dirty="0"/>
              <a:t>个数填入一个</a:t>
            </a:r>
            <a:r>
              <a:rPr lang="en-US" altLang="zh-CN" dirty="0"/>
              <a:t>5</a:t>
            </a:r>
            <a:r>
              <a:rPr lang="zh-CN" altLang="en-US" dirty="0"/>
              <a:t>行</a:t>
            </a:r>
            <a:r>
              <a:rPr lang="en-US" altLang="zh-CN" dirty="0"/>
              <a:t>5</a:t>
            </a:r>
            <a:r>
              <a:rPr lang="zh-CN" altLang="en-US" dirty="0"/>
              <a:t>列的表格中，使其每行、每列及对角线的和均为</a:t>
            </a:r>
            <a:r>
              <a:rPr lang="en-US" altLang="zh-CN" dirty="0"/>
              <a:t>565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buNone/>
            </a:pPr>
            <a:endParaRPr lang="en-US" altLang="zh-CN" dirty="0"/>
          </a:p>
          <a:p>
            <a:pPr>
              <a:buNone/>
            </a:pPr>
            <a:r>
              <a:rPr lang="zh-CN" altLang="en-US" dirty="0"/>
              <a:t>一个</a:t>
            </a:r>
            <a:r>
              <a:rPr lang="en-US" altLang="zh-CN" dirty="0"/>
              <a:t>5</a:t>
            </a:r>
            <a:r>
              <a:rPr lang="zh-CN" altLang="en-US" dirty="0"/>
              <a:t>阶段魔方矩阵的每行、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每列及对角线之后为</a:t>
            </a:r>
            <a:r>
              <a:rPr lang="en-US" altLang="zh-CN" dirty="0"/>
              <a:t>65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对其每个元素都加</a:t>
            </a:r>
            <a:r>
              <a:rPr lang="en-US" altLang="zh-CN" dirty="0"/>
              <a:t>100</a:t>
            </a:r>
            <a:r>
              <a:rPr lang="zh-CN" altLang="en-US" dirty="0"/>
              <a:t>后，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则满足题意。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26CA0A-24AD-869E-B246-90FD9D556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4E6255-2F6F-22E8-5644-D7D50F397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6A1E7E-594D-F55A-7376-08C9DA80C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36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333A6D54-2394-85CD-F31F-97003D4A4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410" y="2820628"/>
            <a:ext cx="5275580" cy="2594969"/>
          </a:xfrm>
          <a:prstGeom prst="rect">
            <a:avLst/>
          </a:prstGeom>
        </p:spPr>
      </p:pic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E94787A0-2A76-4432-18E6-3254A4DAD6C3}"/>
              </a:ext>
            </a:extLst>
          </p:cNvPr>
          <p:cNvCxnSpPr>
            <a:cxnSpLocks/>
          </p:cNvCxnSpPr>
          <p:nvPr/>
        </p:nvCxnSpPr>
        <p:spPr>
          <a:xfrm flipH="1">
            <a:off x="6283960" y="3947160"/>
            <a:ext cx="481203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8296F0BA-A50F-A78D-AFD2-55FFAF0852F5}"/>
              </a:ext>
            </a:extLst>
          </p:cNvPr>
          <p:cNvCxnSpPr>
            <a:cxnSpLocks/>
          </p:cNvCxnSpPr>
          <p:nvPr/>
        </p:nvCxnSpPr>
        <p:spPr>
          <a:xfrm flipV="1">
            <a:off x="7021830" y="3647440"/>
            <a:ext cx="0" cy="184404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8995F253-B7A7-A2DB-7CA2-527CDFFF401C}"/>
              </a:ext>
            </a:extLst>
          </p:cNvPr>
          <p:cNvCxnSpPr>
            <a:cxnSpLocks/>
          </p:cNvCxnSpPr>
          <p:nvPr/>
        </p:nvCxnSpPr>
        <p:spPr>
          <a:xfrm flipH="1" flipV="1">
            <a:off x="6283960" y="3677603"/>
            <a:ext cx="4653280" cy="18138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16462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69E5-CAD5-B2EF-C8EA-A20A3B8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638B-ECD5-2C3E-0F58-E1105087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7434931" cy="5171970"/>
          </a:xfrm>
        </p:spPr>
        <p:txBody>
          <a:bodyPr>
            <a:normAutofit/>
          </a:bodyPr>
          <a:lstStyle/>
          <a:p>
            <a:r>
              <a:rPr lang="zh-CN" altLang="en-US" dirty="0"/>
              <a:t>特殊矩阵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用于专门学科的特殊矩阵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）范德蒙矩阵</a:t>
            </a:r>
            <a:endParaRPr lang="en-US" altLang="zh-CN" sz="2800" dirty="0">
              <a:solidFill>
                <a:srgbClr val="0A10FE"/>
              </a:solidFill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范得蒙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Vandermonde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矩阵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最后一列全为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倒数第二列为一个指定的向量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其他各列是其后列与倒数第二列的点乘积。</a:t>
            </a:r>
            <a:r>
              <a:rPr lang="zh-CN" altLang="en-US" sz="2800" dirty="0">
                <a:latin typeface="Times New Roman" panose="02020603050405020304" pitchFamily="18" charset="0"/>
              </a:rPr>
              <a:t>可以用一个指定向量生成一个范得蒙矩阵。在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中，函数</a:t>
            </a:r>
            <a:r>
              <a:rPr lang="en-US" altLang="zh-CN" sz="2800" dirty="0" err="1">
                <a:solidFill>
                  <a:srgbClr val="0A10FE"/>
                </a:solidFill>
                <a:latin typeface="Times New Roman" panose="02020603050405020304" pitchFamily="18" charset="0"/>
              </a:rPr>
              <a:t>vander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(V)</a:t>
            </a:r>
            <a:r>
              <a:rPr lang="zh-CN" altLang="en-US" sz="2800" dirty="0">
                <a:latin typeface="Times New Roman" panose="02020603050405020304" pitchFamily="18" charset="0"/>
              </a:rPr>
              <a:t>生成以向量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为基础向量的范得蒙矩阵。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例如，</a:t>
            </a:r>
            <a:r>
              <a:rPr lang="en-US" altLang="zh-CN" sz="2800" dirty="0">
                <a:latin typeface="Times New Roman" panose="02020603050405020304" pitchFamily="18" charset="0"/>
              </a:rPr>
              <a:t>A=</a:t>
            </a:r>
            <a:r>
              <a:rPr lang="en-US" altLang="zh-CN" sz="2800" dirty="0" err="1">
                <a:latin typeface="Times New Roman" panose="02020603050405020304" pitchFamily="18" charset="0"/>
              </a:rPr>
              <a:t>vander</a:t>
            </a:r>
            <a:r>
              <a:rPr lang="en-US" altLang="zh-CN" sz="2800" dirty="0">
                <a:latin typeface="Times New Roman" panose="02020603050405020304" pitchFamily="18" charset="0"/>
              </a:rPr>
              <a:t>([1;2;3;5])</a:t>
            </a:r>
            <a:r>
              <a:rPr lang="zh-CN" altLang="en-US" sz="2800" dirty="0">
                <a:latin typeface="Times New Roman" panose="02020603050405020304" pitchFamily="18" charset="0"/>
              </a:rPr>
              <a:t>即可得到上述范得蒙矩阵。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222F-6676-BAF0-BC83-3F4CF94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63CE6-9C27-D871-4F63-707C25F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3199-81CA-C6BF-E445-12BB344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37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19D181A-0A62-C90C-897B-773645DCC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3400" y="3527955"/>
            <a:ext cx="3616960" cy="19314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7227931C-B20D-3631-E347-90C77C8535A6}"/>
              </a:ext>
            </a:extLst>
          </p:cNvPr>
          <p:cNvSpPr/>
          <p:nvPr/>
        </p:nvSpPr>
        <p:spPr>
          <a:xfrm>
            <a:off x="9641840" y="4180840"/>
            <a:ext cx="1330960" cy="1278572"/>
          </a:xfrm>
          <a:prstGeom prst="rect">
            <a:avLst/>
          </a:prstGeom>
          <a:noFill/>
          <a:ln w="38100">
            <a:solidFill>
              <a:srgbClr val="0A1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8321B8B-4ADE-2B0F-1DE9-BCE8A488D489}"/>
              </a:ext>
            </a:extLst>
          </p:cNvPr>
          <p:cNvSpPr/>
          <p:nvPr/>
        </p:nvSpPr>
        <p:spPr>
          <a:xfrm>
            <a:off x="8656320" y="4180840"/>
            <a:ext cx="543560" cy="1278572"/>
          </a:xfrm>
          <a:prstGeom prst="rect">
            <a:avLst/>
          </a:prstGeom>
          <a:noFill/>
          <a:ln w="28575">
            <a:solidFill>
              <a:srgbClr val="0A1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FF12D683-5AAF-D2B9-7C79-65D93B216739}"/>
              </a:ext>
            </a:extLst>
          </p:cNvPr>
          <p:cNvCxnSpPr>
            <a:stCxn id="9" idx="1"/>
          </p:cNvCxnSpPr>
          <p:nvPr/>
        </p:nvCxnSpPr>
        <p:spPr>
          <a:xfrm flipH="1">
            <a:off x="9199880" y="4820126"/>
            <a:ext cx="441960" cy="794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76103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69E5-CAD5-B2EF-C8EA-A20A3B8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638B-ECD5-2C3E-0F58-E1105087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" y="1338315"/>
            <a:ext cx="12184731" cy="4181370"/>
          </a:xfrm>
        </p:spPr>
        <p:txBody>
          <a:bodyPr>
            <a:normAutofit/>
          </a:bodyPr>
          <a:lstStyle/>
          <a:p>
            <a:r>
              <a:rPr lang="zh-CN" altLang="en-US" dirty="0"/>
              <a:t>特殊矩阵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用于专门学科的特殊矩阵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）希尔伯特矩阵</a:t>
            </a:r>
            <a:endParaRPr lang="en-US" altLang="zh-CN" sz="2800" dirty="0">
              <a:solidFill>
                <a:srgbClr val="0A10FE"/>
              </a:solidFill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希尔伯特（</a:t>
            </a:r>
            <a:r>
              <a:rPr lang="en-US" altLang="zh-CN" sz="2800" dirty="0">
                <a:latin typeface="Times New Roman" panose="02020603050405020304" pitchFamily="18" charset="0"/>
              </a:rPr>
              <a:t>Hilbert</a:t>
            </a:r>
            <a:r>
              <a:rPr lang="zh-CN" altLang="en-US" sz="2800" dirty="0">
                <a:latin typeface="Times New Roman" panose="02020603050405020304" pitchFamily="18" charset="0"/>
              </a:rPr>
              <a:t>）矩阵是一种数学变换矩阵，它的每个元素</a:t>
            </a:r>
            <a:r>
              <a:rPr lang="en-US" altLang="zh-CN" sz="2800" dirty="0" err="1">
                <a:latin typeface="Times New Roman" panose="02020603050405020304" pitchFamily="18" charset="0"/>
              </a:rPr>
              <a:t>h_ij</a:t>
            </a:r>
            <a:r>
              <a:rPr lang="en-US" altLang="zh-CN" sz="2800" dirty="0">
                <a:latin typeface="Times New Roman" panose="02020603050405020304" pitchFamily="18" charset="0"/>
              </a:rPr>
              <a:t>=1/(i+j−1)</a:t>
            </a:r>
            <a:r>
              <a:rPr lang="zh-CN" altLang="en-US" sz="2800" dirty="0">
                <a:latin typeface="Times New Roman" panose="02020603050405020304" pitchFamily="18" charset="0"/>
              </a:rPr>
              <a:t>。在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中，生成希尔伯特矩阵的函数是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hilb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希尔伯特矩阵是一个高度病态的矩阵，即任何一个元素发生微小变动，整个矩阵的值和逆矩阵都会发生很大变化，病态程度和阶数相关。</a:t>
            </a:r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中，有一个专门求希尔伯特矩阵的逆的函数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invhilb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(n)</a:t>
            </a:r>
            <a:r>
              <a:rPr lang="zh-CN" altLang="en-US" sz="2800" dirty="0">
                <a:latin typeface="Times New Roman" panose="02020603050405020304" pitchFamily="18" charset="0"/>
              </a:rPr>
              <a:t>，其功能是求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阶的希尔伯特矩阵的逆矩阵。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222F-6676-BAF0-BC83-3F4CF94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63CE6-9C27-D871-4F63-707C25F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3199-81CA-C6BF-E445-12BB344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38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CEB30F1-5400-E10F-B931-AD631ACE8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0240" y="4963617"/>
            <a:ext cx="4800600" cy="1481949"/>
          </a:xfrm>
          <a:prstGeom prst="rect">
            <a:avLst/>
          </a:prstGeom>
        </p:spPr>
      </p:pic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CD5E3D9-35C8-D3DD-608B-E18838947EA2}"/>
              </a:ext>
            </a:extLst>
          </p:cNvPr>
          <p:cNvCxnSpPr/>
          <p:nvPr/>
        </p:nvCxnSpPr>
        <p:spPr>
          <a:xfrm>
            <a:off x="7000240" y="5181600"/>
            <a:ext cx="148844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461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5A3E5E-E319-4616-E6B4-6599D3C5B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7C7FDC-02B2-03A1-EAC0-99DDDA28A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6652611" cy="489269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2-5: </a:t>
            </a:r>
            <a:r>
              <a:rPr lang="zh-CN" altLang="en-US" dirty="0"/>
              <a:t>求</a:t>
            </a:r>
            <a:r>
              <a:rPr lang="en-US" altLang="zh-CN" dirty="0"/>
              <a:t>4</a:t>
            </a:r>
            <a:r>
              <a:rPr lang="zh-CN" altLang="en-US" dirty="0"/>
              <a:t>阶希尔伯特矩阵及其逆矩阵。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命令如下：</a:t>
            </a:r>
            <a:endParaRPr lang="en-US" altLang="zh-CN" dirty="0"/>
          </a:p>
          <a:p>
            <a:pPr>
              <a:buNone/>
            </a:pPr>
            <a:r>
              <a:rPr lang="en-US" altLang="zh-CN" dirty="0">
                <a:solidFill>
                  <a:schemeClr val="accent6"/>
                </a:solidFill>
              </a:rPr>
              <a:t>%</a:t>
            </a:r>
            <a:r>
              <a:rPr lang="zh-CN" altLang="en-US" dirty="0">
                <a:solidFill>
                  <a:schemeClr val="accent6"/>
                </a:solidFill>
              </a:rPr>
              <a:t>以有理形式输出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dirty="0"/>
              <a:t>format rat</a:t>
            </a:r>
          </a:p>
          <a:p>
            <a:pPr>
              <a:buNone/>
            </a:pPr>
            <a:r>
              <a:rPr lang="en-US" altLang="zh-CN" dirty="0"/>
              <a:t>H = </a:t>
            </a:r>
            <a:r>
              <a:rPr lang="en-US" altLang="zh-CN" dirty="0" err="1"/>
              <a:t>hilb</a:t>
            </a:r>
            <a:r>
              <a:rPr lang="en-US" altLang="zh-CN" dirty="0"/>
              <a:t>(4)</a:t>
            </a:r>
          </a:p>
          <a:p>
            <a:pPr>
              <a:buNone/>
            </a:pPr>
            <a:r>
              <a:rPr lang="en-US" altLang="zh-CN" dirty="0"/>
              <a:t>H = </a:t>
            </a:r>
            <a:r>
              <a:rPr lang="en-US" altLang="zh-CN" dirty="0" err="1"/>
              <a:t>invhilb</a:t>
            </a:r>
            <a:r>
              <a:rPr lang="en-US" altLang="zh-CN" dirty="0"/>
              <a:t>(4)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1DC9EC-58AB-906B-6E9C-E5ACB8A27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948248-DAFF-E27B-2519-ADE71B27B0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E72EB1-21C3-B4F5-6E1C-2FEB07824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39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9EA4B80-2974-91A5-953C-16D4394F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8600" y="2334183"/>
            <a:ext cx="7709286" cy="388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195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B7FF245-4FD4-626F-132E-F8AB47190E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A8D2DE-F1E4-702C-2873-29B1F73AA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CD84E-9A70-B428-ADCA-553D91ED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81072-7C43-7873-594B-A474250F5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</a:t>
            </a:fld>
            <a:r>
              <a:rPr lang="zh-CN" altLang="en-US"/>
              <a:t>页</a:t>
            </a:r>
            <a:endParaRPr lang="zh-CN" altLang="en-US" dirty="0"/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09FF9B3-AC01-D9C8-84F3-4070B48730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kern="0" dirty="0">
                <a:latin typeface="Times New Roman" panose="02020603050405020304" pitchFamily="18" charset="0"/>
                <a:ea typeface="+mj-ea"/>
                <a:cs typeface="+mj-cs"/>
              </a:rPr>
              <a:t>MATLAB</a:t>
            </a:r>
            <a:r>
              <a:rPr lang="zh-CN" altLang="en-US" sz="2800" kern="0" dirty="0">
                <a:latin typeface="Times New Roman" panose="02020603050405020304" pitchFamily="18" charset="0"/>
                <a:ea typeface="+mj-ea"/>
                <a:cs typeface="+mj-cs"/>
              </a:rPr>
              <a:t>数据类型</a:t>
            </a:r>
            <a:endParaRPr lang="en-US" altLang="zh-CN" sz="2800" kern="0" dirty="0">
              <a:latin typeface="Times New Roman" panose="02020603050405020304" pitchFamily="18" charset="0"/>
              <a:ea typeface="+mj-ea"/>
              <a:cs typeface="+mj-cs"/>
            </a:endParaRPr>
          </a:p>
          <a:p>
            <a:pPr lvl="1"/>
            <a:r>
              <a:rPr lang="zh-CN" altLang="en-US" dirty="0"/>
              <a:t>整型数据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0E3499B-D6BD-ABC9-8398-60E4381ACD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3966" y="2708236"/>
            <a:ext cx="8312352" cy="2697701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55B2737-7AF9-60CB-1002-D4B778FB1675}"/>
              </a:ext>
            </a:extLst>
          </p:cNvPr>
          <p:cNvSpPr txBox="1"/>
          <p:nvPr/>
        </p:nvSpPr>
        <p:spPr>
          <a:xfrm>
            <a:off x="4272367" y="2246571"/>
            <a:ext cx="38567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表</a:t>
            </a:r>
            <a:r>
              <a:rPr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2-1 MATLAB</a:t>
            </a:r>
            <a:r>
              <a:rPr lang="zh-CN" altLang="en-US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的整型数据</a:t>
            </a:r>
          </a:p>
        </p:txBody>
      </p:sp>
    </p:spTree>
    <p:extLst>
      <p:ext uri="{BB962C8B-B14F-4D97-AF65-F5344CB8AC3E}">
        <p14:creationId xmlns:p14="http://schemas.microsoft.com/office/powerpoint/2010/main" val="36267294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69E5-CAD5-B2EF-C8EA-A20A3B8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638B-ECD5-2C3E-0F58-E1105087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" y="1338314"/>
            <a:ext cx="6154771" cy="5018036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特殊矩阵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用于专门学科的特殊矩阵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）托普利兹矩阵</a:t>
            </a:r>
            <a:endParaRPr lang="en-US" altLang="zh-CN" sz="2800" dirty="0">
              <a:solidFill>
                <a:srgbClr val="0A10FE"/>
              </a:solidFill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托普利兹</a:t>
            </a:r>
            <a:r>
              <a:rPr lang="en-US" altLang="zh-CN" sz="2800" dirty="0">
                <a:latin typeface="Times New Roman" panose="02020603050405020304" pitchFamily="18" charset="0"/>
              </a:rPr>
              <a:t>(Toeplitz)</a:t>
            </a:r>
            <a:r>
              <a:rPr lang="zh-CN" altLang="en-US" sz="2800" dirty="0">
                <a:latin typeface="Times New Roman" panose="02020603050405020304" pitchFamily="18" charset="0"/>
              </a:rPr>
              <a:t>矩阵除第一行第一列外，其他每个元素都与左上角的元素相同。生成托普利兹矩阵的函数是</a:t>
            </a:r>
            <a:r>
              <a:rPr lang="en-US" altLang="zh-CN" sz="2800" dirty="0" err="1">
                <a:latin typeface="Times New Roman" panose="02020603050405020304" pitchFamily="18" charset="0"/>
              </a:rPr>
              <a:t>toeplitz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x,y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zh-CN" altLang="en-US" sz="2800" dirty="0">
                <a:latin typeface="Times New Roman" panose="02020603050405020304" pitchFamily="18" charset="0"/>
              </a:rPr>
              <a:t>，它生成一个以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为第一列，</a:t>
            </a:r>
            <a:r>
              <a:rPr lang="en-US" altLang="zh-CN" sz="2800" dirty="0">
                <a:latin typeface="Times New Roman" panose="02020603050405020304" pitchFamily="18" charset="0"/>
              </a:rPr>
              <a:t>y</a:t>
            </a:r>
            <a:r>
              <a:rPr lang="zh-CN" altLang="en-US" sz="2800" dirty="0">
                <a:latin typeface="Times New Roman" panose="02020603050405020304" pitchFamily="18" charset="0"/>
              </a:rPr>
              <a:t>为第一行的托普利兹矩阵。这里</a:t>
            </a:r>
            <a:r>
              <a:rPr lang="en-US" altLang="zh-CN" sz="2800" dirty="0">
                <a:latin typeface="Times New Roman" panose="02020603050405020304" pitchFamily="18" charset="0"/>
              </a:rPr>
              <a:t>x, y</a:t>
            </a:r>
            <a:r>
              <a:rPr lang="zh-CN" altLang="en-US" sz="2800" dirty="0">
                <a:latin typeface="Times New Roman" panose="02020603050405020304" pitchFamily="18" charset="0"/>
              </a:rPr>
              <a:t>均为向量，两者不必等长。</a:t>
            </a:r>
            <a:r>
              <a:rPr lang="en-US" altLang="zh-CN" sz="2800" dirty="0" err="1">
                <a:latin typeface="Times New Roman" panose="02020603050405020304" pitchFamily="18" charset="0"/>
              </a:rPr>
              <a:t>toeplitz</a:t>
            </a:r>
            <a:r>
              <a:rPr lang="en-US" altLang="zh-CN" sz="2800" dirty="0">
                <a:latin typeface="Times New Roman" panose="02020603050405020304" pitchFamily="18" charset="0"/>
              </a:rPr>
              <a:t>(x)</a:t>
            </a:r>
            <a:r>
              <a:rPr lang="zh-CN" altLang="en-US" sz="2800" dirty="0">
                <a:latin typeface="Times New Roman" panose="02020603050405020304" pitchFamily="18" charset="0"/>
              </a:rPr>
              <a:t>用向量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latin typeface="Times New Roman" panose="02020603050405020304" pitchFamily="18" charset="0"/>
              </a:rPr>
              <a:t>生成一个对称的托普利兹矩阵。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例如 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T=</a:t>
            </a:r>
            <a:r>
              <a:rPr lang="en-US" altLang="zh-CN" sz="2800" dirty="0" err="1">
                <a:solidFill>
                  <a:srgbClr val="0A10FE"/>
                </a:solidFill>
                <a:latin typeface="Times New Roman" panose="02020603050405020304" pitchFamily="18" charset="0"/>
              </a:rPr>
              <a:t>toeplitz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(1:6)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。</a:t>
            </a:r>
            <a:endParaRPr lang="en-US" altLang="zh-CN" sz="2800" dirty="0">
              <a:solidFill>
                <a:srgbClr val="0A10FE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222F-6676-BAF0-BC83-3F4CF94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63CE6-9C27-D871-4F63-707C25F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3199-81CA-C6BF-E445-12BB344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BA714D5-269E-4601-2D54-3CFE11BBD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492375"/>
            <a:ext cx="5841967" cy="270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64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69E5-CAD5-B2EF-C8EA-A20A3B8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638B-ECD5-2C3E-0F58-E1105087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" y="1338314"/>
            <a:ext cx="6154771" cy="5018036"/>
          </a:xfrm>
        </p:spPr>
        <p:txBody>
          <a:bodyPr>
            <a:normAutofit/>
          </a:bodyPr>
          <a:lstStyle/>
          <a:p>
            <a:r>
              <a:rPr lang="zh-CN" altLang="en-US" dirty="0"/>
              <a:t>特殊矩阵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用于专门学科的特殊矩阵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5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）伴随矩阵</a:t>
            </a:r>
            <a:endParaRPr lang="en-US" altLang="zh-CN" sz="2800" dirty="0">
              <a:solidFill>
                <a:srgbClr val="0A10FE"/>
              </a:solidFill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生成伴随矩阵的函数是</a:t>
            </a:r>
            <a:r>
              <a:rPr lang="en-US" altLang="zh-CN" sz="2800" dirty="0" err="1">
                <a:latin typeface="Times New Roman" panose="02020603050405020304" pitchFamily="18" charset="0"/>
              </a:rPr>
              <a:t>compan</a:t>
            </a:r>
            <a:r>
              <a:rPr lang="en-US" altLang="zh-CN" sz="2800" dirty="0">
                <a:latin typeface="Times New Roman" panose="02020603050405020304" pitchFamily="18" charset="0"/>
              </a:rPr>
              <a:t>(p)</a:t>
            </a:r>
            <a:r>
              <a:rPr lang="zh-CN" altLang="en-US" sz="2800" dirty="0">
                <a:latin typeface="Times New Roman" panose="02020603050405020304" pitchFamily="18" charset="0"/>
              </a:rPr>
              <a:t>，其中</a:t>
            </a:r>
            <a:r>
              <a:rPr lang="en-US" altLang="zh-CN" sz="2800" dirty="0"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latin typeface="Times New Roman" panose="02020603050405020304" pitchFamily="18" charset="0"/>
              </a:rPr>
              <a:t>是一个多项式的系数向量，高次幂系数排在前，低次幂排在后。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例如，为了求多项式的</a:t>
            </a:r>
            <a:r>
              <a:rPr lang="en-US" altLang="zh-CN" sz="2800" dirty="0">
                <a:latin typeface="Times New Roman" panose="02020603050405020304" pitchFamily="18" charset="0"/>
              </a:rPr>
              <a:t>x</a:t>
            </a:r>
            <a:r>
              <a:rPr lang="en-US" altLang="zh-CN" sz="2800" baseline="30000" dirty="0">
                <a:solidFill>
                  <a:schemeClr val="tx1"/>
                </a:solidFill>
                <a:uFillTx/>
                <a:latin typeface="Times New Roman" panose="02020603050405020304" pitchFamily="18" charset="0"/>
              </a:rPr>
              <a:t>3</a:t>
            </a:r>
            <a:r>
              <a:rPr lang="en-US" altLang="zh-CN" sz="2800" dirty="0">
                <a:latin typeface="Times New Roman" panose="02020603050405020304" pitchFamily="18" charset="0"/>
              </a:rPr>
              <a:t>-7x+6</a:t>
            </a:r>
            <a:r>
              <a:rPr lang="zh-CN" altLang="en-US" sz="2800" dirty="0">
                <a:latin typeface="Times New Roman" panose="02020603050405020304" pitchFamily="18" charset="0"/>
              </a:rPr>
              <a:t>的伴随矩阵，可使用命令：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p=[1,0,-7,6];</a:t>
            </a:r>
            <a:r>
              <a:rPr lang="en-US" altLang="zh-CN" dirty="0"/>
              <a:t>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compan</a:t>
            </a:r>
            <a:r>
              <a:rPr lang="en-US" altLang="zh-CN" sz="2800" dirty="0">
                <a:latin typeface="Times New Roman" panose="02020603050405020304" pitchFamily="18" charset="0"/>
              </a:rPr>
              <a:t>(p)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222F-6676-BAF0-BC83-3F4CF94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63CE6-9C27-D871-4F63-707C25F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3199-81CA-C6BF-E445-12BB344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3D0749-726E-D6E4-984C-77F780444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5067" y="2776220"/>
            <a:ext cx="5229225" cy="205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47191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0A69E5-CAD5-B2EF-C8EA-A20A3B83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54638B-ECD5-2C3E-0F58-E1105087C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" y="1338314"/>
            <a:ext cx="6154771" cy="5018036"/>
          </a:xfrm>
        </p:spPr>
        <p:txBody>
          <a:bodyPr>
            <a:normAutofit/>
          </a:bodyPr>
          <a:lstStyle/>
          <a:p>
            <a:r>
              <a:rPr lang="zh-CN" altLang="en-US" dirty="0"/>
              <a:t>特殊矩阵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用于专门学科的特殊矩阵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6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）帕斯卡矩阵</a:t>
            </a:r>
            <a:endParaRPr lang="en-US" altLang="zh-CN" sz="2800" dirty="0">
              <a:solidFill>
                <a:srgbClr val="0A10FE"/>
              </a:solidFill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二次项               展开后的系数随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的增大组成一个三角形表，称为杨辉三角形。由杨辉三角形表组成的矩阵称为帕斯卡</a:t>
            </a:r>
            <a:r>
              <a:rPr lang="en-US" altLang="zh-CN" sz="2800" dirty="0">
                <a:latin typeface="Times New Roman" panose="02020603050405020304" pitchFamily="18" charset="0"/>
              </a:rPr>
              <a:t>(Pascal)</a:t>
            </a:r>
            <a:r>
              <a:rPr lang="zh-CN" altLang="en-US" sz="2800" dirty="0">
                <a:latin typeface="Times New Roman" panose="02020603050405020304" pitchFamily="18" charset="0"/>
              </a:rPr>
              <a:t>矩阵。函数</a:t>
            </a:r>
            <a:r>
              <a:rPr lang="en-US" altLang="zh-CN" sz="2800" dirty="0">
                <a:latin typeface="Times New Roman" panose="02020603050405020304" pitchFamily="18" charset="0"/>
              </a:rPr>
              <a:t>pascal(n)</a:t>
            </a:r>
            <a:r>
              <a:rPr lang="zh-CN" altLang="en-US" sz="2800" dirty="0">
                <a:latin typeface="Times New Roman" panose="02020603050405020304" pitchFamily="18" charset="0"/>
              </a:rPr>
              <a:t>生成一个</a:t>
            </a:r>
            <a:r>
              <a:rPr lang="en-US" altLang="zh-CN" sz="2800" dirty="0">
                <a:latin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</a:rPr>
              <a:t>阶帕斯卡矩阵。</a:t>
            </a:r>
            <a:r>
              <a:rPr lang="zh-CN" altLang="en-US" dirty="0"/>
              <a:t>该矩阵元素满足：</a:t>
            </a:r>
            <a:endParaRPr lang="en-US" altLang="zh-CN" dirty="0"/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 = A(i,j-1)+A(i-1,j)</a:t>
            </a:r>
            <a:r>
              <a:rPr lang="zh-CN" altLang="en-US" dirty="0"/>
              <a:t>，且第一行和第一列均为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E222F-6676-BAF0-BC83-3F4CF9427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963CE6-9C27-D871-4F63-707C25F2A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6C13199-81CA-C6BF-E445-12BB344C8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42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8" name="对象 7">
            <a:extLst>
              <a:ext uri="{FF2B5EF4-FFF2-40B4-BE49-F238E27FC236}">
                <a16:creationId xmlns:a16="http://schemas.microsoft.com/office/drawing/2014/main" id="{FE4DB2CB-CCCD-A6F6-47D5-1D29F4BAE7E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4961683"/>
              </p:ext>
            </p:extLst>
          </p:nvPr>
        </p:nvGraphicFramePr>
        <p:xfrm>
          <a:off x="1916147" y="2697480"/>
          <a:ext cx="1215673" cy="5470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07960" imgH="228600" progId="Equation.DSMT4">
                  <p:embed/>
                </p:oleObj>
              </mc:Choice>
              <mc:Fallback>
                <p:oleObj name="Equation" r:id="rId2" imgW="50796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6147" y="2697480"/>
                        <a:ext cx="1215673" cy="5470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图片 8">
            <a:extLst>
              <a:ext uri="{FF2B5EF4-FFF2-40B4-BE49-F238E27FC236}">
                <a16:creationId xmlns:a16="http://schemas.microsoft.com/office/drawing/2014/main" id="{E801C336-099C-88A0-69A2-3124F4910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1920" y="2894038"/>
            <a:ext cx="5074262" cy="2292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414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F35B5B-EE72-7AFA-45D8-3CA1DA329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2B1BDA-443E-5084-0ACF-ED9180A83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4544411" cy="1981730"/>
          </a:xfrm>
        </p:spPr>
        <p:txBody>
          <a:bodyPr>
            <a:normAutofit fontScale="92500"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2-6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求</a:t>
            </a:r>
            <a:r>
              <a:rPr lang="en-US" altLang="zh-CN" sz="2800" dirty="0">
                <a:latin typeface="Times New Roman" panose="02020603050405020304" pitchFamily="18" charset="0"/>
              </a:rPr>
              <a:t>(</a:t>
            </a:r>
            <a:r>
              <a:rPr lang="en-US" altLang="zh-CN" sz="2800" dirty="0" err="1">
                <a:latin typeface="Times New Roman" panose="02020603050405020304" pitchFamily="18" charset="0"/>
              </a:rPr>
              <a:t>x+y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5</a:t>
            </a:r>
            <a:r>
              <a:rPr lang="zh-CN" altLang="en-US" dirty="0"/>
              <a:t>的展开式。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命令窗口，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输入命令：</a:t>
            </a:r>
            <a:br>
              <a:rPr lang="zh-CN" altLang="en-US" dirty="0"/>
            </a:br>
            <a:r>
              <a:rPr lang="en-US" altLang="zh-CN" dirty="0"/>
              <a:t>pascal(6)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534919-AC4B-EAC6-BC51-9665A9CF9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895E06-F31F-D9DA-4B50-7B31D7583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0884019-CD42-F594-D5DD-9860FB7CD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0A77E23-694E-6AAB-4B80-F5E28782EC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63" y="2533888"/>
            <a:ext cx="7040616" cy="3181112"/>
          </a:xfrm>
          <a:prstGeom prst="rect">
            <a:avLst/>
          </a:prstGeom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9F3642AD-BBC8-D9F1-257A-155440FE9E6F}"/>
              </a:ext>
            </a:extLst>
          </p:cNvPr>
          <p:cNvCxnSpPr>
            <a:cxnSpLocks/>
          </p:cNvCxnSpPr>
          <p:nvPr/>
        </p:nvCxnSpPr>
        <p:spPr>
          <a:xfrm flipV="1">
            <a:off x="4357271" y="3474720"/>
            <a:ext cx="5716369" cy="211381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DA2FC164-E139-E6C2-6CEF-368138903DD3}"/>
              </a:ext>
            </a:extLst>
          </p:cNvPr>
          <p:cNvSpPr txBox="1"/>
          <p:nvPr/>
        </p:nvSpPr>
        <p:spPr>
          <a:xfrm>
            <a:off x="3901547" y="5751090"/>
            <a:ext cx="6776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矩阵次对角线上的元素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1,5,10,10,5,1</a:t>
            </a:r>
            <a:r>
              <a:rPr lang="zh-CN" altLang="en-US" sz="20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即为展开式的系数。</a:t>
            </a:r>
          </a:p>
        </p:txBody>
      </p:sp>
    </p:spTree>
    <p:extLst>
      <p:ext uri="{BB962C8B-B14F-4D97-AF65-F5344CB8AC3E}">
        <p14:creationId xmlns:p14="http://schemas.microsoft.com/office/powerpoint/2010/main" val="376338284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算术运算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1.</a:t>
            </a:r>
            <a:r>
              <a:rPr lang="zh-CN" altLang="en-US" dirty="0"/>
              <a:t>  </a:t>
            </a:r>
            <a:r>
              <a:rPr lang="zh-CN" altLang="en-US" sz="2800" dirty="0">
                <a:latin typeface="Times New Roman" panose="02020603050405020304" pitchFamily="18" charset="0"/>
              </a:rPr>
              <a:t>基本算术运算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720000">
              <a:buNone/>
            </a:pPr>
            <a:r>
              <a:rPr lang="zh-CN" altLang="en-US" dirty="0"/>
              <a:t> </a:t>
            </a:r>
            <a:r>
              <a:rPr lang="en-US" altLang="zh-CN" dirty="0"/>
              <a:t>MATLAB</a:t>
            </a:r>
            <a:r>
              <a:rPr lang="zh-CN" altLang="en-US" dirty="0"/>
              <a:t>的基本算术运算有：＋</a:t>
            </a:r>
            <a:r>
              <a:rPr lang="en-US" altLang="zh-CN" dirty="0"/>
              <a:t>(</a:t>
            </a:r>
            <a:r>
              <a:rPr lang="zh-CN" altLang="en-US" dirty="0"/>
              <a:t>加</a:t>
            </a:r>
            <a:r>
              <a:rPr lang="en-US" altLang="zh-CN" dirty="0"/>
              <a:t>)</a:t>
            </a:r>
            <a:r>
              <a:rPr lang="zh-CN" altLang="en-US" dirty="0"/>
              <a:t>、－</a:t>
            </a: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</a:t>
            </a:r>
            <a:r>
              <a:rPr lang="zh-CN" altLang="en-US" dirty="0"/>
              <a:t>、*</a:t>
            </a:r>
            <a:r>
              <a:rPr lang="en-US" altLang="zh-CN" dirty="0"/>
              <a:t>(</a:t>
            </a:r>
            <a:r>
              <a:rPr lang="zh-CN" altLang="en-US" dirty="0"/>
              <a:t>乘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/(</a:t>
            </a:r>
            <a:r>
              <a:rPr lang="zh-CN" altLang="en-US" dirty="0"/>
              <a:t>右除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\(</a:t>
            </a:r>
            <a:r>
              <a:rPr lang="zh-CN" altLang="en-US" dirty="0"/>
              <a:t>左除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^(</a:t>
            </a:r>
            <a:r>
              <a:rPr lang="zh-CN" altLang="en-US" dirty="0"/>
              <a:t>乘方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        </a:t>
            </a:r>
            <a:r>
              <a:rPr lang="zh-CN" altLang="en-US" dirty="0">
                <a:solidFill>
                  <a:srgbClr val="FF0000"/>
                </a:solidFill>
              </a:rPr>
              <a:t>注意：</a:t>
            </a:r>
            <a:r>
              <a:rPr lang="zh-CN" altLang="en-US" dirty="0"/>
              <a:t>运算是</a:t>
            </a:r>
            <a:r>
              <a:rPr lang="zh-CN" altLang="en-US" dirty="0">
                <a:solidFill>
                  <a:srgbClr val="FF0000"/>
                </a:solidFill>
              </a:rPr>
              <a:t>在矩阵意义下</a:t>
            </a:r>
            <a:r>
              <a:rPr lang="zh-CN" altLang="en-US" dirty="0"/>
              <a:t>进行的，单个数据的算术运算只是矩阵的一种特例。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474148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算术运算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1.</a:t>
            </a:r>
            <a:r>
              <a:rPr lang="zh-CN" altLang="en-US" dirty="0"/>
              <a:t>  </a:t>
            </a:r>
            <a:r>
              <a:rPr lang="zh-CN" altLang="en-US" sz="2800" dirty="0">
                <a:latin typeface="Times New Roman" panose="02020603050405020304" pitchFamily="18" charset="0"/>
              </a:rPr>
              <a:t>基本算术运算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</a:t>
            </a:r>
            <a:r>
              <a:rPr lang="zh-CN" altLang="en-US" sz="2800" dirty="0">
                <a:latin typeface="Times New Roman" panose="02020603050405020304" pitchFamily="18" charset="0"/>
              </a:rPr>
              <a:t>）矩阵加减运算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720000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两个矩阵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，可以由</a:t>
            </a:r>
            <a:r>
              <a:rPr lang="en-US" altLang="zh-CN" sz="2800" dirty="0">
                <a:latin typeface="Times New Roman" panose="02020603050405020304" pitchFamily="18" charset="0"/>
              </a:rPr>
              <a:t>A+B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A-B</a:t>
            </a:r>
            <a:r>
              <a:rPr lang="zh-CN" altLang="en-US" sz="2800" dirty="0">
                <a:latin typeface="Times New Roman" panose="02020603050405020304" pitchFamily="18" charset="0"/>
              </a:rPr>
              <a:t>实现矩阵的加减运算。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720000">
              <a:buNone/>
            </a:pP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运算规则：</a:t>
            </a:r>
            <a:r>
              <a:rPr lang="en-US" altLang="zh-CN" sz="2800" dirty="0">
                <a:latin typeface="Times New Roman" panose="02020603050405020304" pitchFamily="18" charset="0"/>
              </a:rPr>
              <a:t>I . </a:t>
            </a:r>
            <a:r>
              <a:rPr lang="zh-CN" altLang="en-US" sz="2800" dirty="0">
                <a:latin typeface="Times New Roman" panose="02020603050405020304" pitchFamily="18" charset="0"/>
              </a:rPr>
              <a:t>若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矩阵的尺寸相同，则执行矩阵的加减运算，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矩阵的相应元素相加减。</a:t>
            </a:r>
            <a:r>
              <a:rPr lang="en-US" altLang="zh-CN" sz="2800" dirty="0">
                <a:latin typeface="Times New Roman" panose="02020603050405020304" pitchFamily="18" charset="0"/>
              </a:rPr>
              <a:t>II. 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与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的尺寸不相同</a:t>
            </a:r>
            <a:r>
              <a:rPr lang="zh-CN" altLang="en-US" sz="2800" dirty="0">
                <a:latin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将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给出错误信息</a:t>
            </a:r>
            <a:r>
              <a:rPr lang="zh-CN" altLang="en-US" sz="2800" dirty="0">
                <a:latin typeface="Times New Roman" panose="02020603050405020304" pitchFamily="18" charset="0"/>
              </a:rPr>
              <a:t>，提示用户两个矩阵的维数不匹配。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III. </a:t>
            </a:r>
            <a:r>
              <a:rPr lang="zh-CN" altLang="en-US" dirty="0"/>
              <a:t>标量与矩阵的加减运算，等于标量与矩阵的每一个元素进行加减运算，并形成与被操作矩阵相同尺寸的新矩阵。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26046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算术运算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1.</a:t>
            </a:r>
            <a:r>
              <a:rPr lang="zh-CN" altLang="en-US" dirty="0"/>
              <a:t>  </a:t>
            </a:r>
            <a:r>
              <a:rPr lang="zh-CN" altLang="en-US" sz="2800" dirty="0">
                <a:latin typeface="Times New Roman" panose="02020603050405020304" pitchFamily="18" charset="0"/>
              </a:rPr>
              <a:t>基本算术运算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）矩阵乘法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720000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假定有两个矩阵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，若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 err="1">
                <a:latin typeface="Times New Roman" panose="02020603050405020304" pitchFamily="18" charset="0"/>
              </a:rPr>
              <a:t>m×n</a:t>
            </a:r>
            <a:r>
              <a:rPr lang="zh-CN" altLang="en-US" sz="2800" dirty="0">
                <a:latin typeface="Times New Roman" panose="02020603050405020304" pitchFamily="18" charset="0"/>
              </a:rPr>
              <a:t>矩阵，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 err="1">
                <a:latin typeface="Times New Roman" panose="02020603050405020304" pitchFamily="18" charset="0"/>
              </a:rPr>
              <a:t>n×p</a:t>
            </a:r>
            <a:r>
              <a:rPr lang="zh-CN" altLang="en-US" sz="2800" dirty="0">
                <a:latin typeface="Times New Roman" panose="02020603050405020304" pitchFamily="18" charset="0"/>
              </a:rPr>
              <a:t>矩阵，则</a:t>
            </a:r>
            <a:r>
              <a:rPr lang="en-US" altLang="zh-CN" sz="2800" dirty="0">
                <a:latin typeface="Times New Roman" panose="02020603050405020304" pitchFamily="18" charset="0"/>
              </a:rPr>
              <a:t>C=A*B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 err="1">
                <a:latin typeface="Times New Roman" panose="02020603050405020304" pitchFamily="18" charset="0"/>
              </a:rPr>
              <a:t>m×p</a:t>
            </a:r>
            <a:r>
              <a:rPr lang="zh-CN" altLang="en-US" sz="2800" dirty="0">
                <a:latin typeface="Times New Roman" panose="02020603050405020304" pitchFamily="18" charset="0"/>
              </a:rPr>
              <a:t>矩阵。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矩阵乘法要求被操作矩阵具有适当的维数。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7039237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算术运算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1.</a:t>
            </a:r>
            <a:r>
              <a:rPr lang="zh-CN" altLang="en-US" dirty="0"/>
              <a:t>  </a:t>
            </a:r>
            <a:r>
              <a:rPr lang="zh-CN" altLang="en-US" sz="2800" dirty="0">
                <a:latin typeface="Times New Roman" panose="02020603050405020304" pitchFamily="18" charset="0"/>
              </a:rPr>
              <a:t>基本算术运算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）矩阵除法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720000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在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中，有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两种矩阵除法运算：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\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/</a:t>
            </a:r>
            <a:r>
              <a:rPr lang="zh-CN" altLang="en-US" sz="2800" dirty="0">
                <a:latin typeface="Times New Roman" panose="02020603050405020304" pitchFamily="18" charset="0"/>
              </a:rPr>
              <a:t>，分别表示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左除和右除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如果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矩阵是非奇异方阵，则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A\B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B/A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运算可以实现。</a:t>
            </a:r>
            <a:r>
              <a:rPr lang="en-US" altLang="zh-CN" sz="2800" dirty="0">
                <a:latin typeface="Times New Roman" panose="02020603050405020304" pitchFamily="18" charset="0"/>
              </a:rPr>
              <a:t>A\B</a:t>
            </a:r>
            <a:r>
              <a:rPr lang="zh-CN" altLang="en-US" sz="2800" dirty="0">
                <a:latin typeface="Times New Roman" panose="02020603050405020304" pitchFamily="18" charset="0"/>
              </a:rPr>
              <a:t>等效于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的逆左乘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矩阵，也就是</a:t>
            </a:r>
            <a:r>
              <a:rPr lang="en-US" altLang="zh-CN" sz="2800" dirty="0">
                <a:latin typeface="Times New Roman" panose="02020603050405020304" pitchFamily="18" charset="0"/>
              </a:rPr>
              <a:t>inv(A)*B</a:t>
            </a:r>
            <a:r>
              <a:rPr lang="zh-CN" altLang="en-US" sz="2800" dirty="0">
                <a:latin typeface="Times New Roman" panose="02020603050405020304" pitchFamily="18" charset="0"/>
              </a:rPr>
              <a:t>，而</a:t>
            </a:r>
            <a:r>
              <a:rPr lang="en-US" altLang="zh-CN" sz="2800" dirty="0">
                <a:latin typeface="Times New Roman" panose="02020603050405020304" pitchFamily="18" charset="0"/>
              </a:rPr>
              <a:t>B/A</a:t>
            </a:r>
            <a:r>
              <a:rPr lang="zh-CN" altLang="en-US" sz="2800" dirty="0">
                <a:latin typeface="Times New Roman" panose="02020603050405020304" pitchFamily="18" charset="0"/>
              </a:rPr>
              <a:t>等效于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矩阵的逆右乘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矩阵，也就是</a:t>
            </a:r>
            <a:r>
              <a:rPr lang="en-US" altLang="zh-CN" sz="2800" dirty="0">
                <a:latin typeface="Times New Roman" panose="02020603050405020304" pitchFamily="18" charset="0"/>
              </a:rPr>
              <a:t>B*inv(A)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</a:rPr>
              <a:t>        对于含有标量的运算，两种除法运算的结果相同，如</a:t>
            </a:r>
            <a:r>
              <a:rPr lang="en-US" altLang="zh-CN" sz="2800" dirty="0">
                <a:latin typeface="Times New Roman" panose="02020603050405020304" pitchFamily="18" charset="0"/>
              </a:rPr>
              <a:t>3/4</a:t>
            </a:r>
            <a:r>
              <a:rPr lang="zh-CN" altLang="en-US" sz="2800" dirty="0">
                <a:latin typeface="Times New Roman" panose="02020603050405020304" pitchFamily="18" charset="0"/>
              </a:rPr>
              <a:t>和</a:t>
            </a:r>
            <a:r>
              <a:rPr lang="en-US" altLang="zh-CN" sz="2800" dirty="0">
                <a:latin typeface="Times New Roman" panose="02020603050405020304" pitchFamily="18" charset="0"/>
              </a:rPr>
              <a:t>4\3</a:t>
            </a:r>
            <a:r>
              <a:rPr lang="zh-CN" altLang="en-US" sz="2800" dirty="0">
                <a:latin typeface="Times New Roman" panose="02020603050405020304" pitchFamily="18" charset="0"/>
              </a:rPr>
              <a:t>有相同的值，都等于</a:t>
            </a:r>
            <a:r>
              <a:rPr lang="en-US" altLang="zh-CN" sz="2800" dirty="0">
                <a:latin typeface="Times New Roman" panose="02020603050405020304" pitchFamily="18" charset="0"/>
              </a:rPr>
              <a:t>0.75</a:t>
            </a:r>
            <a:r>
              <a:rPr lang="zh-CN" altLang="en-US" sz="2800" dirty="0">
                <a:latin typeface="Times New Roman" panose="02020603050405020304" pitchFamily="18" charset="0"/>
              </a:rPr>
              <a:t>。又如，设</a:t>
            </a:r>
            <a:r>
              <a:rPr lang="en-US" altLang="zh-CN" sz="2800" dirty="0">
                <a:latin typeface="Times New Roman" panose="02020603050405020304" pitchFamily="18" charset="0"/>
              </a:rPr>
              <a:t>a=[10.5,25]</a:t>
            </a:r>
            <a:r>
              <a:rPr lang="zh-CN" altLang="en-US" sz="2800" dirty="0">
                <a:latin typeface="Times New Roman" panose="02020603050405020304" pitchFamily="18" charset="0"/>
              </a:rPr>
              <a:t>，则</a:t>
            </a:r>
            <a:r>
              <a:rPr lang="en-US" altLang="zh-CN" sz="2800" dirty="0">
                <a:latin typeface="Times New Roman" panose="02020603050405020304" pitchFamily="18" charset="0"/>
              </a:rPr>
              <a:t>a/5=5\a=[2.1000 5.0000]</a:t>
            </a:r>
            <a:r>
              <a:rPr lang="zh-CN" altLang="en-US" sz="2800" dirty="0">
                <a:latin typeface="Times New Roman" panose="02020603050405020304" pitchFamily="18" charset="0"/>
              </a:rPr>
              <a:t>。对于矩阵来说，左除和右除表示两种不同的除数矩阵和被除数矩阵的关系。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对于矩阵运算，一般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A\B≠B/A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。</a:t>
            </a:r>
            <a:endParaRPr lang="en-US" altLang="zh-CN" dirty="0">
              <a:solidFill>
                <a:srgbClr val="0A10FE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5480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4214211" cy="4892690"/>
          </a:xfrm>
        </p:spPr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算术运算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1.</a:t>
            </a:r>
            <a:r>
              <a:rPr lang="zh-CN" altLang="en-US" dirty="0"/>
              <a:t>  </a:t>
            </a:r>
            <a:r>
              <a:rPr lang="zh-CN" altLang="en-US" sz="2800" dirty="0">
                <a:latin typeface="Times New Roman" panose="02020603050405020304" pitchFamily="18" charset="0"/>
              </a:rPr>
              <a:t>基本算术运算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4</a:t>
            </a:r>
            <a:r>
              <a:rPr lang="zh-CN" altLang="en-US" sz="2800" dirty="0">
                <a:latin typeface="Times New Roman" panose="02020603050405020304" pitchFamily="18" charset="0"/>
              </a:rPr>
              <a:t>）矩阵乘方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一个矩阵的乘方运算可以表示成</a:t>
            </a:r>
            <a:r>
              <a:rPr lang="en-US" altLang="zh-CN" sz="2800" dirty="0" err="1">
                <a:latin typeface="Times New Roman" panose="02020603050405020304" pitchFamily="18" charset="0"/>
              </a:rPr>
              <a:t>A^x</a:t>
            </a:r>
            <a:r>
              <a:rPr lang="zh-CN" altLang="en-US" sz="2800" dirty="0">
                <a:latin typeface="Times New Roman" panose="02020603050405020304" pitchFamily="18" charset="0"/>
              </a:rPr>
              <a:t>，要求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为方阵</a:t>
            </a:r>
            <a:r>
              <a:rPr lang="zh-CN" altLang="en-US" sz="2800" dirty="0">
                <a:latin typeface="Times New Roman" panose="02020603050405020304" pitchFamily="18" charset="0"/>
              </a:rPr>
              <a:t>，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x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为标量</a:t>
            </a:r>
            <a:r>
              <a:rPr lang="zh-CN" altLang="en-US" sz="2800" dirty="0">
                <a:latin typeface="Times New Roman" panose="02020603050405020304" pitchFamily="18" charset="0"/>
              </a:rPr>
              <a:t>。例如：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次方。</a:t>
            </a:r>
            <a:endParaRPr lang="en-US" altLang="zh-CN" dirty="0">
              <a:solidFill>
                <a:srgbClr val="0A10FE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48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1F5EA5B-329A-B0EB-4A71-DD654BEAF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7178" y="2160746"/>
            <a:ext cx="6694313" cy="3014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518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0980771" cy="4892690"/>
          </a:xfrm>
        </p:spPr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点运算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 在</a:t>
            </a:r>
            <a:r>
              <a:rPr lang="en-US" altLang="zh-CN" dirty="0"/>
              <a:t>MATLAB</a:t>
            </a:r>
            <a:r>
              <a:rPr lang="zh-CN" altLang="en-US" dirty="0"/>
              <a:t>中，有一种特殊的运算，因为其运算符是在有关算术运算符前面加点，所以叫点运算。</a:t>
            </a:r>
            <a:r>
              <a:rPr lang="zh-CN" altLang="en-US" dirty="0">
                <a:solidFill>
                  <a:srgbClr val="FF0000"/>
                </a:solidFill>
              </a:rPr>
              <a:t>点运算符有</a:t>
            </a:r>
            <a:r>
              <a:rPr lang="en-US" altLang="zh-CN" dirty="0">
                <a:solidFill>
                  <a:srgbClr val="FF0000"/>
                </a:solidFill>
              </a:rPr>
              <a:t>.*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./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.\</a:t>
            </a:r>
            <a:r>
              <a:rPr lang="zh-CN" altLang="en-US" dirty="0">
                <a:solidFill>
                  <a:srgbClr val="FF0000"/>
                </a:solidFill>
              </a:rPr>
              <a:t>和</a:t>
            </a:r>
            <a:r>
              <a:rPr lang="en-US" altLang="zh-CN" dirty="0">
                <a:solidFill>
                  <a:srgbClr val="FF0000"/>
                </a:solidFill>
              </a:rPr>
              <a:t>.^</a:t>
            </a:r>
            <a:r>
              <a:rPr lang="zh-CN" altLang="en-US" dirty="0"/>
              <a:t>。两矩阵进行点运算是指它们的对应元素进行相关运算，要求两矩阵的尺寸相同。</a:t>
            </a:r>
            <a:r>
              <a:rPr lang="zh-CN" altLang="en-US" dirty="0">
                <a:solidFill>
                  <a:srgbClr val="0A10FE"/>
                </a:solidFill>
              </a:rPr>
              <a:t>点运算是</a:t>
            </a:r>
            <a:r>
              <a:rPr lang="en-US" altLang="zh-CN" dirty="0">
                <a:solidFill>
                  <a:srgbClr val="0A10FE"/>
                </a:solidFill>
              </a:rPr>
              <a:t>MATLAB</a:t>
            </a:r>
            <a:r>
              <a:rPr lang="zh-CN" altLang="en-US" dirty="0">
                <a:solidFill>
                  <a:srgbClr val="0A10FE"/>
                </a:solidFill>
              </a:rPr>
              <a:t>很有特色的运算符。</a:t>
            </a:r>
            <a:endParaRPr lang="en-US" altLang="zh-CN" dirty="0">
              <a:solidFill>
                <a:srgbClr val="0A10FE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49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A10BBD-F60A-D7CC-2A41-D9C7F7854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998" y="4452620"/>
            <a:ext cx="4009197" cy="117094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886075E-9354-14FA-202E-4A36D7BAE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506" y="4452620"/>
            <a:ext cx="3030415" cy="11938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C1305C0-964B-DD2C-E6AF-0AEBC10AF9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5807" y="4452620"/>
            <a:ext cx="4436132" cy="119380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64FEDCA-166C-C901-1E61-D6F17A63BF98}"/>
              </a:ext>
            </a:extLst>
          </p:cNvPr>
          <p:cNvSpPr/>
          <p:nvPr/>
        </p:nvSpPr>
        <p:spPr>
          <a:xfrm>
            <a:off x="325120" y="4404360"/>
            <a:ext cx="11714480" cy="12801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548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1922463-BE6C-578E-83F1-6E4CBD6F5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1D26E6-8BB5-D976-DAEC-81F52F923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zh-CN" altLang="en-US" dirty="0"/>
              <a:t>浮点型数据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浮点型数据有</a:t>
            </a:r>
            <a:r>
              <a:rPr lang="zh-CN" altLang="en-US" dirty="0">
                <a:solidFill>
                  <a:srgbClr val="FF0000"/>
                </a:solidFill>
              </a:rPr>
              <a:t>单精度</a:t>
            </a:r>
            <a:r>
              <a:rPr lang="zh-CN" altLang="en-US" dirty="0"/>
              <a:t>（</a:t>
            </a:r>
            <a:r>
              <a:rPr lang="en-US" altLang="zh-CN" dirty="0"/>
              <a:t>single</a:t>
            </a:r>
            <a:r>
              <a:rPr lang="zh-CN" altLang="en-US" dirty="0"/>
              <a:t>）和</a:t>
            </a:r>
            <a:r>
              <a:rPr lang="zh-CN" altLang="en-US" dirty="0">
                <a:solidFill>
                  <a:srgbClr val="0A10FE"/>
                </a:solidFill>
              </a:rPr>
              <a:t>双精度</a:t>
            </a:r>
            <a:r>
              <a:rPr lang="zh-CN" altLang="en-US" dirty="0"/>
              <a:t>（</a:t>
            </a:r>
            <a:r>
              <a:rPr lang="en-US" altLang="zh-CN" dirty="0"/>
              <a:t>double</a:t>
            </a:r>
            <a:r>
              <a:rPr lang="zh-CN" altLang="en-US" dirty="0"/>
              <a:t>）之分，单精度型实数在内存中占用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>
                <a:solidFill>
                  <a:srgbClr val="FF0000"/>
                </a:solidFill>
              </a:rPr>
              <a:t>个字节</a:t>
            </a:r>
            <a:r>
              <a:rPr lang="zh-CN" altLang="en-US" dirty="0"/>
              <a:t>，双精度型实数在内存中占用</a:t>
            </a:r>
            <a:r>
              <a:rPr lang="en-US" altLang="zh-CN" dirty="0">
                <a:solidFill>
                  <a:srgbClr val="0A10FE"/>
                </a:solidFill>
              </a:rPr>
              <a:t>8</a:t>
            </a:r>
            <a:r>
              <a:rPr lang="zh-CN" altLang="en-US" dirty="0">
                <a:solidFill>
                  <a:srgbClr val="0A10FE"/>
                </a:solidFill>
              </a:rPr>
              <a:t>个字节</a:t>
            </a:r>
            <a:r>
              <a:rPr lang="zh-CN" altLang="en-US" dirty="0"/>
              <a:t>，双精度型的数据精度更高。</a:t>
            </a:r>
            <a:r>
              <a:rPr lang="zh-CN" altLang="en-US" dirty="0">
                <a:solidFill>
                  <a:srgbClr val="FF0000"/>
                </a:solidFill>
              </a:rPr>
              <a:t>在</a:t>
            </a:r>
            <a:r>
              <a:rPr lang="en-US" altLang="zh-CN" dirty="0">
                <a:solidFill>
                  <a:srgbClr val="FF0000"/>
                </a:solidFill>
              </a:rPr>
              <a:t>MATLAB</a:t>
            </a:r>
            <a:r>
              <a:rPr lang="zh-CN" altLang="en-US" dirty="0">
                <a:solidFill>
                  <a:srgbClr val="FF0000"/>
                </a:solidFill>
              </a:rPr>
              <a:t>中，数据默认为双精度型。</a:t>
            </a:r>
            <a:r>
              <a:rPr lang="en-US" altLang="zh-CN" dirty="0"/>
              <a:t>single</a:t>
            </a:r>
            <a:r>
              <a:rPr lang="zh-CN" altLang="en-US" dirty="0"/>
              <a:t>函数可以将其他类型的数据转换为单精度型，</a:t>
            </a:r>
            <a:r>
              <a:rPr lang="en-US" altLang="zh-CN" dirty="0"/>
              <a:t>double</a:t>
            </a:r>
            <a:r>
              <a:rPr lang="zh-CN" altLang="en-US" dirty="0"/>
              <a:t>函数可以将其他类型的数据转换为双精度型。</a:t>
            </a:r>
          </a:p>
          <a:p>
            <a:pPr lvl="1"/>
            <a:r>
              <a:rPr lang="zh-CN" altLang="en-US" dirty="0"/>
              <a:t>复型数据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</a:t>
            </a:r>
            <a:r>
              <a:rPr lang="zh-CN" altLang="en-US" dirty="0"/>
              <a:t>复型数据包括</a:t>
            </a:r>
            <a:r>
              <a:rPr lang="zh-CN" altLang="en-US" dirty="0">
                <a:solidFill>
                  <a:srgbClr val="FF0000"/>
                </a:solidFill>
              </a:rPr>
              <a:t>实部和虚</a:t>
            </a:r>
            <a:r>
              <a:rPr lang="zh-CN" altLang="en-US" dirty="0"/>
              <a:t>部两个部分，实部和虚部默认为双精度型。在</a:t>
            </a:r>
            <a:r>
              <a:rPr lang="en-US" altLang="zh-CN" dirty="0"/>
              <a:t>MATLAB</a:t>
            </a:r>
            <a:r>
              <a:rPr lang="zh-CN" altLang="en-US" dirty="0"/>
              <a:t>中，虚数单位用</a:t>
            </a:r>
            <a:r>
              <a:rPr lang="en-US" altLang="zh-CN" dirty="0" err="1"/>
              <a:t>i</a:t>
            </a:r>
            <a:r>
              <a:rPr lang="zh-CN" altLang="en-US" dirty="0"/>
              <a:t>或</a:t>
            </a:r>
            <a:r>
              <a:rPr lang="en-US" altLang="zh-CN" dirty="0"/>
              <a:t>j</a:t>
            </a:r>
            <a:r>
              <a:rPr lang="zh-CN" altLang="en-US" dirty="0"/>
              <a:t>表示。例如，</a:t>
            </a:r>
            <a:r>
              <a:rPr lang="en-US" altLang="zh-CN" dirty="0">
                <a:solidFill>
                  <a:srgbClr val="FF0000"/>
                </a:solidFill>
              </a:rPr>
              <a:t>6+5i</a:t>
            </a:r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6+5j</a:t>
            </a:r>
            <a:r>
              <a:rPr lang="zh-CN" altLang="en-US" dirty="0">
                <a:solidFill>
                  <a:srgbClr val="FF0000"/>
                </a:solidFill>
              </a:rPr>
              <a:t>表示的是同一个复数</a:t>
            </a:r>
            <a:r>
              <a:rPr lang="zh-CN" altLang="en-US" dirty="0"/>
              <a:t>，也可以写成</a:t>
            </a:r>
            <a:r>
              <a:rPr lang="en-US" altLang="zh-CN" dirty="0"/>
              <a:t>6+5*</a:t>
            </a:r>
            <a:r>
              <a:rPr lang="en-US" altLang="zh-CN" dirty="0" err="1"/>
              <a:t>i</a:t>
            </a:r>
            <a:r>
              <a:rPr lang="zh-CN" altLang="en-US" dirty="0"/>
              <a:t>或</a:t>
            </a:r>
            <a:r>
              <a:rPr lang="en-US" altLang="zh-CN" dirty="0"/>
              <a:t>6+5*j</a:t>
            </a:r>
            <a:r>
              <a:rPr lang="zh-CN" altLang="en-US" dirty="0"/>
              <a:t>，这里将</a:t>
            </a:r>
            <a:r>
              <a:rPr lang="en-US" altLang="zh-CN" dirty="0" err="1"/>
              <a:t>i</a:t>
            </a:r>
            <a:r>
              <a:rPr lang="zh-CN" altLang="en-US" dirty="0"/>
              <a:t>或</a:t>
            </a:r>
            <a:r>
              <a:rPr lang="en-US" altLang="zh-CN" dirty="0"/>
              <a:t>j</a:t>
            </a:r>
            <a:r>
              <a:rPr lang="zh-CN" altLang="en-US" dirty="0"/>
              <a:t>看作一个运算量参与表达式的运算。</a:t>
            </a: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A7FEBB-B809-DC78-1B8F-5E9615D8C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F408C7-C9FA-B729-4CCD-90FF589A0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57E976-B5B3-FB33-485B-2EF5B1087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569401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0980771" cy="5025920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关系运算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 </a:t>
            </a:r>
            <a:r>
              <a:rPr lang="en-US" altLang="zh-CN" dirty="0"/>
              <a:t>MATLAB</a:t>
            </a:r>
            <a:r>
              <a:rPr lang="zh-CN" altLang="en-US" dirty="0"/>
              <a:t>提供了</a:t>
            </a:r>
            <a:r>
              <a:rPr lang="en-US" altLang="zh-CN" dirty="0"/>
              <a:t>6</a:t>
            </a:r>
            <a:r>
              <a:rPr lang="zh-CN" altLang="en-US" dirty="0"/>
              <a:t>种关系运算符：</a:t>
            </a:r>
            <a:r>
              <a:rPr lang="en-US" altLang="zh-CN" dirty="0"/>
              <a:t>&lt;(</a:t>
            </a:r>
            <a:r>
              <a:rPr lang="zh-CN" altLang="en-US" dirty="0"/>
              <a:t>小于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&lt;=(</a:t>
            </a:r>
            <a:r>
              <a:rPr lang="zh-CN" altLang="en-US" dirty="0"/>
              <a:t>小于或等于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&gt;(</a:t>
            </a:r>
            <a:r>
              <a:rPr lang="zh-CN" altLang="en-US" dirty="0"/>
              <a:t>大于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&gt;=(</a:t>
            </a:r>
            <a:r>
              <a:rPr lang="zh-CN" altLang="en-US" dirty="0"/>
              <a:t>大于或等于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>
                <a:solidFill>
                  <a:srgbClr val="FF0000"/>
                </a:solidFill>
              </a:rPr>
              <a:t>==(</a:t>
            </a:r>
            <a:r>
              <a:rPr lang="zh-CN" altLang="en-US" dirty="0">
                <a:solidFill>
                  <a:srgbClr val="FF0000"/>
                </a:solidFill>
              </a:rPr>
              <a:t>等于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、</a:t>
            </a:r>
            <a:r>
              <a:rPr lang="zh-CN" altLang="en-US" dirty="0">
                <a:solidFill>
                  <a:srgbClr val="0A10FE"/>
                </a:solidFill>
              </a:rPr>
              <a:t>～</a:t>
            </a:r>
            <a:r>
              <a:rPr lang="en-US" altLang="zh-CN" dirty="0">
                <a:solidFill>
                  <a:srgbClr val="0A10FE"/>
                </a:solidFill>
              </a:rPr>
              <a:t>=(</a:t>
            </a:r>
            <a:r>
              <a:rPr lang="zh-CN" altLang="en-US" dirty="0">
                <a:solidFill>
                  <a:srgbClr val="0A10FE"/>
                </a:solidFill>
              </a:rPr>
              <a:t>不等于</a:t>
            </a:r>
            <a:r>
              <a:rPr lang="en-US" altLang="zh-CN" dirty="0">
                <a:solidFill>
                  <a:srgbClr val="0A10FE"/>
                </a:solidFill>
              </a:rPr>
              <a:t>)</a:t>
            </a:r>
            <a:r>
              <a:rPr lang="zh-CN" altLang="en-US" dirty="0"/>
              <a:t>。它们的含义不难理解，但要注意其书写方法与数学中的不等式符号不尽相同。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关系运算符的运算法则为：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1</a:t>
            </a:r>
            <a:r>
              <a:rPr lang="zh-CN" altLang="en-US" dirty="0"/>
              <a:t>）当两个比较量是标量时，直接比较两数的大小。若关系成立，关系表达式结果为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      </a:t>
            </a:r>
            <a:r>
              <a:rPr lang="en-US" altLang="zh-CN" dirty="0"/>
              <a:t>2</a:t>
            </a:r>
            <a:r>
              <a:rPr lang="zh-CN" altLang="en-US" dirty="0"/>
              <a:t>）当参与</a:t>
            </a:r>
            <a:r>
              <a:rPr lang="zh-CN" altLang="en-US" dirty="0">
                <a:solidFill>
                  <a:srgbClr val="0A10FE"/>
                </a:solidFill>
              </a:rPr>
              <a:t>比较的量是两个尺寸相同的矩阵</a:t>
            </a:r>
            <a:r>
              <a:rPr lang="zh-CN" altLang="en-US" dirty="0"/>
              <a:t>时，比较是对两矩阵相同位置的</a:t>
            </a:r>
            <a:r>
              <a:rPr lang="zh-CN" altLang="en-US" dirty="0">
                <a:solidFill>
                  <a:srgbClr val="0A10FE"/>
                </a:solidFill>
              </a:rPr>
              <a:t>元素按标量关系</a:t>
            </a:r>
            <a:r>
              <a:rPr lang="zh-CN" altLang="en-US" dirty="0"/>
              <a:t>运算规则</a:t>
            </a:r>
            <a:r>
              <a:rPr lang="zh-CN" altLang="en-US" dirty="0">
                <a:solidFill>
                  <a:srgbClr val="0A10FE"/>
                </a:solidFill>
              </a:rPr>
              <a:t>逐个进行</a:t>
            </a:r>
            <a:r>
              <a:rPr lang="zh-CN" altLang="en-US" dirty="0"/>
              <a:t>，并给出元素比较结果。最终的关系运算的</a:t>
            </a:r>
            <a:r>
              <a:rPr lang="zh-CN" altLang="en-US" dirty="0">
                <a:solidFill>
                  <a:srgbClr val="0A10FE"/>
                </a:solidFill>
              </a:rPr>
              <a:t>结果是一个尺寸与原矩阵相同的矩阵</a:t>
            </a:r>
            <a:r>
              <a:rPr lang="zh-CN" altLang="en-US" dirty="0"/>
              <a:t>，它的元素</a:t>
            </a:r>
            <a:r>
              <a:rPr lang="zh-CN" altLang="en-US" dirty="0">
                <a:solidFill>
                  <a:srgbClr val="0A10FE"/>
                </a:solidFill>
              </a:rPr>
              <a:t>由</a:t>
            </a:r>
            <a:r>
              <a:rPr lang="en-US" altLang="zh-CN" dirty="0">
                <a:solidFill>
                  <a:srgbClr val="0A10FE"/>
                </a:solidFill>
              </a:rPr>
              <a:t>0</a:t>
            </a:r>
            <a:r>
              <a:rPr lang="zh-CN" altLang="en-US" dirty="0">
                <a:solidFill>
                  <a:srgbClr val="0A10FE"/>
                </a:solidFill>
              </a:rPr>
              <a:t>或</a:t>
            </a:r>
            <a:r>
              <a:rPr lang="en-US" altLang="zh-CN" dirty="0">
                <a:solidFill>
                  <a:srgbClr val="0A10FE"/>
                </a:solidFill>
              </a:rPr>
              <a:t>1</a:t>
            </a:r>
            <a:r>
              <a:rPr lang="zh-CN" altLang="en-US" dirty="0">
                <a:solidFill>
                  <a:srgbClr val="0A10FE"/>
                </a:solidFill>
              </a:rPr>
              <a:t>组成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76931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0980771" cy="5025920"/>
          </a:xfrm>
        </p:spPr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关系运算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关系运算符的运算法则为：</a:t>
            </a:r>
            <a:endParaRPr lang="en-US" altLang="zh-CN" dirty="0"/>
          </a:p>
          <a:p>
            <a:pPr lvl="1" indent="720000">
              <a:buNone/>
            </a:pPr>
            <a:r>
              <a:rPr lang="en-US" altLang="zh-CN" dirty="0"/>
              <a:t>3</a:t>
            </a:r>
            <a:r>
              <a:rPr lang="zh-CN" altLang="en-US" dirty="0"/>
              <a:t>）当参与比较的</a:t>
            </a:r>
            <a:r>
              <a:rPr lang="zh-CN" altLang="en-US" dirty="0">
                <a:solidFill>
                  <a:srgbClr val="0A10FE"/>
                </a:solidFill>
              </a:rPr>
              <a:t>一个是标量</a:t>
            </a:r>
            <a:r>
              <a:rPr lang="zh-CN" altLang="en-US" dirty="0"/>
              <a:t>，而</a:t>
            </a:r>
            <a:r>
              <a:rPr lang="zh-CN" altLang="en-US" dirty="0">
                <a:solidFill>
                  <a:srgbClr val="0A10FE"/>
                </a:solidFill>
              </a:rPr>
              <a:t>另一个是矩阵</a:t>
            </a:r>
            <a:r>
              <a:rPr lang="zh-CN" altLang="en-US" dirty="0"/>
              <a:t>时，则把</a:t>
            </a:r>
            <a:r>
              <a:rPr lang="zh-CN" altLang="en-US" dirty="0">
                <a:solidFill>
                  <a:srgbClr val="0A10FE"/>
                </a:solidFill>
              </a:rPr>
              <a:t>标量与矩阵的每一个元素按标量关系运算规则逐个比较</a:t>
            </a:r>
            <a:r>
              <a:rPr lang="zh-CN" altLang="en-US" dirty="0"/>
              <a:t>，并给出元素比较结果。最终的关系运算的</a:t>
            </a:r>
            <a:r>
              <a:rPr lang="zh-CN" altLang="en-US" dirty="0">
                <a:solidFill>
                  <a:srgbClr val="0A10FE"/>
                </a:solidFill>
              </a:rPr>
              <a:t>结果是一个尺寸与原矩阵相同的矩阵，它的元素由</a:t>
            </a:r>
            <a:r>
              <a:rPr lang="en-US" altLang="zh-CN" dirty="0">
                <a:solidFill>
                  <a:srgbClr val="0A10FE"/>
                </a:solidFill>
              </a:rPr>
              <a:t>0</a:t>
            </a:r>
            <a:r>
              <a:rPr lang="zh-CN" altLang="en-US" dirty="0">
                <a:solidFill>
                  <a:srgbClr val="0A10FE"/>
                </a:solidFill>
              </a:rPr>
              <a:t>或</a:t>
            </a:r>
            <a:r>
              <a:rPr lang="en-US" altLang="zh-CN" dirty="0">
                <a:solidFill>
                  <a:srgbClr val="0A10FE"/>
                </a:solidFill>
              </a:rPr>
              <a:t>1</a:t>
            </a:r>
            <a:r>
              <a:rPr lang="zh-CN" altLang="en-US" dirty="0">
                <a:solidFill>
                  <a:srgbClr val="0A10FE"/>
                </a:solidFill>
              </a:rPr>
              <a:t>组成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51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430530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BD82E-2A3D-A90A-13BC-CBED6948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F1B0A9-B9C5-D316-FCFF-DFAC357167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6967571" cy="5105930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2-7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产生</a:t>
            </a:r>
            <a:r>
              <a:rPr lang="en-US" altLang="zh-CN" dirty="0"/>
              <a:t>5</a:t>
            </a:r>
            <a:r>
              <a:rPr lang="zh-CN" altLang="en-US" dirty="0"/>
              <a:t>阶随机方阵</a:t>
            </a:r>
            <a:r>
              <a:rPr lang="en-US" altLang="zh-CN" dirty="0"/>
              <a:t>A</a:t>
            </a:r>
            <a:r>
              <a:rPr lang="zh-CN" altLang="en-US" dirty="0"/>
              <a:t>，其元素为</a:t>
            </a:r>
            <a:r>
              <a:rPr lang="en-US" altLang="zh-CN" dirty="0"/>
              <a:t>[10,90]</a:t>
            </a:r>
            <a:r>
              <a:rPr lang="zh-CN" altLang="en-US" dirty="0"/>
              <a:t>区间的随机整数，然后判断</a:t>
            </a:r>
            <a:r>
              <a:rPr lang="en-US" altLang="zh-CN" dirty="0"/>
              <a:t>A</a:t>
            </a:r>
            <a:r>
              <a:rPr lang="zh-CN" altLang="en-US" dirty="0"/>
              <a:t>的元素是否能被</a:t>
            </a:r>
            <a:r>
              <a:rPr lang="en-US" altLang="zh-CN" dirty="0"/>
              <a:t>3</a:t>
            </a:r>
            <a:r>
              <a:rPr lang="zh-CN" altLang="en-US" dirty="0"/>
              <a:t>整除。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1</a:t>
            </a:r>
            <a:r>
              <a:rPr lang="zh-CN" altLang="en-US" dirty="0"/>
              <a:t>）生成</a:t>
            </a:r>
            <a:r>
              <a:rPr lang="en-US" altLang="zh-CN" dirty="0"/>
              <a:t>5</a:t>
            </a:r>
            <a:r>
              <a:rPr lang="zh-CN" altLang="en-US" dirty="0"/>
              <a:t>阶随机方阵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A=fix((90-10+1)*rand(5)+10)</a:t>
            </a:r>
            <a:br>
              <a:rPr lang="en-US" altLang="zh-CN" dirty="0"/>
            </a:br>
            <a:r>
              <a:rPr lang="en-US" altLang="zh-CN" dirty="0"/>
              <a:t> 2</a:t>
            </a:r>
            <a:r>
              <a:rPr lang="zh-CN" altLang="en-US" dirty="0"/>
              <a:t>）判断</a:t>
            </a:r>
            <a:r>
              <a:rPr lang="en-US" altLang="zh-CN" dirty="0"/>
              <a:t>A</a:t>
            </a:r>
            <a:r>
              <a:rPr lang="zh-CN" altLang="en-US" dirty="0"/>
              <a:t>的元素是否可以被</a:t>
            </a:r>
            <a:r>
              <a:rPr lang="en-US" altLang="zh-CN" dirty="0"/>
              <a:t>3</a:t>
            </a:r>
            <a:r>
              <a:rPr lang="zh-CN" altLang="en-US" dirty="0"/>
              <a:t>整除。</a:t>
            </a:r>
            <a:br>
              <a:rPr lang="zh-CN" altLang="en-US" dirty="0"/>
            </a:br>
            <a:r>
              <a:rPr lang="zh-CN" altLang="en-US" dirty="0"/>
              <a:t> </a:t>
            </a:r>
            <a:r>
              <a:rPr lang="en-US" altLang="zh-CN" dirty="0"/>
              <a:t>P=rem(A,3)==0</a:t>
            </a:r>
            <a:br>
              <a:rPr lang="en-US" altLang="zh-CN" dirty="0"/>
            </a:br>
            <a:r>
              <a:rPr lang="zh-CN" altLang="en-US" dirty="0"/>
              <a:t>其中，</a:t>
            </a:r>
            <a:r>
              <a:rPr lang="en-US" altLang="zh-CN" dirty="0"/>
              <a:t>rem(A,3)</a:t>
            </a:r>
            <a:r>
              <a:rPr lang="zh-CN" altLang="en-US" dirty="0"/>
              <a:t>是矩阵</a:t>
            </a:r>
            <a:r>
              <a:rPr lang="en-US" altLang="zh-CN" dirty="0"/>
              <a:t>A</a:t>
            </a:r>
            <a:r>
              <a:rPr lang="zh-CN" altLang="en-US" dirty="0"/>
              <a:t>的每个元素除以</a:t>
            </a:r>
            <a:r>
              <a:rPr lang="en-US" altLang="zh-CN" dirty="0"/>
              <a:t>3</a:t>
            </a:r>
            <a:r>
              <a:rPr lang="zh-CN" altLang="en-US" dirty="0"/>
              <a:t>的余数矩阵。此时，</a:t>
            </a:r>
            <a:r>
              <a:rPr lang="en-US" altLang="zh-CN" dirty="0"/>
              <a:t>0</a:t>
            </a:r>
            <a:r>
              <a:rPr lang="zh-CN" altLang="en-US" dirty="0"/>
              <a:t>被扩展为与</a:t>
            </a:r>
            <a:r>
              <a:rPr lang="en-US" altLang="zh-CN" dirty="0"/>
              <a:t>A</a:t>
            </a:r>
            <a:r>
              <a:rPr lang="zh-CN" altLang="en-US" dirty="0"/>
              <a:t>同尺寸的零矩阵，</a:t>
            </a:r>
            <a:r>
              <a:rPr lang="en-US" altLang="zh-CN" dirty="0"/>
              <a:t>P</a:t>
            </a:r>
            <a:r>
              <a:rPr lang="zh-CN" altLang="en-US" dirty="0"/>
              <a:t>是进行等于</a:t>
            </a:r>
            <a:r>
              <a:rPr lang="en-US" altLang="zh-CN" dirty="0"/>
              <a:t>(==)</a:t>
            </a:r>
            <a:r>
              <a:rPr lang="zh-CN" altLang="en-US" dirty="0"/>
              <a:t>比较的结果矩阵。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31A6A3-0045-98E9-9AD0-A78900875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14A20EB-BFE7-D459-C108-99BF0D1E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E659B1B-7AFA-FE7A-B422-0D11790AC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52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8C20F32-629E-21BF-CE99-3036A8C0A4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4160" y="1442597"/>
            <a:ext cx="4005262" cy="198640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180246-3BC2-9D9C-7E59-25644956B3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0080" y="3478298"/>
            <a:ext cx="3420745" cy="284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08153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0980771" cy="5025920"/>
          </a:xfrm>
        </p:spPr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逻辑运算</a:t>
            </a:r>
            <a:r>
              <a:rPr lang="en-US" altLang="zh-CN" dirty="0"/>
              <a:t> </a:t>
            </a:r>
          </a:p>
          <a:p>
            <a:pPr lvl="1" indent="720000">
              <a:buNone/>
            </a:pPr>
            <a:r>
              <a:rPr lang="en-US" altLang="zh-CN" dirty="0"/>
              <a:t>MATLAB</a:t>
            </a:r>
            <a:r>
              <a:rPr lang="zh-CN" altLang="en-US" dirty="0"/>
              <a:t>提供了</a:t>
            </a:r>
            <a:r>
              <a:rPr lang="en-US" altLang="zh-CN" dirty="0"/>
              <a:t>3</a:t>
            </a:r>
            <a:r>
              <a:rPr lang="zh-CN" altLang="en-US" dirty="0"/>
              <a:t>种逻辑运算符：</a:t>
            </a:r>
            <a:r>
              <a:rPr lang="en-US" altLang="zh-CN" dirty="0"/>
              <a:t>&amp;(</a:t>
            </a:r>
            <a:r>
              <a:rPr lang="zh-CN" altLang="en-US" dirty="0"/>
              <a:t>与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|(</a:t>
            </a:r>
            <a:r>
              <a:rPr lang="zh-CN" altLang="en-US" dirty="0"/>
              <a:t>或</a:t>
            </a:r>
            <a:r>
              <a:rPr lang="en-US" altLang="zh-CN" dirty="0"/>
              <a:t>)</a:t>
            </a:r>
            <a:r>
              <a:rPr lang="zh-CN" altLang="en-US" dirty="0"/>
              <a:t>和～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      逻辑运算的运算法则为：</a:t>
            </a:r>
            <a:br>
              <a:rPr lang="zh-CN" altLang="en-US" dirty="0"/>
            </a:br>
            <a:r>
              <a:rPr lang="zh-CN" altLang="en-US" dirty="0"/>
              <a:t>         </a:t>
            </a:r>
            <a:r>
              <a:rPr lang="en-US" altLang="zh-CN" dirty="0"/>
              <a:t>1</a:t>
            </a:r>
            <a:r>
              <a:rPr lang="zh-CN" altLang="en-US" dirty="0"/>
              <a:t>）在逻辑运算中，确认非零元素为真，用</a:t>
            </a:r>
            <a:r>
              <a:rPr lang="en-US" altLang="zh-CN" dirty="0"/>
              <a:t>1</a:t>
            </a:r>
            <a:r>
              <a:rPr lang="zh-CN" altLang="en-US" dirty="0"/>
              <a:t>表示，零元素为假，用</a:t>
            </a:r>
            <a:r>
              <a:rPr lang="en-US" altLang="zh-CN" dirty="0"/>
              <a:t>0</a:t>
            </a:r>
            <a:r>
              <a:rPr lang="zh-CN" altLang="en-US" dirty="0"/>
              <a:t>表示。</a:t>
            </a:r>
            <a:br>
              <a:rPr lang="zh-CN" altLang="en-US" dirty="0"/>
            </a:br>
            <a:r>
              <a:rPr lang="zh-CN" altLang="en-US" dirty="0"/>
              <a:t>         </a:t>
            </a:r>
            <a:r>
              <a:rPr lang="en-US" altLang="zh-CN" dirty="0"/>
              <a:t>2</a:t>
            </a:r>
            <a:r>
              <a:rPr lang="zh-CN" altLang="en-US" dirty="0"/>
              <a:t>）设参与逻辑运算的是两个标量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，那么 </a:t>
            </a:r>
            <a:r>
              <a:rPr lang="en-US" altLang="zh-CN" dirty="0" err="1"/>
              <a:t>a&amp;b</a:t>
            </a:r>
            <a:r>
              <a:rPr lang="en-US" altLang="zh-CN" dirty="0"/>
              <a:t>  </a:t>
            </a:r>
            <a:r>
              <a:rPr lang="en-US" altLang="zh-CN" dirty="0" err="1"/>
              <a:t>a,b</a:t>
            </a:r>
            <a:r>
              <a:rPr lang="zh-CN" altLang="en-US" dirty="0"/>
              <a:t>全为非零时，运算结果为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。 </a:t>
            </a:r>
            <a:r>
              <a:rPr lang="en-US" altLang="zh-CN" dirty="0" err="1"/>
              <a:t>a|b</a:t>
            </a:r>
            <a:r>
              <a:rPr lang="en-US" altLang="zh-CN" dirty="0"/>
              <a:t>  </a:t>
            </a:r>
            <a:r>
              <a:rPr lang="en-US" altLang="zh-CN" dirty="0" err="1"/>
              <a:t>a,b</a:t>
            </a:r>
            <a:r>
              <a:rPr lang="zh-CN" altLang="en-US" dirty="0"/>
              <a:t>中只要有一个非零，运算结果为</a:t>
            </a:r>
            <a:r>
              <a:rPr lang="en-US" altLang="zh-CN" dirty="0"/>
              <a:t>1</a:t>
            </a:r>
            <a:r>
              <a:rPr lang="zh-CN" altLang="en-US" dirty="0"/>
              <a:t>。 ～</a:t>
            </a:r>
            <a:r>
              <a:rPr lang="en-US" altLang="zh-CN" dirty="0"/>
              <a:t>a  </a:t>
            </a:r>
            <a:r>
              <a:rPr lang="zh-CN" altLang="en-US" dirty="0"/>
              <a:t>当</a:t>
            </a:r>
            <a:r>
              <a:rPr lang="en-US" altLang="zh-CN" dirty="0"/>
              <a:t>a</a:t>
            </a:r>
            <a:r>
              <a:rPr lang="zh-CN" altLang="en-US" dirty="0"/>
              <a:t>是零时，运算结果为</a:t>
            </a:r>
            <a:r>
              <a:rPr lang="en-US" altLang="zh-CN" dirty="0"/>
              <a:t>1</a:t>
            </a:r>
            <a:r>
              <a:rPr lang="zh-CN" altLang="en-US" dirty="0"/>
              <a:t>；当</a:t>
            </a:r>
            <a:r>
              <a:rPr lang="en-US" altLang="zh-CN" dirty="0"/>
              <a:t>a</a:t>
            </a:r>
            <a:r>
              <a:rPr lang="zh-CN" altLang="en-US" dirty="0"/>
              <a:t>非零时，运算结果为</a:t>
            </a:r>
            <a:r>
              <a:rPr lang="en-US" altLang="zh-CN" dirty="0"/>
              <a:t>0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9993023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0980771" cy="5025920"/>
          </a:xfrm>
        </p:spPr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逻辑运算</a:t>
            </a:r>
            <a:r>
              <a:rPr lang="en-US" altLang="zh-CN" dirty="0"/>
              <a:t> </a:t>
            </a:r>
          </a:p>
          <a:p>
            <a:pPr lvl="1" indent="720000">
              <a:buNone/>
            </a:pPr>
            <a:r>
              <a:rPr lang="en-US" altLang="zh-CN" dirty="0"/>
              <a:t>MATLAB</a:t>
            </a:r>
            <a:r>
              <a:rPr lang="zh-CN" altLang="en-US" dirty="0"/>
              <a:t>提供了</a:t>
            </a:r>
            <a:r>
              <a:rPr lang="en-US" altLang="zh-CN" dirty="0"/>
              <a:t>3</a:t>
            </a:r>
            <a:r>
              <a:rPr lang="zh-CN" altLang="en-US" dirty="0"/>
              <a:t>种逻辑运算符：</a:t>
            </a:r>
            <a:r>
              <a:rPr lang="en-US" altLang="zh-CN" dirty="0"/>
              <a:t>&amp;(</a:t>
            </a:r>
            <a:r>
              <a:rPr lang="zh-CN" altLang="en-US" dirty="0"/>
              <a:t>与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|(</a:t>
            </a:r>
            <a:r>
              <a:rPr lang="zh-CN" altLang="en-US" dirty="0"/>
              <a:t>或</a:t>
            </a:r>
            <a:r>
              <a:rPr lang="en-US" altLang="zh-CN" dirty="0"/>
              <a:t>)</a:t>
            </a:r>
            <a:r>
              <a:rPr lang="zh-CN" altLang="en-US" dirty="0"/>
              <a:t>和～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      逻辑运算的运算法则为：</a:t>
            </a:r>
            <a:endParaRPr lang="en-US" altLang="zh-CN" dirty="0"/>
          </a:p>
          <a:p>
            <a:pPr lvl="1" indent="720000">
              <a:buNone/>
            </a:pPr>
            <a:r>
              <a:rPr lang="en-US" altLang="zh-CN" dirty="0"/>
              <a:t>3</a:t>
            </a:r>
            <a:r>
              <a:rPr lang="zh-CN" altLang="en-US" dirty="0"/>
              <a:t>）若参与逻辑运算的是</a:t>
            </a:r>
            <a:r>
              <a:rPr lang="zh-CN" altLang="en-US" dirty="0">
                <a:solidFill>
                  <a:srgbClr val="0A10FE"/>
                </a:solidFill>
              </a:rPr>
              <a:t>两个同型矩阵</a:t>
            </a:r>
            <a:r>
              <a:rPr lang="zh-CN" altLang="en-US" dirty="0"/>
              <a:t>，那么运算将对矩阵</a:t>
            </a:r>
            <a:r>
              <a:rPr lang="zh-CN" altLang="en-US" dirty="0">
                <a:solidFill>
                  <a:srgbClr val="0A10FE"/>
                </a:solidFill>
              </a:rPr>
              <a:t>相同位置上的元素按标量规则逐个进行</a:t>
            </a:r>
            <a:r>
              <a:rPr lang="zh-CN" altLang="en-US" dirty="0"/>
              <a:t>。最终运算</a:t>
            </a:r>
            <a:r>
              <a:rPr lang="zh-CN" altLang="en-US" dirty="0">
                <a:solidFill>
                  <a:srgbClr val="0A10FE"/>
                </a:solidFill>
              </a:rPr>
              <a:t>结果是</a:t>
            </a:r>
            <a:r>
              <a:rPr lang="zh-CN" altLang="en-US" dirty="0"/>
              <a:t>一个与原矩阵</a:t>
            </a:r>
            <a:r>
              <a:rPr lang="zh-CN" altLang="en-US" dirty="0">
                <a:solidFill>
                  <a:srgbClr val="0A10FE"/>
                </a:solidFill>
              </a:rPr>
              <a:t>同型的矩阵</a:t>
            </a:r>
            <a:r>
              <a:rPr lang="zh-CN" altLang="en-US" dirty="0"/>
              <a:t>，其元素由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组成。</a:t>
            </a:r>
            <a:endParaRPr lang="en-US" altLang="zh-CN" dirty="0"/>
          </a:p>
          <a:p>
            <a:pPr lvl="1" indent="720000">
              <a:buNone/>
            </a:pPr>
            <a:r>
              <a:rPr lang="en-US" altLang="zh-CN" dirty="0"/>
              <a:t>4</a:t>
            </a:r>
            <a:r>
              <a:rPr lang="zh-CN" altLang="en-US" dirty="0"/>
              <a:t>）若参与逻辑运算的</a:t>
            </a:r>
            <a:r>
              <a:rPr lang="zh-CN" altLang="en-US" dirty="0">
                <a:solidFill>
                  <a:srgbClr val="0A10FE"/>
                </a:solidFill>
              </a:rPr>
              <a:t>一个是标量，一个是矩阵</a:t>
            </a:r>
            <a:r>
              <a:rPr lang="zh-CN" altLang="en-US" dirty="0"/>
              <a:t>，那么运算将在标量与矩阵中的每个元素之间按标量规则逐个进行。最终运算结果是一个与矩阵同型的矩阵，其元素由</a:t>
            </a:r>
            <a:r>
              <a:rPr lang="en-US" altLang="zh-CN" dirty="0"/>
              <a:t>1</a:t>
            </a:r>
            <a:r>
              <a:rPr lang="zh-CN" altLang="en-US" dirty="0"/>
              <a:t>或</a:t>
            </a:r>
            <a:r>
              <a:rPr lang="en-US" altLang="zh-CN" dirty="0"/>
              <a:t>0</a:t>
            </a:r>
            <a:r>
              <a:rPr lang="zh-CN" altLang="en-US" dirty="0"/>
              <a:t>组成。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828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7020BE-927A-0084-8DB2-50F1B31C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965D0E-45A5-AC67-4FC0-01731BC060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0980771" cy="5025920"/>
          </a:xfrm>
        </p:spPr>
        <p:txBody>
          <a:bodyPr>
            <a:normAutofit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运算</a:t>
            </a:r>
            <a:endParaRPr lang="en-US" altLang="zh-CN" dirty="0"/>
          </a:p>
          <a:p>
            <a:pPr lvl="1"/>
            <a:r>
              <a:rPr lang="zh-CN" altLang="en-US" dirty="0"/>
              <a:t>逻辑运算</a:t>
            </a:r>
            <a:r>
              <a:rPr lang="en-US" altLang="zh-CN" dirty="0"/>
              <a:t> </a:t>
            </a:r>
          </a:p>
          <a:p>
            <a:pPr lvl="1" indent="720000">
              <a:buNone/>
            </a:pPr>
            <a:r>
              <a:rPr lang="en-US" altLang="zh-CN" dirty="0"/>
              <a:t>MATLAB</a:t>
            </a:r>
            <a:r>
              <a:rPr lang="zh-CN" altLang="en-US" dirty="0"/>
              <a:t>提供了</a:t>
            </a:r>
            <a:r>
              <a:rPr lang="en-US" altLang="zh-CN" dirty="0"/>
              <a:t>3</a:t>
            </a:r>
            <a:r>
              <a:rPr lang="zh-CN" altLang="en-US" dirty="0"/>
              <a:t>种逻辑运算符：</a:t>
            </a:r>
            <a:r>
              <a:rPr lang="en-US" altLang="zh-CN" dirty="0"/>
              <a:t>&amp;(</a:t>
            </a:r>
            <a:r>
              <a:rPr lang="zh-CN" altLang="en-US" dirty="0"/>
              <a:t>与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|(</a:t>
            </a:r>
            <a:r>
              <a:rPr lang="zh-CN" altLang="en-US" dirty="0"/>
              <a:t>或</a:t>
            </a:r>
            <a:r>
              <a:rPr lang="en-US" altLang="zh-CN" dirty="0"/>
              <a:t>)</a:t>
            </a:r>
            <a:r>
              <a:rPr lang="zh-CN" altLang="en-US" dirty="0"/>
              <a:t>和～</a:t>
            </a:r>
            <a:r>
              <a:rPr lang="en-US" altLang="zh-CN" dirty="0"/>
              <a:t>(</a:t>
            </a:r>
            <a:r>
              <a:rPr lang="zh-CN" altLang="en-US" dirty="0"/>
              <a:t>非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      逻辑运算的运算法则为：</a:t>
            </a:r>
            <a:endParaRPr lang="en-US" altLang="zh-CN" dirty="0"/>
          </a:p>
          <a:p>
            <a:pPr lvl="1" indent="720000">
              <a:buNone/>
            </a:pPr>
            <a:r>
              <a:rPr lang="en-US" altLang="zh-CN" dirty="0"/>
              <a:t>5</a:t>
            </a:r>
            <a:r>
              <a:rPr lang="zh-CN" altLang="en-US" dirty="0"/>
              <a:t>）逻辑非是单目运算符，也服从矩阵运算规则。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在算术、关系、逻辑运算中，算术运算优先级最高，</a:t>
            </a:r>
            <a:r>
              <a:rPr lang="zh-CN" altLang="en-US" dirty="0">
                <a:solidFill>
                  <a:srgbClr val="FF0000"/>
                </a:solidFill>
              </a:rPr>
              <a:t>逻辑运算优先级最低。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F8992C-C4EA-E1F3-88CE-270EE394D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42A1B7-815B-BEC9-31E3-B8719B93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F8430B-35D3-E825-A951-8D4940CC0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113645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B3A82F-36F3-30A1-79FA-0200895D5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266633-C9D7-22C9-3807-5B25C0964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常用的逻辑运算函数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all: </a:t>
            </a:r>
            <a:r>
              <a:rPr lang="zh-CN" altLang="en-US" dirty="0"/>
              <a:t>若向量的所有元素非零，则结果为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any: </a:t>
            </a:r>
            <a:r>
              <a:rPr lang="zh-CN" altLang="en-US" dirty="0"/>
              <a:t>若向量任一个元素非零，则结果为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/>
              <a:t>exist: </a:t>
            </a:r>
            <a:r>
              <a:rPr lang="zh-CN" altLang="en-US" dirty="0"/>
              <a:t>检查变量是否在工作空间中，若存在，结果为</a:t>
            </a:r>
            <a:r>
              <a:rPr lang="en-US" altLang="zh-CN" dirty="0"/>
              <a:t>1</a:t>
            </a:r>
            <a:r>
              <a:rPr lang="zh-CN" altLang="en-US" dirty="0"/>
              <a:t>，否则为</a:t>
            </a:r>
            <a:r>
              <a:rPr lang="en-US" altLang="zh-CN" dirty="0"/>
              <a:t>0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en-US" altLang="zh-CN" dirty="0" err="1"/>
              <a:t>isempty</a:t>
            </a:r>
            <a:r>
              <a:rPr lang="en-US" altLang="zh-CN" dirty="0"/>
              <a:t>: </a:t>
            </a:r>
            <a:r>
              <a:rPr lang="zh-CN" altLang="en-US" dirty="0"/>
              <a:t>若被查变量是空阵，则结果为</a:t>
            </a:r>
            <a:r>
              <a:rPr lang="en-US" altLang="zh-CN" dirty="0"/>
              <a:t>1</a:t>
            </a:r>
            <a:r>
              <a:rPr lang="zh-CN" altLang="en-US" dirty="0"/>
              <a:t>；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 err="1"/>
              <a:t>isinf</a:t>
            </a:r>
            <a:r>
              <a:rPr lang="en-US" altLang="zh-CN" dirty="0"/>
              <a:t>: </a:t>
            </a:r>
            <a:r>
              <a:rPr lang="zh-CN" altLang="en-US" dirty="0"/>
              <a:t>判断元素是否是为正或负无穷大；</a:t>
            </a:r>
            <a:endParaRPr lang="en-US" altLang="zh-CN" dirty="0"/>
          </a:p>
          <a:p>
            <a:pPr lvl="1"/>
            <a:r>
              <a:rPr lang="en-US" altLang="zh-CN" dirty="0" err="1"/>
              <a:t>isnan</a:t>
            </a:r>
            <a:r>
              <a:rPr lang="en-US" altLang="zh-CN" dirty="0"/>
              <a:t>: </a:t>
            </a:r>
            <a:r>
              <a:rPr lang="zh-CN" altLang="en-US" dirty="0"/>
              <a:t>判断元素是否为非数</a:t>
            </a:r>
            <a:r>
              <a:rPr lang="en-US" altLang="zh-CN" dirty="0"/>
              <a:t>nan</a:t>
            </a:r>
            <a:r>
              <a:rPr lang="zh-CN" altLang="en-US" dirty="0"/>
              <a:t>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76823-4117-9732-45F4-F36A91BF1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F616235-E618-F37F-5322-1508D36E5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9AF0B0-C660-D791-9240-0103D9B7E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56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33F643C-6F92-2DF1-CEC2-8F714156E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9279" y="4900969"/>
            <a:ext cx="2844165" cy="13221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BC28B31-3378-1499-D58B-4E1F7FF5D3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19" y="4900968"/>
            <a:ext cx="2675053" cy="1322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9475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185BE2-8562-2D3A-96A9-AB65E6F63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978FE-AEB1-0C91-B889-8E738B645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2-8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建立矩阵</a:t>
            </a:r>
            <a:r>
              <a:rPr lang="en-US" altLang="zh-CN" dirty="0"/>
              <a:t>A</a:t>
            </a:r>
            <a:r>
              <a:rPr lang="zh-CN" altLang="en-US" dirty="0"/>
              <a:t>，找出大于</a:t>
            </a:r>
            <a:r>
              <a:rPr lang="en-US" altLang="zh-CN" dirty="0"/>
              <a:t>4</a:t>
            </a:r>
            <a:r>
              <a:rPr lang="zh-CN" altLang="en-US" dirty="0"/>
              <a:t>的元素的位置。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     </a:t>
            </a:r>
            <a:r>
              <a:rPr lang="en-US" altLang="zh-CN" dirty="0"/>
              <a:t>1</a:t>
            </a:r>
            <a:r>
              <a:rPr lang="zh-CN" altLang="en-US" dirty="0"/>
              <a:t>）建立矩阵</a:t>
            </a:r>
            <a:r>
              <a:rPr lang="en-US" altLang="zh-CN" dirty="0"/>
              <a:t>A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zh-CN" altLang="en-US" dirty="0"/>
              <a:t>     </a:t>
            </a:r>
            <a:r>
              <a:rPr lang="en-US" altLang="zh-CN" dirty="0"/>
              <a:t>A = [4,-65,-54,0,6;56,0,67,-45,0]</a:t>
            </a:r>
            <a:br>
              <a:rPr lang="en-US" altLang="zh-CN" dirty="0"/>
            </a:br>
            <a:r>
              <a:rPr lang="en-US" altLang="zh-CN" dirty="0"/>
              <a:t>      2</a:t>
            </a:r>
            <a:r>
              <a:rPr lang="zh-CN" altLang="en-US" dirty="0"/>
              <a:t>）找出大于</a:t>
            </a:r>
            <a:r>
              <a:rPr lang="en-US" altLang="zh-CN" dirty="0"/>
              <a:t>4</a:t>
            </a:r>
            <a:r>
              <a:rPr lang="zh-CN" altLang="en-US" dirty="0"/>
              <a:t>的元素的位置。</a:t>
            </a:r>
            <a:br>
              <a:rPr lang="zh-CN" altLang="en-US" dirty="0"/>
            </a:br>
            <a:r>
              <a:rPr lang="zh-CN" altLang="en-US" dirty="0"/>
              <a:t>     </a:t>
            </a:r>
            <a:r>
              <a:rPr lang="en-US" altLang="zh-CN" dirty="0"/>
              <a:t>k = find(A&gt;4)  </a:t>
            </a:r>
            <a:r>
              <a:rPr lang="en-US" altLang="zh-CN" dirty="0">
                <a:solidFill>
                  <a:schemeClr val="accent6"/>
                </a:solidFill>
              </a:rPr>
              <a:t>% k </a:t>
            </a:r>
            <a:r>
              <a:rPr lang="zh-CN" altLang="en-US" dirty="0">
                <a:solidFill>
                  <a:schemeClr val="accent6"/>
                </a:solidFill>
              </a:rPr>
              <a:t>为线性</a:t>
            </a:r>
            <a:r>
              <a:rPr lang="en-US" altLang="zh-CN" dirty="0">
                <a:solidFill>
                  <a:schemeClr val="accent6"/>
                </a:solidFill>
              </a:rPr>
              <a:t>(</a:t>
            </a:r>
            <a:r>
              <a:rPr lang="zh-CN" altLang="en-US" dirty="0">
                <a:solidFill>
                  <a:schemeClr val="accent6"/>
                </a:solidFill>
              </a:rPr>
              <a:t>序号</a:t>
            </a:r>
            <a:r>
              <a:rPr lang="en-US" altLang="zh-CN" dirty="0">
                <a:solidFill>
                  <a:schemeClr val="accent6"/>
                </a:solidFill>
              </a:rPr>
              <a:t>)</a:t>
            </a:r>
            <a:r>
              <a:rPr lang="zh-CN" altLang="en-US" dirty="0">
                <a:solidFill>
                  <a:schemeClr val="accent6"/>
                </a:solidFill>
              </a:rPr>
              <a:t>索引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None/>
            </a:pPr>
            <a:r>
              <a:rPr lang="en-US" altLang="zh-CN" dirty="0"/>
              <a:t>      3</a:t>
            </a:r>
            <a:r>
              <a:rPr lang="zh-CN" altLang="en-US" dirty="0"/>
              <a:t>）输出相应位置的元素。</a:t>
            </a:r>
          </a:p>
          <a:p>
            <a:pPr>
              <a:buNone/>
            </a:pPr>
            <a:r>
              <a:rPr lang="zh-CN" altLang="en-US" dirty="0"/>
              <a:t>     </a:t>
            </a:r>
            <a:r>
              <a:rPr lang="en-US" altLang="zh-CN" dirty="0"/>
              <a:t>A(k)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4EB3AA8-D9D3-EB6F-2253-4FED4BF14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E9478A4-B1B6-FAAB-A41C-F62EBB0AF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519503-4A19-2D0F-503E-CE042468C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57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F14BC91-EF20-FCC0-5CF8-732DAD713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84720" y="2508080"/>
            <a:ext cx="4302760" cy="105776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EE1323B-1407-B2A0-07B8-E27C412D6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8240" y="3723244"/>
            <a:ext cx="2394264" cy="14392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BF2B46-185E-84E6-4F29-1CAB2AAB7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17480" y="3671173"/>
            <a:ext cx="1046791" cy="14913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8C3659E5-178F-321E-D6D9-E66F3A13EE82}"/>
              </a:ext>
            </a:extLst>
          </p:cNvPr>
          <p:cNvSpPr/>
          <p:nvPr/>
        </p:nvSpPr>
        <p:spPr>
          <a:xfrm>
            <a:off x="7198360" y="2433320"/>
            <a:ext cx="4500880" cy="284988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198660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E7430-C875-E3F5-6276-975848E0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F16E9-D189-E312-A1E7-705FB12F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矩阵分析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对角阵与三角阵</a:t>
            </a:r>
            <a:endParaRPr lang="en-US" altLang="zh-CN" sz="2800" dirty="0"/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</a:rPr>
              <a:t>对角阵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720000">
              <a:buNone/>
            </a:pPr>
            <a:r>
              <a:rPr lang="zh-CN" altLang="en-US" dirty="0"/>
              <a:t>只有对角线上有非</a:t>
            </a:r>
            <a:r>
              <a:rPr lang="en-US" altLang="zh-CN" dirty="0"/>
              <a:t>0</a:t>
            </a:r>
            <a:r>
              <a:rPr lang="zh-CN" altLang="en-US" dirty="0"/>
              <a:t>元素的矩阵称为对角矩阵，对角线上的元素相等的对角矩阵称为数量矩阵，对角线上的元素都为</a:t>
            </a:r>
            <a:r>
              <a:rPr lang="en-US" altLang="zh-CN" dirty="0"/>
              <a:t>1</a:t>
            </a:r>
            <a:r>
              <a:rPr lang="zh-CN" altLang="en-US" dirty="0"/>
              <a:t>的对角矩阵称为单位矩阵。</a:t>
            </a:r>
            <a:endParaRPr lang="en-US" altLang="zh-CN" dirty="0"/>
          </a:p>
          <a:p>
            <a:pPr lvl="1" indent="720000">
              <a:buNone/>
            </a:pP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>
                <a:solidFill>
                  <a:srgbClr val="FF0000"/>
                </a:solidFill>
              </a:rPr>
              <a:t>）提取矩阵的对角线元素</a:t>
            </a:r>
            <a:br>
              <a:rPr lang="zh-CN" altLang="en-US" dirty="0"/>
            </a:br>
            <a:r>
              <a:rPr lang="zh-CN" altLang="en-US" dirty="0"/>
              <a:t>       设</a:t>
            </a:r>
            <a:r>
              <a:rPr lang="en-US" altLang="zh-CN" dirty="0"/>
              <a:t>A</a:t>
            </a:r>
            <a:r>
              <a:rPr lang="zh-CN" altLang="en-US" dirty="0"/>
              <a:t>为</a:t>
            </a:r>
            <a:r>
              <a:rPr lang="en-US" altLang="zh-CN" dirty="0" err="1"/>
              <a:t>m×n</a:t>
            </a:r>
            <a:r>
              <a:rPr lang="zh-CN" altLang="en-US" dirty="0"/>
              <a:t>矩阵，</a:t>
            </a:r>
            <a:r>
              <a:rPr lang="en-US" altLang="zh-CN" dirty="0" err="1"/>
              <a:t>diag</a:t>
            </a:r>
            <a:r>
              <a:rPr lang="en-US" altLang="zh-CN" dirty="0"/>
              <a:t>(A)</a:t>
            </a:r>
            <a:r>
              <a:rPr lang="zh-CN" altLang="en-US" dirty="0"/>
              <a:t>函数用于提取矩阵</a:t>
            </a:r>
            <a:r>
              <a:rPr lang="en-US" altLang="zh-CN" dirty="0"/>
              <a:t>A</a:t>
            </a:r>
            <a:r>
              <a:rPr lang="zh-CN" altLang="en-US" dirty="0"/>
              <a:t>主对角线元素</a:t>
            </a:r>
            <a:r>
              <a:rPr lang="en-US" altLang="zh-CN" dirty="0"/>
              <a:t>(</a:t>
            </a:r>
            <a:r>
              <a:rPr lang="zh-CN" altLang="en-US" dirty="0">
                <a:solidFill>
                  <a:schemeClr val="accent6"/>
                </a:solidFill>
              </a:rPr>
              <a:t>第</a:t>
            </a:r>
            <a:r>
              <a:rPr lang="en-US" altLang="zh-CN" dirty="0">
                <a:solidFill>
                  <a:schemeClr val="accent6"/>
                </a:solidFill>
              </a:rPr>
              <a:t>0</a:t>
            </a:r>
            <a:r>
              <a:rPr lang="zh-CN" altLang="en-US" dirty="0">
                <a:solidFill>
                  <a:schemeClr val="accent6"/>
                </a:solidFill>
              </a:rPr>
              <a:t>条对角线</a:t>
            </a:r>
            <a:r>
              <a:rPr lang="en-US" altLang="zh-CN" dirty="0"/>
              <a:t>)</a:t>
            </a:r>
            <a:r>
              <a:rPr lang="zh-CN" altLang="en-US" dirty="0"/>
              <a:t>，产生一个具有</a:t>
            </a:r>
            <a:r>
              <a:rPr lang="en-US" altLang="zh-CN" dirty="0"/>
              <a:t>min(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r>
              <a:rPr lang="zh-CN" altLang="en-US" dirty="0"/>
              <a:t>个元素的列向量。</a:t>
            </a:r>
            <a:r>
              <a:rPr lang="en-US" altLang="zh-CN" dirty="0" err="1"/>
              <a:t>diag</a:t>
            </a:r>
            <a:r>
              <a:rPr lang="en-US" altLang="zh-CN" dirty="0"/>
              <a:t>(A)</a:t>
            </a:r>
            <a:r>
              <a:rPr lang="zh-CN" altLang="en-US" dirty="0"/>
              <a:t>函数还有一种形式</a:t>
            </a:r>
            <a:r>
              <a:rPr lang="en-US" altLang="zh-CN" dirty="0" err="1"/>
              <a:t>diag</a:t>
            </a:r>
            <a:r>
              <a:rPr lang="en-US" altLang="zh-CN" dirty="0"/>
              <a:t>(</a:t>
            </a:r>
            <a:r>
              <a:rPr lang="en-US" altLang="zh-CN" dirty="0" err="1"/>
              <a:t>A,k</a:t>
            </a:r>
            <a:r>
              <a:rPr lang="en-US" altLang="zh-CN" dirty="0"/>
              <a:t>)</a:t>
            </a:r>
            <a:r>
              <a:rPr lang="zh-CN" altLang="en-US" dirty="0"/>
              <a:t>，其功能是提取第</a:t>
            </a:r>
            <a:r>
              <a:rPr lang="en-US" altLang="zh-CN" dirty="0"/>
              <a:t>k</a:t>
            </a:r>
            <a:r>
              <a:rPr lang="zh-CN" altLang="en-US" dirty="0"/>
              <a:t>条对角线的元素。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201A-039B-E036-B208-584622CD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2340B-D5E4-8722-6644-2D2FF912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2440F-2273-6C14-9017-77DB942C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847978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3E7430-C875-E3F5-6276-975848E03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4F16E9-D189-E312-A1E7-705FB12F6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矩阵分析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1. </a:t>
            </a:r>
            <a:r>
              <a:rPr lang="zh-CN" altLang="en-US" sz="2800" dirty="0">
                <a:latin typeface="Times New Roman" panose="02020603050405020304" pitchFamily="18" charset="0"/>
              </a:rPr>
              <a:t>对角阵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1440000">
              <a:buNone/>
            </a:pP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）构造对角矩阵</a:t>
            </a:r>
            <a:br>
              <a:rPr lang="zh-CN" altLang="en-US" dirty="0"/>
            </a:br>
            <a:r>
              <a:rPr lang="zh-CN" altLang="en-US" dirty="0"/>
              <a:t>         设</a:t>
            </a:r>
            <a:r>
              <a:rPr lang="en-US" altLang="zh-CN" dirty="0"/>
              <a:t>V</a:t>
            </a:r>
            <a:r>
              <a:rPr lang="zh-CN" altLang="en-US" dirty="0"/>
              <a:t>为具有</a:t>
            </a:r>
            <a:r>
              <a:rPr lang="en-US" altLang="zh-CN" dirty="0"/>
              <a:t>m</a:t>
            </a:r>
            <a:r>
              <a:rPr lang="zh-CN" altLang="en-US" dirty="0"/>
              <a:t>个元素的向量，</a:t>
            </a:r>
            <a:r>
              <a:rPr lang="en-US" altLang="zh-CN" dirty="0" err="1"/>
              <a:t>diag</a:t>
            </a:r>
            <a:r>
              <a:rPr lang="en-US" altLang="zh-CN" dirty="0"/>
              <a:t>(V)</a:t>
            </a:r>
            <a:r>
              <a:rPr lang="zh-CN" altLang="en-US" dirty="0"/>
              <a:t>将产生一个</a:t>
            </a:r>
            <a:r>
              <a:rPr lang="en-US" altLang="zh-CN" dirty="0" err="1"/>
              <a:t>m×m</a:t>
            </a:r>
            <a:r>
              <a:rPr lang="zh-CN" altLang="en-US" dirty="0"/>
              <a:t>对角矩阵，其主对角线元素即为向量</a:t>
            </a:r>
            <a:r>
              <a:rPr lang="en-US" altLang="zh-CN" dirty="0"/>
              <a:t>V</a:t>
            </a:r>
            <a:r>
              <a:rPr lang="zh-CN" altLang="en-US" dirty="0"/>
              <a:t>的元素。</a:t>
            </a:r>
            <a:br>
              <a:rPr lang="zh-CN" altLang="en-US" dirty="0"/>
            </a:br>
            <a:r>
              <a:rPr lang="en-US" altLang="zh-CN" dirty="0" err="1"/>
              <a:t>diag</a:t>
            </a:r>
            <a:r>
              <a:rPr lang="en-US" altLang="zh-CN" dirty="0"/>
              <a:t>(V)</a:t>
            </a:r>
            <a:r>
              <a:rPr lang="zh-CN" altLang="en-US" dirty="0"/>
              <a:t>函数也有另一种形式</a:t>
            </a:r>
            <a:r>
              <a:rPr lang="en-US" altLang="zh-CN" dirty="0" err="1"/>
              <a:t>diag</a:t>
            </a:r>
            <a:r>
              <a:rPr lang="en-US" altLang="zh-CN" dirty="0"/>
              <a:t>(</a:t>
            </a:r>
            <a:r>
              <a:rPr lang="en-US" altLang="zh-CN" dirty="0" err="1"/>
              <a:t>V,k</a:t>
            </a:r>
            <a:r>
              <a:rPr lang="en-US" altLang="zh-CN" dirty="0"/>
              <a:t>)</a:t>
            </a:r>
            <a:r>
              <a:rPr lang="zh-CN" altLang="en-US" dirty="0"/>
              <a:t>，其功能是产生一个</a:t>
            </a:r>
            <a:r>
              <a:rPr lang="en-US" altLang="zh-CN" dirty="0" err="1"/>
              <a:t>n×n</a:t>
            </a:r>
            <a:r>
              <a:rPr lang="en-US" altLang="zh-CN" dirty="0"/>
              <a:t>(n=m+|k|)</a:t>
            </a:r>
            <a:r>
              <a:rPr lang="zh-CN" altLang="en-US" dirty="0"/>
              <a:t>对角阵，其第</a:t>
            </a:r>
            <a:r>
              <a:rPr lang="en-US" altLang="zh-CN" dirty="0"/>
              <a:t>k</a:t>
            </a:r>
            <a:r>
              <a:rPr lang="zh-CN" altLang="en-US" dirty="0"/>
              <a:t>条对角线的元素即为向量</a:t>
            </a:r>
            <a:r>
              <a:rPr lang="en-US" altLang="zh-CN" dirty="0"/>
              <a:t>V</a:t>
            </a:r>
            <a:r>
              <a:rPr lang="zh-CN" altLang="en-US" dirty="0"/>
              <a:t>的元素。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14201A-039B-E036-B208-584622CD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D52340B-D5E4-8722-6644-2D2FF912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92440F-2273-6C14-9017-77DB942C2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59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83C2CCA-4D9E-DD74-8306-36176729B6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092" y="4610434"/>
            <a:ext cx="3069907" cy="160685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A32B992-D358-7B71-A75D-2FA265494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0049" y="4610434"/>
            <a:ext cx="3069907" cy="1583877"/>
          </a:xfrm>
          <a:prstGeom prst="rect">
            <a:avLst/>
          </a:prstGeom>
        </p:spPr>
      </p:pic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F04FEAB-7DCA-179B-67BB-26E25850EDAC}"/>
              </a:ext>
            </a:extLst>
          </p:cNvPr>
          <p:cNvCxnSpPr>
            <a:cxnSpLocks/>
          </p:cNvCxnSpPr>
          <p:nvPr/>
        </p:nvCxnSpPr>
        <p:spPr>
          <a:xfrm>
            <a:off x="2782092" y="4876800"/>
            <a:ext cx="678786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2455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F1D1CD-5C3D-122E-9762-7F21C9BE0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CC4943-FF82-A305-A88B-195B1BFBE1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1096672" cy="502592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变量和数据操作</a:t>
            </a:r>
            <a:endParaRPr lang="en-US" altLang="zh-CN" dirty="0"/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变量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72000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 </a:t>
            </a:r>
            <a:r>
              <a:rPr lang="zh-CN" altLang="en-US" dirty="0"/>
              <a:t>中，变量名是</a:t>
            </a:r>
            <a:r>
              <a:rPr lang="zh-CN" altLang="en-US" dirty="0">
                <a:solidFill>
                  <a:srgbClr val="FF0000"/>
                </a:solidFill>
              </a:rPr>
              <a:t>以字母开头</a:t>
            </a:r>
            <a:r>
              <a:rPr lang="zh-CN" altLang="en-US" dirty="0"/>
              <a:t>，后接</a:t>
            </a:r>
            <a:r>
              <a:rPr lang="zh-CN" altLang="en-US" dirty="0">
                <a:solidFill>
                  <a:srgbClr val="FF0000"/>
                </a:solidFill>
              </a:rPr>
              <a:t>字母、数字或下划线</a:t>
            </a:r>
            <a:r>
              <a:rPr lang="zh-CN" altLang="en-US" dirty="0"/>
              <a:t>的字符序列，最多</a:t>
            </a:r>
            <a:r>
              <a:rPr lang="en-US" altLang="zh-CN" dirty="0"/>
              <a:t>63</a:t>
            </a:r>
            <a:r>
              <a:rPr lang="zh-CN" altLang="en-US" dirty="0"/>
              <a:t>个字符。在</a:t>
            </a:r>
            <a:r>
              <a:rPr lang="en-US" altLang="zh-CN" dirty="0"/>
              <a:t>MATLAB</a:t>
            </a:r>
            <a:r>
              <a:rPr lang="zh-CN" altLang="en-US" dirty="0"/>
              <a:t>中，</a:t>
            </a:r>
            <a:r>
              <a:rPr lang="zh-CN" altLang="en-US" dirty="0">
                <a:solidFill>
                  <a:srgbClr val="FF0000"/>
                </a:solidFill>
              </a:rPr>
              <a:t>变量名区分字母的大小写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赋值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 MATLAB</a:t>
            </a:r>
            <a:r>
              <a:rPr lang="zh-CN" altLang="en-US" dirty="0"/>
              <a:t>赋值语句有两种格式：</a:t>
            </a:r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）变量</a:t>
            </a:r>
            <a:r>
              <a:rPr lang="en-US" altLang="zh-CN" dirty="0"/>
              <a:t>=</a:t>
            </a:r>
            <a:r>
              <a:rPr lang="zh-CN" altLang="en-US" dirty="0"/>
              <a:t>表达式。</a:t>
            </a:r>
            <a:r>
              <a:rPr lang="en-US" altLang="zh-CN" dirty="0"/>
              <a:t>p = </a:t>
            </a:r>
            <a:r>
              <a:rPr lang="en-US" altLang="zh-CN" dirty="0" err="1"/>
              <a:t>diag</a:t>
            </a:r>
            <a:r>
              <a:rPr lang="en-US" altLang="zh-CN" dirty="0"/>
              <a:t>(S'*S)'</a:t>
            </a:r>
          </a:p>
          <a:p>
            <a:pPr lvl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）表达式</a:t>
            </a:r>
          </a:p>
          <a:p>
            <a:pPr lvl="1">
              <a:buNone/>
            </a:pPr>
            <a:r>
              <a:rPr lang="zh-CN" altLang="en-US" dirty="0"/>
              <a:t>         其中，</a:t>
            </a:r>
            <a:r>
              <a:rPr lang="zh-CN" altLang="en-US" dirty="0">
                <a:solidFill>
                  <a:srgbClr val="FF0000"/>
                </a:solidFill>
              </a:rPr>
              <a:t>表达式</a:t>
            </a:r>
            <a:r>
              <a:rPr lang="zh-CN" altLang="en-US" dirty="0"/>
              <a:t>是用</a:t>
            </a:r>
            <a:r>
              <a:rPr lang="zh-CN" altLang="en-US" dirty="0">
                <a:solidFill>
                  <a:srgbClr val="FF0000"/>
                </a:solidFill>
              </a:rPr>
              <a:t>运算符</a:t>
            </a:r>
            <a:r>
              <a:rPr lang="zh-CN" altLang="en-US" dirty="0"/>
              <a:t>将有关</a:t>
            </a:r>
            <a:r>
              <a:rPr lang="zh-CN" altLang="en-US" dirty="0">
                <a:solidFill>
                  <a:srgbClr val="FF0000"/>
                </a:solidFill>
              </a:rPr>
              <a:t>运算量</a:t>
            </a:r>
            <a:r>
              <a:rPr lang="zh-CN" altLang="en-US" dirty="0">
                <a:solidFill>
                  <a:srgbClr val="0A10FE"/>
                </a:solidFill>
              </a:rPr>
              <a:t>连接起来</a:t>
            </a:r>
            <a:r>
              <a:rPr lang="zh-CN" altLang="en-US" dirty="0"/>
              <a:t>的式子，其结果可以是单个的数，也可以是一个矩阵。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C6DFA7-E560-AC14-4EEC-B0618514F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BC0E8A-7E0A-0CFB-A1DF-010754F8E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AF302-F1B8-6480-2868-7706FF09B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338087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ACEF03-2FBD-7941-E048-B0D077A78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F810BC-65EC-61A5-4245-256AD156B7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2-9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先建立</a:t>
            </a:r>
            <a:r>
              <a:rPr lang="en-US" altLang="zh-CN" dirty="0"/>
              <a:t>5×5</a:t>
            </a:r>
            <a:r>
              <a:rPr lang="zh-CN" altLang="en-US" dirty="0"/>
              <a:t>矩阵</a:t>
            </a:r>
            <a:r>
              <a:rPr lang="en-US" altLang="zh-CN" dirty="0"/>
              <a:t>A</a:t>
            </a:r>
            <a:r>
              <a:rPr lang="zh-CN" altLang="en-US" dirty="0"/>
              <a:t>，然后将</a:t>
            </a:r>
            <a:r>
              <a:rPr lang="en-US" altLang="zh-CN" dirty="0"/>
              <a:t>A</a:t>
            </a:r>
            <a:r>
              <a:rPr lang="zh-CN" altLang="en-US" dirty="0"/>
              <a:t>的第一行元素乘以</a:t>
            </a:r>
            <a:r>
              <a:rPr lang="en-US" altLang="zh-CN" dirty="0"/>
              <a:t>1</a:t>
            </a:r>
            <a:r>
              <a:rPr lang="zh-CN" altLang="en-US" dirty="0"/>
              <a:t>，第二行乘以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…</a:t>
            </a:r>
            <a:r>
              <a:rPr lang="zh-CN" altLang="en-US" dirty="0"/>
              <a:t>，第五行乘以</a:t>
            </a:r>
            <a:r>
              <a:rPr lang="en-US" altLang="zh-CN" dirty="0"/>
              <a:t>5</a:t>
            </a:r>
            <a:r>
              <a:rPr lang="zh-CN" altLang="en-US" dirty="0"/>
              <a:t>。</a:t>
            </a:r>
            <a:r>
              <a:rPr lang="en-US" altLang="zh-CN" dirty="0"/>
              <a:t> A=[17,0,1,0,15;23,5,7,14,16;4,0,13,0,22;10,12,19,21,3;11,18,25,2,19];</a:t>
            </a:r>
          </a:p>
          <a:p>
            <a:pPr indent="720000">
              <a:buNone/>
            </a:pPr>
            <a:r>
              <a:rPr lang="zh-CN" altLang="en-US" dirty="0"/>
              <a:t>命令如下：</a:t>
            </a:r>
            <a:r>
              <a:rPr lang="en-US" altLang="zh-CN" sz="2800" dirty="0">
                <a:latin typeface="Times New Roman" panose="02020603050405020304" pitchFamily="18" charset="0"/>
              </a:rPr>
              <a:t>D=</a:t>
            </a:r>
            <a:r>
              <a:rPr lang="en-US" altLang="zh-CN" sz="2800" dirty="0" err="1">
                <a:latin typeface="Times New Roman" panose="02020603050405020304" pitchFamily="18" charset="0"/>
              </a:rPr>
              <a:t>diag</a:t>
            </a:r>
            <a:r>
              <a:rPr lang="en-US" altLang="zh-CN" sz="2800" dirty="0">
                <a:latin typeface="Times New Roman" panose="02020603050405020304" pitchFamily="18" charset="0"/>
              </a:rPr>
              <a:t>(1:5);</a:t>
            </a:r>
          </a:p>
          <a:p>
            <a:pPr indent="720000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D*A         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%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用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左乘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，对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的每行乘以一个指定常数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br>
              <a:rPr lang="en-US" altLang="zh-CN" sz="2800" dirty="0">
                <a:latin typeface="Times New Roman" panose="02020603050405020304" pitchFamily="18" charset="0"/>
              </a:rPr>
            </a:b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1083C0-9CE1-932F-037B-EB330FB24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38EF68-BDD2-10B6-67BD-1B2E3F83B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63AE3B6-3473-00D2-CE7E-C325EE661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60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9116874-E60F-06C4-259D-3388FFEF7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5440" y="3871001"/>
            <a:ext cx="8768080" cy="2352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655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57746-5D4F-1B2E-F9D1-FB6EFF73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1280E-C581-04D4-BACF-A5AF2897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8318851" cy="489269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矩阵分析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2. </a:t>
            </a:r>
            <a:r>
              <a:rPr lang="zh-CN" altLang="en-US" dirty="0"/>
              <a:t>三角阵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三角阵又进一步分为上三角阵和下三角阵，所谓上三角阵，即矩阵的对角线以下的元素全为</a:t>
            </a:r>
            <a:r>
              <a:rPr lang="en-US" altLang="zh-CN" dirty="0"/>
              <a:t>0</a:t>
            </a:r>
            <a:r>
              <a:rPr lang="zh-CN" altLang="en-US" dirty="0"/>
              <a:t>的一种矩阵，而下三角阵则是对角线以上的元素全为</a:t>
            </a:r>
            <a:r>
              <a:rPr lang="en-US" altLang="zh-CN" dirty="0"/>
              <a:t>0</a:t>
            </a:r>
            <a:r>
              <a:rPr lang="zh-CN" altLang="en-US" dirty="0"/>
              <a:t>的一种矩阵。</a:t>
            </a:r>
            <a:endParaRPr lang="en-US" altLang="zh-CN" dirty="0"/>
          </a:p>
          <a:p>
            <a:pPr lvl="1" indent="720000">
              <a:buNone/>
            </a:pPr>
            <a:r>
              <a:rPr lang="en-US" altLang="zh-CN" dirty="0"/>
              <a:t>1</a:t>
            </a:r>
            <a:r>
              <a:rPr lang="zh-CN" altLang="en-US" dirty="0"/>
              <a:t>）上三角矩阵：求矩阵</a:t>
            </a:r>
            <a:r>
              <a:rPr lang="en-US" altLang="zh-CN" dirty="0"/>
              <a:t>A</a:t>
            </a:r>
            <a:r>
              <a:rPr lang="zh-CN" altLang="en-US" dirty="0"/>
              <a:t>的上三角阵的</a:t>
            </a:r>
            <a:r>
              <a:rPr lang="en-US" altLang="zh-CN" dirty="0"/>
              <a:t>MATLAB</a:t>
            </a:r>
            <a:r>
              <a:rPr lang="zh-CN" altLang="en-US" dirty="0"/>
              <a:t>函数是</a:t>
            </a:r>
            <a:r>
              <a:rPr lang="en-US" altLang="zh-CN" dirty="0" err="1">
                <a:solidFill>
                  <a:srgbClr val="FF0000"/>
                </a:solidFill>
              </a:rPr>
              <a:t>triu</a:t>
            </a:r>
            <a:r>
              <a:rPr lang="en-US" altLang="zh-CN" dirty="0">
                <a:solidFill>
                  <a:srgbClr val="FF0000"/>
                </a:solidFill>
              </a:rPr>
              <a:t>(A)</a:t>
            </a:r>
            <a:r>
              <a:rPr lang="zh-CN" altLang="en-US" dirty="0"/>
              <a:t>。</a:t>
            </a:r>
            <a:r>
              <a:rPr lang="en-US" altLang="zh-CN" dirty="0" err="1"/>
              <a:t>triu</a:t>
            </a:r>
            <a:r>
              <a:rPr lang="en-US" altLang="zh-CN" dirty="0"/>
              <a:t>(A)</a:t>
            </a:r>
            <a:r>
              <a:rPr lang="zh-CN" altLang="en-US" dirty="0"/>
              <a:t>函数也有另一种形式</a:t>
            </a:r>
            <a:r>
              <a:rPr lang="en-US" altLang="zh-CN" dirty="0" err="1">
                <a:solidFill>
                  <a:srgbClr val="FF0000"/>
                </a:solidFill>
              </a:rPr>
              <a:t>triu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dirty="0" err="1">
                <a:solidFill>
                  <a:srgbClr val="FF0000"/>
                </a:solidFill>
              </a:rPr>
              <a:t>A,k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  <a:r>
              <a:rPr lang="zh-CN" altLang="en-US" dirty="0"/>
              <a:t>，其功能是求矩阵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FF0000"/>
                </a:solidFill>
              </a:rPr>
              <a:t>第</a:t>
            </a:r>
            <a:r>
              <a:rPr lang="en-US" altLang="zh-CN" dirty="0">
                <a:solidFill>
                  <a:srgbClr val="FF0000"/>
                </a:solidFill>
              </a:rPr>
              <a:t>k</a:t>
            </a:r>
            <a:r>
              <a:rPr lang="zh-CN" altLang="en-US" dirty="0">
                <a:solidFill>
                  <a:srgbClr val="FF0000"/>
                </a:solidFill>
              </a:rPr>
              <a:t>条对角线以上的元素</a:t>
            </a:r>
            <a:r>
              <a:rPr lang="zh-CN" altLang="en-US" dirty="0"/>
              <a:t>。例如，提取矩阵</a:t>
            </a:r>
            <a:r>
              <a:rPr lang="en-US" altLang="zh-CN" dirty="0"/>
              <a:t>A</a:t>
            </a:r>
            <a:r>
              <a:rPr lang="zh-CN" altLang="en-US" dirty="0"/>
              <a:t>的第</a:t>
            </a:r>
            <a:r>
              <a:rPr lang="en-US" altLang="zh-CN" dirty="0"/>
              <a:t>2</a:t>
            </a:r>
            <a:r>
              <a:rPr lang="zh-CN" altLang="en-US" dirty="0"/>
              <a:t>条对角线以上的元素，形成新的矩阵</a:t>
            </a:r>
            <a:r>
              <a:rPr lang="en-US" altLang="zh-CN" dirty="0"/>
              <a:t>B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E03E8-115E-17A2-4F3D-98F8D6DB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8A00A-B6A3-9DC8-77BB-EEB57D2D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23B13-1D6C-5347-E13C-DC7FB3A6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4E26BBA-3FF0-DEBD-3367-98A0B5DB5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413" y="2289742"/>
            <a:ext cx="3330866" cy="3473616"/>
          </a:xfrm>
          <a:prstGeom prst="rect">
            <a:avLst/>
          </a:prstGeom>
          <a:ln w="19050">
            <a:solidFill>
              <a:srgbClr val="C00000"/>
            </a:solidFill>
          </a:ln>
        </p:spPr>
      </p:pic>
      <p:cxnSp>
        <p:nvCxnSpPr>
          <p:cNvPr id="9" name="直接连接符 8">
            <a:extLst>
              <a:ext uri="{FF2B5EF4-FFF2-40B4-BE49-F238E27FC236}">
                <a16:creationId xmlns:a16="http://schemas.microsoft.com/office/drawing/2014/main" id="{2F10FCD2-8835-0E16-2731-30B64FC6C771}"/>
              </a:ext>
            </a:extLst>
          </p:cNvPr>
          <p:cNvCxnSpPr>
            <a:cxnSpLocks/>
          </p:cNvCxnSpPr>
          <p:nvPr/>
        </p:nvCxnSpPr>
        <p:spPr>
          <a:xfrm>
            <a:off x="8717612" y="3502227"/>
            <a:ext cx="3265368" cy="0"/>
          </a:xfrm>
          <a:prstGeom prst="line">
            <a:avLst/>
          </a:prstGeom>
          <a:ln w="19050">
            <a:solidFill>
              <a:srgbClr val="0A1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9C7D03A-4083-239A-089B-DB7BE6A90450}"/>
              </a:ext>
            </a:extLst>
          </p:cNvPr>
          <p:cNvCxnSpPr>
            <a:cxnSpLocks/>
          </p:cNvCxnSpPr>
          <p:nvPr/>
        </p:nvCxnSpPr>
        <p:spPr>
          <a:xfrm>
            <a:off x="8742261" y="4629987"/>
            <a:ext cx="3265368" cy="0"/>
          </a:xfrm>
          <a:prstGeom prst="line">
            <a:avLst/>
          </a:prstGeom>
          <a:ln w="19050">
            <a:solidFill>
              <a:srgbClr val="0A10F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41EA419-166B-FFE8-E47E-1972589AE19B}"/>
              </a:ext>
            </a:extLst>
          </p:cNvPr>
          <p:cNvCxnSpPr>
            <a:cxnSpLocks/>
          </p:cNvCxnSpPr>
          <p:nvPr/>
        </p:nvCxnSpPr>
        <p:spPr>
          <a:xfrm>
            <a:off x="9233059" y="2823790"/>
            <a:ext cx="1439281" cy="556517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CD270FBB-F9BB-957B-5940-68E66489B16E}"/>
              </a:ext>
            </a:extLst>
          </p:cNvPr>
          <p:cNvCxnSpPr>
            <a:cxnSpLocks/>
          </p:cNvCxnSpPr>
          <p:nvPr/>
        </p:nvCxnSpPr>
        <p:spPr>
          <a:xfrm>
            <a:off x="9818928" y="2797908"/>
            <a:ext cx="944852" cy="376659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160614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C57746-5D4F-1B2E-F9D1-FB6EFF73E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21280E-C581-04D4-BACF-A5AF2897CE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11177487" cy="4684392"/>
          </a:xfrm>
        </p:spPr>
        <p:txBody>
          <a:bodyPr>
            <a:normAutofit/>
          </a:bodyPr>
          <a:lstStyle/>
          <a:p>
            <a:r>
              <a:rPr lang="zh-CN" altLang="en-US" dirty="0"/>
              <a:t>矩阵分析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2. </a:t>
            </a:r>
            <a:r>
              <a:rPr lang="zh-CN" altLang="en-US" dirty="0"/>
              <a:t>三角阵</a:t>
            </a:r>
            <a:endParaRPr lang="en-US" altLang="zh-CN" dirty="0"/>
          </a:p>
          <a:p>
            <a:pPr lvl="1" indent="720000">
              <a:buNone/>
            </a:pPr>
            <a:r>
              <a:rPr lang="en-US" altLang="zh-CN" dirty="0"/>
              <a:t>2</a:t>
            </a:r>
            <a:r>
              <a:rPr lang="zh-CN" altLang="en-US" dirty="0"/>
              <a:t>）下三角矩阵：在</a:t>
            </a:r>
            <a:r>
              <a:rPr lang="en-US" altLang="zh-CN" dirty="0"/>
              <a:t>MATLAB</a:t>
            </a:r>
            <a:r>
              <a:rPr lang="zh-CN" altLang="en-US" dirty="0"/>
              <a:t>中，提取矩阵</a:t>
            </a:r>
            <a:r>
              <a:rPr lang="en-US" altLang="zh-CN" dirty="0"/>
              <a:t>A</a:t>
            </a:r>
            <a:r>
              <a:rPr lang="zh-CN" altLang="en-US" dirty="0"/>
              <a:t>的下三角矩阵的函数是</a:t>
            </a:r>
            <a:r>
              <a:rPr lang="en-US" altLang="zh-CN" dirty="0" err="1"/>
              <a:t>tril</a:t>
            </a:r>
            <a:r>
              <a:rPr lang="en-US" altLang="zh-CN" dirty="0"/>
              <a:t>(A)</a:t>
            </a:r>
            <a:r>
              <a:rPr lang="zh-CN" altLang="en-US" dirty="0"/>
              <a:t>和</a:t>
            </a:r>
            <a:r>
              <a:rPr lang="en-US" altLang="zh-CN" dirty="0" err="1"/>
              <a:t>tril</a:t>
            </a:r>
            <a:r>
              <a:rPr lang="en-US" altLang="zh-CN" dirty="0"/>
              <a:t>(</a:t>
            </a:r>
            <a:r>
              <a:rPr lang="en-US" altLang="zh-CN" dirty="0" err="1"/>
              <a:t>A,k</a:t>
            </a:r>
            <a:r>
              <a:rPr lang="en-US" altLang="zh-CN" dirty="0"/>
              <a:t>)</a:t>
            </a:r>
            <a:r>
              <a:rPr lang="zh-CN" altLang="en-US" dirty="0"/>
              <a:t>，其用法与提取上三角矩阵的函数</a:t>
            </a:r>
            <a:r>
              <a:rPr lang="en-US" altLang="zh-CN" dirty="0" err="1"/>
              <a:t>triu</a:t>
            </a:r>
            <a:r>
              <a:rPr lang="en-US" altLang="zh-CN" dirty="0"/>
              <a:t>(A)</a:t>
            </a:r>
            <a:r>
              <a:rPr lang="zh-CN" altLang="en-US" dirty="0"/>
              <a:t>和</a:t>
            </a:r>
            <a:r>
              <a:rPr lang="en-US" altLang="zh-CN" dirty="0" err="1"/>
              <a:t>triu</a:t>
            </a:r>
            <a:r>
              <a:rPr lang="en-US" altLang="zh-CN" dirty="0"/>
              <a:t>(</a:t>
            </a:r>
            <a:r>
              <a:rPr lang="en-US" altLang="zh-CN" dirty="0" err="1"/>
              <a:t>A,k</a:t>
            </a:r>
            <a:r>
              <a:rPr lang="en-US" altLang="zh-CN" dirty="0"/>
              <a:t>)</a:t>
            </a:r>
            <a:r>
              <a:rPr lang="zh-CN" altLang="en-US" dirty="0"/>
              <a:t>完全相同。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69E03E8-115E-17A2-4F3D-98F8D6DBE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D8A00A-B6A3-9DC8-77BB-EEB57D2D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8323B13-1D6C-5347-E13C-DC7FB3A6B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383303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5B98-3D5E-3FA4-10D1-E013AA95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D96E2-72C0-0CE4-2671-F9041F74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5704872" cy="4892690"/>
          </a:xfrm>
        </p:spPr>
        <p:txBody>
          <a:bodyPr/>
          <a:lstStyle/>
          <a:p>
            <a:r>
              <a:rPr lang="zh-CN" altLang="en-US" dirty="0"/>
              <a:t>矩阵的转置与旋转</a:t>
            </a:r>
            <a:endParaRPr lang="en-US" altLang="zh-CN" dirty="0"/>
          </a:p>
          <a:p>
            <a:pPr lvl="1"/>
            <a:r>
              <a:rPr lang="zh-CN" altLang="en-US" dirty="0"/>
              <a:t>矩阵的转置</a:t>
            </a:r>
            <a:br>
              <a:rPr lang="zh-CN" altLang="en-US" dirty="0"/>
            </a:br>
            <a:r>
              <a:rPr lang="zh-CN" altLang="en-US" dirty="0"/>
              <a:t> 转置运算符是单撇号“</a:t>
            </a:r>
            <a:r>
              <a:rPr lang="en-US" altLang="zh-CN" dirty="0">
                <a:solidFill>
                  <a:srgbClr val="FF0000"/>
                </a:solidFill>
              </a:rPr>
              <a:t>’</a:t>
            </a:r>
            <a:r>
              <a:rPr lang="zh-CN" altLang="en-US" dirty="0"/>
              <a:t>”</a:t>
            </a:r>
            <a:r>
              <a:rPr lang="en-US" altLang="zh-CN" dirty="0"/>
              <a:t>;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矩阵的旋转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dirty="0"/>
              <a:t>利用函数</a:t>
            </a:r>
            <a:r>
              <a:rPr lang="en-US" altLang="zh-CN" dirty="0"/>
              <a:t>rot90(</a:t>
            </a:r>
            <a:r>
              <a:rPr lang="en-US" altLang="zh-CN" dirty="0" err="1"/>
              <a:t>A,k</a:t>
            </a:r>
            <a:r>
              <a:rPr lang="en-US" altLang="zh-CN" dirty="0"/>
              <a:t>)</a:t>
            </a:r>
            <a:r>
              <a:rPr lang="zh-CN" altLang="en-US" dirty="0"/>
              <a:t>将矩阵</a:t>
            </a:r>
            <a:r>
              <a:rPr lang="en-US" altLang="zh-CN" dirty="0"/>
              <a:t>A</a:t>
            </a:r>
            <a:r>
              <a:rPr lang="zh-CN" altLang="en-US" dirty="0"/>
              <a:t>旋转</a:t>
            </a:r>
            <a:r>
              <a:rPr lang="en-US" altLang="zh-CN" dirty="0"/>
              <a:t>90º</a:t>
            </a:r>
            <a:r>
              <a:rPr lang="zh-CN" altLang="en-US" dirty="0"/>
              <a:t>的</a:t>
            </a:r>
            <a:r>
              <a:rPr lang="en-US" altLang="zh-CN" dirty="0"/>
              <a:t>k</a:t>
            </a:r>
            <a:r>
              <a:rPr lang="zh-CN" altLang="en-US" dirty="0"/>
              <a:t>倍，当</a:t>
            </a:r>
            <a:r>
              <a:rPr lang="en-US" altLang="zh-CN" dirty="0"/>
              <a:t>k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时可省略。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6FB68-6755-7D98-109B-441ABC16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5D8BB-1712-87BC-D07C-E1878391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65E05-E3D8-5EFC-63D1-D9BA4F13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FC2C20-DA2E-74E5-9949-FCFEEDDF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74" y="3429000"/>
            <a:ext cx="2265463" cy="1272863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A5FE624-856D-7EB5-DEF2-C821B7A02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227" y="1960028"/>
            <a:ext cx="2628271" cy="148796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ACFA6838-C61A-ED06-594E-CBAA8D920B81}"/>
              </a:ext>
            </a:extLst>
          </p:cNvPr>
          <p:cNvSpPr/>
          <p:nvPr/>
        </p:nvSpPr>
        <p:spPr>
          <a:xfrm rot="18587442">
            <a:off x="8661457" y="3417459"/>
            <a:ext cx="630446" cy="31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636BEB-CD44-DA4E-6806-3389F75266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0228" y="4701863"/>
            <a:ext cx="2628271" cy="1451025"/>
          </a:xfrm>
          <a:prstGeom prst="rect">
            <a:avLst/>
          </a:prstGeom>
        </p:spPr>
      </p:pic>
      <p:sp>
        <p:nvSpPr>
          <p:cNvPr id="12" name="箭头: 右 11">
            <a:extLst>
              <a:ext uri="{FF2B5EF4-FFF2-40B4-BE49-F238E27FC236}">
                <a16:creationId xmlns:a16="http://schemas.microsoft.com/office/drawing/2014/main" id="{5D0DEBEF-A3B2-32F9-7D1A-774867068AA5}"/>
              </a:ext>
            </a:extLst>
          </p:cNvPr>
          <p:cNvSpPr/>
          <p:nvPr/>
        </p:nvSpPr>
        <p:spPr>
          <a:xfrm rot="2936258">
            <a:off x="8661457" y="4319843"/>
            <a:ext cx="630446" cy="31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203167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325B98-3D5E-3FA4-10D1-E013AA95F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08D96E2-72C0-0CE4-2671-F9041F74BF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5704872" cy="4892690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矩阵的转置与旋转</a:t>
            </a:r>
            <a:endParaRPr lang="en-US" altLang="zh-CN" dirty="0"/>
          </a:p>
          <a:p>
            <a:pPr lvl="1"/>
            <a:r>
              <a:rPr lang="zh-CN" altLang="en-US" dirty="0"/>
              <a:t>矩阵的左右翻转</a:t>
            </a:r>
            <a:br>
              <a:rPr lang="zh-CN" altLang="en-US" dirty="0"/>
            </a:br>
            <a:r>
              <a:rPr lang="zh-CN" altLang="en-US" dirty="0"/>
              <a:t>        对矩阵实施左右翻转是将原矩阵的第一列和最后一列调换，第二列和倒数第二列调换，</a:t>
            </a:r>
            <a:r>
              <a:rPr lang="en-US" altLang="zh-CN" dirty="0"/>
              <a:t>…</a:t>
            </a:r>
            <a:r>
              <a:rPr lang="zh-CN" altLang="en-US" dirty="0"/>
              <a:t>，依次类推。</a:t>
            </a:r>
            <a:r>
              <a:rPr lang="en-US" altLang="zh-CN" dirty="0"/>
              <a:t>MATLAB</a:t>
            </a:r>
            <a:r>
              <a:rPr lang="zh-CN" altLang="en-US" dirty="0"/>
              <a:t>对矩阵</a:t>
            </a:r>
            <a:r>
              <a:rPr lang="en-US" altLang="zh-CN" dirty="0"/>
              <a:t>A</a:t>
            </a:r>
            <a:r>
              <a:rPr lang="zh-CN" altLang="en-US" dirty="0"/>
              <a:t>实施左右翻转的函数是</a:t>
            </a:r>
            <a:r>
              <a:rPr lang="en-US" altLang="zh-CN" dirty="0" err="1">
                <a:solidFill>
                  <a:srgbClr val="FF0000"/>
                </a:solidFill>
              </a:rPr>
              <a:t>fliplr</a:t>
            </a:r>
            <a:r>
              <a:rPr lang="en-US" altLang="zh-CN" dirty="0">
                <a:solidFill>
                  <a:srgbClr val="FF0000"/>
                </a:solidFill>
              </a:rPr>
              <a:t>(A)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矩阵的上下翻转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dirty="0"/>
              <a:t>      MATLAB</a:t>
            </a:r>
            <a:r>
              <a:rPr lang="zh-CN" altLang="en-US" dirty="0"/>
              <a:t>对矩阵</a:t>
            </a:r>
            <a:r>
              <a:rPr lang="en-US" altLang="zh-CN" dirty="0"/>
              <a:t>A</a:t>
            </a:r>
            <a:r>
              <a:rPr lang="zh-CN" altLang="en-US" dirty="0"/>
              <a:t>实施上下翻转的函数是</a:t>
            </a:r>
            <a:r>
              <a:rPr lang="en-US" altLang="zh-CN" dirty="0" err="1">
                <a:solidFill>
                  <a:srgbClr val="FF0000"/>
                </a:solidFill>
              </a:rPr>
              <a:t>flipud</a:t>
            </a:r>
            <a:r>
              <a:rPr lang="en-US" altLang="zh-CN" dirty="0">
                <a:solidFill>
                  <a:srgbClr val="FF0000"/>
                </a:solidFill>
              </a:rPr>
              <a:t>(A)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16FB68-6755-7D98-109B-441ABC168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75D8BB-1712-87BC-D07C-E1878391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A65E05-E3D8-5EFC-63D1-D9BA4F130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64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8FC2C20-DA2E-74E5-9949-FCFEEDDFD4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974" y="3429000"/>
            <a:ext cx="2265463" cy="1272863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ACFA6838-C61A-ED06-594E-CBAA8D920B81}"/>
              </a:ext>
            </a:extLst>
          </p:cNvPr>
          <p:cNvSpPr/>
          <p:nvPr/>
        </p:nvSpPr>
        <p:spPr>
          <a:xfrm rot="18587442">
            <a:off x="8661457" y="3417459"/>
            <a:ext cx="630446" cy="31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箭头: 右 11">
            <a:extLst>
              <a:ext uri="{FF2B5EF4-FFF2-40B4-BE49-F238E27FC236}">
                <a16:creationId xmlns:a16="http://schemas.microsoft.com/office/drawing/2014/main" id="{5D0DEBEF-A3B2-32F9-7D1A-774867068AA5}"/>
              </a:ext>
            </a:extLst>
          </p:cNvPr>
          <p:cNvSpPr/>
          <p:nvPr/>
        </p:nvSpPr>
        <p:spPr>
          <a:xfrm rot="2936258">
            <a:off x="8661457" y="4319843"/>
            <a:ext cx="630446" cy="31705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E1DA355-C041-FC7B-AEF1-89904242A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229" y="1928119"/>
            <a:ext cx="2628270" cy="150088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07DC5966-0242-4832-A9A9-075AB1BA08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69949" y="4536335"/>
            <a:ext cx="2628270" cy="1476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3594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1B6ED-B251-AEEA-D2A2-79AA0F6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EAE90-D7AB-92B2-21BE-F281D8E9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矩阵的逆与伪逆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矩阵的逆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对于一个方阵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，如果存在一个与其同阶的方阵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，使得：</a:t>
            </a:r>
            <a:r>
              <a:rPr lang="en-US" altLang="zh-CN" sz="2800" dirty="0">
                <a:latin typeface="Times New Roman" panose="02020603050405020304" pitchFamily="18" charset="0"/>
              </a:rPr>
              <a:t>A·B=B·A=I (I</a:t>
            </a:r>
            <a:r>
              <a:rPr lang="zh-CN" altLang="en-US" sz="2800" dirty="0">
                <a:latin typeface="Times New Roman" panose="02020603050405020304" pitchFamily="18" charset="0"/>
              </a:rPr>
              <a:t>为单位矩阵</a:t>
            </a:r>
            <a:r>
              <a:rPr lang="en-US" altLang="zh-CN" sz="2800" dirty="0">
                <a:latin typeface="Times New Roman" panose="02020603050405020304" pitchFamily="18" charset="0"/>
              </a:rPr>
              <a:t>)</a:t>
            </a: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则称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为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的逆矩阵，当然，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也是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的逆矩阵。求一个矩阵的逆是一件非常烦琐的工作，容易出错，但在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中，求一个矩阵的逆非常容易。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求方阵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的逆矩阵可调用函数</a:t>
            </a:r>
            <a: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inv(A)</a:t>
            </a:r>
            <a:r>
              <a:rPr lang="zh-CN" altLang="en-US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。</a:t>
            </a:r>
            <a:b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</a:br>
            <a:endParaRPr lang="en-US" altLang="zh-CN" dirty="0">
              <a:solidFill>
                <a:srgbClr val="0A10FE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51594-AD4D-7413-0057-733D71C2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7D13D-C4C0-9F11-937B-BE041530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3A0F2-240D-0EC4-084C-69BF3972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779753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DBEFBF-009A-B434-8D6B-6F5B7848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4AD2B5-F270-7951-8649-EE49F58C0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例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2-10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sz="2800" dirty="0">
                <a:latin typeface="Times New Roman" panose="02020603050405020304" pitchFamily="18" charset="0"/>
              </a:rPr>
              <a:t>用求逆矩阵的方法解线性方程组。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zh-CN" altLang="en-US" dirty="0"/>
              <a:t>      将方程中未知数的系数矩阵记为</a:t>
            </a:r>
            <a:r>
              <a:rPr lang="en-US" altLang="zh-CN" dirty="0"/>
              <a:t>A, </a:t>
            </a:r>
            <a:r>
              <a:rPr lang="zh-CN" altLang="en-US" dirty="0"/>
              <a:t>方程常数项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记为</a:t>
            </a:r>
            <a:r>
              <a:rPr lang="en-US" altLang="zh-CN" dirty="0"/>
              <a:t>b</a:t>
            </a:r>
            <a:r>
              <a:rPr lang="zh-CN" altLang="en-US" dirty="0"/>
              <a:t>，令未知数为 </a:t>
            </a:r>
            <a:r>
              <a:rPr lang="en-US" altLang="zh-CN" dirty="0"/>
              <a:t>a = [</a:t>
            </a:r>
            <a:r>
              <a:rPr lang="en-US" altLang="zh-CN" dirty="0" err="1"/>
              <a:t>x,y,z</a:t>
            </a:r>
            <a:r>
              <a:rPr lang="en-US" altLang="zh-CN" dirty="0"/>
              <a:t>]’</a:t>
            </a:r>
            <a:r>
              <a:rPr lang="zh-CN" altLang="en-US" dirty="0"/>
              <a:t>，方程可写为 </a:t>
            </a:r>
            <a:r>
              <a:rPr lang="en-US" altLang="zh-CN" dirty="0"/>
              <a:t>Aa = b</a:t>
            </a:r>
            <a:r>
              <a:rPr lang="zh-CN" altLang="en-US" dirty="0"/>
              <a:t>，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 则方程的解为 </a:t>
            </a:r>
            <a:r>
              <a:rPr lang="en-US" altLang="zh-CN" dirty="0"/>
              <a:t>a </a:t>
            </a:r>
            <a:r>
              <a:rPr lang="en-US" altLang="zh-CN" sz="2800" dirty="0">
                <a:latin typeface="Times New Roman" panose="02020603050405020304" pitchFamily="18" charset="0"/>
              </a:rPr>
              <a:t>= A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-1</a:t>
            </a:r>
            <a:r>
              <a:rPr lang="en-US" altLang="zh-CN" sz="2800" dirty="0">
                <a:latin typeface="Times New Roman" panose="02020603050405020304" pitchFamily="18" charset="0"/>
              </a:rPr>
              <a:t>b;</a:t>
            </a:r>
            <a:r>
              <a:rPr lang="en-US" altLang="zh-CN" dirty="0"/>
              <a:t>	</a:t>
            </a:r>
          </a:p>
          <a:p>
            <a:pPr>
              <a:buNone/>
            </a:pPr>
            <a:r>
              <a:rPr lang="zh-CN" altLang="en-US" dirty="0"/>
              <a:t>      基于</a:t>
            </a:r>
            <a:r>
              <a:rPr lang="en-US" altLang="zh-CN" dirty="0"/>
              <a:t>MATLAB</a:t>
            </a:r>
            <a:r>
              <a:rPr lang="zh-CN" altLang="en-US" dirty="0"/>
              <a:t>的命令如下：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A = [1,2,3;1,4,9;1,8,27]; b = [5,-2,6]’;  a = inv(A)*b</a:t>
            </a:r>
          </a:p>
          <a:p>
            <a:pPr>
              <a:buNone/>
            </a:pP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EE8352-1419-4C75-AA43-F3F0ABA89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5F24C4-FFA6-7728-5B7F-881C0E443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DE6419-D603-5D5B-A7B4-D6EDD997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66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6C4F207A-6FAD-4F81-5453-ADE9949185D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3628780"/>
              </p:ext>
            </p:extLst>
          </p:nvPr>
        </p:nvGraphicFramePr>
        <p:xfrm>
          <a:off x="9129277" y="2031429"/>
          <a:ext cx="2593993" cy="16696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04840" imgH="711000" progId="Equation.DSMT4">
                  <p:embed/>
                </p:oleObj>
              </mc:Choice>
              <mc:Fallback>
                <p:oleObj name="Equation" r:id="rId2" imgW="110484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129277" y="2031429"/>
                        <a:ext cx="2593993" cy="166969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8BB3121D-B33E-784B-1DD2-BD62BCF291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0075" y="4667368"/>
            <a:ext cx="9051850" cy="1720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3395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21B6ED-B251-AEEA-D2A2-79AA0F6F3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AEAE90-D7AB-92B2-21BE-F281D8E9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矩阵的逆与伪逆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zh-CN" altLang="en-US" sz="2800" dirty="0">
                <a:latin typeface="Times New Roman" panose="02020603050405020304" pitchFamily="18" charset="0"/>
              </a:rPr>
              <a:t>矩阵的伪逆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 indent="720000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如果矩阵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不是一个方阵</a:t>
            </a:r>
            <a:r>
              <a:rPr lang="zh-CN" altLang="en-US" sz="2800" dirty="0">
                <a:latin typeface="Times New Roman" panose="02020603050405020304" pitchFamily="18" charset="0"/>
              </a:rPr>
              <a:t>，或者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是一个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非满秩的方阵</a:t>
            </a:r>
            <a:r>
              <a:rPr lang="zh-CN" altLang="en-US" sz="2800" dirty="0">
                <a:latin typeface="Times New Roman" panose="02020603050405020304" pitchFamily="18" charset="0"/>
              </a:rPr>
              <a:t>时，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矩阵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没有逆矩阵</a:t>
            </a:r>
            <a:r>
              <a:rPr lang="zh-CN" altLang="en-US" sz="2800" dirty="0">
                <a:latin typeface="Times New Roman" panose="02020603050405020304" pitchFamily="18" charset="0"/>
              </a:rPr>
              <a:t>，但可以找到一个与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的转置矩阵</a:t>
            </a:r>
            <a:r>
              <a:rPr lang="en-US" altLang="zh-CN" sz="2800" dirty="0">
                <a:latin typeface="Times New Roman" panose="02020603050405020304" pitchFamily="18" charset="0"/>
              </a:rPr>
              <a:t>A’</a:t>
            </a:r>
            <a:r>
              <a:rPr lang="zh-CN" altLang="en-US" sz="2800" dirty="0">
                <a:latin typeface="Times New Roman" panose="02020603050405020304" pitchFamily="18" charset="0"/>
              </a:rPr>
              <a:t>同型的矩阵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，使得：</a:t>
            </a:r>
            <a:r>
              <a:rPr lang="pt-BR" altLang="zh-CN" sz="2800" dirty="0">
                <a:latin typeface="Times New Roman" panose="02020603050405020304" pitchFamily="18" charset="0"/>
              </a:rPr>
              <a:t> </a:t>
            </a:r>
            <a:r>
              <a:rPr lang="pt-BR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ABA = A</a:t>
            </a:r>
            <a:r>
              <a:rPr lang="zh-CN" altLang="pt-BR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且</a:t>
            </a:r>
            <a:r>
              <a:rPr lang="pt-BR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  <a:t>BAB = B</a:t>
            </a:r>
            <a:r>
              <a:rPr lang="zh-CN" altLang="en-US" sz="2800" dirty="0">
                <a:latin typeface="Times New Roman" panose="02020603050405020304" pitchFamily="18" charset="0"/>
              </a:rPr>
              <a:t>。此时称矩阵</a:t>
            </a:r>
            <a:r>
              <a:rPr lang="en-US" altLang="zh-CN" sz="2800" dirty="0">
                <a:latin typeface="Times New Roman" panose="02020603050405020304" pitchFamily="18" charset="0"/>
              </a:rPr>
              <a:t>B</a:t>
            </a:r>
            <a:r>
              <a:rPr lang="zh-CN" altLang="en-US" sz="2800" dirty="0">
                <a:latin typeface="Times New Roman" panose="02020603050405020304" pitchFamily="18" charset="0"/>
              </a:rPr>
              <a:t>为矩阵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的伪逆，也称为广义逆矩阵。在</a:t>
            </a:r>
            <a:r>
              <a:rPr lang="en-US" altLang="zh-CN" sz="2800" dirty="0">
                <a:latin typeface="Times New Roman" panose="02020603050405020304" pitchFamily="18" charset="0"/>
              </a:rPr>
              <a:t>MATLAB</a:t>
            </a:r>
            <a:r>
              <a:rPr lang="zh-CN" altLang="en-US" sz="2800" dirty="0">
                <a:latin typeface="Times New Roman" panose="02020603050405020304" pitchFamily="18" charset="0"/>
              </a:rPr>
              <a:t>中，求一个矩阵伪逆的函数是</a:t>
            </a:r>
            <a:r>
              <a:rPr lang="en-US" altLang="zh-CN" sz="2800" dirty="0" err="1">
                <a:latin typeface="Times New Roman" panose="02020603050405020304" pitchFamily="18" charset="0"/>
              </a:rPr>
              <a:t>pinv</a:t>
            </a:r>
            <a:r>
              <a:rPr lang="en-US" altLang="zh-CN" sz="2800" dirty="0">
                <a:latin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br>
              <a:rPr lang="en-US" altLang="zh-CN" sz="2800" dirty="0">
                <a:solidFill>
                  <a:srgbClr val="0A10FE"/>
                </a:solidFill>
                <a:latin typeface="Times New Roman" panose="02020603050405020304" pitchFamily="18" charset="0"/>
              </a:rPr>
            </a:br>
            <a:endParaRPr lang="en-US" altLang="zh-CN" dirty="0">
              <a:solidFill>
                <a:srgbClr val="0A10FE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B51594-AD4D-7413-0057-733D71C22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D7D13D-C4C0-9F11-937B-BE0415308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B3A0F2-240D-0EC4-084C-69BF39727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67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1BF0DB5-EC4B-8B2D-0E7A-1655AF4D2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5666" y="4325929"/>
            <a:ext cx="3613995" cy="147033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936A55E-100F-DDF2-5B65-C389AD2CB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350" y="4323764"/>
            <a:ext cx="2646228" cy="1472498"/>
          </a:xfrm>
          <a:prstGeom prst="rect">
            <a:avLst/>
          </a:prstGeom>
        </p:spPr>
      </p:pic>
      <p:sp>
        <p:nvSpPr>
          <p:cNvPr id="9" name="箭头: 右 8">
            <a:extLst>
              <a:ext uri="{FF2B5EF4-FFF2-40B4-BE49-F238E27FC236}">
                <a16:creationId xmlns:a16="http://schemas.microsoft.com/office/drawing/2014/main" id="{37562623-A358-452E-7488-DEB7F9B46641}"/>
              </a:ext>
            </a:extLst>
          </p:cNvPr>
          <p:cNvSpPr/>
          <p:nvPr/>
        </p:nvSpPr>
        <p:spPr>
          <a:xfrm>
            <a:off x="6139630" y="4893648"/>
            <a:ext cx="661677" cy="4365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07012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81511-C23A-2050-7B18-960A6F07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A5976-AF69-ED18-69F7-27A432D3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方阵的行列式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把一个方阵看作一个行列式，并对其按行列式的规则求值，这个值就称为矩阵所对应的行列式的值。在</a:t>
            </a:r>
            <a:r>
              <a:rPr lang="en-US" altLang="zh-CN" dirty="0"/>
              <a:t>MATLAB</a:t>
            </a:r>
            <a:r>
              <a:rPr lang="zh-CN" altLang="en-US" dirty="0"/>
              <a:t>中，求方阵</a:t>
            </a:r>
            <a:r>
              <a:rPr lang="en-US" altLang="zh-CN" dirty="0"/>
              <a:t>A</a:t>
            </a:r>
            <a:r>
              <a:rPr lang="zh-CN" altLang="en-US" dirty="0"/>
              <a:t>所对应的行列式的值的函数是</a:t>
            </a:r>
            <a:r>
              <a:rPr lang="en-US" altLang="zh-CN" dirty="0">
                <a:solidFill>
                  <a:srgbClr val="0A10FE"/>
                </a:solidFill>
              </a:rPr>
              <a:t>det(A)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矩阵的秩与迹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矩阵线性无关的行数与列数称为矩阵的秩。矩阵的迹等于矩阵的对角线元素之和，也等于矩阵的特征值之和。</a:t>
            </a:r>
            <a:r>
              <a:rPr lang="en-US" altLang="zh-CN" dirty="0"/>
              <a:t> MATLAB</a:t>
            </a:r>
            <a:r>
              <a:rPr lang="zh-CN" altLang="en-US" dirty="0"/>
              <a:t>中，求矩阵秩的函数是</a:t>
            </a:r>
            <a:r>
              <a:rPr lang="en-US" altLang="zh-CN" dirty="0">
                <a:solidFill>
                  <a:srgbClr val="0A10FE"/>
                </a:solidFill>
              </a:rPr>
              <a:t>rank(A)</a:t>
            </a:r>
            <a:r>
              <a:rPr lang="zh-CN" altLang="en-US" dirty="0"/>
              <a:t>，求矩阵的迹的函数是</a:t>
            </a:r>
            <a:r>
              <a:rPr lang="en-US" altLang="zh-CN" dirty="0">
                <a:solidFill>
                  <a:srgbClr val="0A10FE"/>
                </a:solidFill>
              </a:rPr>
              <a:t>trace(A)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FD788-27D9-A7E7-EF89-576FC2FF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2353-1E98-A006-9206-28DE1C94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AEA0-3C01-A26E-168E-803F060C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72906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81511-C23A-2050-7B18-960A6F07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A5976-AF69-ED18-69F7-27A432D3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向量和矩阵的范数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矩阵或</a:t>
            </a:r>
            <a:r>
              <a:rPr lang="zh-CN" altLang="en-US" dirty="0">
                <a:solidFill>
                  <a:srgbClr val="FF0000"/>
                </a:solidFill>
              </a:rPr>
              <a:t>向量的范数用来度量</a:t>
            </a:r>
            <a:r>
              <a:rPr lang="zh-CN" altLang="en-US" dirty="0"/>
              <a:t>矩阵或向量在某种意义下的</a:t>
            </a:r>
            <a:r>
              <a:rPr lang="zh-CN" altLang="en-US" dirty="0">
                <a:solidFill>
                  <a:srgbClr val="FF0000"/>
                </a:solidFill>
              </a:rPr>
              <a:t>长度</a:t>
            </a:r>
            <a:r>
              <a:rPr lang="zh-CN" altLang="en-US" dirty="0"/>
              <a:t>。范数有多种方法定义，其定义不同，范数值也就不同。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A10FE"/>
                </a:solidFill>
              </a:rPr>
              <a:t>向量的</a:t>
            </a:r>
            <a:r>
              <a:rPr lang="en-US" altLang="zh-CN" dirty="0">
                <a:solidFill>
                  <a:srgbClr val="0A10FE"/>
                </a:solidFill>
              </a:rPr>
              <a:t>3</a:t>
            </a:r>
            <a:r>
              <a:rPr lang="zh-CN" altLang="en-US" dirty="0">
                <a:solidFill>
                  <a:srgbClr val="0A10FE"/>
                </a:solidFill>
              </a:rPr>
              <a:t>种常用范数及其计算函数</a:t>
            </a:r>
            <a:br>
              <a:rPr lang="zh-CN" altLang="en-US" dirty="0"/>
            </a:br>
            <a:r>
              <a:rPr lang="en-US" altLang="zh-CN" dirty="0"/>
              <a:t>	1) norm(V)</a:t>
            </a:r>
            <a:r>
              <a:rPr lang="zh-CN" altLang="en-US" dirty="0"/>
              <a:t>或</a:t>
            </a:r>
            <a:r>
              <a:rPr lang="en-US" altLang="zh-CN" dirty="0"/>
              <a:t>norm(V,2)</a:t>
            </a:r>
            <a:r>
              <a:rPr lang="zh-CN" altLang="en-US" dirty="0"/>
              <a:t>：计算向量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/>
              <a:t>2—</a:t>
            </a:r>
            <a:r>
              <a:rPr lang="zh-CN" altLang="en-US" dirty="0"/>
              <a:t>范数。</a:t>
            </a:r>
            <a:br>
              <a:rPr lang="zh-CN" altLang="en-US" dirty="0"/>
            </a:br>
            <a:r>
              <a:rPr lang="en-US" altLang="zh-CN" dirty="0"/>
              <a:t>	2) norm(V,1)</a:t>
            </a:r>
            <a:r>
              <a:rPr lang="zh-CN" altLang="en-US" dirty="0"/>
              <a:t>：计算向量</a:t>
            </a:r>
            <a:r>
              <a:rPr lang="en-US" altLang="zh-CN" dirty="0"/>
              <a:t>V</a:t>
            </a:r>
            <a:r>
              <a:rPr lang="zh-CN" altLang="en-US" dirty="0"/>
              <a:t>的</a:t>
            </a:r>
            <a:r>
              <a:rPr lang="en-US" altLang="zh-CN" dirty="0"/>
              <a:t>1—</a:t>
            </a:r>
            <a:r>
              <a:rPr lang="zh-CN" altLang="en-US" dirty="0"/>
              <a:t>范数。</a:t>
            </a:r>
            <a:br>
              <a:rPr lang="zh-CN" altLang="en-US" dirty="0"/>
            </a:br>
            <a:r>
              <a:rPr lang="en-US" altLang="zh-CN" dirty="0"/>
              <a:t>	3) norm(</a:t>
            </a:r>
            <a:r>
              <a:rPr lang="en-US" altLang="zh-CN" dirty="0" err="1"/>
              <a:t>V,inf</a:t>
            </a:r>
            <a:r>
              <a:rPr lang="en-US" altLang="zh-CN" dirty="0"/>
              <a:t>)</a:t>
            </a:r>
            <a:r>
              <a:rPr lang="zh-CN" altLang="en-US" dirty="0"/>
              <a:t>：计算向量</a:t>
            </a:r>
            <a:r>
              <a:rPr lang="en-US" altLang="zh-CN" dirty="0"/>
              <a:t>V</a:t>
            </a:r>
            <a:r>
              <a:rPr lang="zh-CN" altLang="en-US" dirty="0"/>
              <a:t>的∞</a:t>
            </a:r>
            <a:r>
              <a:rPr lang="en-US" altLang="zh-CN" dirty="0"/>
              <a:t>—</a:t>
            </a:r>
            <a:r>
              <a:rPr lang="zh-CN" altLang="en-US" dirty="0"/>
              <a:t>范数。</a:t>
            </a:r>
            <a:endParaRPr lang="en-US" altLang="zh-CN" dirty="0"/>
          </a:p>
          <a:p>
            <a:pPr lvl="1"/>
            <a:r>
              <a:rPr lang="en-US" altLang="zh-CN" dirty="0"/>
              <a:t>3</a:t>
            </a:r>
            <a:r>
              <a:rPr lang="zh-CN" altLang="en-US" dirty="0">
                <a:solidFill>
                  <a:srgbClr val="0A10FE"/>
                </a:solidFill>
              </a:rPr>
              <a:t>种矩阵范数的函数</a:t>
            </a:r>
            <a:endParaRPr lang="en-US" altLang="zh-CN" dirty="0">
              <a:solidFill>
                <a:srgbClr val="0A10FE"/>
              </a:solidFill>
            </a:endParaRPr>
          </a:p>
          <a:p>
            <a:pPr lvl="1">
              <a:buNone/>
            </a:pPr>
            <a:r>
              <a:rPr lang="en-US" altLang="zh-CN" dirty="0">
                <a:solidFill>
                  <a:srgbClr val="0A10FE"/>
                </a:solidFill>
              </a:rPr>
              <a:t>  </a:t>
            </a:r>
            <a:r>
              <a:rPr lang="zh-CN" altLang="en-US" dirty="0"/>
              <a:t>求矩阵范数的函数调用格式与求向量的范数的函数完全相同。</a:t>
            </a:r>
            <a:r>
              <a:rPr lang="zh-CN" altLang="en-US" dirty="0">
                <a:solidFill>
                  <a:srgbClr val="FF0000"/>
                </a:solidFill>
              </a:rPr>
              <a:t>但是矩阵范数与向量范数完全不同！！！</a:t>
            </a:r>
            <a:endParaRPr lang="en-US" altLang="zh-CN" dirty="0">
              <a:solidFill>
                <a:srgbClr val="FF0000"/>
              </a:solidFill>
            </a:endParaRPr>
          </a:p>
          <a:p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FD788-27D9-A7E7-EF89-576FC2FF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2353-1E98-A006-9206-28DE1C94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AEA0-3C01-A26E-168E-803F060C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69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063411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592FC8-2649-8824-8659-E956F0285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3307FD-686B-89A4-91AE-B1B7F5B23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MATLAB</a:t>
            </a:r>
            <a:r>
              <a:rPr lang="zh-CN" altLang="en-US" dirty="0"/>
              <a:t>语句的注释： </a:t>
            </a:r>
            <a:r>
              <a:rPr lang="en-US" altLang="zh-CN" dirty="0">
                <a:solidFill>
                  <a:srgbClr val="FF0000"/>
                </a:solidFill>
              </a:rPr>
              <a:t>%</a:t>
            </a:r>
          </a:p>
          <a:p>
            <a:pPr lvl="1"/>
            <a:r>
              <a:rPr lang="zh-CN" altLang="en-US" dirty="0"/>
              <a:t>单行注释：  </a:t>
            </a:r>
            <a:r>
              <a:rPr lang="en-US" altLang="zh-CN" dirty="0">
                <a:solidFill>
                  <a:schemeClr val="accent6"/>
                </a:solidFill>
              </a:rPr>
              <a:t>% This is a piece of annotation</a:t>
            </a:r>
          </a:p>
          <a:p>
            <a:pPr lvl="1"/>
            <a:r>
              <a:rPr lang="zh-CN" altLang="en-US" dirty="0"/>
              <a:t>多行（段）注释：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>
              <a:buNone/>
            </a:pPr>
            <a:r>
              <a:rPr lang="zh-CN" altLang="en-US" dirty="0">
                <a:solidFill>
                  <a:srgbClr val="FF0000"/>
                </a:solidFill>
              </a:rPr>
              <a:t>注意</a:t>
            </a:r>
            <a:r>
              <a:rPr lang="zh-CN" altLang="en-US" dirty="0"/>
              <a:t>：注释以</a:t>
            </a:r>
            <a:r>
              <a:rPr lang="en-US" altLang="zh-CN" dirty="0"/>
              <a:t>%</a:t>
            </a:r>
            <a:r>
              <a:rPr lang="zh-CN" altLang="en-US" dirty="0"/>
              <a:t>开头，用于解释和说明语句的含义，对运行结果没有任何影响。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7ACD51-8CF5-3977-4DEF-C5448D9A5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215F294-673F-4B4A-03C1-A4A013E4B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CD4DCA1-80C5-2FB3-735C-5C3F65498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55B4B0C-E1F5-3DE5-1C8C-7D921208F0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465" y="2824770"/>
            <a:ext cx="6758896" cy="216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12209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81511-C23A-2050-7B18-960A6F077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AA5976-AF69-ED18-69F7-27A432D3B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矩阵的条件数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矩阵的条件数反映了个别元素的扰动对方程求解的影响。矩阵</a:t>
            </a:r>
            <a:r>
              <a:rPr lang="en-US" altLang="zh-CN" dirty="0"/>
              <a:t>A</a:t>
            </a:r>
            <a:r>
              <a:rPr lang="zh-CN" altLang="en-US" dirty="0"/>
              <a:t>的条件数等于</a:t>
            </a:r>
            <a:r>
              <a:rPr lang="en-US" altLang="zh-CN" dirty="0"/>
              <a:t>A</a:t>
            </a:r>
            <a:r>
              <a:rPr lang="zh-CN" altLang="en-US" dirty="0"/>
              <a:t>的范数与</a:t>
            </a:r>
            <a:r>
              <a:rPr lang="en-US" altLang="zh-CN" dirty="0"/>
              <a:t>A</a:t>
            </a:r>
            <a:r>
              <a:rPr lang="zh-CN" altLang="en-US" dirty="0"/>
              <a:t>的逆矩阵范数的乘积，条件数越小越好，即接近于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中，计算矩阵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3</a:t>
            </a:r>
            <a:r>
              <a:rPr lang="zh-CN" altLang="en-US" dirty="0"/>
              <a:t>种条件数的函数是：</a:t>
            </a:r>
            <a:br>
              <a:rPr lang="zh-CN" altLang="en-US" dirty="0"/>
            </a:br>
            <a:r>
              <a:rPr lang="en-US" altLang="zh-CN" dirty="0"/>
              <a:t>	1</a:t>
            </a:r>
            <a:r>
              <a:rPr lang="zh-CN" altLang="en-US" dirty="0"/>
              <a:t>）</a:t>
            </a:r>
            <a:r>
              <a:rPr lang="en-US" altLang="zh-CN" dirty="0" err="1"/>
              <a:t>cond</a:t>
            </a:r>
            <a:r>
              <a:rPr lang="en-US" altLang="zh-CN" dirty="0"/>
              <a:t>(A,1) : </a:t>
            </a:r>
            <a:r>
              <a:rPr lang="zh-CN" altLang="en-US" dirty="0"/>
              <a:t>计算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1—</a:t>
            </a:r>
            <a:r>
              <a:rPr lang="zh-CN" altLang="en-US" dirty="0"/>
              <a:t>范数下的条件数。</a:t>
            </a:r>
            <a:br>
              <a:rPr lang="zh-CN" altLang="en-US" dirty="0"/>
            </a:br>
            <a:r>
              <a:rPr lang="en-US" altLang="zh-CN" dirty="0"/>
              <a:t>	2</a:t>
            </a:r>
            <a:r>
              <a:rPr lang="zh-CN" altLang="en-US" dirty="0"/>
              <a:t>）</a:t>
            </a:r>
            <a:r>
              <a:rPr lang="en-US" altLang="zh-CN" dirty="0" err="1"/>
              <a:t>cond</a:t>
            </a:r>
            <a:r>
              <a:rPr lang="en-US" altLang="zh-CN" dirty="0"/>
              <a:t>(A)</a:t>
            </a:r>
            <a:r>
              <a:rPr lang="zh-CN" altLang="en-US" dirty="0"/>
              <a:t>或</a:t>
            </a:r>
            <a:r>
              <a:rPr lang="en-US" altLang="zh-CN" dirty="0" err="1"/>
              <a:t>cond</a:t>
            </a:r>
            <a:r>
              <a:rPr lang="en-US" altLang="zh-CN" dirty="0"/>
              <a:t>(A,2): </a:t>
            </a:r>
            <a:r>
              <a:rPr lang="zh-CN" altLang="en-US" dirty="0"/>
              <a:t>计算</a:t>
            </a:r>
            <a:r>
              <a:rPr lang="en-US" altLang="zh-CN" dirty="0"/>
              <a:t>A</a:t>
            </a:r>
            <a:r>
              <a:rPr lang="zh-CN" altLang="en-US" dirty="0"/>
              <a:t>的</a:t>
            </a:r>
            <a:r>
              <a:rPr lang="en-US" altLang="zh-CN" dirty="0"/>
              <a:t>2—</a:t>
            </a:r>
            <a:r>
              <a:rPr lang="zh-CN" altLang="en-US" dirty="0"/>
              <a:t>范数数下的条件数。</a:t>
            </a:r>
            <a:br>
              <a:rPr lang="zh-CN" altLang="en-US" dirty="0"/>
            </a:br>
            <a:r>
              <a:rPr lang="en-US" altLang="zh-CN" dirty="0"/>
              <a:t>	3</a:t>
            </a:r>
            <a:r>
              <a:rPr lang="zh-CN" altLang="en-US" dirty="0"/>
              <a:t>）</a:t>
            </a:r>
            <a:r>
              <a:rPr lang="en-US" altLang="zh-CN" dirty="0" err="1"/>
              <a:t>cond</a:t>
            </a:r>
            <a:r>
              <a:rPr lang="en-US" altLang="zh-CN" dirty="0"/>
              <a:t>(</a:t>
            </a:r>
            <a:r>
              <a:rPr lang="en-US" altLang="zh-CN" dirty="0" err="1"/>
              <a:t>A,inf</a:t>
            </a:r>
            <a:r>
              <a:rPr lang="en-US" altLang="zh-CN" dirty="0"/>
              <a:t>): </a:t>
            </a:r>
            <a:r>
              <a:rPr lang="zh-CN" altLang="en-US" dirty="0"/>
              <a:t>计算</a:t>
            </a:r>
            <a:r>
              <a:rPr lang="en-US" altLang="zh-CN" dirty="0"/>
              <a:t>A</a:t>
            </a:r>
            <a:r>
              <a:rPr lang="zh-CN" altLang="en-US" dirty="0"/>
              <a:t>的 ∞</a:t>
            </a:r>
            <a:r>
              <a:rPr lang="en-US" altLang="zh-CN" dirty="0"/>
              <a:t>—</a:t>
            </a:r>
            <a:r>
              <a:rPr lang="zh-CN" altLang="en-US" dirty="0"/>
              <a:t>范数下的条件数。</a:t>
            </a: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7FD788-27D9-A7E7-EF89-576FC2FF9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822353-1E98-A006-9206-28DE1C94C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6D7AEA0-3C01-A26E-168E-803F060C8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558112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B49F47-ED86-A96A-EFF8-0A1652EE3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1642EC-A1C3-99E7-91A5-70AB851A6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矩阵的特征值与特征向量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720000"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中，计算方阵</a:t>
            </a:r>
            <a:r>
              <a:rPr lang="en-US" altLang="zh-CN" dirty="0"/>
              <a:t>A</a:t>
            </a:r>
            <a:r>
              <a:rPr lang="zh-CN" altLang="en-US" dirty="0"/>
              <a:t>的特征值和特征向量的函数是</a:t>
            </a:r>
            <a:r>
              <a:rPr lang="en-US" altLang="zh-CN" dirty="0" err="1"/>
              <a:t>eig</a:t>
            </a:r>
            <a:r>
              <a:rPr lang="en-US" altLang="zh-CN" dirty="0"/>
              <a:t>(A)</a:t>
            </a:r>
            <a:r>
              <a:rPr lang="zh-CN" altLang="en-US" dirty="0"/>
              <a:t>，常用的调用格式有</a:t>
            </a:r>
            <a:r>
              <a:rPr lang="en-US" altLang="zh-CN" dirty="0"/>
              <a:t>3</a:t>
            </a:r>
            <a:r>
              <a:rPr lang="zh-CN" altLang="en-US" dirty="0"/>
              <a:t>种</a:t>
            </a:r>
            <a:endParaRPr lang="en-US" altLang="zh-CN" dirty="0"/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</a:rPr>
              <a:t>E = </a:t>
            </a:r>
            <a:r>
              <a:rPr lang="en-US" altLang="zh-CN" sz="2800" dirty="0" err="1">
                <a:latin typeface="Times New Roman" panose="02020603050405020304" pitchFamily="18" charset="0"/>
              </a:rPr>
              <a:t>eig</a:t>
            </a:r>
            <a:r>
              <a:rPr lang="en-US" altLang="zh-CN" sz="2800" dirty="0">
                <a:latin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</a:rPr>
              <a:t>：求矩阵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的全部特征值，构成向量</a:t>
            </a:r>
            <a:r>
              <a:rPr lang="en-US" altLang="zh-CN" sz="2800" dirty="0">
                <a:latin typeface="Times New Roman" panose="02020603050405020304" pitchFamily="18" charset="0"/>
              </a:rPr>
              <a:t>E</a:t>
            </a:r>
            <a:r>
              <a:rPr lang="zh-CN" altLang="en-US" sz="2800" dirty="0">
                <a:latin typeface="Times New Roman" panose="02020603050405020304" pitchFamily="18" charset="0"/>
              </a:rPr>
              <a:t>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</a:rPr>
              <a:t>[V,D] = </a:t>
            </a:r>
            <a:r>
              <a:rPr lang="en-US" altLang="zh-CN" sz="2800" dirty="0" err="1">
                <a:latin typeface="Times New Roman" panose="02020603050405020304" pitchFamily="18" charset="0"/>
              </a:rPr>
              <a:t>eig</a:t>
            </a:r>
            <a:r>
              <a:rPr lang="en-US" altLang="zh-CN" sz="2800" dirty="0">
                <a:latin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</a:rPr>
              <a:t>：求矩阵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的全部特征值，构成对角阵</a:t>
            </a:r>
            <a:r>
              <a:rPr lang="en-US" altLang="zh-CN" sz="2800" dirty="0">
                <a:latin typeface="Times New Roman" panose="02020603050405020304" pitchFamily="18" charset="0"/>
              </a:rPr>
              <a:t>D</a:t>
            </a:r>
            <a:r>
              <a:rPr lang="zh-CN" altLang="en-US" sz="2800" dirty="0">
                <a:latin typeface="Times New Roman" panose="02020603050405020304" pitchFamily="18" charset="0"/>
              </a:rPr>
              <a:t>，并求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的特征向量构成</a:t>
            </a:r>
            <a:r>
              <a:rPr lang="en-US" altLang="zh-CN" sz="2800" dirty="0">
                <a:latin typeface="Times New Roman" panose="02020603050405020304" pitchFamily="18" charset="0"/>
              </a:rPr>
              <a:t>V</a:t>
            </a:r>
            <a:r>
              <a:rPr lang="zh-CN" altLang="en-US" sz="2800" dirty="0">
                <a:latin typeface="Times New Roman" panose="02020603050405020304" pitchFamily="18" charset="0"/>
              </a:rPr>
              <a:t>的列向量。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/>
            <a:r>
              <a:rPr lang="en-US" altLang="zh-CN" sz="2800" dirty="0">
                <a:latin typeface="Times New Roman" panose="02020603050405020304" pitchFamily="18" charset="0"/>
              </a:rPr>
              <a:t>[V,D] = </a:t>
            </a:r>
            <a:r>
              <a:rPr lang="en-US" altLang="zh-CN" sz="2800" dirty="0" err="1">
                <a:latin typeface="Times New Roman" panose="02020603050405020304" pitchFamily="18" charset="0"/>
              </a:rPr>
              <a:t>eig</a:t>
            </a:r>
            <a:r>
              <a:rPr lang="en-US" altLang="zh-CN" sz="2800" dirty="0">
                <a:latin typeface="Times New Roman" panose="02020603050405020304" pitchFamily="18" charset="0"/>
              </a:rPr>
              <a:t>(A,‘</a:t>
            </a:r>
            <a:r>
              <a:rPr lang="en-US" altLang="zh-CN" sz="2800" dirty="0" err="1">
                <a:latin typeface="Times New Roman" panose="02020603050405020304" pitchFamily="18" charset="0"/>
              </a:rPr>
              <a:t>nobalance</a:t>
            </a:r>
            <a:r>
              <a:rPr lang="en-US" altLang="zh-CN" sz="2800" dirty="0">
                <a:latin typeface="Times New Roman" panose="02020603050405020304" pitchFamily="18" charset="0"/>
              </a:rPr>
              <a:t>’)</a:t>
            </a:r>
            <a:r>
              <a:rPr lang="zh-CN" altLang="en-US" sz="2800" dirty="0">
                <a:latin typeface="Times New Roman" panose="02020603050405020304" pitchFamily="18" charset="0"/>
              </a:rPr>
              <a:t>：与第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种格式类似，但第</a:t>
            </a:r>
            <a:r>
              <a:rPr lang="en-US" altLang="zh-CN" sz="2800" dirty="0">
                <a:latin typeface="Times New Roman" panose="02020603050405020304" pitchFamily="18" charset="0"/>
              </a:rPr>
              <a:t>2</a:t>
            </a:r>
            <a:r>
              <a:rPr lang="zh-CN" altLang="en-US" sz="2800" dirty="0">
                <a:latin typeface="Times New Roman" panose="02020603050405020304" pitchFamily="18" charset="0"/>
              </a:rPr>
              <a:t>种格式中先对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作相似变换后求矩阵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的特征值和特征向量，而格式</a:t>
            </a:r>
            <a:r>
              <a:rPr lang="en-US" altLang="zh-CN" sz="2800" dirty="0">
                <a:latin typeface="Times New Roman" panose="02020603050405020304" pitchFamily="18" charset="0"/>
              </a:rPr>
              <a:t>3</a:t>
            </a:r>
            <a:r>
              <a:rPr lang="zh-CN" altLang="en-US" sz="2800" dirty="0">
                <a:latin typeface="Times New Roman" panose="02020603050405020304" pitchFamily="18" charset="0"/>
              </a:rPr>
              <a:t>直接求矩阵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的特征值和特征向量。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563D45-ACD1-7E96-9145-8EF88CC40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1A74130-E41F-3A3B-570B-8E9483350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BE928B4-C93F-078F-BBCF-A3A02C4DC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71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3511376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DD67C9-6513-0AF2-26D8-EDC2229E2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25A4B4-2B81-353C-424F-9E3AFD421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2-11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用求特征值的方法解方程。</a:t>
            </a:r>
            <a:endParaRPr lang="en-US" altLang="zh-CN" dirty="0"/>
          </a:p>
          <a:p>
            <a:pPr algn="ctr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3x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5</a:t>
            </a:r>
            <a:r>
              <a:rPr lang="en-US" altLang="zh-CN" sz="2800" dirty="0">
                <a:latin typeface="Times New Roman" panose="02020603050405020304" pitchFamily="18" charset="0"/>
              </a:rPr>
              <a:t>-7x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4</a:t>
            </a:r>
            <a:r>
              <a:rPr lang="en-US" altLang="zh-CN" sz="2800" dirty="0">
                <a:latin typeface="Times New Roman" panose="02020603050405020304" pitchFamily="18" charset="0"/>
              </a:rPr>
              <a:t>+5x</a:t>
            </a:r>
            <a:r>
              <a:rPr lang="en-US" altLang="zh-CN" sz="2800" baseline="30000" dirty="0">
                <a:latin typeface="Times New Roman" panose="02020603050405020304" pitchFamily="18" charset="0"/>
              </a:rPr>
              <a:t>2</a:t>
            </a:r>
            <a:r>
              <a:rPr lang="en-US" altLang="zh-CN" sz="2800" dirty="0">
                <a:latin typeface="Times New Roman" panose="02020603050405020304" pitchFamily="18" charset="0"/>
              </a:rPr>
              <a:t>+2x-18=0</a:t>
            </a:r>
          </a:p>
          <a:p>
            <a:pPr>
              <a:buNone/>
            </a:pPr>
            <a:r>
              <a:rPr lang="zh-CN" altLang="en-US" dirty="0"/>
              <a:t>解题思路：先构造与方程对应的多项式的伴随矩阵</a:t>
            </a:r>
            <a:r>
              <a:rPr lang="en-US" altLang="zh-CN" dirty="0"/>
              <a:t>A</a:t>
            </a:r>
            <a:r>
              <a:rPr lang="zh-CN" altLang="en-US" dirty="0"/>
              <a:t>，再求矩阵</a:t>
            </a:r>
            <a:r>
              <a:rPr lang="en-US" altLang="zh-CN" dirty="0"/>
              <a:t>A</a:t>
            </a:r>
            <a:r>
              <a:rPr lang="zh-CN" altLang="en-US" dirty="0"/>
              <a:t>的特征值，即得到方程的根。</a:t>
            </a:r>
            <a:endParaRPr lang="en-US" altLang="zh-CN" dirty="0"/>
          </a:p>
          <a:p>
            <a:pPr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p = [3,-7,</a:t>
            </a:r>
            <a:r>
              <a:rPr lang="en-US" altLang="zh-CN" sz="2800" dirty="0">
                <a:solidFill>
                  <a:srgbClr val="FF0000"/>
                </a:solidFill>
                <a:latin typeface="Times New Roman" panose="02020603050405020304" pitchFamily="18" charset="0"/>
              </a:rPr>
              <a:t>0</a:t>
            </a:r>
            <a:r>
              <a:rPr lang="en-US" altLang="zh-CN" sz="2800" dirty="0">
                <a:latin typeface="Times New Roman" panose="02020603050405020304" pitchFamily="18" charset="0"/>
              </a:rPr>
              <a:t>,5,2,-18];     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% 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提取方程未知数的系数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(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按照幂从高到底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)</a:t>
            </a:r>
            <a:b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</a:rPr>
              <a:t>A = </a:t>
            </a:r>
            <a:r>
              <a:rPr lang="en-US" altLang="zh-CN" sz="2800" dirty="0" err="1">
                <a:latin typeface="Times New Roman" panose="02020603050405020304" pitchFamily="18" charset="0"/>
              </a:rPr>
              <a:t>compan</a:t>
            </a:r>
            <a:r>
              <a:rPr lang="en-US" altLang="zh-CN" sz="2800" dirty="0">
                <a:latin typeface="Times New Roman" panose="02020603050405020304" pitchFamily="18" charset="0"/>
              </a:rPr>
              <a:t>(p);           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% A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的伴随矩阵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</a:rPr>
              <a:t>x1 = </a:t>
            </a:r>
            <a:r>
              <a:rPr lang="en-US" altLang="zh-CN" sz="2800" dirty="0" err="1">
                <a:latin typeface="Times New Roman" panose="02020603050405020304" pitchFamily="18" charset="0"/>
              </a:rPr>
              <a:t>eig</a:t>
            </a:r>
            <a:r>
              <a:rPr lang="en-US" altLang="zh-CN" sz="2800" dirty="0">
                <a:latin typeface="Times New Roman" panose="02020603050405020304" pitchFamily="18" charset="0"/>
              </a:rPr>
              <a:t>(A)                   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% 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求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的特征值</a:t>
            </a:r>
            <a:br>
              <a:rPr lang="zh-CN" altLang="en-US" sz="2800" dirty="0">
                <a:latin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</a:rPr>
              <a:t>x2 = roots(p)                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% 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直接求多项式</a:t>
            </a:r>
            <a:r>
              <a:rPr lang="en-US" altLang="zh-CN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p</a:t>
            </a:r>
            <a:r>
              <a:rPr lang="zh-CN" altLang="en-US" sz="2800" dirty="0">
                <a:solidFill>
                  <a:schemeClr val="accent6"/>
                </a:solidFill>
                <a:latin typeface="Times New Roman" panose="02020603050405020304" pitchFamily="18" charset="0"/>
              </a:rPr>
              <a:t>的零点</a:t>
            </a:r>
            <a:endParaRPr lang="en-US" altLang="zh-CN" dirty="0">
              <a:solidFill>
                <a:schemeClr val="accent6"/>
              </a:solidFill>
            </a:endParaRPr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E59224-420E-D018-C6BA-E3E291BE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3B2D0C-4EEB-6E82-0788-898C339BF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B06041-6AC2-329F-0824-63FA4315B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72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94B1035-CF5C-A84E-7C0E-24A228A41E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3769" y="3419166"/>
            <a:ext cx="3710221" cy="23670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F246BC6-6211-EEE0-A360-5B55C012D5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3990" y="3421911"/>
            <a:ext cx="3546826" cy="2361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567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786729-7894-47B4-5CAB-7BE72B35B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F3257A-1B13-6E29-A0F8-136F00001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矩阵的超越函数：矩阵意义下的函数</a:t>
            </a:r>
            <a:endParaRPr lang="en-US" altLang="zh-CN" dirty="0"/>
          </a:p>
          <a:p>
            <a:pPr lvl="1"/>
            <a:r>
              <a:rPr lang="zh-CN" altLang="en-US" dirty="0"/>
              <a:t>矩阵平方根</a:t>
            </a:r>
            <a:r>
              <a:rPr lang="en-US" altLang="zh-CN" dirty="0" err="1"/>
              <a:t>sqrt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en-US" altLang="zh-CN" dirty="0"/>
              <a:t> </a:t>
            </a:r>
            <a:r>
              <a:rPr lang="zh-CN" altLang="en-US" dirty="0"/>
              <a:t>： </a:t>
            </a:r>
            <a:r>
              <a:rPr lang="en-US" altLang="zh-CN" dirty="0">
                <a:solidFill>
                  <a:schemeClr val="accent6"/>
                </a:solidFill>
              </a:rPr>
              <a:t>% A*A = B ; A </a:t>
            </a:r>
            <a:r>
              <a:rPr lang="zh-CN" altLang="en-US" dirty="0">
                <a:solidFill>
                  <a:schemeClr val="accent6"/>
                </a:solidFill>
              </a:rPr>
              <a:t>是矩阵</a:t>
            </a:r>
            <a:r>
              <a:rPr lang="en-US" altLang="zh-CN" dirty="0">
                <a:solidFill>
                  <a:schemeClr val="accent6"/>
                </a:solidFill>
              </a:rPr>
              <a:t>B</a:t>
            </a:r>
            <a:r>
              <a:rPr lang="zh-CN" altLang="en-US" dirty="0">
                <a:solidFill>
                  <a:schemeClr val="accent6"/>
                </a:solidFill>
              </a:rPr>
              <a:t>的平方根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r>
              <a:rPr lang="zh-CN" altLang="en-US" dirty="0"/>
              <a:t>矩阵对数</a:t>
            </a:r>
            <a:r>
              <a:rPr lang="en-US" altLang="zh-CN" dirty="0" err="1"/>
              <a:t>log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zh-CN" altLang="en-US" dirty="0"/>
              <a:t>：计算矩阵</a:t>
            </a:r>
            <a:r>
              <a:rPr lang="en-US" altLang="zh-CN" dirty="0"/>
              <a:t>A</a:t>
            </a:r>
            <a:r>
              <a:rPr lang="zh-CN" altLang="en-US" dirty="0"/>
              <a:t>的自然对数。输入参数的条件与输出结果的关系和函数</a:t>
            </a:r>
            <a:r>
              <a:rPr lang="en-US" altLang="zh-CN" dirty="0" err="1"/>
              <a:t>sqrtm</a:t>
            </a:r>
            <a:r>
              <a:rPr lang="en-US" altLang="zh-CN" dirty="0"/>
              <a:t>(A)</a:t>
            </a:r>
            <a:r>
              <a:rPr lang="zh-CN" altLang="en-US" dirty="0"/>
              <a:t>完全一样；</a:t>
            </a:r>
            <a:endParaRPr lang="en-US" altLang="zh-CN" dirty="0"/>
          </a:p>
          <a:p>
            <a:pPr lvl="1"/>
            <a:r>
              <a:rPr lang="zh-CN" altLang="en-US" dirty="0"/>
              <a:t>矩阵指数</a:t>
            </a:r>
            <a:r>
              <a:rPr lang="en-US" altLang="zh-CN" dirty="0" err="1"/>
              <a:t>exp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expm</a:t>
            </a:r>
            <a:r>
              <a:rPr lang="en-US" altLang="zh-CN" dirty="0"/>
              <a:t>(A)</a:t>
            </a:r>
            <a:r>
              <a:rPr lang="zh-CN" altLang="en-US" dirty="0"/>
              <a:t>的功能都是求矩阵指数</a:t>
            </a:r>
            <a:r>
              <a:rPr lang="en-US" altLang="zh-CN" sz="2800" dirty="0" err="1">
                <a:latin typeface="Times New Roman" panose="02020603050405020304" pitchFamily="18" charset="0"/>
              </a:rPr>
              <a:t>e</a:t>
            </a:r>
            <a:r>
              <a:rPr lang="en-US" altLang="zh-CN" sz="2800" baseline="30000" dirty="0" err="1">
                <a:latin typeface="Times New Roman" panose="02020603050405020304" pitchFamily="18" charset="0"/>
              </a:rPr>
              <a:t>A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普通矩阵函数</a:t>
            </a:r>
            <a:r>
              <a:rPr lang="en-US" altLang="zh-CN" dirty="0" err="1"/>
              <a:t>fun</a:t>
            </a:r>
            <a:r>
              <a:rPr lang="en-US" altLang="zh-CN" dirty="0" err="1">
                <a:solidFill>
                  <a:srgbClr val="FF0000"/>
                </a:solidFill>
              </a:rPr>
              <a:t>m</a:t>
            </a:r>
            <a:r>
              <a:rPr lang="zh-CN" altLang="en-US" dirty="0"/>
              <a:t>：</a:t>
            </a:r>
            <a:r>
              <a:rPr lang="en-US" altLang="zh-CN" dirty="0"/>
              <a:t> </a:t>
            </a:r>
            <a:r>
              <a:rPr lang="en-US" altLang="zh-CN" dirty="0" err="1"/>
              <a:t>funm</a:t>
            </a:r>
            <a:r>
              <a:rPr lang="en-US" altLang="zh-CN" dirty="0"/>
              <a:t>(</a:t>
            </a:r>
            <a:r>
              <a:rPr lang="en-US" altLang="zh-CN" dirty="0" err="1"/>
              <a:t>A,@fun</a:t>
            </a:r>
            <a:r>
              <a:rPr lang="en-US" altLang="zh-CN" dirty="0"/>
              <a:t>)</a:t>
            </a:r>
            <a:r>
              <a:rPr lang="zh-CN" altLang="en-US" dirty="0"/>
              <a:t>用来计算直接作用于矩阵</a:t>
            </a:r>
            <a:r>
              <a:rPr lang="en-US" altLang="zh-CN" dirty="0"/>
              <a:t>A</a:t>
            </a:r>
            <a:r>
              <a:rPr lang="zh-CN" altLang="en-US" dirty="0"/>
              <a:t>的由‘</a:t>
            </a:r>
            <a:r>
              <a:rPr lang="en-US" altLang="zh-CN" dirty="0"/>
              <a:t>fun’</a:t>
            </a:r>
            <a:r>
              <a:rPr lang="zh-CN" altLang="en-US" dirty="0"/>
              <a:t>指定的超越函数值。当</a:t>
            </a:r>
            <a:r>
              <a:rPr lang="en-US" altLang="zh-CN" dirty="0"/>
              <a:t>fun</a:t>
            </a:r>
            <a:r>
              <a:rPr lang="zh-CN" altLang="en-US" dirty="0"/>
              <a:t>取</a:t>
            </a:r>
            <a:r>
              <a:rPr lang="en-US" altLang="zh-CN" dirty="0"/>
              <a:t>exp</a:t>
            </a:r>
            <a:r>
              <a:rPr lang="zh-CN" altLang="en-US" dirty="0"/>
              <a:t>时，</a:t>
            </a:r>
            <a:r>
              <a:rPr lang="en-US" altLang="zh-CN" dirty="0" err="1"/>
              <a:t>funm</a:t>
            </a:r>
            <a:r>
              <a:rPr lang="en-US" altLang="zh-CN" dirty="0"/>
              <a:t>(</a:t>
            </a:r>
            <a:r>
              <a:rPr lang="en-US" altLang="zh-CN" dirty="0" err="1"/>
              <a:t>A,@exp</a:t>
            </a:r>
            <a:r>
              <a:rPr lang="en-US" altLang="zh-CN" dirty="0"/>
              <a:t>)</a:t>
            </a:r>
            <a:r>
              <a:rPr lang="zh-CN" altLang="en-US" dirty="0"/>
              <a:t>与</a:t>
            </a:r>
            <a:r>
              <a:rPr lang="en-US" altLang="zh-CN" dirty="0" err="1"/>
              <a:t>expm</a:t>
            </a:r>
            <a:r>
              <a:rPr lang="en-US" altLang="zh-CN" dirty="0"/>
              <a:t>(A)</a:t>
            </a:r>
            <a:r>
              <a:rPr lang="zh-CN" altLang="en-US" dirty="0"/>
              <a:t>的计算结果一样。即，将普通函数</a:t>
            </a:r>
            <a:r>
              <a:rPr lang="en-US" altLang="zh-CN" dirty="0"/>
              <a:t>fun</a:t>
            </a:r>
            <a:r>
              <a:rPr lang="zh-CN" altLang="en-US" dirty="0"/>
              <a:t>转化为矩阵的超越函数；</a:t>
            </a:r>
            <a:r>
              <a:rPr lang="en-US" altLang="zh-CN" dirty="0"/>
              <a:t>@exp </a:t>
            </a:r>
            <a:r>
              <a:rPr lang="zh-CN" altLang="en-US" dirty="0"/>
              <a:t>表示引用函数</a:t>
            </a:r>
            <a:r>
              <a:rPr lang="en-US" altLang="zh-CN" dirty="0"/>
              <a:t>exp</a:t>
            </a:r>
            <a:r>
              <a:rPr lang="zh-CN" altLang="en-US" dirty="0"/>
              <a:t>；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211962F-A804-2D96-4893-65EDC6763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77A2DD-8359-1A0B-398D-513932C209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2CE69C-CF61-4EA9-0FF8-B6074E78C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73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18875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CC3569-8487-73E0-F5EF-E012C8A45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0D2053-17EB-EE55-0DD9-5888DFC7A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800" dirty="0">
                <a:latin typeface="Times New Roman" panose="02020603050405020304" pitchFamily="18" charset="0"/>
              </a:rPr>
              <a:t>字符串</a:t>
            </a:r>
          </a:p>
          <a:p>
            <a:pPr lvl="1"/>
            <a:r>
              <a:rPr lang="zh-CN" altLang="en-US" dirty="0"/>
              <a:t>字符串的表示</a:t>
            </a:r>
            <a:endParaRPr lang="en-US" altLang="zh-CN" dirty="0"/>
          </a:p>
          <a:p>
            <a:pPr lvl="1" indent="720000">
              <a:lnSpc>
                <a:spcPts val="44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中，字符串是用</a:t>
            </a:r>
            <a:r>
              <a:rPr lang="zh-CN" altLang="en-US" dirty="0">
                <a:solidFill>
                  <a:srgbClr val="FF0000"/>
                </a:solidFill>
              </a:rPr>
              <a:t>单撇号</a:t>
            </a:r>
            <a:r>
              <a:rPr lang="zh-CN" altLang="en-US" dirty="0"/>
              <a:t>括起来的字符序列。</a:t>
            </a:r>
            <a:r>
              <a:rPr lang="en-US" altLang="zh-CN" dirty="0"/>
              <a:t>MATLAB</a:t>
            </a:r>
            <a:r>
              <a:rPr lang="zh-CN" altLang="en-US" dirty="0"/>
              <a:t>将字符串当作一个行向量，每个元素对应一个字符，其标识方法和数值向量相同。也</a:t>
            </a:r>
            <a:r>
              <a:rPr lang="zh-CN" altLang="en-US" dirty="0">
                <a:solidFill>
                  <a:srgbClr val="FF0000"/>
                </a:solidFill>
              </a:rPr>
              <a:t>可以建立多行字符串矩阵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indent="720000">
              <a:lnSpc>
                <a:spcPts val="4400"/>
              </a:lnSpc>
              <a:buNone/>
            </a:pPr>
            <a:r>
              <a:rPr lang="zh-CN" altLang="en-US" dirty="0">
                <a:solidFill>
                  <a:srgbClr val="0A10FE"/>
                </a:solidFill>
              </a:rPr>
              <a:t>字符串是以</a:t>
            </a:r>
            <a:r>
              <a:rPr lang="en-US" altLang="zh-CN" dirty="0">
                <a:solidFill>
                  <a:srgbClr val="0A10FE"/>
                </a:solidFill>
              </a:rPr>
              <a:t>ASCII</a:t>
            </a:r>
            <a:r>
              <a:rPr lang="zh-CN" altLang="en-US" dirty="0">
                <a:solidFill>
                  <a:srgbClr val="0A10FE"/>
                </a:solidFill>
              </a:rPr>
              <a:t>码形式存储的。</a:t>
            </a:r>
            <a:r>
              <a:rPr lang="en-US" altLang="zh-CN" dirty="0"/>
              <a:t>abs</a:t>
            </a:r>
            <a:r>
              <a:rPr lang="zh-CN" altLang="en-US" dirty="0"/>
              <a:t>和</a:t>
            </a:r>
            <a:r>
              <a:rPr lang="en-US" altLang="zh-CN" dirty="0"/>
              <a:t>double</a:t>
            </a:r>
            <a:r>
              <a:rPr lang="zh-CN" altLang="en-US" dirty="0"/>
              <a:t>函数都可以用来获取字符串矩阵所对应的</a:t>
            </a:r>
            <a:r>
              <a:rPr lang="en-US" altLang="zh-CN" dirty="0"/>
              <a:t>ASCII</a:t>
            </a:r>
            <a:r>
              <a:rPr lang="zh-CN" altLang="en-US" dirty="0"/>
              <a:t>码数值矩阵。相反，</a:t>
            </a:r>
            <a:r>
              <a:rPr lang="en-US" altLang="zh-CN" dirty="0"/>
              <a:t>char</a:t>
            </a:r>
            <a:r>
              <a:rPr lang="zh-CN" altLang="en-US" dirty="0"/>
              <a:t>函数可以把</a:t>
            </a:r>
            <a:r>
              <a:rPr lang="en-US" altLang="zh-CN" dirty="0"/>
              <a:t>ASCII</a:t>
            </a:r>
            <a:r>
              <a:rPr lang="zh-CN" altLang="en-US" dirty="0"/>
              <a:t>码矩阵转换为字符串矩阵。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41FFDA-1E86-A91B-CF3C-2695C7B32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822609-FBB1-E083-C51A-C69EA5405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ED6366B-4BAA-8922-1A72-CA29416FD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74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38653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22FB64-B111-0977-8B15-CFA682147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A6934A-AB0E-CA25-F2C2-F87F01BB5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509" y="1330430"/>
            <a:ext cx="5737037" cy="4892690"/>
          </a:xfrm>
        </p:spPr>
        <p:txBody>
          <a:bodyPr/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2-12</a:t>
            </a:r>
            <a:r>
              <a:rPr lang="zh-CN" altLang="en-US" dirty="0">
                <a:solidFill>
                  <a:srgbClr val="FF0000"/>
                </a:solidFill>
              </a:rPr>
              <a:t>：</a:t>
            </a:r>
            <a:r>
              <a:rPr lang="zh-CN" altLang="en-US" dirty="0"/>
              <a:t>建立一个字符串向量，然后对该向量做如下处理：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1</a:t>
            </a:r>
            <a:r>
              <a:rPr lang="zh-CN" altLang="en-US" dirty="0"/>
              <a:t>）取第</a:t>
            </a:r>
            <a:r>
              <a:rPr lang="en-US" altLang="zh-CN" dirty="0"/>
              <a:t>1</a:t>
            </a:r>
            <a:r>
              <a:rPr lang="zh-CN" altLang="en-US" dirty="0"/>
              <a:t>～</a:t>
            </a:r>
            <a:r>
              <a:rPr lang="en-US" altLang="zh-CN" dirty="0"/>
              <a:t>5</a:t>
            </a:r>
            <a:r>
              <a:rPr lang="zh-CN" altLang="en-US" dirty="0"/>
              <a:t>个字符组成的</a:t>
            </a:r>
            <a:r>
              <a:rPr lang="zh-CN" altLang="en-US" dirty="0">
                <a:solidFill>
                  <a:srgbClr val="0A10FE"/>
                </a:solidFill>
              </a:rPr>
              <a:t>子字符串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	2</a:t>
            </a:r>
            <a:r>
              <a:rPr lang="zh-CN" altLang="en-US" dirty="0"/>
              <a:t>）将字符串倒过来</a:t>
            </a:r>
            <a:r>
              <a:rPr lang="zh-CN" altLang="en-US" dirty="0">
                <a:solidFill>
                  <a:srgbClr val="0A10FE"/>
                </a:solidFill>
              </a:rPr>
              <a:t>重新排列</a:t>
            </a:r>
            <a:r>
              <a:rPr lang="zh-CN" altLang="en-US" dirty="0"/>
              <a:t>。</a:t>
            </a:r>
            <a:endParaRPr lang="en-US" altLang="zh-CN" dirty="0"/>
          </a:p>
          <a:p>
            <a:pPr indent="720000">
              <a:buNone/>
            </a:pPr>
            <a:r>
              <a:rPr lang="en-US" altLang="zh-CN" dirty="0"/>
              <a:t>3</a:t>
            </a:r>
            <a:r>
              <a:rPr lang="zh-CN" altLang="en-US" dirty="0"/>
              <a:t>）将字符串中的</a:t>
            </a:r>
            <a:r>
              <a:rPr lang="zh-CN" altLang="en-US" dirty="0">
                <a:solidFill>
                  <a:srgbClr val="0A10FE"/>
                </a:solidFill>
              </a:rPr>
              <a:t>小写字母变成相应的大写字母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0A10FE"/>
                </a:solidFill>
              </a:rPr>
              <a:t>其余字符不变</a:t>
            </a:r>
            <a:r>
              <a:rPr lang="zh-CN" altLang="en-US" dirty="0"/>
              <a:t>。</a:t>
            </a:r>
            <a:br>
              <a:rPr lang="zh-CN" altLang="en-US" dirty="0"/>
            </a:br>
            <a:r>
              <a:rPr lang="en-US" altLang="zh-CN" dirty="0"/>
              <a:t>	4</a:t>
            </a:r>
            <a:r>
              <a:rPr lang="zh-CN" altLang="en-US" dirty="0"/>
              <a:t>）统计字符串中</a:t>
            </a:r>
            <a:r>
              <a:rPr lang="zh-CN" altLang="en-US" dirty="0">
                <a:solidFill>
                  <a:srgbClr val="0A10FE"/>
                </a:solidFill>
              </a:rPr>
              <a:t>小写字母的个数</a:t>
            </a:r>
            <a:r>
              <a:rPr lang="zh-CN" altLang="en-US" dirty="0"/>
              <a:t>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6DC6AA-998B-B626-973E-C516FD77B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7F1D1B-76D2-7400-984C-C29D295B5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8C21E-CBD1-71D2-5AEC-80256AB73C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75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412A78F-10B5-59C4-0779-E20C2988B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7546" y="1677166"/>
            <a:ext cx="5685688" cy="192184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FE08E23-D15C-6433-0439-90A9063AC1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7546" y="3732244"/>
            <a:ext cx="2697250" cy="20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4449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8883F-FC81-ADB0-0444-F5DA9E25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7E9E6-8034-F7C0-4533-D6160EB7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ts val="3000"/>
              </a:lnSpc>
            </a:pPr>
            <a:r>
              <a:rPr lang="zh-CN" altLang="en-US" dirty="0"/>
              <a:t>字符串的操作</a:t>
            </a:r>
            <a:endParaRPr lang="en-US" altLang="zh-CN" dirty="0"/>
          </a:p>
          <a:p>
            <a:pPr lvl="2">
              <a:lnSpc>
                <a:spcPts val="3000"/>
              </a:lnSpc>
            </a:pPr>
            <a:r>
              <a:rPr lang="zh-CN" altLang="en-US" dirty="0"/>
              <a:t>字符串的执行</a:t>
            </a:r>
            <a:endParaRPr lang="en-US" altLang="zh-CN" dirty="0"/>
          </a:p>
          <a:p>
            <a:pPr lvl="2">
              <a:lnSpc>
                <a:spcPts val="3000"/>
              </a:lnSpc>
              <a:buNone/>
            </a:pPr>
            <a:r>
              <a:rPr lang="zh-CN" altLang="en-US" dirty="0"/>
              <a:t>与字符串有关的一个重要函数是</a:t>
            </a:r>
            <a:r>
              <a:rPr lang="en-US" altLang="zh-CN" dirty="0"/>
              <a:t>eval</a:t>
            </a:r>
            <a:r>
              <a:rPr lang="zh-CN" altLang="en-US" dirty="0"/>
              <a:t>，其调用格式为：</a:t>
            </a:r>
            <a:r>
              <a:rPr lang="en-US" altLang="zh-CN" dirty="0"/>
              <a:t> eval(t)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>
              <a:lnSpc>
                <a:spcPts val="3000"/>
              </a:lnSpc>
              <a:buNone/>
            </a:pPr>
            <a:r>
              <a:rPr lang="zh-CN" altLang="en-US" dirty="0"/>
              <a:t>其中</a:t>
            </a:r>
            <a:r>
              <a:rPr lang="en-US" altLang="zh-CN" dirty="0"/>
              <a:t>t</a:t>
            </a:r>
            <a:r>
              <a:rPr lang="zh-CN" altLang="en-US" dirty="0"/>
              <a:t>为字符串。它的作用是把字符串的内容作为对应的</a:t>
            </a:r>
            <a:r>
              <a:rPr lang="en-US" altLang="zh-CN" dirty="0"/>
              <a:t>MATLAB</a:t>
            </a:r>
            <a:r>
              <a:rPr lang="zh-CN" altLang="en-US" dirty="0"/>
              <a:t>语句来执行。</a:t>
            </a:r>
            <a:endParaRPr lang="en-US" altLang="zh-CN" dirty="0"/>
          </a:p>
          <a:p>
            <a:pPr lvl="2">
              <a:lnSpc>
                <a:spcPts val="3000"/>
              </a:lnSpc>
            </a:pPr>
            <a:r>
              <a:rPr lang="zh-CN" altLang="en-US" dirty="0"/>
              <a:t>字符串与数值之间的转换：</a:t>
            </a:r>
            <a:r>
              <a:rPr lang="en-US" altLang="zh-CN" dirty="0">
                <a:solidFill>
                  <a:srgbClr val="0A10FE"/>
                </a:solidFill>
              </a:rPr>
              <a:t>abs</a:t>
            </a:r>
            <a:r>
              <a:rPr lang="zh-CN" altLang="en-US" dirty="0">
                <a:solidFill>
                  <a:srgbClr val="0A10FE"/>
                </a:solidFill>
              </a:rPr>
              <a:t>、</a:t>
            </a:r>
            <a:r>
              <a:rPr lang="en-US" altLang="zh-CN" dirty="0">
                <a:solidFill>
                  <a:srgbClr val="0A10FE"/>
                </a:solidFill>
              </a:rPr>
              <a:t>double</a:t>
            </a:r>
            <a:r>
              <a:rPr lang="zh-CN" altLang="en-US" dirty="0">
                <a:solidFill>
                  <a:srgbClr val="0A10FE"/>
                </a:solidFill>
              </a:rPr>
              <a:t>、</a:t>
            </a:r>
            <a:r>
              <a:rPr lang="en-US" altLang="zh-CN" dirty="0">
                <a:solidFill>
                  <a:srgbClr val="0A10FE"/>
                </a:solidFill>
              </a:rPr>
              <a:t>char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2">
              <a:lnSpc>
                <a:spcPts val="3000"/>
              </a:lnSpc>
            </a:pPr>
            <a:r>
              <a:rPr lang="zh-CN" altLang="en-US" dirty="0"/>
              <a:t>字符串的连接</a:t>
            </a:r>
            <a:endParaRPr lang="en-US" altLang="zh-CN" dirty="0"/>
          </a:p>
          <a:p>
            <a:pPr lvl="2">
              <a:lnSpc>
                <a:spcPts val="3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中，要将两个字符串连接在一起，有两种常见方法：</a:t>
            </a:r>
            <a:endParaRPr lang="en-US" altLang="zh-CN" dirty="0"/>
          </a:p>
          <a:p>
            <a:pPr lvl="2">
              <a:lnSpc>
                <a:spcPts val="3000"/>
              </a:lnSpc>
              <a:buNone/>
            </a:pPr>
            <a:r>
              <a:rPr lang="zh-CN" altLang="en-US" dirty="0">
                <a:solidFill>
                  <a:srgbClr val="FF0000"/>
                </a:solidFill>
              </a:rPr>
              <a:t>一是用字符串向量，二是用</a:t>
            </a:r>
            <a:r>
              <a:rPr lang="en-US" altLang="zh-CN" dirty="0" err="1">
                <a:solidFill>
                  <a:srgbClr val="FF0000"/>
                </a:solidFill>
              </a:rPr>
              <a:t>strcat</a:t>
            </a:r>
            <a:r>
              <a:rPr lang="zh-CN" altLang="en-US" dirty="0">
                <a:solidFill>
                  <a:srgbClr val="FF0000"/>
                </a:solidFill>
              </a:rPr>
              <a:t>函数。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lnSpc>
                <a:spcPts val="3000"/>
              </a:lnSpc>
              <a:buNone/>
            </a:pPr>
            <a:r>
              <a:rPr lang="zh-CN" altLang="en-US" dirty="0"/>
              <a:t>用</a:t>
            </a:r>
            <a:r>
              <a:rPr lang="zh-CN" altLang="en-US" dirty="0">
                <a:solidFill>
                  <a:srgbClr val="FF0000"/>
                </a:solidFill>
              </a:rPr>
              <a:t>字符串向量</a:t>
            </a:r>
            <a:r>
              <a:rPr lang="zh-CN" altLang="en-US" dirty="0"/>
              <a:t>可以将若干个字符串连接起来，即用</a:t>
            </a:r>
            <a:r>
              <a:rPr lang="zh-CN" altLang="en-US" dirty="0">
                <a:solidFill>
                  <a:srgbClr val="FF0000"/>
                </a:solidFill>
              </a:rPr>
              <a:t>中括号</a:t>
            </a:r>
            <a:r>
              <a:rPr lang="zh-CN" altLang="en-US" dirty="0"/>
              <a:t>将若干个字符串括起来</a:t>
            </a:r>
            <a:r>
              <a:rPr lang="en-US" altLang="zh-CN" dirty="0"/>
              <a:t>,</a:t>
            </a:r>
            <a:r>
              <a:rPr lang="zh-CN" altLang="en-US" dirty="0"/>
              <a:t>从而得到一个更长的字符串。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15F47-E46B-92B9-F9F8-B57A62B3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4DD1C-4BAD-D368-2E25-F7388623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18886-7DB2-F7C4-6202-698EBAB2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76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8F8CD0C-2DF8-2D3D-90C9-49EC5E8FCE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5005" y="5751835"/>
            <a:ext cx="1419665" cy="655059"/>
          </a:xfrm>
          <a:prstGeom prst="rect">
            <a:avLst/>
          </a:prstGeom>
          <a:ln w="28575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48362730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8883F-FC81-ADB0-0444-F5DA9E25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7E9E6-8034-F7C0-4533-D6160EB7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lnSpc>
                <a:spcPts val="3000"/>
              </a:lnSpc>
            </a:pPr>
            <a:r>
              <a:rPr lang="zh-CN" altLang="en-US" dirty="0"/>
              <a:t>字符串的操作</a:t>
            </a:r>
            <a:endParaRPr lang="en-US" altLang="zh-CN" dirty="0"/>
          </a:p>
          <a:p>
            <a:pPr lvl="2">
              <a:lnSpc>
                <a:spcPts val="3000"/>
              </a:lnSpc>
            </a:pPr>
            <a:r>
              <a:rPr lang="zh-CN" altLang="en-US" dirty="0"/>
              <a:t>字符串的比较</a:t>
            </a:r>
            <a:endParaRPr lang="en-US" altLang="zh-CN" dirty="0"/>
          </a:p>
          <a:p>
            <a:pPr lvl="2" indent="720000">
              <a:lnSpc>
                <a:spcPts val="3000"/>
              </a:lnSpc>
              <a:buNone/>
            </a:pPr>
            <a:r>
              <a:rPr lang="zh-CN" altLang="en-US" dirty="0"/>
              <a:t>字符串的比较有两种方法：</a:t>
            </a:r>
            <a:r>
              <a:rPr lang="zh-CN" altLang="en-US" dirty="0">
                <a:solidFill>
                  <a:srgbClr val="FF0000"/>
                </a:solidFill>
              </a:rPr>
              <a:t>利用关系运算符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0A10FE"/>
                </a:solidFill>
              </a:rPr>
              <a:t>字符串比较函数。字符串比较函数： </a:t>
            </a:r>
            <a:r>
              <a:rPr lang="en-US" altLang="zh-CN" dirty="0" err="1">
                <a:solidFill>
                  <a:srgbClr val="7030A0"/>
                </a:solidFill>
                <a:highlight>
                  <a:srgbClr val="FFFF00"/>
                </a:highlight>
              </a:rPr>
              <a:t>strcmp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(s1,s2)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或</a:t>
            </a:r>
            <a:r>
              <a:rPr lang="en-US" altLang="zh-CN" dirty="0" err="1">
                <a:solidFill>
                  <a:srgbClr val="7030A0"/>
                </a:solidFill>
                <a:highlight>
                  <a:srgbClr val="FFFF00"/>
                </a:highlight>
              </a:rPr>
              <a:t>strcmpi</a:t>
            </a:r>
            <a:r>
              <a:rPr lang="en-US" altLang="zh-CN" dirty="0">
                <a:solidFill>
                  <a:srgbClr val="7030A0"/>
                </a:solidFill>
                <a:highlight>
                  <a:srgbClr val="FFFF00"/>
                </a:highlight>
              </a:rPr>
              <a:t>(s1,s2)</a:t>
            </a:r>
            <a:r>
              <a:rPr lang="zh-CN" altLang="en-US" dirty="0">
                <a:solidFill>
                  <a:srgbClr val="7030A0"/>
                </a:solidFill>
                <a:highlight>
                  <a:srgbClr val="FFFF00"/>
                </a:highlight>
              </a:rPr>
              <a:t>等</a:t>
            </a:r>
            <a:endParaRPr lang="en-US" altLang="zh-CN" dirty="0">
              <a:solidFill>
                <a:srgbClr val="7030A0"/>
              </a:solidFill>
              <a:highlight>
                <a:srgbClr val="FFFF00"/>
              </a:highlight>
            </a:endParaRPr>
          </a:p>
          <a:p>
            <a:pPr lvl="2" indent="720000">
              <a:lnSpc>
                <a:spcPts val="3000"/>
              </a:lnSpc>
              <a:buNone/>
            </a:pPr>
            <a:r>
              <a:rPr lang="zh-CN" altLang="en-US" dirty="0"/>
              <a:t>当两个字符串拥有相同的长度时，可以利用关系运算符对字符串进行比较，比较的规则是按</a:t>
            </a:r>
            <a:r>
              <a:rPr lang="en-US" altLang="zh-CN" dirty="0"/>
              <a:t>ASCII</a:t>
            </a:r>
            <a:r>
              <a:rPr lang="zh-CN" altLang="en-US" dirty="0"/>
              <a:t>值大小逐个字符进行比较，比较的结果是一个数值向量，其元素为对应字符比较的结果。</a:t>
            </a:r>
          </a:p>
          <a:p>
            <a:pPr lvl="2" indent="720000">
              <a:lnSpc>
                <a:spcPts val="3000"/>
              </a:lnSpc>
              <a:buNone/>
            </a:pP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15F47-E46B-92B9-F9F8-B57A62B3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4DD1C-4BAD-D368-2E25-F7388623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18886-7DB2-F7C4-6202-698EBAB2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77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EEDAF6E-4BFC-17FC-96E3-EF5020036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567" y="4648175"/>
            <a:ext cx="4398663" cy="157494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2A12517-6017-942D-DCCB-6E2369AFB7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23" y="4648175"/>
            <a:ext cx="5345549" cy="1574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7177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D8883F-FC81-ADB0-0444-F5DA9E25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27E9E6-8034-F7C0-4533-D6160EB75D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lvl="1">
              <a:lnSpc>
                <a:spcPts val="3000"/>
              </a:lnSpc>
            </a:pPr>
            <a:r>
              <a:rPr lang="zh-CN" altLang="en-US" dirty="0"/>
              <a:t>字符串的操作</a:t>
            </a:r>
            <a:endParaRPr lang="en-US" altLang="zh-CN" dirty="0"/>
          </a:p>
          <a:p>
            <a:pPr lvl="2">
              <a:lnSpc>
                <a:spcPts val="3000"/>
              </a:lnSpc>
            </a:pPr>
            <a:r>
              <a:rPr lang="zh-CN" altLang="en-US" dirty="0"/>
              <a:t>字符串的查找与替换</a:t>
            </a:r>
            <a:endParaRPr lang="en-US" altLang="zh-CN" dirty="0"/>
          </a:p>
          <a:p>
            <a:pPr lvl="2" indent="720000">
              <a:lnSpc>
                <a:spcPts val="3000"/>
              </a:lnSpc>
              <a:buNone/>
            </a:pPr>
            <a:r>
              <a:rPr lang="en-US" altLang="zh-CN" dirty="0"/>
              <a:t>MATLAB</a:t>
            </a:r>
            <a:r>
              <a:rPr lang="zh-CN" altLang="en-US" dirty="0"/>
              <a:t>提供了许多函数，用来对字符串中的字符进行查找与替换。常用的有以下两个。</a:t>
            </a:r>
            <a:endParaRPr lang="en-US" altLang="zh-CN" dirty="0"/>
          </a:p>
          <a:p>
            <a:pPr lvl="2" indent="720000">
              <a:lnSpc>
                <a:spcPts val="3000"/>
              </a:lnSpc>
              <a:buNone/>
            </a:pP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findstr</a:t>
            </a:r>
            <a:r>
              <a:rPr lang="en-US" altLang="zh-CN" dirty="0"/>
              <a:t>(s1,s2)</a:t>
            </a:r>
            <a:r>
              <a:rPr lang="zh-CN" altLang="en-US" dirty="0"/>
              <a:t>：返回短字符串在长字符串中的开始位置。例如：</a:t>
            </a:r>
          </a:p>
          <a:p>
            <a:pPr lvl="2" indent="720000">
              <a:lnSpc>
                <a:spcPts val="3000"/>
              </a:lnSpc>
              <a:buNone/>
            </a:pPr>
            <a:r>
              <a:rPr lang="en-US" altLang="zh-CN" dirty="0"/>
              <a:t>&gt;&gt; p=</a:t>
            </a:r>
            <a:r>
              <a:rPr lang="en-US" altLang="zh-CN" dirty="0" err="1"/>
              <a:t>findstr</a:t>
            </a:r>
            <a:r>
              <a:rPr lang="en-US" altLang="zh-CN" dirty="0"/>
              <a:t>('This is a </a:t>
            </a:r>
            <a:r>
              <a:rPr lang="en-US" altLang="zh-CN" dirty="0" err="1"/>
              <a:t>test!','is</a:t>
            </a:r>
            <a:r>
              <a:rPr lang="en-US" altLang="zh-CN" dirty="0"/>
              <a:t>')</a:t>
            </a:r>
          </a:p>
          <a:p>
            <a:pPr lvl="2" indent="720000">
              <a:lnSpc>
                <a:spcPts val="3000"/>
              </a:lnSpc>
              <a:buNone/>
            </a:pPr>
            <a:r>
              <a:rPr lang="en-US" altLang="zh-CN" dirty="0"/>
              <a:t>p =</a:t>
            </a:r>
          </a:p>
          <a:p>
            <a:pPr lvl="2" indent="720000">
              <a:lnSpc>
                <a:spcPts val="3000"/>
              </a:lnSpc>
              <a:buNone/>
            </a:pPr>
            <a:r>
              <a:rPr lang="en-US" altLang="zh-CN" dirty="0"/>
              <a:t>     3     6</a:t>
            </a:r>
          </a:p>
          <a:p>
            <a:pPr lvl="2" indent="720000">
              <a:lnSpc>
                <a:spcPts val="3000"/>
              </a:lnSpc>
              <a:buNone/>
            </a:pPr>
            <a:r>
              <a:rPr lang="zh-CN" altLang="en-US" dirty="0"/>
              <a:t>字符串“</a:t>
            </a:r>
            <a:r>
              <a:rPr lang="en-US" altLang="zh-CN" dirty="0"/>
              <a:t>is”</a:t>
            </a:r>
            <a:r>
              <a:rPr lang="zh-CN" altLang="en-US" dirty="0"/>
              <a:t>在“</a:t>
            </a:r>
            <a:r>
              <a:rPr lang="en-US" altLang="zh-CN" dirty="0"/>
              <a:t>This is a test!”</a:t>
            </a:r>
            <a:r>
              <a:rPr lang="zh-CN" altLang="en-US" dirty="0"/>
              <a:t>中出现两次，开始位置分别为</a:t>
            </a:r>
            <a:r>
              <a:rPr lang="en-US" altLang="zh-CN" dirty="0">
                <a:solidFill>
                  <a:srgbClr val="7030A0"/>
                </a:solidFill>
              </a:rPr>
              <a:t>3</a:t>
            </a:r>
            <a:r>
              <a:rPr lang="zh-CN" altLang="en-US" dirty="0">
                <a:solidFill>
                  <a:srgbClr val="7030A0"/>
                </a:solidFill>
              </a:rPr>
              <a:t>和</a:t>
            </a:r>
            <a:r>
              <a:rPr lang="en-US" altLang="zh-CN" dirty="0">
                <a:solidFill>
                  <a:srgbClr val="7030A0"/>
                </a:solidFill>
              </a:rPr>
              <a:t>6</a:t>
            </a:r>
            <a:r>
              <a:rPr lang="zh-CN" altLang="en-US" dirty="0">
                <a:solidFill>
                  <a:srgbClr val="7030A0"/>
                </a:solidFill>
              </a:rPr>
              <a:t>。</a:t>
            </a:r>
          </a:p>
          <a:p>
            <a:pPr lvl="2" indent="720000">
              <a:lnSpc>
                <a:spcPts val="3000"/>
              </a:lnSpc>
              <a:buNone/>
            </a:pP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 err="1">
                <a:solidFill>
                  <a:srgbClr val="FF0000"/>
                </a:solidFill>
              </a:rPr>
              <a:t>strrep</a:t>
            </a:r>
            <a:r>
              <a:rPr lang="en-US" altLang="zh-CN" dirty="0"/>
              <a:t>(s1,s2,s3)</a:t>
            </a:r>
            <a:r>
              <a:rPr lang="zh-CN" altLang="en-US" dirty="0"/>
              <a:t>：将字符串</a:t>
            </a:r>
            <a:r>
              <a:rPr lang="en-US" altLang="zh-CN" dirty="0"/>
              <a:t>s1</a:t>
            </a:r>
            <a:r>
              <a:rPr lang="zh-CN" altLang="en-US" dirty="0"/>
              <a:t>中的所有子字符串</a:t>
            </a:r>
            <a:r>
              <a:rPr lang="en-US" altLang="zh-CN" dirty="0"/>
              <a:t>s2</a:t>
            </a:r>
            <a:r>
              <a:rPr lang="zh-CN" altLang="en-US" dirty="0"/>
              <a:t>替换为字符串</a:t>
            </a:r>
            <a:r>
              <a:rPr lang="en-US" altLang="zh-CN" dirty="0"/>
              <a:t>s3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endParaRPr lang="en-US" altLang="zh-CN" dirty="0"/>
          </a:p>
          <a:p>
            <a:pPr lvl="2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E15F47-E46B-92B9-F9F8-B57A62B35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B4DD1C-4BAD-D368-2E25-F7388623A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D318886-7DB2-F7C4-6202-698EBAB2D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1413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1CA7F-8719-0F9D-FC32-7674A949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E2941-FF65-26AB-80CD-B77CCA26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结构数据和单元数据：将不同的相关数据集成到一个单一的变量。</a:t>
            </a:r>
            <a:endParaRPr lang="en-US" altLang="zh-CN" dirty="0"/>
          </a:p>
          <a:p>
            <a:pPr lvl="1"/>
            <a:r>
              <a:rPr lang="zh-CN" altLang="en-US" dirty="0"/>
              <a:t>结构数据：逻辑相关、类型不同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1. </a:t>
            </a:r>
            <a:r>
              <a:rPr lang="zh-CN" altLang="en-US" dirty="0"/>
              <a:t>结构矩阵的建立与引用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结构矩阵的元素可以是</a:t>
            </a:r>
            <a:r>
              <a:rPr lang="zh-CN" altLang="en-US" dirty="0">
                <a:solidFill>
                  <a:srgbClr val="FF0000"/>
                </a:solidFill>
              </a:rPr>
              <a:t>不同的数据类型</a:t>
            </a:r>
            <a:r>
              <a:rPr lang="zh-CN" altLang="en-US" dirty="0"/>
              <a:t>，它能将一组具有不同属性的数据纳入到</a:t>
            </a:r>
            <a:r>
              <a:rPr lang="zh-CN" altLang="en-US" dirty="0">
                <a:solidFill>
                  <a:srgbClr val="FF0000"/>
                </a:solidFill>
              </a:rPr>
              <a:t>一个统一的变量名</a:t>
            </a:r>
            <a:r>
              <a:rPr lang="zh-CN" altLang="en-US" dirty="0"/>
              <a:t>下进行管理。建立一个结构矩阵可采用给</a:t>
            </a:r>
            <a:r>
              <a:rPr lang="zh-CN" altLang="en-US" dirty="0">
                <a:solidFill>
                  <a:srgbClr val="FF0000"/>
                </a:solidFill>
              </a:rPr>
              <a:t>结构成员赋值</a:t>
            </a:r>
            <a:r>
              <a:rPr lang="zh-CN" altLang="en-US" dirty="0"/>
              <a:t>的办法。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具体格式为：结构矩阵名</a:t>
            </a:r>
            <a:r>
              <a:rPr lang="en-US" altLang="zh-CN" dirty="0"/>
              <a:t>.</a:t>
            </a:r>
            <a:r>
              <a:rPr lang="zh-CN" altLang="en-US" dirty="0"/>
              <a:t>成员名 </a:t>
            </a:r>
            <a:r>
              <a:rPr lang="en-US" altLang="zh-CN" dirty="0"/>
              <a:t>= </a:t>
            </a:r>
            <a:r>
              <a:rPr lang="zh-CN" altLang="en-US" dirty="0"/>
              <a:t>表达式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其中表达式应理解为矩阵表达式。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>
                <a:solidFill>
                  <a:srgbClr val="0A10FE"/>
                </a:solidFill>
              </a:rPr>
              <a:t>构建有三个元素的结构矩阵</a:t>
            </a:r>
            <a:r>
              <a:rPr lang="en-US" altLang="zh-CN" dirty="0">
                <a:solidFill>
                  <a:srgbClr val="0A10FE"/>
                </a:solidFill>
              </a:rPr>
              <a:t>A:</a:t>
            </a:r>
          </a:p>
          <a:p>
            <a:pPr lvl="1" indent="720000">
              <a:buNone/>
            </a:pPr>
            <a:r>
              <a:rPr lang="en-US" altLang="zh-CN" dirty="0">
                <a:solidFill>
                  <a:srgbClr val="0A10FE"/>
                </a:solidFill>
              </a:rPr>
              <a:t>A(1).x1</a:t>
            </a:r>
            <a:r>
              <a:rPr lang="zh-CN" altLang="en-US" dirty="0">
                <a:solidFill>
                  <a:srgbClr val="0A10FE"/>
                </a:solidFill>
              </a:rPr>
              <a:t> </a:t>
            </a:r>
            <a:r>
              <a:rPr lang="en-US" altLang="zh-CN" dirty="0">
                <a:solidFill>
                  <a:srgbClr val="0A10FE"/>
                </a:solidFill>
              </a:rPr>
              <a:t>=</a:t>
            </a:r>
            <a:r>
              <a:rPr lang="zh-CN" altLang="en-US" dirty="0">
                <a:solidFill>
                  <a:srgbClr val="0A10FE"/>
                </a:solidFill>
              </a:rPr>
              <a:t> </a:t>
            </a:r>
            <a:r>
              <a:rPr lang="en-US" altLang="zh-CN" dirty="0">
                <a:solidFill>
                  <a:srgbClr val="0A10FE"/>
                </a:solidFill>
              </a:rPr>
              <a:t>1;</a:t>
            </a:r>
            <a:r>
              <a:rPr lang="zh-CN" altLang="en-US" dirty="0">
                <a:solidFill>
                  <a:srgbClr val="0A10FE"/>
                </a:solidFill>
              </a:rPr>
              <a:t> </a:t>
            </a:r>
            <a:r>
              <a:rPr lang="en-US" altLang="zh-CN" dirty="0">
                <a:solidFill>
                  <a:srgbClr val="0A10FE"/>
                </a:solidFill>
              </a:rPr>
              <a:t>A(2).x2 = ‘d’; A(3).x3 = [1,2,3];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5F193-1095-BABE-BA40-883AB101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EA4E1-C482-1712-42FC-804E5D7E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1B265-D59D-B685-77FE-ABA88347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79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74865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441D98-BDE4-9766-59A5-C68D39DC2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EA46AF-C67A-E2A6-1A7A-D6360E2B1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9845" y="1336933"/>
            <a:ext cx="11096672" cy="5019417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例</a:t>
            </a:r>
            <a:r>
              <a:rPr lang="en-US" altLang="zh-CN" dirty="0">
                <a:solidFill>
                  <a:srgbClr val="FF0000"/>
                </a:solidFill>
              </a:rPr>
              <a:t>2-1</a:t>
            </a:r>
            <a:r>
              <a:rPr lang="zh-CN" altLang="en-US" dirty="0">
                <a:solidFill>
                  <a:srgbClr val="FF0000"/>
                </a:solidFill>
              </a:rPr>
              <a:t>： </a:t>
            </a:r>
            <a:r>
              <a:rPr lang="zh-CN" altLang="en-US" dirty="0"/>
              <a:t>计算表达式                                     的值，其中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                                            </a:t>
            </a:r>
          </a:p>
          <a:p>
            <a:pPr>
              <a:buNone/>
            </a:pPr>
            <a:r>
              <a:rPr lang="en-US" altLang="zh-CN" dirty="0"/>
              <a:t>                                            </a:t>
            </a:r>
            <a:r>
              <a:rPr lang="zh-CN" altLang="en-US" dirty="0"/>
              <a:t>。将结果赋给变量</a:t>
            </a:r>
            <a:r>
              <a:rPr lang="en-US" altLang="zh-CN" dirty="0"/>
              <a:t>z</a:t>
            </a:r>
            <a:r>
              <a:rPr lang="zh-CN" altLang="en-US" dirty="0"/>
              <a:t>，并显示计算结果。</a:t>
            </a:r>
            <a:endParaRPr lang="en-US" altLang="zh-CN" dirty="0"/>
          </a:p>
          <a:p>
            <a:pPr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命令行窗口输入命令：</a:t>
            </a:r>
            <a:endParaRPr lang="en-US" altLang="zh-CN" dirty="0"/>
          </a:p>
          <a:p>
            <a:pPr>
              <a:buNone/>
            </a:pPr>
            <a:r>
              <a:rPr lang="es-ES" altLang="zh-CN" dirty="0"/>
              <a:t>&gt;&gt; x=1+2i;</a:t>
            </a:r>
          </a:p>
          <a:p>
            <a:pPr>
              <a:buNone/>
            </a:pPr>
            <a:r>
              <a:rPr lang="es-ES" altLang="zh-CN" dirty="0"/>
              <a:t>&gt;&gt; y=3-sqrt(17);</a:t>
            </a:r>
          </a:p>
          <a:p>
            <a:pPr>
              <a:buNone/>
            </a:pPr>
            <a:r>
              <a:rPr lang="es-ES" altLang="zh-CN" dirty="0"/>
              <a:t>&gt;&gt; z=(cos(abs(x+y))-sin(78*pi/180))/(x+abs(y))</a:t>
            </a:r>
          </a:p>
          <a:p>
            <a:pPr>
              <a:buNone/>
            </a:pPr>
            <a:r>
              <a:rPr lang="es-ES" altLang="zh-CN" dirty="0"/>
              <a:t>z =</a:t>
            </a:r>
          </a:p>
          <a:p>
            <a:pPr>
              <a:buNone/>
            </a:pPr>
            <a:r>
              <a:rPr lang="es-ES" altLang="zh-CN" b="0" dirty="0"/>
              <a:t>  -0.3488 + 0.3286i</a:t>
            </a:r>
            <a:endParaRPr lang="en-US" altLang="zh-CN" b="0" dirty="0"/>
          </a:p>
          <a:p>
            <a:pPr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551BBC-F670-A955-EF55-1BC3B268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5718EE2-F362-8DEE-034F-E6D20A39A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E5533B1-94E3-8137-E9A7-F72572DF4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</a:t>
            </a:fld>
            <a:r>
              <a:rPr lang="zh-CN" altLang="en-US"/>
              <a:t>页</a:t>
            </a:r>
            <a:endParaRPr lang="zh-CN" altLang="en-US" dirty="0"/>
          </a:p>
        </p:txBody>
      </p:sp>
      <p:graphicFrame>
        <p:nvGraphicFramePr>
          <p:cNvPr id="8" name="对象 -2147482624">
            <a:extLst>
              <a:ext uri="{FF2B5EF4-FFF2-40B4-BE49-F238E27FC236}">
                <a16:creationId xmlns:a16="http://schemas.microsoft.com/office/drawing/2014/main" id="{E0C33DA4-AD7F-AF68-7733-7DC4961F604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68048"/>
              </p:ext>
            </p:extLst>
          </p:nvPr>
        </p:nvGraphicFramePr>
        <p:xfrm>
          <a:off x="4211529" y="1067642"/>
          <a:ext cx="3046843" cy="12337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66165" imgH="431800" progId="Equation.DSMT4">
                  <p:embed/>
                </p:oleObj>
              </mc:Choice>
              <mc:Fallback>
                <p:oleObj name="Equation" r:id="rId2" imgW="1066165" imgH="431800" progId="Equation.DSMT4">
                  <p:embed/>
                  <p:pic>
                    <p:nvPicPr>
                      <p:cNvPr id="2" name="对象 -21474826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11529" y="1067642"/>
                        <a:ext cx="3046843" cy="1233734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对象 8">
            <a:extLst>
              <a:ext uri="{FF2B5EF4-FFF2-40B4-BE49-F238E27FC236}">
                <a16:creationId xmlns:a16="http://schemas.microsoft.com/office/drawing/2014/main" id="{A04D0969-7E56-9E70-9CC3-5DAD91D23E3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0187765"/>
              </p:ext>
            </p:extLst>
          </p:nvPr>
        </p:nvGraphicFramePr>
        <p:xfrm>
          <a:off x="998397" y="2301376"/>
          <a:ext cx="3779259" cy="673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004064" imgH="534979" progId="Equation.DSMT4">
                  <p:embed/>
                </p:oleObj>
              </mc:Choice>
              <mc:Fallback>
                <p:oleObj name="Equation" r:id="rId4" imgW="3004064" imgH="534979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98397" y="2301376"/>
                        <a:ext cx="3779259" cy="673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文本框 9">
            <a:extLst>
              <a:ext uri="{FF2B5EF4-FFF2-40B4-BE49-F238E27FC236}">
                <a16:creationId xmlns:a16="http://schemas.microsoft.com/office/drawing/2014/main" id="{DFC17F8A-B936-EE5E-9310-3832FA694313}"/>
              </a:ext>
            </a:extLst>
          </p:cNvPr>
          <p:cNvSpPr txBox="1"/>
          <p:nvPr/>
        </p:nvSpPr>
        <p:spPr>
          <a:xfrm>
            <a:off x="8610600" y="3326969"/>
            <a:ext cx="2905932" cy="12003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语句末尾加上分号可以防止数值直接在命令窗口输出。</a:t>
            </a:r>
          </a:p>
        </p:txBody>
      </p:sp>
    </p:spTree>
    <p:extLst>
      <p:ext uri="{BB962C8B-B14F-4D97-AF65-F5344CB8AC3E}">
        <p14:creationId xmlns:p14="http://schemas.microsoft.com/office/powerpoint/2010/main" val="781960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1CA7F-8719-0F9D-FC32-7674A949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E2941-FF65-26AB-80CD-B77CCA26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结构数据和单元数据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结构数据 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2. </a:t>
            </a:r>
            <a:r>
              <a:rPr lang="zh-CN" altLang="en-US" dirty="0"/>
              <a:t>结构成员的修改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可以根据需要</a:t>
            </a:r>
            <a:r>
              <a:rPr lang="zh-CN" altLang="en-US" dirty="0">
                <a:solidFill>
                  <a:srgbClr val="0A10FE"/>
                </a:solidFill>
              </a:rPr>
              <a:t>增加或删除</a:t>
            </a:r>
            <a:r>
              <a:rPr lang="zh-CN" altLang="en-US" dirty="0"/>
              <a:t>结构的成员。例如：要给结构矩阵</a:t>
            </a:r>
            <a:r>
              <a:rPr lang="en-US" altLang="zh-CN" dirty="0"/>
              <a:t>A</a:t>
            </a:r>
            <a:r>
              <a:rPr lang="zh-CN" altLang="en-US" dirty="0"/>
              <a:t>增加一个成员</a:t>
            </a:r>
            <a:r>
              <a:rPr lang="en-US" altLang="zh-CN" dirty="0"/>
              <a:t>x4</a:t>
            </a:r>
            <a:r>
              <a:rPr lang="zh-CN" altLang="en-US" dirty="0"/>
              <a:t>，可给</a:t>
            </a:r>
            <a:r>
              <a:rPr lang="en-US" altLang="zh-CN" dirty="0"/>
              <a:t>A</a:t>
            </a:r>
            <a:r>
              <a:rPr lang="zh-CN" altLang="en-US" dirty="0"/>
              <a:t>中任意一个元素增加成员</a:t>
            </a:r>
            <a:r>
              <a:rPr lang="en-US" altLang="zh-CN" dirty="0"/>
              <a:t>x4</a:t>
            </a:r>
            <a:r>
              <a:rPr lang="zh-CN" altLang="en-US" dirty="0"/>
              <a:t>：</a:t>
            </a:r>
            <a:r>
              <a:rPr lang="en-US" altLang="zh-CN" dirty="0"/>
              <a:t>     					 A(1).x4=‘410075’;</a:t>
            </a:r>
          </a:p>
          <a:p>
            <a:pPr lvl="1" indent="720000">
              <a:buNone/>
            </a:pPr>
            <a:r>
              <a:rPr lang="zh-CN" altLang="en-US" dirty="0"/>
              <a:t>要删除结构的成员，则可以使用</a:t>
            </a:r>
            <a:r>
              <a:rPr lang="en-US" altLang="zh-CN" dirty="0" err="1">
                <a:solidFill>
                  <a:srgbClr val="FF0000"/>
                </a:solidFill>
              </a:rPr>
              <a:t>rmfield</a:t>
            </a:r>
            <a:r>
              <a:rPr lang="zh-CN" altLang="en-US" dirty="0"/>
              <a:t>函数来完成。例如，删除成员</a:t>
            </a:r>
            <a:r>
              <a:rPr lang="en-US" altLang="zh-CN" dirty="0"/>
              <a:t>x4</a:t>
            </a:r>
            <a:r>
              <a:rPr lang="zh-CN" altLang="en-US" dirty="0"/>
              <a:t>：</a:t>
            </a:r>
          </a:p>
          <a:p>
            <a:pPr lvl="1" indent="720000">
              <a:buNone/>
            </a:pPr>
            <a:r>
              <a:rPr lang="en-US" altLang="zh-CN" dirty="0"/>
              <a:t>                         A = </a:t>
            </a:r>
            <a:r>
              <a:rPr lang="en-US" altLang="zh-CN" dirty="0" err="1">
                <a:solidFill>
                  <a:srgbClr val="FF0000"/>
                </a:solidFill>
              </a:rPr>
              <a:t>rmfield</a:t>
            </a:r>
            <a:r>
              <a:rPr lang="en-US" altLang="zh-CN" dirty="0"/>
              <a:t>(A,‘x4’);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5F193-1095-BABE-BA40-883AB101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EA4E1-C482-1712-42FC-804E5D7E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1B265-D59D-B685-77FE-ABA88347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80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470302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E1CA7F-8719-0F9D-FC32-7674A949A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6E2941-FF65-26AB-80CD-B77CCA26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结构数据和单元数据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单元数据 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建立单元矩阵和一般矩阵相似，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只是矩阵元素用大括号括起来。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a = {1,2,</a:t>
            </a:r>
            <a:r>
              <a:rPr lang="zh-CN" altLang="en-US" dirty="0"/>
              <a:t>‘</a:t>
            </a:r>
            <a:r>
              <a:rPr lang="en-US" altLang="zh-CN" dirty="0" err="1"/>
              <a:t>yi</a:t>
            </a:r>
            <a:r>
              <a:rPr lang="zh-CN" altLang="en-US" dirty="0"/>
              <a:t>’</a:t>
            </a:r>
            <a:r>
              <a:rPr lang="en-US" altLang="zh-CN" dirty="0"/>
              <a:t>}</a:t>
            </a:r>
          </a:p>
          <a:p>
            <a:pPr lvl="2"/>
            <a:r>
              <a:rPr lang="zh-CN" altLang="en-US" dirty="0"/>
              <a:t>可以用带有大括号下标的形式引用单元矩阵元素。例如 </a:t>
            </a:r>
            <a:r>
              <a:rPr lang="en-US" altLang="zh-CN" dirty="0"/>
              <a:t>a{3}</a:t>
            </a:r>
            <a:r>
              <a:rPr lang="zh-CN" altLang="en-US" dirty="0"/>
              <a:t>。</a:t>
            </a:r>
            <a:endParaRPr lang="en-US" altLang="zh-CN" dirty="0"/>
          </a:p>
          <a:p>
            <a:pPr lvl="2"/>
            <a:r>
              <a:rPr lang="zh-CN" altLang="en-US" sz="2800" dirty="0">
                <a:latin typeface="Times New Roman" panose="02020603050405020304" pitchFamily="18" charset="0"/>
              </a:rPr>
              <a:t>可以使用</a:t>
            </a:r>
            <a:r>
              <a:rPr lang="en-US" altLang="zh-CN" sz="28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celldisp</a:t>
            </a:r>
            <a:r>
              <a:rPr lang="zh-CN" altLang="en-US" sz="2800" dirty="0">
                <a:latin typeface="Times New Roman" panose="02020603050405020304" pitchFamily="18" charset="0"/>
              </a:rPr>
              <a:t>函数来显示整个单元矩阵，如</a:t>
            </a:r>
            <a:r>
              <a:rPr lang="en-US" altLang="zh-CN" sz="2800" dirty="0" err="1">
                <a:latin typeface="Times New Roman" panose="02020603050405020304" pitchFamily="18" charset="0"/>
              </a:rPr>
              <a:t>celldisp</a:t>
            </a:r>
            <a:r>
              <a:rPr lang="en-US" altLang="zh-CN" sz="2800" dirty="0">
                <a:latin typeface="Times New Roman" panose="02020603050405020304" pitchFamily="18" charset="0"/>
              </a:rPr>
              <a:t>(a)</a:t>
            </a:r>
            <a:r>
              <a:rPr lang="zh-CN" altLang="en-US" sz="2800" dirty="0">
                <a:latin typeface="Times New Roman" panose="02020603050405020304" pitchFamily="18" charset="0"/>
              </a:rPr>
              <a:t>。还可以删除单元矩阵中的某个元素。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2">
              <a:buNone/>
            </a:pP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 a(1) = [ ]; % 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删除第一个元素；  </a:t>
            </a:r>
            <a:r>
              <a:rPr lang="en-US" altLang="zh-CN" sz="2400" dirty="0">
                <a:solidFill>
                  <a:schemeClr val="accent6"/>
                </a:solidFill>
                <a:latin typeface="Times New Roman" panose="02020603050405020304" pitchFamily="18" charset="0"/>
              </a:rPr>
              <a:t>a{1} = [ ]; % </a:t>
            </a:r>
            <a:r>
              <a:rPr lang="zh-CN" altLang="en-US" sz="2400" dirty="0">
                <a:solidFill>
                  <a:schemeClr val="accent6"/>
                </a:solidFill>
                <a:latin typeface="Times New Roman" panose="02020603050405020304" pitchFamily="18" charset="0"/>
              </a:rPr>
              <a:t>将第一元素赋值为空矩阵</a:t>
            </a:r>
            <a:endParaRPr lang="en-US" altLang="zh-CN" dirty="0">
              <a:solidFill>
                <a:schemeClr val="accent6"/>
              </a:solidFill>
            </a:endParaRPr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5F193-1095-BABE-BA40-883AB101F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FEA4E1-C482-1712-42FC-804E5D7ED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551B265-D59D-B685-77FE-ABA88347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81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330B6862-6AFD-F703-2BC7-2BEE45876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66247" y="1443943"/>
            <a:ext cx="4066852" cy="12221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3C2C47E-4B75-35C3-B900-BD75201856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247" y="2736357"/>
            <a:ext cx="1332256" cy="921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87881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8A2A59-2217-A293-DF2D-D77C56CDD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CEBE93-BDDB-5675-3F83-9E35911A03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</a:t>
            </a:r>
            <a:endParaRPr lang="en-US" altLang="zh-CN" dirty="0"/>
          </a:p>
          <a:p>
            <a:pPr lvl="1"/>
            <a:r>
              <a:rPr lang="zh-CN" altLang="en-US" dirty="0"/>
              <a:t>矩阵存储方式：</a:t>
            </a:r>
            <a:r>
              <a:rPr lang="en-US" altLang="zh-CN" dirty="0"/>
              <a:t>MATLAB</a:t>
            </a:r>
            <a:r>
              <a:rPr lang="zh-CN" altLang="en-US" dirty="0"/>
              <a:t>的矩阵有两种存储方式：</a:t>
            </a:r>
            <a:r>
              <a:rPr lang="zh-CN" altLang="en-US" dirty="0">
                <a:solidFill>
                  <a:srgbClr val="FF0000"/>
                </a:solidFill>
              </a:rPr>
              <a:t>完全存储方式和稀疏存储方式。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zh-CN" altLang="en-US" dirty="0"/>
              <a:t>完全存储方式</a:t>
            </a:r>
            <a:endParaRPr lang="en-US" altLang="zh-CN" dirty="0"/>
          </a:p>
          <a:p>
            <a:pPr lvl="2" indent="720000">
              <a:buNone/>
            </a:pPr>
            <a:r>
              <a:rPr lang="zh-CN" altLang="en-US" dirty="0"/>
              <a:t>将矩阵的全部元素按列存储。以前讲到的矩阵的存储方式都是按这个方式存储的，此存储方式对稀疏矩阵也适用。</a:t>
            </a:r>
            <a:endParaRPr lang="en-US" altLang="zh-CN" dirty="0"/>
          </a:p>
          <a:p>
            <a:pPr lvl="2"/>
            <a:r>
              <a:rPr lang="zh-CN" altLang="en-US" dirty="0"/>
              <a:t>稀疏存储方式</a:t>
            </a:r>
            <a:endParaRPr lang="en-US" altLang="zh-CN" dirty="0"/>
          </a:p>
          <a:p>
            <a:pPr lvl="2" indent="720000">
              <a:buNone/>
            </a:pPr>
            <a:r>
              <a:rPr lang="zh-CN" altLang="en-US" dirty="0"/>
              <a:t>稀疏存储方式</a:t>
            </a:r>
            <a:r>
              <a:rPr lang="zh-CN" altLang="en-US" dirty="0">
                <a:solidFill>
                  <a:srgbClr val="FF0000"/>
                </a:solidFill>
              </a:rPr>
              <a:t>仅存储矩阵所有的非零元素的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值</a:t>
            </a:r>
            <a:r>
              <a:rPr lang="zh-CN" altLang="en-US" dirty="0">
                <a:solidFill>
                  <a:srgbClr val="FF0000"/>
                </a:solidFill>
              </a:rPr>
              <a:t>及其</a:t>
            </a:r>
            <a:r>
              <a:rPr lang="zh-CN" altLang="en-US" dirty="0">
                <a:solidFill>
                  <a:srgbClr val="FF0000"/>
                </a:solidFill>
                <a:highlight>
                  <a:srgbClr val="FFFF00"/>
                </a:highlight>
              </a:rPr>
              <a:t>位置</a:t>
            </a:r>
            <a:r>
              <a:rPr lang="zh-CN" altLang="en-US" dirty="0"/>
              <a:t>，即行号和列号。在</a:t>
            </a:r>
            <a:r>
              <a:rPr lang="en-US" altLang="zh-CN" dirty="0"/>
              <a:t>MATLAB</a:t>
            </a:r>
            <a:r>
              <a:rPr lang="zh-CN" altLang="en-US" dirty="0"/>
              <a:t>中，稀疏存储方式也是按列存储的。</a:t>
            </a:r>
            <a:endParaRPr lang="en-US" altLang="zh-CN" dirty="0"/>
          </a:p>
          <a:p>
            <a:pPr lvl="2" indent="720000">
              <a:buNone/>
            </a:pPr>
            <a:r>
              <a:rPr lang="zh-CN" altLang="en-US" dirty="0"/>
              <a:t>注意：</a:t>
            </a:r>
            <a:r>
              <a:rPr lang="zh-CN" altLang="en-US" dirty="0">
                <a:solidFill>
                  <a:srgbClr val="FF0000"/>
                </a:solidFill>
              </a:rPr>
              <a:t>稀疏矩阵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0A10FE"/>
                </a:solidFill>
              </a:rPr>
              <a:t>采用稀疏方式存储的矩阵，</a:t>
            </a:r>
            <a:r>
              <a:rPr lang="zh-CN" altLang="en-US" dirty="0">
                <a:solidFill>
                  <a:schemeClr val="accent6"/>
                </a:solidFill>
              </a:rPr>
              <a:t>概念不同！！</a:t>
            </a:r>
            <a:endParaRPr lang="en-US" altLang="zh-CN" dirty="0">
              <a:solidFill>
                <a:schemeClr val="accent6"/>
              </a:solidFill>
            </a:endParaRPr>
          </a:p>
          <a:p>
            <a:pPr lvl="2" indent="720000">
              <a:buNone/>
            </a:pPr>
            <a:endParaRPr lang="en-US" altLang="zh-CN" dirty="0"/>
          </a:p>
          <a:p>
            <a:pPr lvl="2" indent="720000">
              <a:buNone/>
            </a:pPr>
            <a:endParaRPr lang="en-US" altLang="zh-CN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0D77270-21FD-F3DC-82EE-6ECD94CD9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8D4680-D870-5755-B490-29B2A5C38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F6A493-3D18-38C9-453E-0FA75D2A7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82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6460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1957E0-A8A1-1DDD-420A-8BBAFEDA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0450BF-5B51-0ADE-DAE7-0B88328A98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稀疏存储方式的产生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将完全存储方式转化为稀疏存储方式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函数</a:t>
            </a:r>
            <a:r>
              <a:rPr lang="en-US" altLang="zh-CN" dirty="0"/>
              <a:t>A = sparse(S)</a:t>
            </a:r>
            <a:r>
              <a:rPr lang="zh-CN" altLang="en-US" dirty="0"/>
              <a:t>将矩阵</a:t>
            </a:r>
            <a:r>
              <a:rPr lang="en-US" altLang="zh-CN" dirty="0"/>
              <a:t>S</a:t>
            </a:r>
            <a:r>
              <a:rPr lang="zh-CN" altLang="en-US" dirty="0"/>
              <a:t>转化为稀疏存储方式的矩阵</a:t>
            </a:r>
            <a:r>
              <a:rPr lang="en-US" altLang="zh-CN" dirty="0"/>
              <a:t>A</a:t>
            </a:r>
            <a:r>
              <a:rPr lang="zh-CN" altLang="en-US" dirty="0"/>
              <a:t>。当矩阵</a:t>
            </a:r>
            <a:r>
              <a:rPr lang="en-US" altLang="zh-CN" dirty="0"/>
              <a:t>S</a:t>
            </a:r>
            <a:r>
              <a:rPr lang="zh-CN" altLang="en-US" dirty="0"/>
              <a:t>是稀疏存储方式时，则函数调用相当于</a:t>
            </a:r>
            <a:r>
              <a:rPr lang="en-US" altLang="zh-CN" dirty="0"/>
              <a:t>A = S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例如： </a:t>
            </a:r>
            <a:r>
              <a:rPr lang="en-US" altLang="zh-CN" dirty="0"/>
              <a:t>S  = [0,0,1;2,0,0]; A = sparse(S)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9BBBEC9-F103-070D-DD4D-0FD3288AA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D8A4AB-B6EE-35A6-3A2C-A6C4CE279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89D9CB-EA8C-74C7-8F07-0383385C8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83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B1CD475-82F3-A728-9125-4B6CE3B54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44" y="3918993"/>
            <a:ext cx="6281785" cy="147297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60530B0-109A-62D5-DFAC-AA7862209CA1}"/>
              </a:ext>
            </a:extLst>
          </p:cNvPr>
          <p:cNvSpPr txBox="1"/>
          <p:nvPr/>
        </p:nvSpPr>
        <p:spPr>
          <a:xfrm>
            <a:off x="4140072" y="5454696"/>
            <a:ext cx="3799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存储非零元素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en-US" altLang="zh-CN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2</a:t>
            </a:r>
            <a:r>
              <a:rPr lang="zh-CN" altLang="en-US" sz="2000" b="1" dirty="0">
                <a:latin typeface="宋体" panose="02010600030101010101" pitchFamily="2" charset="-122"/>
                <a:ea typeface="宋体" panose="02010600030101010101" pitchFamily="2" charset="-122"/>
              </a:rPr>
              <a:t>及相应的下标</a:t>
            </a:r>
          </a:p>
        </p:txBody>
      </p:sp>
    </p:spTree>
    <p:extLst>
      <p:ext uri="{BB962C8B-B14F-4D97-AF65-F5344CB8AC3E}">
        <p14:creationId xmlns:p14="http://schemas.microsoft.com/office/powerpoint/2010/main" val="18860510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FBD990-7B46-E172-FC50-8229BE4B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E076E1A-50FF-6BFD-2A27-D91829F2F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sparse</a:t>
            </a:r>
            <a:r>
              <a:rPr lang="zh-CN" altLang="en-US" dirty="0"/>
              <a:t>函数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sparse</a:t>
            </a:r>
            <a:r>
              <a:rPr lang="zh-CN" altLang="en-US" dirty="0"/>
              <a:t>函数还有其他一些调用格式：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sparse(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r>
              <a:rPr lang="zh-CN" altLang="en-US" dirty="0"/>
              <a:t>：生成一个</a:t>
            </a:r>
            <a:r>
              <a:rPr lang="en-US" altLang="zh-CN" dirty="0" err="1"/>
              <a:t>m×n</a:t>
            </a:r>
            <a:r>
              <a:rPr lang="zh-CN" altLang="en-US" dirty="0"/>
              <a:t>的所有元素都是</a:t>
            </a:r>
            <a:r>
              <a:rPr lang="en-US" altLang="zh-CN" dirty="0"/>
              <a:t>0</a:t>
            </a:r>
            <a:r>
              <a:rPr lang="zh-CN" altLang="en-US" dirty="0"/>
              <a:t>的稀疏矩阵。</a:t>
            </a:r>
            <a:endParaRPr lang="en-US" altLang="zh-CN" dirty="0"/>
          </a:p>
          <a:p>
            <a:pPr>
              <a:buNone/>
            </a:pPr>
            <a:r>
              <a:rPr lang="en-US" altLang="zh-CN" dirty="0"/>
              <a:t>	sparse(</a:t>
            </a:r>
            <a:r>
              <a:rPr lang="en-US" altLang="zh-CN" dirty="0" err="1"/>
              <a:t>u,v,S</a:t>
            </a:r>
            <a:r>
              <a:rPr lang="en-US" altLang="zh-CN" dirty="0"/>
              <a:t>)</a:t>
            </a:r>
            <a:r>
              <a:rPr lang="zh-CN" altLang="en-US" dirty="0"/>
              <a:t>：</a:t>
            </a:r>
            <a:r>
              <a:rPr lang="en-US" altLang="zh-CN" dirty="0" err="1"/>
              <a:t>u,v,S</a:t>
            </a:r>
            <a:r>
              <a:rPr lang="zh-CN" altLang="en-US" dirty="0"/>
              <a:t>是</a:t>
            </a:r>
            <a:r>
              <a:rPr lang="en-US" altLang="zh-CN" dirty="0"/>
              <a:t>3</a:t>
            </a:r>
            <a:r>
              <a:rPr lang="zh-CN" altLang="en-US" dirty="0"/>
              <a:t>个等长的向量。</a:t>
            </a:r>
            <a:r>
              <a:rPr lang="en-US" altLang="zh-CN" dirty="0"/>
              <a:t>S</a:t>
            </a:r>
            <a:r>
              <a:rPr lang="zh-CN" altLang="en-US" dirty="0"/>
              <a:t>是要建立的稀疏矩阵的非</a:t>
            </a:r>
            <a:r>
              <a:rPr lang="en-US" altLang="zh-CN" dirty="0"/>
              <a:t>0</a:t>
            </a:r>
            <a:r>
              <a:rPr lang="zh-CN" altLang="en-US" dirty="0"/>
              <a:t>元素，</a:t>
            </a:r>
            <a:r>
              <a:rPr lang="en-US" altLang="zh-CN" dirty="0"/>
              <a:t>u(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、</a:t>
            </a:r>
            <a:r>
              <a:rPr lang="en-US" altLang="zh-CN" dirty="0"/>
              <a:t>v(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分别是</a:t>
            </a:r>
            <a:r>
              <a:rPr lang="en-US" altLang="zh-CN" dirty="0"/>
              <a:t>S(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的行和列下标，该函数建立一个</a:t>
            </a:r>
            <a:r>
              <a:rPr lang="en-US" altLang="zh-CN" dirty="0"/>
              <a:t>max(u)</a:t>
            </a:r>
            <a:r>
              <a:rPr lang="zh-CN" altLang="en-US" dirty="0"/>
              <a:t>行、</a:t>
            </a:r>
            <a:r>
              <a:rPr lang="en-US" altLang="zh-CN" dirty="0"/>
              <a:t>max(v)</a:t>
            </a:r>
            <a:r>
              <a:rPr lang="zh-CN" altLang="en-US" dirty="0"/>
              <a:t>列并以</a:t>
            </a:r>
            <a:r>
              <a:rPr lang="en-US" altLang="zh-CN" dirty="0"/>
              <a:t>S</a:t>
            </a:r>
            <a:r>
              <a:rPr lang="zh-CN" altLang="en-US" dirty="0"/>
              <a:t>为稀疏元素的稀疏矩阵。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C93E9CC-4DCA-6713-FF3A-005717F0B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864ED6-4825-706E-8D22-72A2A55BA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2539CA6-4BFE-F2F6-E9D7-2013C7CA5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84</a:t>
            </a:fld>
            <a:r>
              <a:rPr lang="zh-CN" altLang="en-US"/>
              <a:t>页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883713A-8F88-CDAC-078D-60A1F43818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7823" y="1197200"/>
            <a:ext cx="3363668" cy="110681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4447015A-9993-DBA9-D15A-ABCBAFA8C8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020" y="4413479"/>
            <a:ext cx="6311796" cy="1876257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357C4F05-C13A-4613-84DD-A629AB41D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5335" y="4413479"/>
            <a:ext cx="3364928" cy="1876256"/>
          </a:xfrm>
          <a:prstGeom prst="rect">
            <a:avLst/>
          </a:prstGeom>
        </p:spPr>
      </p:pic>
      <p:sp>
        <p:nvSpPr>
          <p:cNvPr id="10" name="箭头: 右 9">
            <a:extLst>
              <a:ext uri="{FF2B5EF4-FFF2-40B4-BE49-F238E27FC236}">
                <a16:creationId xmlns:a16="http://schemas.microsoft.com/office/drawing/2014/main" id="{84DC1505-56D3-C280-59EE-9812A5D2F93C}"/>
              </a:ext>
            </a:extLst>
          </p:cNvPr>
          <p:cNvSpPr/>
          <p:nvPr/>
        </p:nvSpPr>
        <p:spPr>
          <a:xfrm>
            <a:off x="7269250" y="5095827"/>
            <a:ext cx="831691" cy="56977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8056578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A73E37-5892-9E5D-2941-B04339300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DEDE4D-8FCE-B936-2515-63485925D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sparse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>
              <a:buNone/>
            </a:pPr>
            <a:r>
              <a:rPr lang="en-US" altLang="zh-CN" dirty="0"/>
              <a:t>       </a:t>
            </a:r>
            <a:r>
              <a:rPr lang="zh-CN" altLang="en-US" dirty="0"/>
              <a:t>此外，还有一些和稀疏矩阵操作有关的函数。</a:t>
            </a:r>
            <a:endParaRPr lang="en-US" altLang="zh-CN" dirty="0"/>
          </a:p>
          <a:p>
            <a:pPr lvl="1">
              <a:buNone/>
            </a:pPr>
            <a:r>
              <a:rPr lang="zh-CN" altLang="en-US" dirty="0"/>
              <a:t>例如：</a:t>
            </a:r>
            <a:r>
              <a:rPr lang="en-US" altLang="zh-CN" dirty="0"/>
              <a:t>[</a:t>
            </a:r>
            <a:r>
              <a:rPr lang="en-US" altLang="zh-CN" dirty="0" err="1"/>
              <a:t>u,v,S</a:t>
            </a:r>
            <a:r>
              <a:rPr lang="en-US" altLang="zh-CN" dirty="0"/>
              <a:t>] = find(A)</a:t>
            </a:r>
            <a:r>
              <a:rPr lang="zh-CN" altLang="en-US" dirty="0"/>
              <a:t>：返回矩阵</a:t>
            </a:r>
            <a:r>
              <a:rPr lang="en-US" altLang="zh-CN" dirty="0"/>
              <a:t>A</a:t>
            </a:r>
            <a:r>
              <a:rPr lang="zh-CN" altLang="en-US" dirty="0"/>
              <a:t>中非</a:t>
            </a:r>
            <a:r>
              <a:rPr lang="en-US" altLang="zh-CN" dirty="0"/>
              <a:t>0</a:t>
            </a:r>
            <a:r>
              <a:rPr lang="zh-CN" altLang="en-US" dirty="0"/>
              <a:t>元素的下标和元素。这里产生的</a:t>
            </a:r>
            <a:r>
              <a:rPr lang="en-US" altLang="zh-CN" dirty="0" err="1"/>
              <a:t>u,v,S</a:t>
            </a:r>
            <a:r>
              <a:rPr lang="zh-CN" altLang="en-US" dirty="0"/>
              <a:t>可作为</a:t>
            </a:r>
            <a:r>
              <a:rPr lang="en-US" altLang="zh-CN" dirty="0"/>
              <a:t>sparse(</a:t>
            </a:r>
            <a:r>
              <a:rPr lang="en-US" altLang="zh-CN" dirty="0" err="1"/>
              <a:t>u,v,S</a:t>
            </a:r>
            <a:r>
              <a:rPr lang="en-US" altLang="zh-CN" dirty="0"/>
              <a:t>)</a:t>
            </a:r>
            <a:r>
              <a:rPr lang="zh-CN" altLang="en-US" dirty="0"/>
              <a:t>的参数。</a:t>
            </a:r>
            <a:br>
              <a:rPr lang="zh-CN" altLang="en-US" dirty="0"/>
            </a:br>
            <a:r>
              <a:rPr lang="en-US" altLang="zh-CN" dirty="0">
                <a:solidFill>
                  <a:srgbClr val="FF0000"/>
                </a:solidFill>
              </a:rPr>
              <a:t>full(A)</a:t>
            </a:r>
            <a:r>
              <a:rPr lang="zh-CN" altLang="en-US" dirty="0"/>
              <a:t>：返回和稀疏存储矩阵</a:t>
            </a:r>
            <a:r>
              <a:rPr lang="en-US" altLang="zh-CN" dirty="0"/>
              <a:t>A</a:t>
            </a:r>
            <a:r>
              <a:rPr lang="zh-CN" altLang="en-US" dirty="0"/>
              <a:t>对应的</a:t>
            </a:r>
            <a:r>
              <a:rPr lang="zh-CN" altLang="en-US" dirty="0">
                <a:solidFill>
                  <a:srgbClr val="FF0000"/>
                </a:solidFill>
              </a:rPr>
              <a:t>完全存储方式矩阵</a:t>
            </a:r>
            <a:r>
              <a:rPr lang="zh-CN" altLang="en-US" dirty="0"/>
              <a:t>。</a:t>
            </a:r>
          </a:p>
          <a:p>
            <a:pPr lvl="1"/>
            <a:r>
              <a:rPr lang="zh-CN" altLang="en-US" dirty="0"/>
              <a:t>产生稀疏存储矩阵：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spconvert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 indent="720000">
              <a:buNone/>
            </a:pPr>
            <a:r>
              <a:rPr lang="zh-CN" altLang="en-US" dirty="0"/>
              <a:t>只把要建立的稀疏矩阵的非</a:t>
            </a:r>
            <a:r>
              <a:rPr lang="en-US" altLang="zh-CN" dirty="0"/>
              <a:t>0</a:t>
            </a:r>
            <a:r>
              <a:rPr lang="zh-CN" altLang="en-US" dirty="0"/>
              <a:t>元素及其所在行和列的位置表示出来后由</a:t>
            </a:r>
            <a:r>
              <a:rPr lang="en-US" altLang="zh-CN" dirty="0"/>
              <a:t>MATLAB</a:t>
            </a:r>
            <a:r>
              <a:rPr lang="zh-CN" altLang="en-US" dirty="0"/>
              <a:t>自己产生其稀疏存储，这需要使用</a:t>
            </a:r>
            <a:r>
              <a:rPr lang="en-US" altLang="zh-CN" dirty="0" err="1">
                <a:solidFill>
                  <a:srgbClr val="FF0000"/>
                </a:solidFill>
              </a:rPr>
              <a:t>spconvert</a:t>
            </a:r>
            <a:r>
              <a:rPr lang="zh-CN" altLang="en-US" dirty="0"/>
              <a:t>函数。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31E17C-9233-81C7-8BDE-11C37C0F9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3181E9-2C20-5A3B-B926-388EF1DDBE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076F625-5776-46FF-0EF3-58BBC3BF6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85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0969539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E5EB2B-1E25-D59B-7C8F-B92724F9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8933FC4-FC69-CCF9-85FE-F40FB1DE5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spconvert</a:t>
            </a:r>
            <a:r>
              <a:rPr lang="zh-CN" altLang="en-US" dirty="0"/>
              <a:t>函数</a:t>
            </a:r>
            <a:endParaRPr lang="en-US" altLang="zh-CN" dirty="0"/>
          </a:p>
          <a:p>
            <a:pPr lvl="1">
              <a:buNone/>
            </a:pPr>
            <a:r>
              <a:rPr lang="en-US" altLang="zh-CN" sz="2800" dirty="0" err="1">
                <a:latin typeface="Times New Roman" panose="02020603050405020304" pitchFamily="18" charset="0"/>
              </a:rPr>
              <a:t>spconvert</a:t>
            </a:r>
            <a:r>
              <a:rPr lang="zh-CN" altLang="en-US" sz="2800" dirty="0">
                <a:latin typeface="Times New Roman" panose="02020603050405020304" pitchFamily="18" charset="0"/>
              </a:rPr>
              <a:t>函数调用格式为：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B=</a:t>
            </a:r>
            <a:r>
              <a:rPr lang="en-US" altLang="zh-CN" sz="2800" dirty="0" err="1">
                <a:latin typeface="Times New Roman" panose="02020603050405020304" pitchFamily="18" charset="0"/>
              </a:rPr>
              <a:t>spconvert</a:t>
            </a:r>
            <a:r>
              <a:rPr lang="en-US" altLang="zh-CN" sz="2800" dirty="0">
                <a:latin typeface="Times New Roman" panose="02020603050405020304" pitchFamily="18" charset="0"/>
              </a:rPr>
              <a:t>(A)</a:t>
            </a:r>
          </a:p>
          <a:p>
            <a:pPr lvl="1">
              <a:buNone/>
            </a:pPr>
            <a:r>
              <a:rPr lang="zh-CN" altLang="en-US" sz="2800" dirty="0">
                <a:latin typeface="Times New Roman" panose="02020603050405020304" pitchFamily="18" charset="0"/>
              </a:rPr>
              <a:t>其中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为一个</a:t>
            </a:r>
            <a:r>
              <a:rPr lang="en-US" altLang="zh-CN" sz="2800" dirty="0">
                <a:latin typeface="Times New Roman" panose="02020603050405020304" pitchFamily="18" charset="0"/>
              </a:rPr>
              <a:t>m×3</a:t>
            </a:r>
            <a:r>
              <a:rPr lang="zh-CN" altLang="en-US" sz="2800" dirty="0">
                <a:latin typeface="Times New Roman" panose="02020603050405020304" pitchFamily="18" charset="0"/>
              </a:rPr>
              <a:t>或</a:t>
            </a:r>
            <a:r>
              <a:rPr lang="en-US" altLang="zh-CN" sz="2800" dirty="0">
                <a:latin typeface="Times New Roman" panose="02020603050405020304" pitchFamily="18" charset="0"/>
              </a:rPr>
              <a:t>m×4</a:t>
            </a:r>
            <a:r>
              <a:rPr lang="zh-CN" altLang="en-US" sz="2800" dirty="0">
                <a:latin typeface="Times New Roman" panose="02020603050405020304" pitchFamily="18" charset="0"/>
              </a:rPr>
              <a:t>的矩阵，其每行表示一个非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元素，</a:t>
            </a:r>
            <a:r>
              <a:rPr lang="en-US" altLang="zh-CN" sz="2800" dirty="0">
                <a:latin typeface="Times New Roman" panose="02020603050405020304" pitchFamily="18" charset="0"/>
              </a:rPr>
              <a:t>m</a:t>
            </a:r>
            <a:r>
              <a:rPr lang="zh-CN" altLang="en-US" sz="2800" dirty="0">
                <a:latin typeface="Times New Roman" panose="02020603050405020304" pitchFamily="18" charset="0"/>
              </a:rPr>
              <a:t>是非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元素的个数，</a:t>
            </a:r>
            <a:r>
              <a:rPr lang="en-US" altLang="zh-CN" sz="2800" dirty="0">
                <a:latin typeface="Times New Roman" panose="02020603050405020304" pitchFamily="18" charset="0"/>
              </a:rPr>
              <a:t>A</a:t>
            </a:r>
            <a:r>
              <a:rPr lang="zh-CN" altLang="en-US" sz="2800" dirty="0">
                <a:latin typeface="Times New Roman" panose="02020603050405020304" pitchFamily="18" charset="0"/>
              </a:rPr>
              <a:t>每个元素的意义是：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(i,1)  </a:t>
            </a:r>
            <a:r>
              <a:rPr lang="zh-CN" altLang="en-US" sz="2800" dirty="0">
                <a:latin typeface="Times New Roman" panose="02020603050405020304" pitchFamily="18" charset="0"/>
              </a:rPr>
              <a:t>第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个非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元素所在的行。</a:t>
            </a: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(i,2)  </a:t>
            </a:r>
            <a:r>
              <a:rPr lang="zh-CN" altLang="en-US" sz="2800" dirty="0">
                <a:latin typeface="Times New Roman" panose="02020603050405020304" pitchFamily="18" charset="0"/>
              </a:rPr>
              <a:t>第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个非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元素所在的列。</a:t>
            </a: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(i,3)  </a:t>
            </a:r>
            <a:r>
              <a:rPr lang="zh-CN" altLang="en-US" sz="2800" dirty="0">
                <a:latin typeface="Times New Roman" panose="02020603050405020304" pitchFamily="18" charset="0"/>
              </a:rPr>
              <a:t>第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个非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元素值的实部。</a:t>
            </a:r>
          </a:p>
          <a:p>
            <a:pPr lvl="1"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(i,4)  </a:t>
            </a:r>
            <a:r>
              <a:rPr lang="zh-CN" altLang="en-US" sz="2800" dirty="0">
                <a:latin typeface="Times New Roman" panose="02020603050405020304" pitchFamily="18" charset="0"/>
              </a:rPr>
              <a:t>第</a:t>
            </a:r>
            <a:r>
              <a:rPr lang="en-US" altLang="zh-CN" sz="2800" dirty="0" err="1"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latin typeface="Times New Roman" panose="02020603050405020304" pitchFamily="18" charset="0"/>
              </a:rPr>
              <a:t>个非</a:t>
            </a:r>
            <a:r>
              <a:rPr lang="en-US" altLang="zh-CN" sz="2800" dirty="0">
                <a:latin typeface="Times New Roman" panose="02020603050405020304" pitchFamily="18" charset="0"/>
              </a:rPr>
              <a:t>0</a:t>
            </a:r>
            <a:r>
              <a:rPr lang="zh-CN" altLang="en-US" sz="2800" dirty="0">
                <a:latin typeface="Times New Roman" panose="02020603050405020304" pitchFamily="18" charset="0"/>
              </a:rPr>
              <a:t>元素值的虚部，若矩阵的全部元素都是实数，则无须第四列。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CDC237F-C510-8FAD-35ED-F9B838147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355A5F-A7C9-8FF8-FAB6-C427D1833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65EEA5-2F5A-C7B0-8E7B-C334CCA3D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86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562181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CA6914-E629-6967-9708-DA22AFAFB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C3C243-A8D8-2A09-5A16-2708B957E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带状稀疏存储矩阵</a:t>
            </a:r>
            <a:endParaRPr lang="en-US" altLang="zh-CN" dirty="0"/>
          </a:p>
          <a:p>
            <a:pPr indent="720000">
              <a:buNone/>
            </a:pPr>
            <a:r>
              <a:rPr lang="zh-CN" altLang="en-US" dirty="0"/>
              <a:t>用</a:t>
            </a:r>
            <a:r>
              <a:rPr lang="en-US" altLang="zh-CN" dirty="0" err="1"/>
              <a:t>spdiags</a:t>
            </a:r>
            <a:r>
              <a:rPr lang="zh-CN" altLang="en-US" dirty="0"/>
              <a:t>函数产生</a:t>
            </a:r>
            <a:r>
              <a:rPr lang="zh-CN" altLang="en-US" dirty="0">
                <a:solidFill>
                  <a:srgbClr val="FF0000"/>
                </a:solidFill>
              </a:rPr>
              <a:t>带状稀疏矩阵</a:t>
            </a:r>
            <a:r>
              <a:rPr lang="zh-CN" altLang="en-US" dirty="0"/>
              <a:t>的</a:t>
            </a:r>
            <a:r>
              <a:rPr lang="zh-CN" altLang="en-US" dirty="0">
                <a:solidFill>
                  <a:srgbClr val="0A10FE"/>
                </a:solidFill>
              </a:rPr>
              <a:t>稀疏存储</a:t>
            </a:r>
            <a:r>
              <a:rPr lang="zh-CN" altLang="en-US" dirty="0"/>
              <a:t>，调用格式是：</a:t>
            </a:r>
            <a:br>
              <a:rPr lang="zh-CN" altLang="en-US" dirty="0"/>
            </a:br>
            <a:r>
              <a:rPr lang="zh-CN" altLang="en-US" dirty="0"/>
              <a:t>                                        </a:t>
            </a:r>
            <a:r>
              <a:rPr lang="en-US" altLang="zh-CN" dirty="0"/>
              <a:t>A = </a:t>
            </a:r>
            <a:r>
              <a:rPr lang="en-US" altLang="zh-CN" dirty="0" err="1"/>
              <a:t>spdiags</a:t>
            </a:r>
            <a:r>
              <a:rPr lang="en-US" altLang="zh-CN" dirty="0"/>
              <a:t>(</a:t>
            </a:r>
            <a:r>
              <a:rPr lang="en-US" altLang="zh-CN" dirty="0" err="1"/>
              <a:t>B,d,m,n</a:t>
            </a:r>
            <a:r>
              <a:rPr lang="en-US" altLang="zh-CN" dirty="0"/>
              <a:t>)</a:t>
            </a:r>
            <a:br>
              <a:rPr lang="en-US" altLang="zh-CN" dirty="0"/>
            </a:br>
            <a:r>
              <a:rPr lang="zh-CN" altLang="en-US" dirty="0"/>
              <a:t>其中，参数</a:t>
            </a:r>
            <a:r>
              <a:rPr lang="en-US" altLang="zh-CN" dirty="0" err="1"/>
              <a:t>m,n</a:t>
            </a:r>
            <a:r>
              <a:rPr lang="zh-CN" altLang="en-US" dirty="0"/>
              <a:t>为原带状矩阵的行数与列数。</a:t>
            </a:r>
            <a:r>
              <a:rPr lang="en-US" altLang="zh-CN" dirty="0"/>
              <a:t>B</a:t>
            </a:r>
            <a:r>
              <a:rPr lang="zh-CN" altLang="en-US" dirty="0"/>
              <a:t>为</a:t>
            </a:r>
            <a:r>
              <a:rPr lang="en-US" altLang="zh-CN" dirty="0" err="1"/>
              <a:t>r×p</a:t>
            </a:r>
            <a:r>
              <a:rPr lang="zh-CN" altLang="en-US" dirty="0"/>
              <a:t>阶矩阵，这里</a:t>
            </a:r>
            <a:r>
              <a:rPr lang="en-US" altLang="zh-CN" dirty="0"/>
              <a:t>r=min(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r>
              <a:rPr lang="zh-CN" altLang="en-US" dirty="0"/>
              <a:t>，</a:t>
            </a:r>
            <a:r>
              <a:rPr lang="en-US" altLang="zh-CN" dirty="0"/>
              <a:t>p</a:t>
            </a:r>
            <a:r>
              <a:rPr lang="zh-CN" altLang="en-US" dirty="0"/>
              <a:t>为原带状矩阵所有非零对角线的条数，矩阵</a:t>
            </a:r>
            <a:r>
              <a:rPr lang="en-US" altLang="zh-CN" dirty="0"/>
              <a:t>B</a:t>
            </a:r>
            <a:r>
              <a:rPr lang="zh-CN" altLang="en-US" dirty="0"/>
              <a:t>的第</a:t>
            </a:r>
            <a:r>
              <a:rPr lang="en-US" altLang="zh-CN" dirty="0" err="1"/>
              <a:t>i</a:t>
            </a:r>
            <a:r>
              <a:rPr lang="zh-CN" altLang="en-US" dirty="0"/>
              <a:t>列即为原带状矩阵的第</a:t>
            </a:r>
            <a:r>
              <a:rPr lang="en-US" altLang="zh-CN" dirty="0" err="1"/>
              <a:t>i</a:t>
            </a:r>
            <a:r>
              <a:rPr lang="zh-CN" altLang="en-US" dirty="0"/>
              <a:t>条非零对角线。</a:t>
            </a:r>
            <a:endParaRPr lang="en-US" altLang="zh-CN" dirty="0"/>
          </a:p>
          <a:p>
            <a:r>
              <a:rPr lang="zh-CN" altLang="en-US" sz="2800" dirty="0">
                <a:latin typeface="Times New Roman" panose="02020603050405020304" pitchFamily="18" charset="0"/>
              </a:rPr>
              <a:t>单位矩阵的稀疏存储</a:t>
            </a:r>
            <a:endParaRPr lang="en-US" altLang="zh-CN" sz="2800" dirty="0">
              <a:latin typeface="Times New Roman" panose="02020603050405020304" pitchFamily="18" charset="0"/>
            </a:endParaRPr>
          </a:p>
          <a:p>
            <a:pPr indent="720000">
              <a:buNone/>
            </a:pPr>
            <a:r>
              <a:rPr lang="zh-CN" altLang="en-US" dirty="0"/>
              <a:t>单位矩阵只有对角线元素为</a:t>
            </a:r>
            <a:r>
              <a:rPr lang="en-US" altLang="zh-CN" dirty="0"/>
              <a:t>1</a:t>
            </a:r>
            <a:r>
              <a:rPr lang="zh-CN" altLang="en-US" dirty="0"/>
              <a:t>，其他元素都为</a:t>
            </a:r>
            <a:r>
              <a:rPr lang="en-US" altLang="zh-CN" dirty="0"/>
              <a:t>0</a:t>
            </a:r>
            <a:r>
              <a:rPr lang="zh-CN" altLang="en-US" dirty="0"/>
              <a:t>，是一种具有稀疏特征的矩阵。函数</a:t>
            </a:r>
            <a:r>
              <a:rPr lang="en-US" altLang="zh-CN" dirty="0"/>
              <a:t>eye</a:t>
            </a:r>
            <a:r>
              <a:rPr lang="zh-CN" altLang="en-US" dirty="0"/>
              <a:t>产生一个完全存储方式的单位矩阵。</a:t>
            </a:r>
            <a:r>
              <a:rPr lang="en-US" altLang="zh-CN" dirty="0"/>
              <a:t>MATLAB</a:t>
            </a:r>
            <a:r>
              <a:rPr lang="zh-CN" altLang="en-US" dirty="0"/>
              <a:t>还有一个产生稀疏存储方式的单位矩阵的函数，这就是</a:t>
            </a:r>
            <a:r>
              <a:rPr lang="en-US" altLang="zh-CN" dirty="0" err="1"/>
              <a:t>speye</a:t>
            </a:r>
            <a:r>
              <a:rPr lang="zh-CN" altLang="en-US" dirty="0"/>
              <a:t>。函数</a:t>
            </a:r>
            <a:r>
              <a:rPr lang="en-US" altLang="zh-CN" dirty="0" err="1"/>
              <a:t>speye</a:t>
            </a:r>
            <a:r>
              <a:rPr lang="en-US" altLang="zh-CN" dirty="0"/>
              <a:t>(</a:t>
            </a:r>
            <a:r>
              <a:rPr lang="en-US" altLang="zh-CN" dirty="0" err="1"/>
              <a:t>m,n</a:t>
            </a:r>
            <a:r>
              <a:rPr lang="en-US" altLang="zh-CN" dirty="0"/>
              <a:t>)</a:t>
            </a:r>
            <a:r>
              <a:rPr lang="zh-CN" altLang="en-US" dirty="0"/>
              <a:t>返回一个</a:t>
            </a:r>
            <a:r>
              <a:rPr lang="en-US" altLang="zh-CN" dirty="0" err="1"/>
              <a:t>m×n</a:t>
            </a:r>
            <a:r>
              <a:rPr lang="zh-CN" altLang="en-US" dirty="0"/>
              <a:t>的稀疏存储单位矩阵。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indent="72000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01B5BB-96EE-B27C-CA1F-EB4D77749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6075AE-EEEC-C61E-992E-FD61FF77D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7D001A0-945A-9742-C6C7-231B0926F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87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828687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CDC9F-1469-7A5D-9CEB-D5460D467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第二章：</a:t>
            </a:r>
            <a:r>
              <a:rPr lang="en-US" altLang="zh-CN">
                <a:latin typeface="Times New Roman" panose="02020603050405020304" pitchFamily="18" charset="0"/>
              </a:rPr>
              <a:t>Matlab</a:t>
            </a:r>
            <a:r>
              <a:rPr lang="zh-CN" altLang="en-US"/>
              <a:t>矩阵及其运算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C7E6BA-2961-1724-872E-C94AD26CC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稀疏矩阵应用举例</a:t>
            </a:r>
            <a:endParaRPr lang="en-US" altLang="zh-CN" dirty="0"/>
          </a:p>
          <a:p>
            <a:pPr indent="720000">
              <a:lnSpc>
                <a:spcPts val="4400"/>
              </a:lnSpc>
              <a:buNone/>
            </a:pPr>
            <a:r>
              <a:rPr lang="zh-CN" altLang="en-US" dirty="0">
                <a:solidFill>
                  <a:srgbClr val="0A10FE"/>
                </a:solidFill>
              </a:rPr>
              <a:t>稀疏存储矩阵只是矩阵的存储方式不同，它的运算规则与普通矩阵是一样的。</a:t>
            </a:r>
            <a:r>
              <a:rPr lang="zh-CN" altLang="en-US" dirty="0"/>
              <a:t>所以，在运算过程中，稀疏存储矩阵可以直接参与运算。当参与运算的对象不全是稀疏存储矩阵时，所得结果一般是完全存储形式。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31B05E-CA68-56D2-7465-BF33C24ED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6A82888-EA4C-2F6E-7A43-B5E3C13A5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5127E2-0AD8-8489-717C-FFBE09F6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88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96401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806C54-46B8-9172-672F-3DD9D6973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第二章：</a:t>
            </a:r>
            <a:r>
              <a:rPr lang="en-US" altLang="zh-CN" dirty="0" err="1">
                <a:latin typeface="Times New Roman" panose="02020603050405020304" pitchFamily="18" charset="0"/>
              </a:rPr>
              <a:t>Matlab</a:t>
            </a:r>
            <a:r>
              <a:rPr lang="zh-CN" altLang="en-US" dirty="0"/>
              <a:t>矩阵及其运算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548271-78B4-3AD9-7F18-60362C171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预定义变量</a:t>
            </a:r>
            <a:endParaRPr lang="en-US" altLang="zh-CN" dirty="0"/>
          </a:p>
          <a:p>
            <a:pPr indent="720000">
              <a:lnSpc>
                <a:spcPts val="4000"/>
              </a:lnSpc>
              <a:buNone/>
            </a:pPr>
            <a:r>
              <a:rPr lang="zh-CN" altLang="en-US" dirty="0"/>
              <a:t>在</a:t>
            </a:r>
            <a:r>
              <a:rPr lang="en-US" altLang="zh-CN" dirty="0"/>
              <a:t>MATLAB</a:t>
            </a:r>
            <a:r>
              <a:rPr lang="zh-CN" altLang="en-US" dirty="0"/>
              <a:t>工作空间中，驻留几个由系统本身定义的变量。它们有特定的含义，在使用时应尽量避免对这些变量重新赋值。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ct val="1500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ans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: </a:t>
            </a:r>
            <a:r>
              <a:rPr lang="zh-CN" altLang="en-US" dirty="0">
                <a:latin typeface="Times New Roman" panose="02020603050405020304" pitchFamily="18" charset="0"/>
              </a:rPr>
              <a:t>计算结果的默认赋值变量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pi 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：</a:t>
            </a:r>
            <a:r>
              <a:rPr lang="zh-CN" altLang="en-US" dirty="0">
                <a:latin typeface="Times New Roman" panose="02020603050405020304" pitchFamily="18" charset="0"/>
              </a:rPr>
              <a:t>圆周率的近似值；                         </a:t>
            </a: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nargin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：</a:t>
            </a:r>
            <a:r>
              <a:rPr lang="zh-CN" altLang="en-US" dirty="0">
                <a:latin typeface="Times New Roman" panose="02020603050405020304" pitchFamily="18" charset="0"/>
              </a:rPr>
              <a:t>函数输入参数的个数；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eps:  </a:t>
            </a:r>
            <a:r>
              <a:rPr lang="zh-CN" altLang="en-US" dirty="0"/>
              <a:t>机器零阈值 </a:t>
            </a:r>
            <a:r>
              <a:rPr lang="en-US" altLang="zh-CN" dirty="0"/>
              <a:t>2.2204e-16;                </a:t>
            </a:r>
            <a:r>
              <a:rPr lang="en-US" altLang="zh-CN" dirty="0" err="1">
                <a:solidFill>
                  <a:srgbClr val="FF0000"/>
                </a:solidFill>
              </a:rPr>
              <a:t>nagout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：</a:t>
            </a:r>
            <a:r>
              <a:rPr lang="zh-CN" altLang="en-US" dirty="0"/>
              <a:t>函数输出参数的个数；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spcBef>
                <a:spcPct val="15000"/>
              </a:spcBef>
              <a:buNone/>
            </a:pPr>
            <a:r>
              <a:rPr lang="en-US" altLang="zh-CN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j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：</a:t>
            </a:r>
            <a:r>
              <a:rPr lang="zh-CN" altLang="en-US" dirty="0"/>
              <a:t>虚数单位；</a:t>
            </a:r>
            <a:endParaRPr lang="en-US" altLang="zh-CN" dirty="0"/>
          </a:p>
          <a:p>
            <a:pPr lvl="1">
              <a:lnSpc>
                <a:spcPct val="125000"/>
              </a:lnSpc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Inf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inf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：</a:t>
            </a:r>
            <a:r>
              <a:rPr lang="zh-CN" altLang="en-US" dirty="0">
                <a:latin typeface="Times New Roman" panose="02020603050405020304" pitchFamily="18" charset="0"/>
              </a:rPr>
              <a:t>无穷大，如</a:t>
            </a:r>
            <a:r>
              <a:rPr lang="en-US" altLang="zh-CN" dirty="0">
                <a:latin typeface="Times New Roman" panose="02020603050405020304" pitchFamily="18" charset="0"/>
              </a:rPr>
              <a:t>1</a:t>
            </a:r>
            <a:r>
              <a:rPr lang="en-US" altLang="zh-CN" dirty="0"/>
              <a:t>/0</a:t>
            </a:r>
            <a:r>
              <a:rPr lang="zh-CN" altLang="en-US" dirty="0"/>
              <a:t>的结果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latin typeface="Times New Roman" panose="02020603050405020304" pitchFamily="18" charset="0"/>
              </a:rPr>
              <a:t>；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lvl="1">
              <a:lnSpc>
                <a:spcPct val="125000"/>
              </a:lnSpc>
              <a:spcBef>
                <a:spcPct val="15000"/>
              </a:spcBef>
              <a:buNone/>
            </a:pP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nan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</a:rPr>
              <a:t> ：</a:t>
            </a:r>
            <a:r>
              <a:rPr lang="zh-CN" altLang="en-US" dirty="0"/>
              <a:t>非数，如</a:t>
            </a:r>
            <a:r>
              <a:rPr lang="en-US" altLang="zh-CN" dirty="0"/>
              <a:t>0/0</a:t>
            </a:r>
            <a:r>
              <a:rPr lang="zh-CN" altLang="en-US" dirty="0"/>
              <a:t>或</a:t>
            </a:r>
            <a:r>
              <a:rPr lang="en-US" altLang="zh-CN" dirty="0"/>
              <a:t>inf/inf</a:t>
            </a:r>
            <a:r>
              <a:rPr lang="zh-CN" altLang="en-US" dirty="0"/>
              <a:t>的结果。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lnSpc>
                <a:spcPct val="125000"/>
              </a:lnSpc>
              <a:spcBef>
                <a:spcPct val="15000"/>
              </a:spcBef>
              <a:buFontTx/>
              <a:buNone/>
            </a:pPr>
            <a:endParaRPr lang="en-US" altLang="zh-CN" sz="28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pPr indent="720000">
              <a:lnSpc>
                <a:spcPts val="4000"/>
              </a:lnSpc>
              <a:buNone/>
            </a:pPr>
            <a:endParaRPr lang="zh-CN" altLang="en-US" dirty="0"/>
          </a:p>
          <a:p>
            <a:pPr indent="720000"/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806D27-CCCB-F556-E4B7-77C5B3469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E153D-D809-4E38-87C0-D9ADEE7A9065}" type="datetime1">
              <a:rPr lang="zh-CN" altLang="en-US" smtClean="0"/>
              <a:t>2022/12/6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BD4C96B-899F-962E-0FF0-6EDA00064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杭州师范大学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0C1C0C-13D5-60E2-2D19-A382A2193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第</a:t>
            </a:r>
            <a:fld id="{216A90C7-AC74-4333-8187-77F998D26D04}" type="slidenum">
              <a:rPr lang="zh-CN" altLang="en-US" smtClean="0"/>
              <a:t>9</a:t>
            </a:fld>
            <a:r>
              <a:rPr lang="zh-CN" altLang="en-US"/>
              <a:t>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23427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957</TotalTime>
  <Words>9022</Words>
  <Application>Microsoft Office PowerPoint</Application>
  <PresentationFormat>宽屏</PresentationFormat>
  <Paragraphs>857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88</vt:i4>
      </vt:variant>
    </vt:vector>
  </HeadingPairs>
  <TitlesOfParts>
    <vt:vector size="99" baseType="lpstr">
      <vt:lpstr>等线</vt:lpstr>
      <vt:lpstr>仿宋</vt:lpstr>
      <vt:lpstr>黑体</vt:lpstr>
      <vt:lpstr>隶书</vt:lpstr>
      <vt:lpstr>宋体</vt:lpstr>
      <vt:lpstr>Arial</vt:lpstr>
      <vt:lpstr>Times New Roman</vt:lpstr>
      <vt:lpstr>Wingdings</vt:lpstr>
      <vt:lpstr>Office 主题​​</vt:lpstr>
      <vt:lpstr>Equation</vt:lpstr>
      <vt:lpstr>MathType 7.0 Equation</vt:lpstr>
      <vt:lpstr>Matlab程序设计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  <vt:lpstr>第二章：Matlab矩阵及其运算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刘 熠</dc:creator>
  <cp:lastModifiedBy>刘 熠</cp:lastModifiedBy>
  <cp:revision>1339</cp:revision>
  <dcterms:created xsi:type="dcterms:W3CDTF">2022-12-01T02:00:14Z</dcterms:created>
  <dcterms:modified xsi:type="dcterms:W3CDTF">2022-12-06T15:24:23Z</dcterms:modified>
</cp:coreProperties>
</file>