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3" r:id="rId18"/>
    <p:sldId id="271" r:id="rId19"/>
    <p:sldId id="274" r:id="rId20"/>
    <p:sldId id="275" r:id="rId21"/>
    <p:sldId id="276" r:id="rId22"/>
    <p:sldId id="277" r:id="rId23"/>
    <p:sldId id="281" r:id="rId24"/>
    <p:sldId id="280" r:id="rId25"/>
    <p:sldId id="278" r:id="rId26"/>
    <p:sldId id="282" r:id="rId27"/>
    <p:sldId id="283" r:id="rId28"/>
    <p:sldId id="284" r:id="rId29"/>
    <p:sldId id="285" r:id="rId30"/>
    <p:sldId id="288" r:id="rId31"/>
    <p:sldId id="286" r:id="rId32"/>
    <p:sldId id="287" r:id="rId33"/>
    <p:sldId id="279" r:id="rId34"/>
    <p:sldId id="289" r:id="rId35"/>
    <p:sldId id="295" r:id="rId36"/>
    <p:sldId id="290" r:id="rId37"/>
    <p:sldId id="291" r:id="rId38"/>
    <p:sldId id="296" r:id="rId39"/>
    <p:sldId id="301" r:id="rId40"/>
    <p:sldId id="292" r:id="rId41"/>
    <p:sldId id="297" r:id="rId42"/>
    <p:sldId id="302" r:id="rId43"/>
    <p:sldId id="303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0FE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2" autoAdjust="0"/>
    <p:restoredTop sz="94645" autoAdjust="0"/>
  </p:normalViewPr>
  <p:slideViewPr>
    <p:cSldViewPr snapToGrid="0">
      <p:cViewPr>
        <p:scale>
          <a:sx n="66" d="100"/>
          <a:sy n="66" d="100"/>
        </p:scale>
        <p:origin x="1320" y="40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8BDE0-E3EB-4385-9C3D-FD26E6575C86}" type="datetimeFigureOut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9A59D-9E4E-4491-B4C1-E8A5831EB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11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8166778-2129-DD4F-5704-3B707D631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903" y="2551023"/>
            <a:ext cx="10163855" cy="918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55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DA97A-2EBE-F77E-E2F9-0CCE23AA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72C0-97AC-44A8-BA93-817872E8475F}" type="datetime1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07DC4-FFD4-A6C9-8408-D35859C1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杭州师范大学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146F23-9873-2E55-BF97-02540EA4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216A90C7-AC74-4333-8187-77F998D26D04}" type="slidenum">
              <a:rPr lang="zh-CN" altLang="en-US" smtClean="0"/>
              <a:t>‹#›</a:t>
            </a:fld>
            <a:r>
              <a:rPr lang="zh-CN" altLang="en-US" dirty="0"/>
              <a:t>页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6DE8C0-3EAC-80E2-63AC-B4B5F85862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7" y="265927"/>
            <a:ext cx="8662542" cy="138952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195BE51-90B7-A88B-AFED-2920B75AF3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7" y="2591779"/>
            <a:ext cx="9010669" cy="10546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01B9B4A-B723-3F60-C8B0-7C9736E91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437" y="204260"/>
            <a:ext cx="5849564" cy="701221"/>
          </a:xfrm>
        </p:spPr>
        <p:txBody>
          <a:bodyPr anchor="b">
            <a:normAutofit/>
          </a:bodyPr>
          <a:lstStyle>
            <a:lvl1pPr algn="l">
              <a:defRPr sz="360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3302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298CC-1974-627C-0BAB-2DF50B81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6E0F97-9B92-FE7A-FCC0-26B279EA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330430"/>
            <a:ext cx="11096672" cy="4892690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00000"/>
              </a:lnSpc>
              <a:buFont typeface="Wingdings" panose="05000000000000000000" pitchFamily="2" charset="2"/>
              <a:buChar char="n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0006B-2F74-E183-C4A2-089B6823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E3F8C-C83D-F974-64C8-7626189B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杭州师范大学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BFFE2-10B1-BDAA-ADC1-E08F9E1C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216A90C7-AC74-4333-8187-77F998D26D04}" type="slidenum">
              <a:rPr lang="zh-CN" altLang="en-US" smtClean="0"/>
              <a:t>‹#›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7588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12830-3A47-DCB6-AFFA-766CB983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2"/>
            <a:ext cx="10515600" cy="2852737"/>
          </a:xfrm>
        </p:spPr>
        <p:txBody>
          <a:bodyPr numCol="1" anchor="ctr"/>
          <a:lstStyle>
            <a:lvl1pPr algn="ctr">
              <a:defRPr sz="6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84C5FC-916D-4BEF-5751-F312B2409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05691"/>
            <a:ext cx="10515600" cy="1183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428C5-A0FE-705B-8649-6ED23248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15F9-7150-47E2-91CA-0EA818216EE7}" type="datetime1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81477-FDDB-42B8-0814-FB1D9818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杭州师范大学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9ACFF-82A4-0525-E735-9863EDD0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216A90C7-AC74-4333-8187-77F998D26D04}" type="slidenum">
              <a:rPr lang="zh-CN" altLang="en-US" smtClean="0"/>
              <a:t>‹#›</a:t>
            </a:fld>
            <a:r>
              <a:rPr lang="zh-CN" altLang="en-US" dirty="0"/>
              <a:t>页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B176052-DE01-FEE3-D057-1B5CDF3EA643}"/>
              </a:ext>
            </a:extLst>
          </p:cNvPr>
          <p:cNvSpPr txBox="1">
            <a:spLocks/>
          </p:cNvSpPr>
          <p:nvPr userDrawn="1"/>
        </p:nvSpPr>
        <p:spPr>
          <a:xfrm>
            <a:off x="1272318" y="530462"/>
            <a:ext cx="7811011" cy="537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4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40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356E1-6FD1-E945-186A-81F92B30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6849C-18DD-0596-7DFD-909E32D0C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91427"/>
            <a:ext cx="5181600" cy="4885536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F8202D-1202-5936-C6E6-567C021F4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91427"/>
            <a:ext cx="5181600" cy="4885536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C88A7D-8525-4734-B7E2-AC78156A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56A5-9800-4E45-86A7-4192BC417478}" type="datetime1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C8C92B-E2CF-A2C9-0E12-461EAE67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杭州师范大学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0842FE-855E-483D-B499-2C77B3FA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216A90C7-AC74-4333-8187-77F998D26D04}" type="slidenum">
              <a:rPr lang="zh-CN" altLang="en-US" smtClean="0"/>
              <a:t>‹#›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85654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D9151-C6F5-8349-A3FD-FC1A2F5A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158" y="365126"/>
            <a:ext cx="6939110" cy="92630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8D58A7-45A0-A3BD-788A-9D56AB6C0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110" y="1457429"/>
            <a:ext cx="5157787" cy="6382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27B27C-0AE7-5086-7F4A-F91DE4B1C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110" y="2145156"/>
            <a:ext cx="5157787" cy="3986958"/>
          </a:xfrm>
          <a:prstGeom prst="rect">
            <a:avLst/>
          </a:prstGeom>
        </p:spPr>
        <p:txBody>
          <a:bodyPr/>
          <a:lstStyle>
            <a:lvl1pPr indent="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1EE2FD-C809-0CF6-31D6-D7DB1B4CF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2522" y="1457429"/>
            <a:ext cx="5183188" cy="6382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2A4476-B234-F1E1-3B5C-1DF034938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2522" y="2145156"/>
            <a:ext cx="5183188" cy="398695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53C071-8BBC-86CF-B621-BAC7438D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290B-EED0-40F0-B514-CF0443683CCF}" type="datetime1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C533FF-4204-1F44-78F2-569E845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杭州师范大学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EA32E8-4E6D-9A14-4FEC-E484A906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216A90C7-AC74-4333-8187-77F998D26D04}" type="slidenum">
              <a:rPr lang="zh-CN" altLang="en-US" smtClean="0"/>
              <a:t>‹#›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95644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07000-0779-2217-294A-4AB7002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8171A0-6490-F112-7BCB-A302BB0F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842-B43A-44DA-A2E5-A22A14B23C77}" type="datetime1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58E488-BF73-13FF-4E35-21679188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杭州师范大学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CB88A6-43E8-B250-753B-C373B944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216A90C7-AC74-4333-8187-77F998D26D04}" type="slidenum">
              <a:rPr lang="zh-CN" altLang="en-US" smtClean="0"/>
              <a:t>‹#›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48510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8C543-9840-AA2C-5233-85A2EB2F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52425"/>
            <a:ext cx="3932237" cy="1213421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569BF-DA81-1C60-34ED-C9548C44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52425"/>
            <a:ext cx="6172200" cy="4608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indent="720000">
              <a:lnSpc>
                <a:spcPct val="100000"/>
              </a:lnSpc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indent="720000">
              <a:lnSpc>
                <a:spcPct val="100000"/>
              </a:lnSpc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indent="720000"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indent="720000"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AFCB69-10E0-90E9-BDEC-67FD7072C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0852"/>
            <a:ext cx="3932237" cy="3338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2950D5-278A-3825-FB54-33C864D8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19E4-BEB2-473D-994E-6001D1F8DC5F}" type="datetime1">
              <a:rPr lang="zh-CN" altLang="en-US" smtClean="0"/>
              <a:t>2022/12/7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FEDDF1-C28C-A4D4-AB01-A3ECA3F5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杭州师范大学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D43F62-DD1D-9837-A141-6012F07A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216A90C7-AC74-4333-8187-77F998D26D04}" type="slidenum">
              <a:rPr lang="zh-CN" altLang="en-US" smtClean="0"/>
              <a:t>‹#›</a:t>
            </a:fld>
            <a:r>
              <a:rPr lang="zh-CN" altLang="en-US" dirty="0"/>
              <a:t>页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7CDB6E8-8811-9426-7A89-59FFF3B31F91}"/>
              </a:ext>
            </a:extLst>
          </p:cNvPr>
          <p:cNvSpPr txBox="1">
            <a:spLocks/>
          </p:cNvSpPr>
          <p:nvPr userDrawn="1"/>
        </p:nvSpPr>
        <p:spPr>
          <a:xfrm>
            <a:off x="1272318" y="530462"/>
            <a:ext cx="7811011" cy="537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4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39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BECCE-063B-59BB-C856-E4F0229C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1239423"/>
            <a:ext cx="3991750" cy="1182003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B6E0C-17A1-7310-1832-CF3989EF4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39423"/>
            <a:ext cx="6172200" cy="4621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5621D9-0E67-05A5-74C2-DF57C3167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61513"/>
            <a:ext cx="3988575" cy="3407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17C632-61B6-03FB-EC97-DD7FC1F5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6C49A53-E8FF-47A9-BA15-E17E71797C0D}" type="datetime1">
              <a:rPr lang="zh-CN" altLang="en-US" smtClean="0"/>
              <a:pPr/>
              <a:t>2022/12/7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2079FB-C6ED-0CD4-5D99-FB98E092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杭州师范大学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BA40E2-D81A-251A-2554-967D5FC9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216A90C7-AC74-4333-8187-77F998D26D04}" type="slidenum">
              <a:rPr lang="zh-CN" altLang="en-US" smtClean="0"/>
              <a:t>‹#›</a:t>
            </a:fld>
            <a:r>
              <a:rPr lang="zh-CN" altLang="en-US" dirty="0"/>
              <a:t>页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F2E57B2-A8E0-1C9C-FA26-4619E652B991}"/>
              </a:ext>
            </a:extLst>
          </p:cNvPr>
          <p:cNvSpPr txBox="1">
            <a:spLocks/>
          </p:cNvSpPr>
          <p:nvPr userDrawn="1"/>
        </p:nvSpPr>
        <p:spPr>
          <a:xfrm>
            <a:off x="1272318" y="530462"/>
            <a:ext cx="7811011" cy="537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4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6736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AF49BBE-2799-D4E2-9CCB-9F90248E870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3" y="271703"/>
            <a:ext cx="9010669" cy="1054699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99F652-CBB7-43F1-D19F-61AD3DF6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318" y="530462"/>
            <a:ext cx="7811011" cy="537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8B9558-8E74-3F9B-C281-193330383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509" y="1595940"/>
            <a:ext cx="110793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D3F28-0A49-115D-FE47-5FDC02A4A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31D6597-CFD3-4563-B650-641F6D561F86}" type="datetime1">
              <a:rPr lang="zh-CN" altLang="en-US" smtClean="0"/>
              <a:t>2022/12/7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19315-552A-CB29-9B68-1B7901BE9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 dirty="0"/>
              <a:t>杭州师范大学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212E2-A32F-2606-B190-DB24D9BE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 dirty="0"/>
              <a:t>第</a:t>
            </a:r>
            <a:fld id="{216A90C7-AC74-4333-8187-77F998D26D0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7075DC-9032-71C3-97B9-2B8BBB940B8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48" y="240354"/>
            <a:ext cx="2671039" cy="62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6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4">
              <a:lumMod val="50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0" algn="l" defTabSz="914400" rtl="0" eaLnBrk="1" latinLnBrk="0" hangingPunct="1">
        <a:lnSpc>
          <a:spcPct val="100000"/>
        </a:lnSpc>
        <a:spcBef>
          <a:spcPts val="1000"/>
        </a:spcBef>
        <a:buClr>
          <a:srgbClr val="120EC2"/>
        </a:buClr>
        <a:buFont typeface="Wingdings" panose="05000000000000000000" pitchFamily="2" charset="2"/>
        <a:buChar char="Ø"/>
        <a:defRPr sz="2800" b="1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0000"/>
        </a:buClr>
        <a:buFont typeface="Wingdings" panose="05000000000000000000" pitchFamily="2" charset="2"/>
        <a:buChar char="Ø"/>
        <a:defRPr sz="2800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Wingdings" panose="05000000000000000000" pitchFamily="2" charset="2"/>
        <a:buChar char="Ø"/>
        <a:defRPr sz="2800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>
            <a:lumMod val="50000"/>
          </a:schemeClr>
        </a:buClr>
        <a:buFont typeface="Wingdings" panose="05000000000000000000" pitchFamily="2" charset="2"/>
        <a:buChar char="Ø"/>
        <a:defRPr sz="2800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Ø"/>
        <a:defRPr sz="2800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8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532FEE12-1A5B-6AAC-50C3-B366DF4B1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4195" y="2698062"/>
            <a:ext cx="10469752" cy="918734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A2C2F91-EAD1-03F2-CF46-9EBD8A5E4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4000" dirty="0"/>
              <a:t>程序设计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707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1C620-6B47-400A-8585-506E1F55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D23A9-57B7-1108-B8D4-C9123C30B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5-4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求矩阵</a:t>
            </a:r>
            <a:r>
              <a:rPr lang="en-US" altLang="zh-CN" dirty="0"/>
              <a:t>A</a:t>
            </a:r>
            <a:r>
              <a:rPr lang="zh-CN" altLang="en-US" dirty="0"/>
              <a:t>的每行元素的乘积和全部元素的乘积。</a:t>
            </a: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r>
              <a:rPr lang="en-US" altLang="zh-CN" dirty="0"/>
              <a:t>s = prod(A,2)</a:t>
            </a:r>
          </a:p>
          <a:p>
            <a:pPr lvl="1">
              <a:buNone/>
            </a:pPr>
            <a:r>
              <a:rPr lang="en-US" altLang="zh-CN" dirty="0"/>
              <a:t>prod(A(:))    % </a:t>
            </a:r>
            <a:r>
              <a:rPr lang="zh-CN" altLang="en-US" dirty="0"/>
              <a:t>全部元素的乘积</a:t>
            </a:r>
          </a:p>
          <a:p>
            <a:pPr lvl="1">
              <a:buNone/>
            </a:pPr>
            <a:r>
              <a:rPr lang="en-US" altLang="zh-CN" dirty="0"/>
              <a:t>prod(s)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618B46-5C46-DD93-CD34-5793C789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3D2AF1-1AD2-53BB-860F-98BACF63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5D1E87-D08A-0423-8755-201EE17F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10</a:t>
            </a:fld>
            <a:r>
              <a:rPr lang="zh-CN" altLang="en-US"/>
              <a:t>页</a:t>
            </a:r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3D0302D-A60E-8B5F-4AD8-3ED503AA0D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5862498"/>
              </p:ext>
            </p:extLst>
          </p:nvPr>
        </p:nvGraphicFramePr>
        <p:xfrm>
          <a:off x="7285022" y="2515393"/>
          <a:ext cx="3455987" cy="182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56618" imgH="1827426" progId="Equation.DSMT4">
                  <p:embed/>
                </p:oleObj>
              </mc:Choice>
              <mc:Fallback>
                <p:oleObj name="Equation" r:id="rId2" imgW="3456618" imgH="182742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85022" y="2515393"/>
                        <a:ext cx="3455987" cy="1827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783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0102C-7DA5-1CAE-24EB-4A1FFD3C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031D2-D406-5C9B-A715-608F6859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CN" altLang="en-US" dirty="0"/>
              <a:t>平均值和中值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求数据序列平均值的函数是</a:t>
            </a:r>
            <a:r>
              <a:rPr lang="en-US" altLang="zh-CN" dirty="0"/>
              <a:t>mean</a:t>
            </a:r>
            <a:r>
              <a:rPr lang="zh-CN" altLang="en-US" dirty="0"/>
              <a:t>，求数据序列中值的函数是</a:t>
            </a:r>
            <a:r>
              <a:rPr lang="en-US" altLang="zh-CN" dirty="0"/>
              <a:t>median</a:t>
            </a:r>
            <a:r>
              <a:rPr lang="zh-CN" altLang="en-US" dirty="0"/>
              <a:t>。两个函数的调用格式为：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0A10FE"/>
                </a:solidFill>
              </a:rPr>
              <a:t>mean(X)</a:t>
            </a:r>
            <a:r>
              <a:rPr lang="zh-CN" altLang="en-US" dirty="0">
                <a:solidFill>
                  <a:srgbClr val="0A10FE"/>
                </a:solidFill>
              </a:rPr>
              <a:t>：   </a:t>
            </a:r>
            <a:r>
              <a:rPr lang="zh-CN" altLang="en-US" dirty="0"/>
              <a:t>返回向量</a:t>
            </a:r>
            <a:r>
              <a:rPr lang="en-US" altLang="zh-CN" dirty="0"/>
              <a:t>X</a:t>
            </a:r>
            <a:r>
              <a:rPr lang="zh-CN" altLang="en-US" dirty="0"/>
              <a:t>的算术平均值。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0A10FE"/>
                </a:solidFill>
              </a:rPr>
              <a:t>median(X)</a:t>
            </a:r>
            <a:r>
              <a:rPr lang="zh-CN" altLang="en-US" dirty="0">
                <a:solidFill>
                  <a:srgbClr val="0A10FE"/>
                </a:solidFill>
              </a:rPr>
              <a:t>：</a:t>
            </a:r>
            <a:r>
              <a:rPr lang="zh-CN" altLang="en-US" dirty="0"/>
              <a:t>返回向量</a:t>
            </a:r>
            <a:r>
              <a:rPr lang="en-US" altLang="zh-CN" dirty="0"/>
              <a:t>X</a:t>
            </a:r>
            <a:r>
              <a:rPr lang="zh-CN" altLang="en-US" dirty="0"/>
              <a:t>的中值。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mean(A)</a:t>
            </a:r>
            <a:r>
              <a:rPr lang="zh-CN" altLang="en-US" dirty="0">
                <a:solidFill>
                  <a:srgbClr val="FF0000"/>
                </a:solidFill>
              </a:rPr>
              <a:t>： </a:t>
            </a:r>
            <a:r>
              <a:rPr lang="zh-CN" altLang="en-US" dirty="0"/>
              <a:t>返回一个行向量，其第</a:t>
            </a:r>
            <a:r>
              <a:rPr lang="en-US" altLang="zh-CN" dirty="0" err="1"/>
              <a:t>i</a:t>
            </a:r>
            <a:r>
              <a:rPr lang="zh-CN" altLang="en-US" dirty="0"/>
              <a:t>个元素是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列的算术平均值。</a:t>
            </a:r>
            <a:r>
              <a:rPr lang="en-US" altLang="zh-CN" dirty="0">
                <a:solidFill>
                  <a:srgbClr val="FF0000"/>
                </a:solidFill>
              </a:rPr>
              <a:t>median(A)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返回一个行向量，其第</a:t>
            </a:r>
            <a:r>
              <a:rPr lang="en-US" altLang="zh-CN" dirty="0" err="1"/>
              <a:t>i</a:t>
            </a:r>
            <a:r>
              <a:rPr lang="zh-CN" altLang="en-US" dirty="0"/>
              <a:t>个元素是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列的中值。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highlight>
                  <a:srgbClr val="FFFF00"/>
                </a:highlight>
              </a:rPr>
              <a:t>mean(</a:t>
            </a:r>
            <a:r>
              <a:rPr lang="en-US" altLang="zh-CN" dirty="0" err="1">
                <a:highlight>
                  <a:srgbClr val="FFFF00"/>
                </a:highlight>
              </a:rPr>
              <a:t>A,dim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  <a:r>
              <a:rPr lang="zh-CN" altLang="en-US" dirty="0">
                <a:highlight>
                  <a:srgbClr val="FFFF00"/>
                </a:highlight>
              </a:rPr>
              <a:t>：</a:t>
            </a:r>
            <a:r>
              <a:rPr lang="zh-CN" altLang="en-US" dirty="0"/>
              <a:t>当</a:t>
            </a:r>
            <a:r>
              <a:rPr lang="en-US" altLang="zh-CN" dirty="0"/>
              <a:t>dim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时，该函数等同于</a:t>
            </a:r>
            <a:r>
              <a:rPr lang="en-US" altLang="zh-CN" dirty="0"/>
              <a:t>mean(A)</a:t>
            </a:r>
            <a:r>
              <a:rPr lang="zh-CN" altLang="en-US" dirty="0"/>
              <a:t>；当</a:t>
            </a:r>
            <a:r>
              <a:rPr lang="en-US" altLang="zh-CN" dirty="0"/>
              <a:t>dim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时，返回一个列向量，其第</a:t>
            </a:r>
            <a:r>
              <a:rPr lang="en-US" altLang="zh-CN" dirty="0" err="1"/>
              <a:t>i</a:t>
            </a:r>
            <a:r>
              <a:rPr lang="zh-CN" altLang="en-US" dirty="0"/>
              <a:t>个元素是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行的算术平均值。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highlight>
                  <a:srgbClr val="FFFF00"/>
                </a:highlight>
              </a:rPr>
              <a:t>median(</a:t>
            </a:r>
            <a:r>
              <a:rPr lang="en-US" altLang="zh-CN" dirty="0" err="1">
                <a:highlight>
                  <a:srgbClr val="FFFF00"/>
                </a:highlight>
              </a:rPr>
              <a:t>A,dim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  <a:r>
              <a:rPr lang="zh-CN" altLang="en-US" dirty="0">
                <a:highlight>
                  <a:srgbClr val="FFFF00"/>
                </a:highlight>
              </a:rPr>
              <a:t>：</a:t>
            </a:r>
            <a:r>
              <a:rPr lang="zh-CN" altLang="en-US" dirty="0"/>
              <a:t>与上述类似，只是求中值。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3C9C2-03B0-7981-21CD-29CA5F191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EA1C6-936F-F422-C6BB-FDBD6E16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173F4A-A171-1E4F-963B-744FA1D3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11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122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2CF68-9F6C-D7BB-D0AE-C4AD5C44C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23284-4930-768D-34C5-79CCECBC7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330430"/>
            <a:ext cx="6247079" cy="489269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5-5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分别求向量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的平均值和中值。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x = [9 -2 5 7 12];</a:t>
            </a:r>
          </a:p>
          <a:p>
            <a:pPr>
              <a:buNone/>
            </a:pPr>
            <a:r>
              <a:rPr lang="en-US" altLang="zh-CN" dirty="0"/>
              <a:t>mean(x)</a:t>
            </a:r>
          </a:p>
          <a:p>
            <a:pPr>
              <a:buNone/>
            </a:pPr>
            <a:r>
              <a:rPr lang="en-US" altLang="zh-CN" dirty="0"/>
              <a:t>median(sort(x))</a:t>
            </a:r>
            <a:endParaRPr lang="zh-CN" altLang="en-US" dirty="0"/>
          </a:p>
          <a:p>
            <a:pPr>
              <a:buNone/>
            </a:pPr>
            <a:r>
              <a:rPr lang="en-US" altLang="zh-CN" dirty="0"/>
              <a:t>y = [9 -2 5 6 7 12] ;</a:t>
            </a:r>
          </a:p>
          <a:p>
            <a:pPr>
              <a:buNone/>
            </a:pPr>
            <a:r>
              <a:rPr lang="en-US" altLang="zh-CN" dirty="0"/>
              <a:t>mean(y)</a:t>
            </a:r>
          </a:p>
          <a:p>
            <a:pPr>
              <a:buNone/>
            </a:pPr>
            <a:r>
              <a:rPr lang="en-US" altLang="zh-CN" dirty="0"/>
              <a:t>median(y)</a:t>
            </a:r>
          </a:p>
          <a:p>
            <a:pPr>
              <a:buNone/>
            </a:pPr>
            <a:r>
              <a:rPr lang="en-US" altLang="zh-CN" dirty="0"/>
              <a:t>% </a:t>
            </a:r>
            <a:r>
              <a:rPr lang="zh-CN" altLang="en-US" dirty="0"/>
              <a:t>求中值时，先将数据排序，然后再取中间值（奇数），若为偶数，则去中间两个数的平均数。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5DB03-F52F-3A58-1F45-C6E125B44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95FA69-0B44-48AC-73FF-80EF89811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2DAE8-A1C7-A09B-4996-4F79291D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12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E14F12D-244B-D93D-16C2-6890797CE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2204" y="2181225"/>
            <a:ext cx="2057400" cy="12477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76939E5-AD41-79C1-8CD1-29B0000D9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642" y="4027902"/>
            <a:ext cx="2008962" cy="1387417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6A92155C-4AA8-7442-4BF7-3148A9BD4A36}"/>
              </a:ext>
            </a:extLst>
          </p:cNvPr>
          <p:cNvSpPr/>
          <p:nvPr/>
        </p:nvSpPr>
        <p:spPr>
          <a:xfrm>
            <a:off x="3345142" y="2825910"/>
            <a:ext cx="5031497" cy="137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8EE7C4DC-EDE3-E3CF-F0F7-3E1443839233}"/>
              </a:ext>
            </a:extLst>
          </p:cNvPr>
          <p:cNvSpPr/>
          <p:nvPr/>
        </p:nvSpPr>
        <p:spPr>
          <a:xfrm>
            <a:off x="3260135" y="4459239"/>
            <a:ext cx="5176240" cy="186281"/>
          </a:xfrm>
          <a:prstGeom prst="rightArrow">
            <a:avLst>
              <a:gd name="adj1" fmla="val 40133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54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21289-2CB9-8508-CDC2-4472705D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9C6D2-B22A-A345-D33D-565BE0ACA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CN" altLang="en-US" dirty="0"/>
              <a:t>累加和与累乘积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在</a:t>
            </a:r>
            <a:r>
              <a:rPr lang="en-US" altLang="zh-CN" dirty="0"/>
              <a:t>MATLAB</a:t>
            </a:r>
            <a:r>
              <a:rPr lang="zh-CN" altLang="en-US" dirty="0"/>
              <a:t>中，使用</a:t>
            </a:r>
            <a:r>
              <a:rPr lang="en-US" altLang="zh-CN" dirty="0" err="1"/>
              <a:t>cumsum</a:t>
            </a:r>
            <a:r>
              <a:rPr lang="zh-CN" altLang="en-US" dirty="0"/>
              <a:t>和</a:t>
            </a:r>
            <a:r>
              <a:rPr lang="en-US" altLang="zh-CN" dirty="0" err="1"/>
              <a:t>cumprod</a:t>
            </a:r>
            <a:r>
              <a:rPr lang="zh-CN" altLang="en-US" dirty="0"/>
              <a:t>函数能方便地求得向量和矩阵元素的累加和与累乘积向量，函数的调用格式为：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 err="1">
                <a:solidFill>
                  <a:srgbClr val="0A10FE"/>
                </a:solidFill>
              </a:rPr>
              <a:t>cumsum</a:t>
            </a:r>
            <a:r>
              <a:rPr lang="en-US" altLang="zh-CN" dirty="0">
                <a:solidFill>
                  <a:srgbClr val="0A10FE"/>
                </a:solidFill>
              </a:rPr>
              <a:t>(X)</a:t>
            </a:r>
            <a:r>
              <a:rPr lang="zh-CN" altLang="en-US" dirty="0">
                <a:solidFill>
                  <a:srgbClr val="0A10FE"/>
                </a:solidFill>
              </a:rPr>
              <a:t>： </a:t>
            </a:r>
            <a:r>
              <a:rPr lang="zh-CN" altLang="en-US" dirty="0"/>
              <a:t>返回向量</a:t>
            </a:r>
            <a:r>
              <a:rPr lang="en-US" altLang="zh-CN" dirty="0"/>
              <a:t>X</a:t>
            </a:r>
            <a:r>
              <a:rPr lang="zh-CN" altLang="en-US" dirty="0"/>
              <a:t>累加和向量。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 err="1">
                <a:solidFill>
                  <a:srgbClr val="0A10FE"/>
                </a:solidFill>
              </a:rPr>
              <a:t>cumprod</a:t>
            </a:r>
            <a:r>
              <a:rPr lang="en-US" altLang="zh-CN" dirty="0">
                <a:solidFill>
                  <a:srgbClr val="0A10FE"/>
                </a:solidFill>
              </a:rPr>
              <a:t>(X)</a:t>
            </a:r>
            <a:r>
              <a:rPr lang="zh-CN" altLang="en-US" dirty="0">
                <a:solidFill>
                  <a:srgbClr val="0A10FE"/>
                </a:solidFill>
              </a:rPr>
              <a:t>：</a:t>
            </a:r>
            <a:r>
              <a:rPr lang="zh-CN" altLang="en-US" dirty="0"/>
              <a:t>返回向量</a:t>
            </a:r>
            <a:r>
              <a:rPr lang="en-US" altLang="zh-CN" dirty="0"/>
              <a:t>X</a:t>
            </a:r>
            <a:r>
              <a:rPr lang="zh-CN" altLang="en-US" dirty="0"/>
              <a:t>累乘积向量。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cumsum</a:t>
            </a:r>
            <a:r>
              <a:rPr lang="en-US" altLang="zh-CN" dirty="0">
                <a:solidFill>
                  <a:srgbClr val="FF0000"/>
                </a:solidFill>
              </a:rPr>
              <a:t>(A)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返回一个矩阵，其第</a:t>
            </a:r>
            <a:r>
              <a:rPr lang="en-US" altLang="zh-CN" dirty="0" err="1"/>
              <a:t>i</a:t>
            </a:r>
            <a:r>
              <a:rPr lang="zh-CN" altLang="en-US" dirty="0"/>
              <a:t>列是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列的累加和向量。</a:t>
            </a:r>
          </a:p>
          <a:p>
            <a:pPr indent="720000"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cumprod</a:t>
            </a:r>
            <a:r>
              <a:rPr lang="en-US" altLang="zh-CN" dirty="0">
                <a:solidFill>
                  <a:srgbClr val="FF0000"/>
                </a:solidFill>
              </a:rPr>
              <a:t>(A)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返回一个矩阵，其第</a:t>
            </a:r>
            <a:r>
              <a:rPr lang="en-US" altLang="zh-CN" dirty="0" err="1"/>
              <a:t>i</a:t>
            </a:r>
            <a:r>
              <a:rPr lang="zh-CN" altLang="en-US" dirty="0"/>
              <a:t>列是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列的累乘积向量。</a:t>
            </a:r>
          </a:p>
          <a:p>
            <a:pPr indent="720000">
              <a:buNone/>
            </a:pPr>
            <a:r>
              <a:rPr lang="en-US" altLang="zh-CN" dirty="0" err="1">
                <a:highlight>
                  <a:srgbClr val="FFFF00"/>
                </a:highlight>
              </a:rPr>
              <a:t>cumsum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en-US" altLang="zh-CN" dirty="0" err="1">
                <a:highlight>
                  <a:srgbClr val="FFFF00"/>
                </a:highlight>
              </a:rPr>
              <a:t>A,dim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  <a:r>
              <a:rPr lang="zh-CN" altLang="en-US" dirty="0">
                <a:highlight>
                  <a:srgbClr val="FFFF00"/>
                </a:highlight>
              </a:rPr>
              <a:t>：</a:t>
            </a:r>
            <a:r>
              <a:rPr lang="zh-CN" altLang="en-US" dirty="0"/>
              <a:t>当</a:t>
            </a:r>
            <a:r>
              <a:rPr lang="en-US" altLang="zh-CN" dirty="0"/>
              <a:t>dim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时，该函数等同于</a:t>
            </a:r>
            <a:r>
              <a:rPr lang="en-US" altLang="zh-CN" dirty="0" err="1"/>
              <a:t>cumsum</a:t>
            </a:r>
            <a:r>
              <a:rPr lang="en-US" altLang="zh-CN" dirty="0"/>
              <a:t>(A)</a:t>
            </a:r>
            <a:r>
              <a:rPr lang="zh-CN" altLang="en-US" dirty="0"/>
              <a:t>；当</a:t>
            </a:r>
            <a:r>
              <a:rPr lang="en-US" altLang="zh-CN" dirty="0"/>
              <a:t>dim</a:t>
            </a:r>
            <a:r>
              <a:rPr lang="zh-CN" altLang="en-US" dirty="0"/>
              <a:t>为</a:t>
            </a:r>
            <a:r>
              <a:rPr lang="en-US" altLang="zh-CN" dirty="0"/>
              <a:t>2</a:t>
            </a:r>
            <a:r>
              <a:rPr lang="zh-CN" altLang="en-US" dirty="0"/>
              <a:t>时，返回一个矩阵，其第</a:t>
            </a:r>
            <a:r>
              <a:rPr lang="en-US" altLang="zh-CN" dirty="0" err="1"/>
              <a:t>i</a:t>
            </a:r>
            <a:r>
              <a:rPr lang="zh-CN" altLang="en-US" dirty="0"/>
              <a:t>行是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行的累加和向量。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 err="1">
                <a:highlight>
                  <a:srgbClr val="FFFF00"/>
                </a:highlight>
              </a:rPr>
              <a:t>cumprod</a:t>
            </a:r>
            <a:r>
              <a:rPr lang="en-US" altLang="zh-CN" dirty="0">
                <a:highlight>
                  <a:srgbClr val="FFFF00"/>
                </a:highlight>
              </a:rPr>
              <a:t>(</a:t>
            </a:r>
            <a:r>
              <a:rPr lang="en-US" altLang="zh-CN" dirty="0" err="1">
                <a:highlight>
                  <a:srgbClr val="FFFF00"/>
                </a:highlight>
              </a:rPr>
              <a:t>A,dim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  <a:r>
              <a:rPr lang="zh-CN" altLang="en-US" dirty="0">
                <a:highlight>
                  <a:srgbClr val="FFFF00"/>
                </a:highlight>
              </a:rPr>
              <a:t>：</a:t>
            </a:r>
            <a:r>
              <a:rPr lang="en-US" altLang="zh-CN" dirty="0">
                <a:highlight>
                  <a:srgbClr val="FFFF00"/>
                </a:highlight>
              </a:rPr>
              <a:t> </a:t>
            </a:r>
            <a:r>
              <a:rPr lang="zh-CN" altLang="en-US" dirty="0"/>
              <a:t>与上述函数类似，只是求累乘。</a:t>
            </a:r>
            <a:endParaRPr lang="en-US" altLang="zh-CN" dirty="0"/>
          </a:p>
          <a:p>
            <a:pPr indent="720000">
              <a:buNone/>
            </a:pPr>
            <a:endParaRPr lang="en-US" altLang="zh-CN" dirty="0"/>
          </a:p>
          <a:p>
            <a:pPr indent="72000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AA4A1D-28B6-95FB-DFD6-067924EC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4978C-6125-C17B-131A-E51FCF9A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BCC86-2872-0666-6BED-AE491240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13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302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DD6219-FD40-B373-4885-60BE11C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1897D-F704-1474-AF18-9AC20D8DC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5-6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求</a:t>
            </a:r>
            <a:r>
              <a:rPr lang="es-ES" altLang="zh-CN" sz="2800" dirty="0">
                <a:latin typeface="Times New Roman" panose="02020603050405020304" pitchFamily="18" charset="0"/>
                <a:ea typeface="+mn-ea"/>
              </a:rPr>
              <a:t>s = 1+2+2^2+...+2^10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</a:rPr>
              <a:t>的值。</a:t>
            </a:r>
            <a:endParaRPr lang="en-US" altLang="zh-CN" sz="2800" dirty="0">
              <a:latin typeface="Times New Roman" panose="02020603050405020304" pitchFamily="18" charset="0"/>
              <a:ea typeface="+mn-ea"/>
            </a:endParaRPr>
          </a:p>
          <a:p>
            <a:pPr>
              <a:buNone/>
            </a:pPr>
            <a:r>
              <a:rPr lang="es-ES" altLang="zh-CN" sz="2800" dirty="0">
                <a:latin typeface="Times New Roman" panose="02020603050405020304" pitchFamily="18" charset="0"/>
                <a:ea typeface="+mn-ea"/>
              </a:rPr>
              <a:t>x = [1,ones(1,10)*2];    %  x = [1,2,2,...,2]</a:t>
            </a:r>
          </a:p>
          <a:p>
            <a:pPr>
              <a:buNone/>
            </a:pPr>
            <a:r>
              <a:rPr lang="es-ES" altLang="zh-CN" sz="2800" dirty="0">
                <a:latin typeface="Times New Roman" panose="02020603050405020304" pitchFamily="18" charset="0"/>
                <a:ea typeface="+mn-ea"/>
              </a:rPr>
              <a:t>y = cumprod(x);           % y = [1,2,2^2,...,2^10];  </a:t>
            </a:r>
            <a:r>
              <a:rPr lang="en-US" altLang="zh-CN" sz="2800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ea typeface="+mn-ea"/>
              </a:rPr>
              <a:t>的通项表示为累乘</a:t>
            </a:r>
            <a:endParaRPr lang="es-ES" altLang="zh-CN" sz="2800" dirty="0">
              <a:latin typeface="Times New Roman" panose="02020603050405020304" pitchFamily="18" charset="0"/>
              <a:ea typeface="+mn-ea"/>
            </a:endParaRPr>
          </a:p>
          <a:p>
            <a:pPr>
              <a:buNone/>
            </a:pPr>
            <a:r>
              <a:rPr lang="es-ES" altLang="zh-CN" sz="2800" dirty="0">
                <a:latin typeface="Times New Roman" panose="02020603050405020304" pitchFamily="18" charset="0"/>
                <a:ea typeface="+mn-ea"/>
              </a:rPr>
              <a:t>s = sum(y)</a:t>
            </a:r>
          </a:p>
          <a:p>
            <a:pPr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</a:rPr>
              <a:t>s =</a:t>
            </a:r>
          </a:p>
          <a:p>
            <a:pPr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+mn-ea"/>
              </a:rPr>
              <a:t>        2047</a:t>
            </a:r>
            <a:endParaRPr lang="es-ES" altLang="zh-CN" sz="2800" dirty="0">
              <a:latin typeface="Times New Roman" panose="02020603050405020304" pitchFamily="18" charset="0"/>
              <a:ea typeface="+mn-ea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1286F6-F6DE-6CCF-B0F2-2FF129EAB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C2085-D720-91C9-B219-A6591697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ED7F7-D406-D312-DB89-9A9A5099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14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9405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862CC-A0A2-613E-6CAE-7E556A8C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40CFB-E34E-EB2C-9FE0-C2B04A9C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标准方差与相关系数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1. </a:t>
            </a:r>
            <a:r>
              <a:rPr lang="zh-CN" altLang="en-US" dirty="0">
                <a:solidFill>
                  <a:srgbClr val="FF0000"/>
                </a:solidFill>
              </a:rPr>
              <a:t>标准差</a:t>
            </a:r>
            <a:endParaRPr lang="en-US" altLang="zh-CN" dirty="0">
              <a:solidFill>
                <a:srgbClr val="FF0000"/>
              </a:solidFill>
            </a:endParaRPr>
          </a:p>
          <a:p>
            <a:pPr indent="720000">
              <a:buNone/>
            </a:pPr>
            <a:r>
              <a:rPr lang="zh-CN" altLang="en-US" dirty="0"/>
              <a:t>在</a:t>
            </a:r>
            <a:r>
              <a:rPr lang="en-US" altLang="zh-CN" dirty="0"/>
              <a:t>MATLAB</a:t>
            </a:r>
            <a:r>
              <a:rPr lang="zh-CN" altLang="en-US" dirty="0"/>
              <a:t>中，提供了计算数据序列的标准方差的函数</a:t>
            </a:r>
            <a:r>
              <a:rPr lang="en-US" altLang="zh-CN" dirty="0"/>
              <a:t>std</a:t>
            </a:r>
            <a:r>
              <a:rPr lang="zh-CN" altLang="en-US" dirty="0"/>
              <a:t>。对于向量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std(X)</a:t>
            </a:r>
            <a:r>
              <a:rPr lang="zh-CN" altLang="en-US" dirty="0"/>
              <a:t>返回一个标准方差。对于矩阵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std(A)</a:t>
            </a:r>
            <a:r>
              <a:rPr lang="zh-CN" altLang="en-US" dirty="0"/>
              <a:t>返回一个行向量，它的各个元素便是矩阵</a:t>
            </a:r>
            <a:r>
              <a:rPr lang="en-US" altLang="zh-CN" dirty="0"/>
              <a:t>A</a:t>
            </a:r>
            <a:r>
              <a:rPr lang="zh-CN" altLang="en-US" dirty="0"/>
              <a:t>各列或各行的标准方差。</a:t>
            </a:r>
            <a:r>
              <a:rPr lang="en-US" altLang="zh-CN" dirty="0"/>
              <a:t>std</a:t>
            </a:r>
            <a:r>
              <a:rPr lang="zh-CN" altLang="en-US" dirty="0"/>
              <a:t>函数的一般调用格式为：</a:t>
            </a:r>
            <a:r>
              <a:rPr lang="en-US" altLang="zh-CN" dirty="0">
                <a:solidFill>
                  <a:srgbClr val="0A10FE"/>
                </a:solidFill>
              </a:rPr>
              <a:t>Y = std(</a:t>
            </a:r>
            <a:r>
              <a:rPr lang="en-US" altLang="zh-CN" dirty="0" err="1">
                <a:solidFill>
                  <a:srgbClr val="0A10FE"/>
                </a:solidFill>
              </a:rPr>
              <a:t>A,flag,dim</a:t>
            </a:r>
            <a:r>
              <a:rPr lang="en-US" altLang="zh-CN" dirty="0">
                <a:solidFill>
                  <a:srgbClr val="0A10FE"/>
                </a:solidFill>
              </a:rPr>
              <a:t>)</a:t>
            </a:r>
            <a:r>
              <a:rPr lang="zh-CN" altLang="en-US" dirty="0"/>
              <a:t> 。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其中</a:t>
            </a:r>
            <a:r>
              <a:rPr lang="en-US" altLang="zh-CN" dirty="0"/>
              <a:t>dim</a:t>
            </a:r>
            <a:r>
              <a:rPr lang="zh-CN" altLang="en-US" dirty="0"/>
              <a:t>取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2</a:t>
            </a:r>
            <a:r>
              <a:rPr lang="zh-CN" altLang="en-US" dirty="0"/>
              <a:t>。当</a:t>
            </a:r>
            <a:r>
              <a:rPr lang="en-US" altLang="zh-CN" dirty="0"/>
              <a:t>dim=1</a:t>
            </a:r>
            <a:r>
              <a:rPr lang="zh-CN" altLang="en-US" dirty="0"/>
              <a:t>时，求各列元素的标准方差；当</a:t>
            </a:r>
            <a:r>
              <a:rPr lang="en-US" altLang="zh-CN" dirty="0"/>
              <a:t>dim=2</a:t>
            </a:r>
            <a:r>
              <a:rPr lang="zh-CN" altLang="en-US" dirty="0"/>
              <a:t>时，则求各行元素的标准方差。 </a:t>
            </a:r>
            <a:r>
              <a:rPr lang="en-US" altLang="zh-CN" dirty="0"/>
              <a:t>flag</a:t>
            </a:r>
            <a:r>
              <a:rPr lang="zh-CN" altLang="en-US" dirty="0"/>
              <a:t>取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，当</a:t>
            </a:r>
            <a:r>
              <a:rPr lang="en-US" altLang="zh-CN" dirty="0"/>
              <a:t>flag=0</a:t>
            </a:r>
            <a:r>
              <a:rPr lang="zh-CN" altLang="en-US" dirty="0"/>
              <a:t>时，按</a:t>
            </a:r>
            <a:r>
              <a:rPr lang="en-US" altLang="zh-CN" dirty="0"/>
              <a:t>σ1</a:t>
            </a:r>
            <a:r>
              <a:rPr lang="zh-CN" altLang="en-US" dirty="0"/>
              <a:t>所列公式计算标准方差</a:t>
            </a:r>
            <a:r>
              <a:rPr lang="en-US" altLang="zh-CN" dirty="0"/>
              <a:t>(</a:t>
            </a:r>
            <a:r>
              <a:rPr lang="zh-CN" altLang="en-US" dirty="0"/>
              <a:t>除数少</a:t>
            </a:r>
            <a:r>
              <a:rPr lang="en-US" altLang="zh-CN" dirty="0"/>
              <a:t>1)</a:t>
            </a:r>
            <a:r>
              <a:rPr lang="zh-CN" altLang="en-US" dirty="0"/>
              <a:t>，当</a:t>
            </a:r>
            <a:r>
              <a:rPr lang="en-US" altLang="zh-CN" dirty="0"/>
              <a:t>flag=1</a:t>
            </a:r>
            <a:r>
              <a:rPr lang="zh-CN" altLang="en-US" dirty="0"/>
              <a:t>时，按</a:t>
            </a:r>
            <a:r>
              <a:rPr lang="en-US" altLang="zh-CN" dirty="0"/>
              <a:t>σ2</a:t>
            </a:r>
            <a:r>
              <a:rPr lang="zh-CN" altLang="en-US" dirty="0"/>
              <a:t>所列公式计算标准方差。缺省</a:t>
            </a:r>
            <a:r>
              <a:rPr lang="en-US" altLang="zh-CN" dirty="0"/>
              <a:t>flag=0</a:t>
            </a:r>
            <a:r>
              <a:rPr lang="zh-CN" altLang="en-US" dirty="0"/>
              <a:t>，</a:t>
            </a:r>
            <a:r>
              <a:rPr lang="en-US" altLang="zh-CN" dirty="0"/>
              <a:t>dim=1</a:t>
            </a:r>
            <a:r>
              <a:rPr lang="zh-CN" altLang="en-US" dirty="0"/>
              <a:t>。</a:t>
            </a:r>
            <a:endParaRPr lang="zh-CN" altLang="en-US" dirty="0">
              <a:solidFill>
                <a:srgbClr val="0A10FE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99E0B-A79A-B7A0-760C-03E3FCC9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E7EC5-1CB5-6652-A27C-EFDA65D0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354C9-65D6-9AB4-CFB9-D25CFF41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15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849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9126C-C282-8524-8286-B9E4FAC9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3B7D3-B4C5-22FA-FD2F-BEE4E9312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5-7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对二维矩阵</a:t>
            </a:r>
            <a:r>
              <a:rPr lang="en-US" altLang="zh-CN" dirty="0"/>
              <a:t>x</a:t>
            </a:r>
            <a:r>
              <a:rPr lang="zh-CN" altLang="en-US" dirty="0"/>
              <a:t>，从不同维方向求其标准方差。</a:t>
            </a:r>
            <a:endParaRPr lang="en-US" altLang="zh-CN" dirty="0"/>
          </a:p>
          <a:p>
            <a:pPr>
              <a:buNone/>
            </a:pPr>
            <a:r>
              <a:rPr lang="da-DK" altLang="zh-CN" dirty="0"/>
              <a:t>y1 = std(x,0,1)   % </a:t>
            </a:r>
            <a:r>
              <a:rPr lang="zh-CN" altLang="da-DK" dirty="0"/>
              <a:t>分母少</a:t>
            </a:r>
            <a:r>
              <a:rPr lang="da-DK" altLang="zh-CN" dirty="0"/>
              <a:t>1</a:t>
            </a:r>
          </a:p>
          <a:p>
            <a:pPr>
              <a:buNone/>
            </a:pPr>
            <a:r>
              <a:rPr lang="da-DK" altLang="zh-CN" dirty="0"/>
              <a:t>v1 = var(x,0,1)   % </a:t>
            </a:r>
            <a:r>
              <a:rPr lang="zh-CN" altLang="da-DK" dirty="0"/>
              <a:t>方差</a:t>
            </a:r>
          </a:p>
          <a:p>
            <a:pPr>
              <a:buNone/>
            </a:pPr>
            <a:endParaRPr lang="zh-CN" altLang="da-DK" dirty="0"/>
          </a:p>
          <a:p>
            <a:pPr>
              <a:buNone/>
            </a:pPr>
            <a:r>
              <a:rPr lang="da-DK" altLang="zh-CN" dirty="0"/>
              <a:t>y2 = std(x,1,2)</a:t>
            </a:r>
          </a:p>
          <a:p>
            <a:pPr>
              <a:buNone/>
            </a:pPr>
            <a:r>
              <a:rPr lang="da-DK" altLang="zh-CN" dirty="0"/>
              <a:t>v2 = var(x,1,2)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BE1B6-84BC-3798-73B1-9BD9DE9D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3E494-A66F-91D5-8B61-C50BC8A3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885C9-C385-0EA1-C45E-8B3A5512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16</a:t>
            </a:fld>
            <a:r>
              <a:rPr lang="zh-CN" altLang="en-US"/>
              <a:t>页</a:t>
            </a:r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F5E87CA-B637-3B09-5366-F5D4EFF4AD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9702066"/>
              </p:ext>
            </p:extLst>
          </p:nvPr>
        </p:nvGraphicFramePr>
        <p:xfrm>
          <a:off x="9250694" y="1509090"/>
          <a:ext cx="2376487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6177" imgH="1179762" progId="Equation.DSMT4">
                  <p:embed/>
                </p:oleObj>
              </mc:Choice>
              <mc:Fallback>
                <p:oleObj name="Equation" r:id="rId2" imgW="2376177" imgH="117976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0694" y="1509090"/>
                        <a:ext cx="2376487" cy="1179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42BB4A7B-3C67-D280-6EE0-C92FAFA97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616" y="2867263"/>
            <a:ext cx="47148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03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236C6-BC67-14C3-82FB-0419982EF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E21256-EC29-5C41-42B6-DF30DE9D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标准方差与相关系数</a:t>
            </a:r>
            <a:endParaRPr lang="en-US" altLang="zh-CN" dirty="0"/>
          </a:p>
          <a:p>
            <a:pPr lvl="1">
              <a:buNone/>
            </a:pPr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en-US" dirty="0">
                <a:solidFill>
                  <a:srgbClr val="FF0000"/>
                </a:solidFill>
              </a:rPr>
              <a:t>相关系数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MATLAB</a:t>
            </a:r>
            <a:r>
              <a:rPr lang="zh-CN" altLang="en-US" dirty="0"/>
              <a:t>提供了</a:t>
            </a:r>
            <a:r>
              <a:rPr lang="en-US" altLang="zh-CN" dirty="0" err="1"/>
              <a:t>corrcoef</a:t>
            </a:r>
            <a:r>
              <a:rPr lang="zh-CN" altLang="en-US" dirty="0"/>
              <a:t>函数，可以求出数据的相关系数矩阵。</a:t>
            </a:r>
            <a:r>
              <a:rPr lang="en-US" altLang="zh-CN" dirty="0" err="1"/>
              <a:t>corrcoef</a:t>
            </a:r>
            <a:r>
              <a:rPr lang="zh-CN" altLang="en-US" dirty="0"/>
              <a:t>函数的调用格式为：</a:t>
            </a:r>
            <a:r>
              <a:rPr lang="en-US" altLang="zh-CN" dirty="0" err="1">
                <a:solidFill>
                  <a:srgbClr val="0A10FE"/>
                </a:solidFill>
              </a:rPr>
              <a:t>corrcoef</a:t>
            </a:r>
            <a:r>
              <a:rPr lang="en-US" altLang="zh-CN" dirty="0">
                <a:solidFill>
                  <a:srgbClr val="0A10FE"/>
                </a:solidFill>
              </a:rPr>
              <a:t>(X)</a:t>
            </a:r>
            <a:r>
              <a:rPr lang="zh-CN" altLang="en-US" dirty="0"/>
              <a:t>；该函数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返回从矩阵</a:t>
            </a:r>
            <a:r>
              <a:rPr lang="en-US" altLang="zh-CN" dirty="0"/>
              <a:t>X</a:t>
            </a:r>
            <a:r>
              <a:rPr lang="zh-CN" altLang="en-US" dirty="0"/>
              <a:t>形成的一个相关系数矩阵。此相关系数</a:t>
            </a:r>
            <a:r>
              <a:rPr lang="zh-CN" altLang="en-US" dirty="0">
                <a:solidFill>
                  <a:srgbClr val="0A10FE"/>
                </a:solidFill>
              </a:rPr>
              <a:t>矩阵的大小</a:t>
            </a:r>
            <a:r>
              <a:rPr lang="zh-CN" altLang="en-US" dirty="0"/>
              <a:t>与</a:t>
            </a:r>
            <a:r>
              <a:rPr lang="en-US" altLang="zh-CN" dirty="0">
                <a:solidFill>
                  <a:srgbClr val="0A10FE"/>
                </a:solidFill>
              </a:rPr>
              <a:t>X</a:t>
            </a:r>
            <a:r>
              <a:rPr lang="zh-CN" altLang="en-US" dirty="0">
                <a:solidFill>
                  <a:srgbClr val="0A10FE"/>
                </a:solidFill>
              </a:rPr>
              <a:t>列数</a:t>
            </a:r>
            <a:r>
              <a:rPr lang="zh-CN" altLang="en-US" dirty="0"/>
              <a:t>相关。它把矩阵</a:t>
            </a:r>
            <a:r>
              <a:rPr lang="en-US" altLang="zh-CN" dirty="0">
                <a:solidFill>
                  <a:srgbClr val="0A10FE"/>
                </a:solidFill>
              </a:rPr>
              <a:t>X</a:t>
            </a:r>
            <a:r>
              <a:rPr lang="zh-CN" altLang="en-US" dirty="0">
                <a:solidFill>
                  <a:srgbClr val="0A10FE"/>
                </a:solidFill>
              </a:rPr>
              <a:t>的每列作为一个变量</a:t>
            </a:r>
            <a:r>
              <a:rPr lang="zh-CN" altLang="en-US" dirty="0"/>
              <a:t>，然后</a:t>
            </a:r>
            <a:r>
              <a:rPr lang="zh-CN" altLang="en-US" dirty="0">
                <a:solidFill>
                  <a:srgbClr val="0A10FE"/>
                </a:solidFill>
              </a:rPr>
              <a:t>求它们的相关系数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 err="1"/>
              <a:t>corrcoef</a:t>
            </a:r>
            <a:r>
              <a:rPr lang="en-US" altLang="zh-CN" dirty="0"/>
              <a:t>(X,Y)</a:t>
            </a:r>
            <a:r>
              <a:rPr lang="zh-CN" altLang="en-US" dirty="0"/>
              <a:t>：在这里，</a:t>
            </a:r>
            <a:r>
              <a:rPr lang="en-US" altLang="zh-CN" dirty="0"/>
              <a:t>X,Y</a:t>
            </a:r>
            <a:r>
              <a:rPr lang="zh-CN" altLang="en-US" dirty="0"/>
              <a:t>是向量，它们与</a:t>
            </a:r>
            <a:r>
              <a:rPr lang="en-US" altLang="zh-CN" dirty="0" err="1"/>
              <a:t>corrcoef</a:t>
            </a:r>
            <a:r>
              <a:rPr lang="en-US" altLang="zh-CN" dirty="0"/>
              <a:t>([X,Y])</a:t>
            </a:r>
            <a:r>
              <a:rPr lang="zh-CN" altLang="en-US" dirty="0"/>
              <a:t>的作用一样。</a:t>
            </a:r>
          </a:p>
          <a:p>
            <a:pPr indent="72000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C13E32-9669-5684-2518-93E427F6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6469BD-75C5-8B59-4991-EE39A0006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73A09F-B7FA-CFBA-D45C-1A17FC54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17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97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0B370-6350-D59C-6654-E6B63F72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A1F1C-CA5E-BE20-DE48-F99F4864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5-8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生成满足正态分布的</a:t>
            </a:r>
            <a:r>
              <a:rPr lang="en-US" altLang="zh-CN" dirty="0"/>
              <a:t>10000×5</a:t>
            </a:r>
            <a:r>
              <a:rPr lang="zh-CN" altLang="en-US" dirty="0"/>
              <a:t>随机矩阵，然后求各列元素的均值和标准方差，再求这</a:t>
            </a:r>
            <a:r>
              <a:rPr lang="en-US" altLang="zh-CN" dirty="0"/>
              <a:t>5</a:t>
            </a:r>
            <a:r>
              <a:rPr lang="zh-CN" altLang="en-US" dirty="0"/>
              <a:t>列随机数据的相关系数矩阵。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命令如下：</a:t>
            </a:r>
          </a:p>
          <a:p>
            <a:pPr>
              <a:buNone/>
            </a:pPr>
            <a:r>
              <a:rPr lang="en-US" altLang="zh-CN" dirty="0"/>
              <a:t>X = </a:t>
            </a:r>
            <a:r>
              <a:rPr lang="en-US" altLang="zh-CN" dirty="0" err="1"/>
              <a:t>randn</a:t>
            </a:r>
            <a:r>
              <a:rPr lang="en-US" altLang="zh-CN" dirty="0"/>
              <a:t>(10000,5);</a:t>
            </a:r>
          </a:p>
          <a:p>
            <a:pPr>
              <a:buNone/>
            </a:pPr>
            <a:r>
              <a:rPr lang="en-US" altLang="zh-CN" dirty="0"/>
              <a:t>M = mean(X)</a:t>
            </a:r>
          </a:p>
          <a:p>
            <a:pPr>
              <a:buNone/>
            </a:pPr>
            <a:r>
              <a:rPr lang="en-US" altLang="zh-CN" dirty="0"/>
              <a:t>D = std(X)</a:t>
            </a:r>
          </a:p>
          <a:p>
            <a:pPr>
              <a:buNone/>
            </a:pPr>
            <a:r>
              <a:rPr lang="en-US" altLang="zh-CN" dirty="0"/>
              <a:t>R = </a:t>
            </a:r>
            <a:r>
              <a:rPr lang="en-US" altLang="zh-CN" dirty="0" err="1"/>
              <a:t>corrcoef</a:t>
            </a:r>
            <a:r>
              <a:rPr lang="en-US" altLang="zh-CN" dirty="0"/>
              <a:t>(X)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4D912-F439-91E7-DBB1-D09C99FB5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73CB8-9601-67C5-5057-BC973F3E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23E6F4-37AC-AFDC-2A14-CC59F06C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18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B38953-D844-9559-9E7B-10B5EA658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673" y="2662733"/>
            <a:ext cx="6713453" cy="369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65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E71BB-8B00-D489-BEB5-055A7EFE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335ACC-1B23-29E9-DA3C-72B10067A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排序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MATLAB</a:t>
            </a:r>
            <a:r>
              <a:rPr lang="zh-CN" altLang="en-US" dirty="0"/>
              <a:t>中对向量</a:t>
            </a:r>
            <a:r>
              <a:rPr lang="en-US" altLang="zh-CN" dirty="0"/>
              <a:t>X</a:t>
            </a:r>
            <a:r>
              <a:rPr lang="zh-CN" altLang="en-US" dirty="0"/>
              <a:t>是排序函数是</a:t>
            </a:r>
            <a:r>
              <a:rPr lang="en-US" altLang="zh-CN" dirty="0"/>
              <a:t>sort(X)</a:t>
            </a:r>
            <a:r>
              <a:rPr lang="zh-CN" altLang="en-US" dirty="0"/>
              <a:t>，函数</a:t>
            </a:r>
            <a:r>
              <a:rPr lang="zh-CN" altLang="en-US" dirty="0">
                <a:solidFill>
                  <a:srgbClr val="FF0000"/>
                </a:solidFill>
              </a:rPr>
              <a:t>返回</a:t>
            </a:r>
            <a:r>
              <a:rPr lang="zh-CN" altLang="en-US" dirty="0"/>
              <a:t>一个对</a:t>
            </a:r>
            <a:r>
              <a:rPr lang="en-US" altLang="zh-CN" dirty="0"/>
              <a:t>X</a:t>
            </a:r>
            <a:r>
              <a:rPr lang="zh-CN" altLang="en-US" dirty="0"/>
              <a:t>中的元素</a:t>
            </a:r>
            <a:r>
              <a:rPr lang="zh-CN" altLang="en-US" dirty="0">
                <a:solidFill>
                  <a:srgbClr val="FF0000"/>
                </a:solidFill>
              </a:rPr>
              <a:t>按升序排列的新向量</a:t>
            </a:r>
            <a:r>
              <a:rPr lang="zh-CN" altLang="en-US" dirty="0"/>
              <a:t>。</a:t>
            </a:r>
            <a:r>
              <a:rPr lang="en-US" altLang="zh-CN" dirty="0"/>
              <a:t>sort</a:t>
            </a:r>
            <a:r>
              <a:rPr lang="zh-CN" altLang="en-US" dirty="0"/>
              <a:t>函数也可以对矩阵</a:t>
            </a:r>
            <a:r>
              <a:rPr lang="en-US" altLang="zh-CN" dirty="0"/>
              <a:t>A</a:t>
            </a:r>
            <a:r>
              <a:rPr lang="zh-CN" altLang="en-US" dirty="0"/>
              <a:t>的各列或各行重新排序，其调用格式为：</a:t>
            </a:r>
            <a:r>
              <a:rPr lang="it-IT" altLang="zh-CN" dirty="0">
                <a:solidFill>
                  <a:srgbClr val="0A10FE"/>
                </a:solidFill>
              </a:rPr>
              <a:t>[Y, I] = sort(A,dim)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其中，</a:t>
            </a:r>
            <a:r>
              <a:rPr lang="en-US" altLang="zh-CN" dirty="0"/>
              <a:t>dim</a:t>
            </a:r>
            <a:r>
              <a:rPr lang="zh-CN" altLang="en-US" dirty="0"/>
              <a:t>指明对</a:t>
            </a:r>
            <a:r>
              <a:rPr lang="en-US" altLang="zh-CN" dirty="0"/>
              <a:t>A</a:t>
            </a:r>
            <a:r>
              <a:rPr lang="zh-CN" altLang="en-US" dirty="0"/>
              <a:t>的列还是行进行排序。若</a:t>
            </a:r>
            <a:r>
              <a:rPr lang="en-US" altLang="zh-CN" dirty="0"/>
              <a:t>dim=1</a:t>
            </a:r>
            <a:r>
              <a:rPr lang="zh-CN" altLang="en-US" dirty="0"/>
              <a:t>，则按列排；若</a:t>
            </a:r>
            <a:r>
              <a:rPr lang="en-US" altLang="zh-CN" dirty="0"/>
              <a:t>dim=2</a:t>
            </a:r>
            <a:r>
              <a:rPr lang="zh-CN" altLang="en-US" dirty="0"/>
              <a:t>，则按行排。</a:t>
            </a:r>
            <a:r>
              <a:rPr lang="en-US" altLang="zh-CN" dirty="0"/>
              <a:t>Y</a:t>
            </a:r>
            <a:r>
              <a:rPr lang="zh-CN" altLang="en-US" dirty="0"/>
              <a:t>是排序后的矩阵，而</a:t>
            </a:r>
            <a:r>
              <a:rPr lang="en-US" altLang="zh-CN" dirty="0"/>
              <a:t>I</a:t>
            </a:r>
            <a:r>
              <a:rPr lang="zh-CN" altLang="en-US" dirty="0"/>
              <a:t>记录</a:t>
            </a:r>
            <a:r>
              <a:rPr lang="en-US" altLang="zh-CN" dirty="0"/>
              <a:t>Y</a:t>
            </a:r>
            <a:r>
              <a:rPr lang="zh-CN" altLang="en-US" dirty="0"/>
              <a:t>中的元素在</a:t>
            </a:r>
            <a:r>
              <a:rPr lang="en-US" altLang="zh-CN" dirty="0"/>
              <a:t>A</a:t>
            </a:r>
            <a:r>
              <a:rPr lang="zh-CN" altLang="en-US" dirty="0"/>
              <a:t>中位置。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E887A9-B70D-22AA-8209-32326F9BE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DD1EE6-0509-D287-2DBC-1AF4AB63B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5C0AB1-6021-31C6-60A8-56F78226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19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0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675E1-A67A-1682-AD81-E8CDFA51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8A3D6-1ECA-63EB-8751-A70C0D95E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本章要点</a:t>
            </a:r>
            <a:endParaRPr lang="en-US" altLang="zh-CN" dirty="0"/>
          </a:p>
          <a:p>
            <a:pPr lvl="1"/>
            <a:r>
              <a:rPr lang="en-US" altLang="zh-CN" dirty="0"/>
              <a:t>MATLAB </a:t>
            </a:r>
            <a:r>
              <a:rPr lang="zh-CN" altLang="en-US" dirty="0"/>
              <a:t>数据统计处理</a:t>
            </a:r>
            <a:endParaRPr lang="en-US" altLang="zh-CN" dirty="0"/>
          </a:p>
          <a:p>
            <a:pPr lvl="1"/>
            <a:r>
              <a:rPr lang="en-US" altLang="zh-CN" dirty="0"/>
              <a:t>MATLAB </a:t>
            </a:r>
            <a:r>
              <a:rPr lang="zh-CN" altLang="en-US" dirty="0"/>
              <a:t>数据插值</a:t>
            </a:r>
            <a:endParaRPr lang="en-US" altLang="zh-CN" dirty="0"/>
          </a:p>
          <a:p>
            <a:pPr lvl="1"/>
            <a:r>
              <a:rPr lang="en-US" altLang="zh-CN" dirty="0"/>
              <a:t>MATLAB </a:t>
            </a:r>
            <a:r>
              <a:rPr lang="zh-CN" altLang="en-US" dirty="0"/>
              <a:t>曲线拟合</a:t>
            </a:r>
            <a:endParaRPr lang="en-US" altLang="zh-CN" dirty="0"/>
          </a:p>
          <a:p>
            <a:pPr lvl="1"/>
            <a:r>
              <a:rPr lang="en-US" altLang="zh-CN" dirty="0"/>
              <a:t>MATLAB </a:t>
            </a:r>
            <a:r>
              <a:rPr lang="zh-CN" altLang="en-US" dirty="0"/>
              <a:t>多项式计算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26841-C56A-0577-6D74-C2CF189D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82289-1B9B-3D6A-ECD7-F29060B5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3289C-D635-ABBE-2C5E-FEE6B3F9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2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724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D64FC3-1596-BEAA-EBEB-8312A6AB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FD4437-8EFE-10FC-BF9A-1AD8761ED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5-9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对二维矩阵做各种排序。</a:t>
            </a:r>
            <a:endParaRPr lang="en-US" altLang="zh-CN" dirty="0"/>
          </a:p>
          <a:p>
            <a:pPr>
              <a:buNone/>
            </a:pPr>
            <a:r>
              <a:rPr lang="it-IT" altLang="zh-CN" dirty="0"/>
              <a:t>A = [1 -8 5;4 12 6;13 7 -13]</a:t>
            </a:r>
            <a:r>
              <a:rPr lang="en-US" altLang="zh-CN" dirty="0"/>
              <a:t>;</a:t>
            </a:r>
            <a:endParaRPr lang="it-IT" altLang="zh-CN" dirty="0"/>
          </a:p>
          <a:p>
            <a:pPr>
              <a:buNone/>
            </a:pPr>
            <a:r>
              <a:rPr lang="it-IT" altLang="zh-CN" dirty="0"/>
              <a:t>sort(A)  </a:t>
            </a:r>
            <a:r>
              <a:rPr lang="it-IT" altLang="zh-CN" dirty="0">
                <a:solidFill>
                  <a:schemeClr val="accent6"/>
                </a:solidFill>
              </a:rPr>
              <a:t>% </a:t>
            </a:r>
            <a:r>
              <a:rPr lang="zh-CN" altLang="it-IT" dirty="0">
                <a:solidFill>
                  <a:schemeClr val="accent6"/>
                </a:solidFill>
              </a:rPr>
              <a:t>按列排序</a:t>
            </a:r>
            <a:endParaRPr lang="en-US" altLang="zh-CN" dirty="0">
              <a:solidFill>
                <a:schemeClr val="accent6"/>
              </a:solidFill>
            </a:endParaRP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it-IT" dirty="0"/>
          </a:p>
          <a:p>
            <a:pPr>
              <a:buNone/>
            </a:pPr>
            <a:r>
              <a:rPr lang="it-IT" altLang="zh-CN" dirty="0"/>
              <a:t>sort(A,2,"descend")</a:t>
            </a:r>
          </a:p>
          <a:p>
            <a:pPr>
              <a:buNone/>
            </a:pPr>
            <a:endParaRPr lang="it-IT" altLang="zh-CN" dirty="0"/>
          </a:p>
          <a:p>
            <a:pPr>
              <a:buNone/>
            </a:pPr>
            <a:endParaRPr lang="it-IT" altLang="zh-CN" dirty="0"/>
          </a:p>
          <a:p>
            <a:pPr>
              <a:buNone/>
            </a:pPr>
            <a:r>
              <a:rPr lang="it-IT" altLang="zh-CN" dirty="0"/>
              <a:t>[~, I] = sort(A)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8FFAC3-473A-D0C6-970A-3013DF5CD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E11C33-769F-6E8F-E80D-697E1FD3A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BF33E-04D5-1762-0C01-348183D7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20</a:t>
            </a:fld>
            <a:r>
              <a:rPr lang="zh-CN" altLang="en-US"/>
              <a:t>页</a:t>
            </a:r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60F9528-508D-5B91-5930-C345A8083E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462029"/>
              </p:ext>
            </p:extLst>
          </p:nvPr>
        </p:nvGraphicFramePr>
        <p:xfrm>
          <a:off x="6288291" y="2375602"/>
          <a:ext cx="2967958" cy="1687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09902" imgH="1995192" progId="Equation.DSMT4">
                  <p:embed/>
                </p:oleObj>
              </mc:Choice>
              <mc:Fallback>
                <p:oleObj name="Equation" r:id="rId2" imgW="3509902" imgH="1995192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88291" y="2375602"/>
                        <a:ext cx="2967958" cy="1687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257D6F6C-418C-972B-7ED1-91341EE88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694" y="2900969"/>
            <a:ext cx="2147560" cy="10560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8BE8EE-E1DB-5065-4A4B-00244FAEB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694" y="4359834"/>
            <a:ext cx="2177372" cy="97166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476558A-B8EE-C184-69E8-C24B0C8FF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6525" y="4442652"/>
            <a:ext cx="295275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22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7057DF-850D-04EE-6C75-A1BEDC81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6AB224-35E2-990C-E84E-3254FC8DB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330430"/>
            <a:ext cx="7423393" cy="4892690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数据插值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工程实践中，想得到测量数据以外更多的数据点，需要用到数据插值。</a:t>
            </a:r>
            <a:r>
              <a:rPr lang="zh-CN" altLang="en-US" dirty="0">
                <a:solidFill>
                  <a:srgbClr val="0A10FE"/>
                </a:solidFill>
              </a:rPr>
              <a:t>数据插值</a:t>
            </a:r>
            <a:r>
              <a:rPr lang="zh-CN" altLang="en-US" dirty="0"/>
              <a:t>是</a:t>
            </a:r>
            <a:r>
              <a:rPr lang="zh-CN" altLang="en-US" dirty="0">
                <a:solidFill>
                  <a:srgbClr val="0A10FE"/>
                </a:solidFill>
              </a:rPr>
              <a:t>根据已存在的数据构造出一个函数</a:t>
            </a:r>
            <a:r>
              <a:rPr lang="zh-CN" altLang="en-US" dirty="0"/>
              <a:t>，使得该函数对这些数据具有较好的拟合性质，从而可为未知情况进行预测。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插值函数一般由线性函数、多项式、样条函数或这些函数的分段函数充当。</a:t>
            </a:r>
            <a:r>
              <a:rPr lang="en-US" altLang="zh-CN" dirty="0"/>
              <a:t>MATLAB</a:t>
            </a:r>
            <a:r>
              <a:rPr lang="zh-CN" altLang="en-US" dirty="0"/>
              <a:t>提供了一维、二维、</a:t>
            </a:r>
            <a:r>
              <a:rPr lang="en-US" altLang="zh-CN" dirty="0"/>
              <a:t>N</a:t>
            </a:r>
            <a:r>
              <a:rPr lang="zh-CN" altLang="en-US" dirty="0"/>
              <a:t>维数据插值函数</a:t>
            </a:r>
            <a:r>
              <a:rPr lang="en-US" altLang="zh-CN" dirty="0"/>
              <a:t>interp1</a:t>
            </a:r>
            <a:r>
              <a:rPr lang="zh-CN" altLang="en-US" dirty="0"/>
              <a:t>、</a:t>
            </a:r>
            <a:r>
              <a:rPr lang="en-US" altLang="zh-CN" dirty="0"/>
              <a:t>interp2</a:t>
            </a:r>
            <a:r>
              <a:rPr lang="zh-CN" altLang="en-US" dirty="0"/>
              <a:t>和</a:t>
            </a:r>
            <a:r>
              <a:rPr lang="en-US" altLang="zh-CN" dirty="0" err="1"/>
              <a:t>interpn</a:t>
            </a:r>
            <a:r>
              <a:rPr lang="zh-CN" altLang="en-US" dirty="0"/>
              <a:t>，以及</a:t>
            </a:r>
            <a:r>
              <a:rPr lang="en-US" altLang="zh-CN" dirty="0"/>
              <a:t>3</a:t>
            </a:r>
            <a:r>
              <a:rPr lang="zh-CN" altLang="en-US" dirty="0"/>
              <a:t>次埃尔米特</a:t>
            </a:r>
            <a:r>
              <a:rPr lang="en-US" altLang="zh-CN" dirty="0"/>
              <a:t>(Hermite)</a:t>
            </a:r>
            <a:r>
              <a:rPr lang="zh-CN" altLang="en-US" dirty="0"/>
              <a:t>插值函数</a:t>
            </a:r>
            <a:r>
              <a:rPr lang="en-US" altLang="zh-CN" dirty="0" err="1"/>
              <a:t>pchip</a:t>
            </a:r>
            <a:r>
              <a:rPr lang="zh-CN" altLang="en-US" dirty="0"/>
              <a:t>和</a:t>
            </a:r>
            <a:r>
              <a:rPr lang="en-US" altLang="zh-CN" dirty="0"/>
              <a:t>3</a:t>
            </a:r>
            <a:r>
              <a:rPr lang="zh-CN" altLang="en-US" dirty="0"/>
              <a:t>次插值函数</a:t>
            </a:r>
            <a:r>
              <a:rPr lang="en-US" altLang="zh-CN" dirty="0"/>
              <a:t>spline</a:t>
            </a:r>
            <a:r>
              <a:rPr lang="zh-CN" altLang="en-US" dirty="0"/>
              <a:t>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5AF0FE-BD42-37EB-0F57-7ECDC9B2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4E712-821A-2C09-CC8E-AAFB3292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ABFEBC-CF78-FAA0-61A1-66086F49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21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198112E-26B2-59D0-66C0-B391FFFE7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211" y="2628324"/>
            <a:ext cx="3375532" cy="2713333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B2FD3C6-DD8E-55C7-1304-2D384B7B4E55}"/>
              </a:ext>
            </a:extLst>
          </p:cNvPr>
          <p:cNvCxnSpPr/>
          <p:nvPr/>
        </p:nvCxnSpPr>
        <p:spPr>
          <a:xfrm>
            <a:off x="8404209" y="2835099"/>
            <a:ext cx="955755" cy="21550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5AB39AC-4859-793C-483E-90189CB8E1FF}"/>
              </a:ext>
            </a:extLst>
          </p:cNvPr>
          <p:cNvCxnSpPr/>
          <p:nvPr/>
        </p:nvCxnSpPr>
        <p:spPr>
          <a:xfrm flipV="1">
            <a:off x="9359964" y="2835099"/>
            <a:ext cx="955755" cy="21550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402BDE-043F-DEE4-2BFA-C711E7CD7B54}"/>
              </a:ext>
            </a:extLst>
          </p:cNvPr>
          <p:cNvCxnSpPr/>
          <p:nvPr/>
        </p:nvCxnSpPr>
        <p:spPr>
          <a:xfrm>
            <a:off x="10315719" y="2835099"/>
            <a:ext cx="983324" cy="215504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D521E69-18AE-0461-B483-8D7A322EE515}"/>
              </a:ext>
            </a:extLst>
          </p:cNvPr>
          <p:cNvSpPr txBox="1"/>
          <p:nvPr/>
        </p:nvSpPr>
        <p:spPr>
          <a:xfrm>
            <a:off x="8944370" y="5317359"/>
            <a:ext cx="1863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数据拟合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插值</a:t>
            </a:r>
          </a:p>
        </p:txBody>
      </p:sp>
    </p:spTree>
    <p:extLst>
      <p:ext uri="{BB962C8B-B14F-4D97-AF65-F5344CB8AC3E}">
        <p14:creationId xmlns:p14="http://schemas.microsoft.com/office/powerpoint/2010/main" val="672842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B048E-898C-14C6-0286-34C5DB26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D7588-5DE5-20BF-BE13-46FB1C30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一维数据插值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一维插值采用的方法有</a:t>
            </a:r>
            <a:r>
              <a:rPr lang="zh-CN" altLang="en-US" u="sng" dirty="0">
                <a:solidFill>
                  <a:srgbClr val="0A10FE"/>
                </a:solidFill>
              </a:rPr>
              <a:t>线性插值、最近点插值、</a:t>
            </a:r>
            <a:r>
              <a:rPr lang="en-US" altLang="zh-CN" u="sng" dirty="0">
                <a:solidFill>
                  <a:srgbClr val="0A10FE"/>
                </a:solidFill>
              </a:rPr>
              <a:t>3</a:t>
            </a:r>
            <a:r>
              <a:rPr lang="zh-CN" altLang="en-US" u="sng" dirty="0">
                <a:solidFill>
                  <a:srgbClr val="0A10FE"/>
                </a:solidFill>
              </a:rPr>
              <a:t>次埃尔米特插值和</a:t>
            </a:r>
            <a:r>
              <a:rPr lang="en-US" altLang="zh-CN" u="sng" dirty="0">
                <a:solidFill>
                  <a:srgbClr val="0A10FE"/>
                </a:solidFill>
              </a:rPr>
              <a:t>3</a:t>
            </a:r>
            <a:r>
              <a:rPr lang="zh-CN" altLang="en-US" u="sng" dirty="0">
                <a:solidFill>
                  <a:srgbClr val="0A10FE"/>
                </a:solidFill>
              </a:rPr>
              <a:t>次样条插值。</a:t>
            </a:r>
            <a:r>
              <a:rPr lang="en-US" altLang="zh-CN" dirty="0"/>
              <a:t>MATLAB</a:t>
            </a:r>
            <a:r>
              <a:rPr lang="zh-CN" altLang="en-US" dirty="0"/>
              <a:t>实现这些插值的函数是</a:t>
            </a:r>
            <a:r>
              <a:rPr lang="en-US" altLang="zh-CN" dirty="0"/>
              <a:t>interp1</a:t>
            </a:r>
            <a:r>
              <a:rPr lang="zh-CN" altLang="en-US" dirty="0"/>
              <a:t>，其调用格式为：</a:t>
            </a:r>
            <a:r>
              <a:rPr lang="es-ES" altLang="zh-CN" dirty="0"/>
              <a:t>Y1 = interp1(X,Y,X1,</a:t>
            </a:r>
            <a:r>
              <a:rPr lang="es-ES" altLang="zh-CN" u="sng" dirty="0">
                <a:solidFill>
                  <a:srgbClr val="0A10FE"/>
                </a:solidFill>
              </a:rPr>
              <a:t>'method'</a:t>
            </a:r>
            <a:r>
              <a:rPr lang="es-E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720000">
              <a:buNone/>
            </a:pPr>
            <a:r>
              <a:rPr lang="es-ES" altLang="zh-CN" dirty="0"/>
              <a:t>interp1</a:t>
            </a:r>
            <a:r>
              <a:rPr lang="zh-CN" altLang="en-US" dirty="0"/>
              <a:t>函数根据</a:t>
            </a:r>
            <a:r>
              <a:rPr lang="en-US" altLang="zh-CN" dirty="0"/>
              <a:t>X,Y</a:t>
            </a:r>
            <a:r>
              <a:rPr lang="zh-CN" altLang="en-US" dirty="0"/>
              <a:t>的值，计算函数在</a:t>
            </a:r>
            <a:r>
              <a:rPr lang="en-US" altLang="zh-CN" dirty="0"/>
              <a:t>X1</a:t>
            </a:r>
            <a:r>
              <a:rPr lang="zh-CN" altLang="en-US" dirty="0"/>
              <a:t>处的值。</a:t>
            </a:r>
            <a:r>
              <a:rPr lang="en-US" altLang="zh-CN" dirty="0"/>
              <a:t>X,Y</a:t>
            </a:r>
            <a:r>
              <a:rPr lang="zh-CN" altLang="en-US" dirty="0"/>
              <a:t>是两个等长的已知向量，分别描述采样点和样本值，</a:t>
            </a:r>
            <a:r>
              <a:rPr lang="en-US" altLang="zh-CN" dirty="0"/>
              <a:t>X1</a:t>
            </a:r>
            <a:r>
              <a:rPr lang="zh-CN" altLang="en-US" dirty="0"/>
              <a:t>是一个向量或标量，描述欲插值的点，</a:t>
            </a:r>
            <a:r>
              <a:rPr lang="en-US" altLang="zh-CN" dirty="0"/>
              <a:t>Y1</a:t>
            </a:r>
            <a:r>
              <a:rPr lang="zh-CN" altLang="en-US" dirty="0"/>
              <a:t>是一个与</a:t>
            </a:r>
            <a:r>
              <a:rPr lang="en-US" altLang="zh-CN" dirty="0"/>
              <a:t>X1</a:t>
            </a:r>
            <a:r>
              <a:rPr lang="zh-CN" altLang="en-US" dirty="0"/>
              <a:t>等长的插值结果。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A10FE"/>
                </a:solidFill>
              </a:rPr>
              <a:t>method</a:t>
            </a:r>
            <a:r>
              <a:rPr lang="zh-CN" altLang="en-US" dirty="0"/>
              <a:t>是插值方法，允许的取值有</a:t>
            </a:r>
            <a:r>
              <a:rPr lang="en-US" altLang="zh-CN" dirty="0">
                <a:solidFill>
                  <a:srgbClr val="0A10FE"/>
                </a:solidFill>
              </a:rPr>
              <a:t>‘linear’</a:t>
            </a:r>
            <a:r>
              <a:rPr lang="zh-CN" altLang="en-US" dirty="0">
                <a:solidFill>
                  <a:srgbClr val="0A10FE"/>
                </a:solidFill>
              </a:rPr>
              <a:t>、</a:t>
            </a:r>
            <a:r>
              <a:rPr lang="en-US" altLang="zh-CN" dirty="0">
                <a:solidFill>
                  <a:srgbClr val="0A10FE"/>
                </a:solidFill>
              </a:rPr>
              <a:t>‘nearest’</a:t>
            </a:r>
            <a:r>
              <a:rPr lang="zh-CN" altLang="en-US" dirty="0">
                <a:solidFill>
                  <a:srgbClr val="0A10FE"/>
                </a:solidFill>
              </a:rPr>
              <a:t>、</a:t>
            </a:r>
            <a:r>
              <a:rPr lang="en-US" altLang="zh-CN" dirty="0">
                <a:solidFill>
                  <a:srgbClr val="0A10FE"/>
                </a:solidFill>
              </a:rPr>
              <a:t>‘</a:t>
            </a:r>
            <a:r>
              <a:rPr lang="en-US" altLang="zh-CN" dirty="0" err="1">
                <a:solidFill>
                  <a:srgbClr val="0A10FE"/>
                </a:solidFill>
              </a:rPr>
              <a:t>pchip</a:t>
            </a:r>
            <a:r>
              <a:rPr lang="en-US" altLang="zh-CN" dirty="0">
                <a:solidFill>
                  <a:srgbClr val="0A10FE"/>
                </a:solidFill>
              </a:rPr>
              <a:t>’</a:t>
            </a:r>
            <a:r>
              <a:rPr lang="zh-CN" altLang="en-US" dirty="0">
                <a:solidFill>
                  <a:srgbClr val="0A10FE"/>
                </a:solidFill>
              </a:rPr>
              <a:t>、</a:t>
            </a:r>
            <a:r>
              <a:rPr lang="en-US" altLang="zh-CN" dirty="0">
                <a:solidFill>
                  <a:srgbClr val="0A10FE"/>
                </a:solidFill>
              </a:rPr>
              <a:t>‘spline’</a:t>
            </a:r>
            <a:r>
              <a:rPr lang="zh-CN" altLang="en-US" dirty="0"/>
              <a:t>。即</a:t>
            </a:r>
            <a:r>
              <a:rPr lang="en-US" altLang="zh-CN" dirty="0"/>
              <a:t>interp1</a:t>
            </a:r>
            <a:r>
              <a:rPr lang="zh-CN" altLang="en-US" dirty="0"/>
              <a:t>进行插值，方法由</a:t>
            </a:r>
            <a:r>
              <a:rPr lang="en-US" altLang="zh-CN" dirty="0"/>
              <a:t>method</a:t>
            </a:r>
            <a:r>
              <a:rPr lang="zh-CN" altLang="en-US" dirty="0"/>
              <a:t>进行选择。</a:t>
            </a:r>
            <a:endParaRPr lang="en-US" altLang="zh-CN" dirty="0"/>
          </a:p>
          <a:p>
            <a:pPr indent="720000">
              <a:buNone/>
            </a:pPr>
            <a:endParaRPr lang="zh-CN" altLang="en-US" dirty="0">
              <a:solidFill>
                <a:srgbClr val="0A10FE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ACDA0-DD81-7CF4-2979-E0FBA651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89DEB-919C-A36C-D09D-39A0D979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3D24A-B154-8DA3-89EE-927A13FD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22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3533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B048E-898C-14C6-0286-34C5DB26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2D7588-5DE5-20BF-BE13-46FB1C302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一维数据插值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>
                <a:solidFill>
                  <a:srgbClr val="0A10FE"/>
                </a:solidFill>
              </a:rPr>
              <a:t>‘linear’</a:t>
            </a:r>
            <a:r>
              <a:rPr lang="zh-CN" altLang="en-US" dirty="0">
                <a:solidFill>
                  <a:srgbClr val="0A10FE"/>
                </a:solidFill>
              </a:rPr>
              <a:t>插值：</a:t>
            </a:r>
            <a:r>
              <a:rPr lang="zh-CN" altLang="en-US" dirty="0"/>
              <a:t>两点连线确定插入点的样本值；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>
                <a:solidFill>
                  <a:srgbClr val="0A10FE"/>
                </a:solidFill>
              </a:rPr>
              <a:t>‘nearest’</a:t>
            </a:r>
            <a:r>
              <a:rPr lang="zh-CN" altLang="en-US" dirty="0">
                <a:solidFill>
                  <a:srgbClr val="0A10FE"/>
                </a:solidFill>
              </a:rPr>
              <a:t>插值：</a:t>
            </a:r>
            <a:r>
              <a:rPr lang="zh-CN" altLang="en-US" dirty="0"/>
              <a:t>根据最近邻思想进行样本插值；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>
                <a:solidFill>
                  <a:srgbClr val="0A10FE"/>
                </a:solidFill>
              </a:rPr>
              <a:t>‘</a:t>
            </a:r>
            <a:r>
              <a:rPr lang="en-US" altLang="zh-CN" dirty="0" err="1">
                <a:solidFill>
                  <a:srgbClr val="0A10FE"/>
                </a:solidFill>
              </a:rPr>
              <a:t>pchip</a:t>
            </a:r>
            <a:r>
              <a:rPr lang="en-US" altLang="zh-CN" dirty="0">
                <a:solidFill>
                  <a:srgbClr val="0A10FE"/>
                </a:solidFill>
              </a:rPr>
              <a:t>’</a:t>
            </a:r>
            <a:r>
              <a:rPr lang="zh-CN" altLang="en-US" dirty="0">
                <a:solidFill>
                  <a:srgbClr val="0A10FE"/>
                </a:solidFill>
              </a:rPr>
              <a:t>插值：</a:t>
            </a:r>
            <a:r>
              <a:rPr lang="zh-CN" altLang="en-US" dirty="0"/>
              <a:t>基于分段的三次多项式，利用了一阶导数，插值函数较为光滑；函数</a:t>
            </a:r>
            <a:r>
              <a:rPr lang="en-US" altLang="zh-CN" dirty="0" err="1"/>
              <a:t>pchip</a:t>
            </a:r>
            <a:r>
              <a:rPr lang="en-US" altLang="zh-CN" dirty="0"/>
              <a:t>(X,Y,X1)</a:t>
            </a:r>
            <a:r>
              <a:rPr lang="zh-CN" altLang="en-US" dirty="0"/>
              <a:t>和</a:t>
            </a:r>
            <a:r>
              <a:rPr lang="en-US" altLang="zh-CN" dirty="0"/>
              <a:t>interp1(X,Y,X1, ‘</a:t>
            </a:r>
            <a:r>
              <a:rPr lang="en-US" altLang="zh-CN" dirty="0" err="1"/>
              <a:t>pchip</a:t>
            </a:r>
            <a:r>
              <a:rPr lang="en-US" altLang="zh-CN" dirty="0"/>
              <a:t>’)</a:t>
            </a:r>
            <a:r>
              <a:rPr lang="zh-CN" altLang="en-US" dirty="0"/>
              <a:t>等价；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>
                <a:solidFill>
                  <a:srgbClr val="0A10FE"/>
                </a:solidFill>
              </a:rPr>
              <a:t>‘spline’</a:t>
            </a:r>
            <a:r>
              <a:rPr lang="zh-CN" altLang="en-US" dirty="0">
                <a:solidFill>
                  <a:srgbClr val="0A10FE"/>
                </a:solidFill>
              </a:rPr>
              <a:t>插值：</a:t>
            </a:r>
            <a:r>
              <a:rPr lang="zh-CN" altLang="en-US" dirty="0"/>
              <a:t>分段构造三次多项式，利用了一、二阶导数，函数及节点处光滑；函数</a:t>
            </a:r>
            <a:r>
              <a:rPr lang="en-US" altLang="zh-CN" dirty="0"/>
              <a:t>spline(X,Y,X1)</a:t>
            </a:r>
            <a:r>
              <a:rPr lang="zh-CN" altLang="en-US" dirty="0"/>
              <a:t>与</a:t>
            </a:r>
            <a:r>
              <a:rPr lang="en-US" altLang="zh-CN" dirty="0"/>
              <a:t>interp1(X,Y,X1, ‘spline’)</a:t>
            </a:r>
            <a:r>
              <a:rPr lang="zh-CN" altLang="en-US" dirty="0"/>
              <a:t>等价。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>
                <a:solidFill>
                  <a:srgbClr val="0A10FE"/>
                </a:solidFill>
              </a:rPr>
              <a:t>注意：</a:t>
            </a:r>
            <a:r>
              <a:rPr lang="en-US" altLang="zh-CN" dirty="0">
                <a:solidFill>
                  <a:srgbClr val="0A10FE"/>
                </a:solidFill>
              </a:rPr>
              <a:t> </a:t>
            </a:r>
            <a:r>
              <a:rPr lang="en-US" altLang="zh-CN" dirty="0"/>
              <a:t>‘linear’</a:t>
            </a:r>
            <a:r>
              <a:rPr lang="zh-CN" altLang="en-US" dirty="0"/>
              <a:t>和</a:t>
            </a:r>
            <a:r>
              <a:rPr lang="en-US" altLang="zh-CN" dirty="0"/>
              <a:t>‘nearest’</a:t>
            </a:r>
            <a:r>
              <a:rPr lang="zh-CN" altLang="en-US" dirty="0"/>
              <a:t>插值方法不允许插值点超出范围，否则给出</a:t>
            </a:r>
            <a:r>
              <a:rPr lang="en-US" altLang="zh-CN" dirty="0" err="1"/>
              <a:t>NaN</a:t>
            </a:r>
            <a:r>
              <a:rPr lang="zh-CN" altLang="en-US" dirty="0"/>
              <a:t>错误；其他方法则执行外插算法。</a:t>
            </a:r>
            <a:endParaRPr lang="en-US" altLang="zh-CN" dirty="0"/>
          </a:p>
          <a:p>
            <a:pPr indent="720000">
              <a:buNone/>
            </a:pPr>
            <a:endParaRPr lang="zh-CN" altLang="en-US" dirty="0">
              <a:solidFill>
                <a:srgbClr val="0A10FE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ACDA0-DD81-7CF4-2979-E0FBA651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89DEB-919C-A36C-D09D-39A0D979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43D24A-B154-8DA3-89EE-927A13FD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23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1680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A39089-3009-2327-66C2-ADA2105A6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036B56-C68A-C613-B78E-E2EC0DB1E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5-10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用不同的插值方法计算在</a:t>
            </a:r>
            <a:r>
              <a:rPr lang="en-US" altLang="zh-CN" dirty="0"/>
              <a:t>π/2</a:t>
            </a:r>
            <a:r>
              <a:rPr lang="zh-CN" altLang="en-US" dirty="0"/>
              <a:t>点的值。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x = 0:0.2:pi; y = sin(x);   </a:t>
            </a:r>
            <a:r>
              <a:rPr lang="en-US" altLang="zh-CN" dirty="0">
                <a:solidFill>
                  <a:schemeClr val="accent6"/>
                </a:solidFill>
              </a:rPr>
              <a:t>% </a:t>
            </a:r>
            <a:r>
              <a:rPr lang="zh-CN" altLang="en-US" dirty="0">
                <a:solidFill>
                  <a:schemeClr val="accent6"/>
                </a:solidFill>
              </a:rPr>
              <a:t>给出插值点和样本值</a:t>
            </a:r>
            <a:endParaRPr lang="en-US" altLang="zh-CN" dirty="0">
              <a:solidFill>
                <a:schemeClr val="accent6"/>
              </a:solidFill>
            </a:endParaRP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14DE82-2335-B7DC-830B-61277E8E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3CD58B-EECC-E65C-E156-581A166E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A7FEA-6A5B-7B4B-ADBE-7E5FD715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24</a:t>
            </a:fld>
            <a:r>
              <a:rPr lang="zh-CN" altLang="en-US"/>
              <a:t>页</a:t>
            </a:r>
            <a:endParaRPr lang="zh-CN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295D4355-2A94-70E9-90BA-CFD7BCD6E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472617"/>
              </p:ext>
            </p:extLst>
          </p:nvPr>
        </p:nvGraphicFramePr>
        <p:xfrm>
          <a:off x="1044975" y="2448289"/>
          <a:ext cx="6127782" cy="341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2594">
                  <a:extLst>
                    <a:ext uri="{9D8B030D-6E8A-4147-A177-3AD203B41FA5}">
                      <a16:colId xmlns:a16="http://schemas.microsoft.com/office/drawing/2014/main" val="3747248840"/>
                    </a:ext>
                  </a:extLst>
                </a:gridCol>
                <a:gridCol w="2711289">
                  <a:extLst>
                    <a:ext uri="{9D8B030D-6E8A-4147-A177-3AD203B41FA5}">
                      <a16:colId xmlns:a16="http://schemas.microsoft.com/office/drawing/2014/main" val="910087519"/>
                    </a:ext>
                  </a:extLst>
                </a:gridCol>
                <a:gridCol w="1373899">
                  <a:extLst>
                    <a:ext uri="{9D8B030D-6E8A-4147-A177-3AD203B41FA5}">
                      <a16:colId xmlns:a16="http://schemas.microsoft.com/office/drawing/2014/main" val="2234209306"/>
                    </a:ext>
                  </a:extLst>
                </a:gridCol>
              </a:tblGrid>
              <a:tr h="44780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插值方法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函数形式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插值结果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321191"/>
                  </a:ext>
                </a:extLst>
              </a:tr>
              <a:tr h="44780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默认（线性插值）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interp1(x,y,pi/2) 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0.9975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700641"/>
                  </a:ext>
                </a:extLst>
              </a:tr>
              <a:tr h="63096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最近点插值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interp1(</a:t>
                      </a:r>
                      <a:r>
                        <a:rPr lang="en-US" altLang="zh-CN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x,y,pi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/2,'nearest')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0.9996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687253"/>
                  </a:ext>
                </a:extLst>
              </a:tr>
              <a:tr h="630969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线性插值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interp1(</a:t>
                      </a:r>
                      <a:r>
                        <a:rPr lang="en-US" altLang="zh-CN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x,y,pi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/2,'linear') 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0.9975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5023"/>
                  </a:ext>
                </a:extLst>
              </a:tr>
              <a:tr h="630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次埃尔米特插值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interp1(x,y,pi/2,'pchip') 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0.9992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457249"/>
                  </a:ext>
                </a:extLst>
              </a:tr>
              <a:tr h="630969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zh-CN" altLang="en-US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次样条插值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interp1(</a:t>
                      </a:r>
                      <a:r>
                        <a:rPr lang="en-US" altLang="zh-CN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x,y,pi</a:t>
                      </a:r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/2,'spline')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1.0000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982677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F11DC84A-E2FC-A03B-5F6F-2EE274A6F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025" y="2448289"/>
            <a:ext cx="4411566" cy="3524245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6F5B1D2-69F3-1361-4443-B76BD845DC99}"/>
              </a:ext>
            </a:extLst>
          </p:cNvPr>
          <p:cNvCxnSpPr>
            <a:cxnSpLocks/>
          </p:cNvCxnSpPr>
          <p:nvPr/>
        </p:nvCxnSpPr>
        <p:spPr>
          <a:xfrm flipV="1">
            <a:off x="9617283" y="1837990"/>
            <a:ext cx="0" cy="43468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598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43D76-6E17-B756-AAD8-E4310335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A6B0A-AE4D-C4DF-DC57-6873A4888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157934"/>
            <a:ext cx="11096672" cy="5065186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5-11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某观测站测得某日</a:t>
            </a:r>
            <a:r>
              <a:rPr lang="en-US" altLang="zh-CN" dirty="0"/>
              <a:t>6:00</a:t>
            </a:r>
            <a:r>
              <a:rPr lang="zh-CN" altLang="en-US" dirty="0"/>
              <a:t>时至</a:t>
            </a:r>
            <a:r>
              <a:rPr lang="en-US" altLang="zh-CN" dirty="0"/>
              <a:t>18:00</a:t>
            </a:r>
            <a:r>
              <a:rPr lang="zh-CN" altLang="en-US" dirty="0"/>
              <a:t>时之间每隔</a:t>
            </a:r>
            <a:r>
              <a:rPr lang="en-US" altLang="zh-CN" dirty="0"/>
              <a:t>2</a:t>
            </a:r>
            <a:r>
              <a:rPr lang="zh-CN" altLang="en-US" dirty="0"/>
              <a:t>小时的室内外温度</a:t>
            </a:r>
            <a:r>
              <a:rPr lang="en-US" altLang="zh-CN" dirty="0"/>
              <a:t>(℃)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zh-CN" altLang="en-US" dirty="0"/>
              <a:t>用</a:t>
            </a:r>
            <a:r>
              <a:rPr lang="en-US" altLang="zh-CN" dirty="0"/>
              <a:t>3</a:t>
            </a:r>
            <a:r>
              <a:rPr lang="zh-CN" altLang="en-US" dirty="0"/>
              <a:t>次样条插值分别求得该日室内外</a:t>
            </a:r>
            <a:r>
              <a:rPr lang="en-US" altLang="zh-CN" dirty="0"/>
              <a:t>6:30</a:t>
            </a:r>
            <a:r>
              <a:rPr lang="zh-CN" altLang="en-US" dirty="0"/>
              <a:t>至</a:t>
            </a:r>
            <a:r>
              <a:rPr lang="en-US" altLang="zh-CN" dirty="0"/>
              <a:t>17:30</a:t>
            </a:r>
            <a:r>
              <a:rPr lang="zh-CN" altLang="en-US" dirty="0"/>
              <a:t>时之间每隔</a:t>
            </a:r>
            <a:r>
              <a:rPr lang="en-US" altLang="zh-CN" dirty="0"/>
              <a:t>2</a:t>
            </a:r>
            <a:r>
              <a:rPr lang="zh-CN" altLang="en-US" dirty="0"/>
              <a:t>小时各点的近似温度</a:t>
            </a:r>
            <a:r>
              <a:rPr lang="en-US" altLang="zh-CN" dirty="0"/>
              <a:t>(℃)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设时间变量</a:t>
            </a:r>
            <a:r>
              <a:rPr lang="en-US" altLang="zh-CN" dirty="0"/>
              <a:t>h</a:t>
            </a:r>
            <a:r>
              <a:rPr lang="zh-CN" altLang="en-US" dirty="0"/>
              <a:t>为一行向量，温度变量</a:t>
            </a:r>
            <a:r>
              <a:rPr lang="en-US" altLang="zh-CN" dirty="0"/>
              <a:t>t</a:t>
            </a:r>
            <a:r>
              <a:rPr lang="zh-CN" altLang="en-US" dirty="0"/>
              <a:t>为一个两列矩阵，其中第一列存放室内温度，第二列储存室外温度。命令如下：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h = 6:2:18;  t = [18,20,22,25,30,28,24; 15,19,24,28,34,32,30]’;</a:t>
            </a:r>
          </a:p>
          <a:p>
            <a:pPr indent="720000">
              <a:buNone/>
            </a:pPr>
            <a:r>
              <a:rPr lang="en-US" altLang="zh-CN" dirty="0"/>
              <a:t>XI = 6.5:2:17.5; YI = interp1(</a:t>
            </a:r>
            <a:r>
              <a:rPr lang="en-US" altLang="zh-CN" dirty="0" err="1"/>
              <a:t>h,t,XI,"spline</a:t>
            </a:r>
            <a:r>
              <a:rPr lang="en-US" altLang="zh-CN" dirty="0"/>
              <a:t>")     %</a:t>
            </a:r>
            <a:r>
              <a:rPr lang="zh-CN" altLang="en-US" dirty="0"/>
              <a:t>用</a:t>
            </a:r>
            <a:r>
              <a:rPr lang="en-US" altLang="zh-CN" dirty="0"/>
              <a:t>3</a:t>
            </a:r>
            <a:r>
              <a:rPr lang="zh-CN" altLang="en-US" dirty="0"/>
              <a:t>次样条插值计算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35FFB-E765-5A99-0F03-F5F0308E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1A3E33-B15F-533E-7E2F-92BAA713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F141A-764D-7E5F-9CD3-4B5C9D2E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25</a:t>
            </a:fld>
            <a:r>
              <a:rPr lang="zh-CN" altLang="en-US"/>
              <a:t>页</a:t>
            </a:r>
            <a:endParaRPr lang="zh-CN" altLang="en-US" dirty="0"/>
          </a:p>
        </p:txBody>
      </p:sp>
      <p:graphicFrame>
        <p:nvGraphicFramePr>
          <p:cNvPr id="9" name="表格 9">
            <a:extLst>
              <a:ext uri="{FF2B5EF4-FFF2-40B4-BE49-F238E27FC236}">
                <a16:creationId xmlns:a16="http://schemas.microsoft.com/office/drawing/2014/main" id="{C9A5606F-E36C-46E3-075D-01F8DDBDA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424684"/>
              </p:ext>
            </p:extLst>
          </p:nvPr>
        </p:nvGraphicFramePr>
        <p:xfrm>
          <a:off x="1991821" y="1831198"/>
          <a:ext cx="84840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392">
                  <a:extLst>
                    <a:ext uri="{9D8B030D-6E8A-4147-A177-3AD203B41FA5}">
                      <a16:colId xmlns:a16="http://schemas.microsoft.com/office/drawing/2014/main" val="2653902122"/>
                    </a:ext>
                  </a:extLst>
                </a:gridCol>
                <a:gridCol w="1107389">
                  <a:extLst>
                    <a:ext uri="{9D8B030D-6E8A-4147-A177-3AD203B41FA5}">
                      <a16:colId xmlns:a16="http://schemas.microsoft.com/office/drawing/2014/main" val="2570227216"/>
                    </a:ext>
                  </a:extLst>
                </a:gridCol>
                <a:gridCol w="1024679">
                  <a:extLst>
                    <a:ext uri="{9D8B030D-6E8A-4147-A177-3AD203B41FA5}">
                      <a16:colId xmlns:a16="http://schemas.microsoft.com/office/drawing/2014/main" val="1850204359"/>
                    </a:ext>
                  </a:extLst>
                </a:gridCol>
                <a:gridCol w="951160">
                  <a:extLst>
                    <a:ext uri="{9D8B030D-6E8A-4147-A177-3AD203B41FA5}">
                      <a16:colId xmlns:a16="http://schemas.microsoft.com/office/drawing/2014/main" val="2548542932"/>
                    </a:ext>
                  </a:extLst>
                </a:gridCol>
                <a:gridCol w="951160">
                  <a:extLst>
                    <a:ext uri="{9D8B030D-6E8A-4147-A177-3AD203B41FA5}">
                      <a16:colId xmlns:a16="http://schemas.microsoft.com/office/drawing/2014/main" val="589387603"/>
                    </a:ext>
                  </a:extLst>
                </a:gridCol>
                <a:gridCol w="997109">
                  <a:extLst>
                    <a:ext uri="{9D8B030D-6E8A-4147-A177-3AD203B41FA5}">
                      <a16:colId xmlns:a16="http://schemas.microsoft.com/office/drawing/2014/main" val="1498103415"/>
                    </a:ext>
                  </a:extLst>
                </a:gridCol>
                <a:gridCol w="918995">
                  <a:extLst>
                    <a:ext uri="{9D8B030D-6E8A-4147-A177-3AD203B41FA5}">
                      <a16:colId xmlns:a16="http://schemas.microsoft.com/office/drawing/2014/main" val="137574303"/>
                    </a:ext>
                  </a:extLst>
                </a:gridCol>
                <a:gridCol w="1063172">
                  <a:extLst>
                    <a:ext uri="{9D8B030D-6E8A-4147-A177-3AD203B41FA5}">
                      <a16:colId xmlns:a16="http://schemas.microsoft.com/office/drawing/2014/main" val="1377361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时间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93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室内温度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1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室外温度 </a:t>
                      </a:r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30.0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644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591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43D76-6E17-B756-AAD8-E4310335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8A6B0A-AE4D-C4DF-DC57-6873A4888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157934"/>
            <a:ext cx="4652623" cy="5065186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5-11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命令如下：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h = 6:2:18; </a:t>
            </a:r>
          </a:p>
          <a:p>
            <a:pPr>
              <a:buNone/>
            </a:pPr>
            <a:r>
              <a:rPr lang="en-US" altLang="zh-CN" dirty="0"/>
              <a:t>t = [18,20,22,25,30,28,24; 15,19,24,28,34,32,30]’;</a:t>
            </a:r>
          </a:p>
          <a:p>
            <a:pPr>
              <a:buNone/>
            </a:pPr>
            <a:r>
              <a:rPr lang="en-US" altLang="zh-CN" dirty="0"/>
              <a:t>XI = 6.5:2:17.5; YI = interp1(</a:t>
            </a:r>
            <a:r>
              <a:rPr lang="en-US" altLang="zh-CN" dirty="0" err="1"/>
              <a:t>h,t,XI,"spline</a:t>
            </a:r>
            <a:r>
              <a:rPr lang="en-US" altLang="zh-CN" dirty="0"/>
              <a:t>")     %</a:t>
            </a:r>
            <a:r>
              <a:rPr lang="zh-CN" altLang="en-US" dirty="0"/>
              <a:t>用</a:t>
            </a:r>
            <a:r>
              <a:rPr lang="en-US" altLang="zh-CN" dirty="0"/>
              <a:t>3</a:t>
            </a:r>
            <a:r>
              <a:rPr lang="zh-CN" altLang="en-US" dirty="0"/>
              <a:t>次样条插值计算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rgbClr val="0A10FE"/>
                </a:solidFill>
              </a:rPr>
              <a:t>scatter(XI,YI(:,2),'</a:t>
            </a:r>
            <a:r>
              <a:rPr lang="en-US" altLang="zh-CN" dirty="0" err="1">
                <a:solidFill>
                  <a:srgbClr val="0A10FE"/>
                </a:solidFill>
              </a:rPr>
              <a:t>MarkerEdgeColor</a:t>
            </a:r>
            <a:r>
              <a:rPr lang="en-US" altLang="zh-CN" dirty="0">
                <a:solidFill>
                  <a:srgbClr val="0A10FE"/>
                </a:solidFill>
              </a:rPr>
              <a:t>','r','</a:t>
            </a:r>
            <a:r>
              <a:rPr lang="en-US" altLang="zh-CN" dirty="0" err="1">
                <a:solidFill>
                  <a:srgbClr val="0A10FE"/>
                </a:solidFill>
              </a:rPr>
              <a:t>MarkerFaceColor</a:t>
            </a:r>
            <a:r>
              <a:rPr lang="en-US" altLang="zh-CN" dirty="0">
                <a:solidFill>
                  <a:srgbClr val="0A10FE"/>
                </a:solidFill>
              </a:rPr>
              <a:t>','b', 'LineWidth',1.5)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C35FFB-E765-5A99-0F03-F5F0308E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1A3E33-B15F-533E-7E2F-92BAA713A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F141A-764D-7E5F-9CD3-4B5C9D2E8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26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1760064-0CD8-4CAD-3589-5B0FC5210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1298" y="1375116"/>
            <a:ext cx="5652502" cy="44885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74782DFB-C556-D5A9-2207-4F09C75B1EF4}"/>
              </a:ext>
            </a:extLst>
          </p:cNvPr>
          <p:cNvSpPr txBox="1"/>
          <p:nvPr/>
        </p:nvSpPr>
        <p:spPr>
          <a:xfrm>
            <a:off x="7843026" y="585378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样条插值计算结果</a:t>
            </a:r>
          </a:p>
        </p:txBody>
      </p:sp>
    </p:spTree>
    <p:extLst>
      <p:ext uri="{BB962C8B-B14F-4D97-AF65-F5344CB8AC3E}">
        <p14:creationId xmlns:p14="http://schemas.microsoft.com/office/powerpoint/2010/main" val="1842554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7E63A-7F2F-9DFC-B502-A65BB1E0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8AD1A-E966-F6F1-CFC6-CDFA792B5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二维数据插值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在</a:t>
            </a:r>
            <a:r>
              <a:rPr lang="en-US" altLang="zh-CN" dirty="0"/>
              <a:t>MATLAB</a:t>
            </a:r>
            <a:r>
              <a:rPr lang="zh-CN" altLang="en-US" dirty="0"/>
              <a:t>中，提供了解决二维插值问题的函数</a:t>
            </a:r>
            <a:r>
              <a:rPr lang="en-US" altLang="zh-CN" dirty="0"/>
              <a:t>interp2</a:t>
            </a:r>
            <a:r>
              <a:rPr lang="zh-CN" altLang="en-US" dirty="0"/>
              <a:t>，其调用格式为：</a:t>
            </a:r>
            <a:r>
              <a:rPr lang="en-US" altLang="zh-CN" dirty="0"/>
              <a:t>Z1 = interp2(X,Y,Z,X1,Y1,'method‘)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其中</a:t>
            </a:r>
            <a:r>
              <a:rPr lang="en-US" altLang="zh-CN" dirty="0"/>
              <a:t>X,Y</a:t>
            </a:r>
            <a:r>
              <a:rPr lang="zh-CN" altLang="en-US" dirty="0"/>
              <a:t>是两个向量，分别描述两个参数的采样点，</a:t>
            </a:r>
            <a:r>
              <a:rPr lang="en-US" altLang="zh-CN" dirty="0"/>
              <a:t>Z</a:t>
            </a:r>
            <a:r>
              <a:rPr lang="zh-CN" altLang="en-US" dirty="0"/>
              <a:t>是与参数采样点对应的函数值，</a:t>
            </a:r>
            <a:r>
              <a:rPr lang="en-US" altLang="zh-CN" dirty="0">
                <a:solidFill>
                  <a:srgbClr val="0A10FE"/>
                </a:solidFill>
              </a:rPr>
              <a:t>X1,Y1</a:t>
            </a:r>
            <a:r>
              <a:rPr lang="zh-CN" altLang="en-US" dirty="0">
                <a:solidFill>
                  <a:srgbClr val="0A10FE"/>
                </a:solidFill>
              </a:rPr>
              <a:t>是两个向量或标量，描述欲插值的点。</a:t>
            </a:r>
            <a:r>
              <a:rPr lang="en-US" altLang="zh-CN" dirty="0">
                <a:solidFill>
                  <a:srgbClr val="0A10FE"/>
                </a:solidFill>
              </a:rPr>
              <a:t>Z1</a:t>
            </a:r>
            <a:r>
              <a:rPr lang="zh-CN" altLang="en-US" dirty="0">
                <a:solidFill>
                  <a:srgbClr val="0A10FE"/>
                </a:solidFill>
              </a:rPr>
              <a:t>是根据相应的插值方法得到的插值结果。</a:t>
            </a:r>
            <a:r>
              <a:rPr lang="en-US" altLang="zh-CN" dirty="0"/>
              <a:t>method</a:t>
            </a:r>
            <a:r>
              <a:rPr lang="zh-CN" altLang="en-US" dirty="0"/>
              <a:t>的取值与一维插值函数相同，但不支持‘</a:t>
            </a:r>
            <a:r>
              <a:rPr lang="en-US" altLang="zh-CN" dirty="0" err="1"/>
              <a:t>pchip</a:t>
            </a:r>
            <a:r>
              <a:rPr lang="en-US" altLang="zh-CN" dirty="0"/>
              <a:t>’</a:t>
            </a:r>
            <a:r>
              <a:rPr lang="zh-CN" altLang="en-US" dirty="0"/>
              <a:t>。</a:t>
            </a:r>
            <a:r>
              <a:rPr lang="en-US" altLang="zh-CN" dirty="0">
                <a:solidFill>
                  <a:srgbClr val="0A10FE"/>
                </a:solidFill>
              </a:rPr>
              <a:t>X,Y,Z</a:t>
            </a:r>
            <a:r>
              <a:rPr lang="zh-CN" altLang="en-US" dirty="0">
                <a:solidFill>
                  <a:srgbClr val="0A10FE"/>
                </a:solidFill>
              </a:rPr>
              <a:t>也可以是矩阵形式。</a:t>
            </a:r>
            <a:r>
              <a:rPr lang="zh-CN" altLang="en-US" dirty="0"/>
              <a:t>同样，使用“</a:t>
            </a:r>
            <a:r>
              <a:rPr lang="en-US" altLang="zh-CN" dirty="0"/>
              <a:t>linear”</a:t>
            </a:r>
            <a:r>
              <a:rPr lang="zh-CN" altLang="en-US" dirty="0"/>
              <a:t>和“</a:t>
            </a:r>
            <a:r>
              <a:rPr lang="en-US" altLang="zh-CN" dirty="0"/>
              <a:t>nearest”</a:t>
            </a:r>
            <a:r>
              <a:rPr lang="zh-CN" altLang="en-US" dirty="0"/>
              <a:t>，</a:t>
            </a:r>
            <a:r>
              <a:rPr lang="en-US" altLang="zh-CN" dirty="0"/>
              <a:t>X1,Y1</a:t>
            </a:r>
            <a:r>
              <a:rPr lang="zh-CN" altLang="en-US" dirty="0"/>
              <a:t>的取值范围不能超出</a:t>
            </a:r>
            <a:r>
              <a:rPr lang="en-US" altLang="zh-CN" dirty="0"/>
              <a:t>X,Y</a:t>
            </a:r>
            <a:r>
              <a:rPr lang="zh-CN" altLang="en-US" dirty="0"/>
              <a:t>的给定范围，否则，会给出“</a:t>
            </a:r>
            <a:r>
              <a:rPr lang="en-US" altLang="zh-CN" dirty="0" err="1"/>
              <a:t>NaN</a:t>
            </a:r>
            <a:r>
              <a:rPr lang="en-US" altLang="zh-CN" dirty="0"/>
              <a:t>”</a:t>
            </a:r>
            <a:r>
              <a:rPr lang="zh-CN" altLang="en-US" dirty="0"/>
              <a:t>错误。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B0565D-113A-9031-7040-EF666A04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AE9E4-8C9B-9F9F-024B-1E77038F9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C1F83E-B721-4FDD-A070-9A8A4C64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27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5982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73DEC-23B3-1300-40A7-6F7E5F43B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D9998A-1C1A-13A3-8C62-0C8CE0757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5-12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设</a:t>
            </a:r>
            <a:r>
              <a:rPr lang="en-US" altLang="zh-CN" sz="2800" dirty="0">
                <a:latin typeface="Times New Roman" panose="02020603050405020304" pitchFamily="18" charset="0"/>
              </a:rPr>
              <a:t>z=x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+y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2 </a:t>
            </a:r>
            <a:r>
              <a:rPr lang="zh-CN" altLang="en-US" dirty="0"/>
              <a:t>，对</a:t>
            </a:r>
            <a:r>
              <a:rPr lang="en-US" altLang="zh-CN" dirty="0"/>
              <a:t>z</a:t>
            </a:r>
            <a:r>
              <a:rPr lang="zh-CN" altLang="en-US" dirty="0"/>
              <a:t>函数在</a:t>
            </a:r>
            <a:r>
              <a:rPr lang="en-US" altLang="zh-CN" dirty="0"/>
              <a:t>[0,1]×[0,2]</a:t>
            </a:r>
            <a:r>
              <a:rPr lang="zh-CN" altLang="en-US" dirty="0"/>
              <a:t>区域内进行插值。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）产生数据                      </a:t>
            </a:r>
            <a:r>
              <a:rPr lang="en-US" altLang="zh-CN" dirty="0"/>
              <a:t>2</a:t>
            </a:r>
            <a:r>
              <a:rPr lang="zh-CN" altLang="en-US" dirty="0"/>
              <a:t>）基于插值函数和方法进行插值</a:t>
            </a:r>
            <a:endParaRPr lang="en-US" altLang="zh-CN" dirty="0"/>
          </a:p>
          <a:p>
            <a:pPr>
              <a:buNone/>
            </a:pPr>
            <a:r>
              <a:rPr lang="es-ES" altLang="zh-CN" dirty="0"/>
              <a:t>x = 0:0.1:1;</a:t>
            </a:r>
          </a:p>
          <a:p>
            <a:pPr>
              <a:buNone/>
            </a:pPr>
            <a:r>
              <a:rPr lang="es-ES" altLang="zh-CN" dirty="0"/>
              <a:t>y = 0:0.2:2;</a:t>
            </a:r>
          </a:p>
          <a:p>
            <a:pPr>
              <a:buNone/>
            </a:pPr>
            <a:r>
              <a:rPr lang="es-ES" altLang="zh-CN" dirty="0"/>
              <a:t>[X,Y] = meshgrid(x,y);</a:t>
            </a:r>
          </a:p>
          <a:p>
            <a:pPr>
              <a:buNone/>
            </a:pPr>
            <a:r>
              <a:rPr lang="es-ES" altLang="zh-CN" dirty="0"/>
              <a:t>Z = X.^2+Y.^2;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0CECF6-C6B2-0724-D47D-618BD333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4A2C2-E225-50FE-3D0B-931323CF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6E3AEB-88F6-0800-986C-6B19F5B6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28</a:t>
            </a:fld>
            <a:r>
              <a:rPr lang="zh-CN" altLang="en-US"/>
              <a:t>页</a:t>
            </a:r>
            <a:endParaRPr lang="zh-CN" altLang="en-US" dirty="0"/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123CEA2E-490B-A5FB-BDD8-E1A60E728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728411"/>
              </p:ext>
            </p:extLst>
          </p:nvPr>
        </p:nvGraphicFramePr>
        <p:xfrm>
          <a:off x="4708041" y="2583055"/>
          <a:ext cx="69191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9570">
                  <a:extLst>
                    <a:ext uri="{9D8B030D-6E8A-4147-A177-3AD203B41FA5}">
                      <a16:colId xmlns:a16="http://schemas.microsoft.com/office/drawing/2014/main" val="2100035170"/>
                    </a:ext>
                  </a:extLst>
                </a:gridCol>
                <a:gridCol w="3459570">
                  <a:extLst>
                    <a:ext uri="{9D8B030D-6E8A-4147-A177-3AD203B41FA5}">
                      <a16:colId xmlns:a16="http://schemas.microsoft.com/office/drawing/2014/main" val="1234761641"/>
                    </a:ext>
                  </a:extLst>
                </a:gridCol>
              </a:tblGrid>
              <a:tr h="300647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插值表达式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547528"/>
                  </a:ext>
                </a:extLst>
              </a:tr>
              <a:tr h="300647">
                <a:tc>
                  <a:txBody>
                    <a:bodyPr/>
                    <a:lstStyle/>
                    <a:p>
                      <a:pPr algn="ctr"/>
                      <a:r>
                        <a:rPr lang="es-ES" altLang="zh-CN" b="1" dirty="0"/>
                        <a:t>interp2(x,y,Z,0.5,0.5) 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在</a:t>
                      </a:r>
                      <a:r>
                        <a:rPr lang="en-US" altLang="zh-CN" b="1" dirty="0"/>
                        <a:t>(0.5,0.5)</a:t>
                      </a:r>
                      <a:r>
                        <a:rPr lang="zh-CN" altLang="en-US" b="1" dirty="0"/>
                        <a:t>点插值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835096"/>
                  </a:ext>
                </a:extLst>
              </a:tr>
              <a:tr h="300647">
                <a:tc>
                  <a:txBody>
                    <a:bodyPr/>
                    <a:lstStyle/>
                    <a:p>
                      <a:pPr algn="ctr"/>
                      <a:r>
                        <a:rPr lang="es-ES" altLang="zh-CN" b="1" dirty="0"/>
                        <a:t>interp2(x,y,Z,[0.5,0.6],0.4)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在</a:t>
                      </a:r>
                      <a:r>
                        <a:rPr lang="en-US" altLang="zh-CN" b="1" dirty="0"/>
                        <a:t>(0.5,0.4)</a:t>
                      </a:r>
                      <a:r>
                        <a:rPr lang="zh-CN" altLang="en-US" b="1" dirty="0"/>
                        <a:t>和</a:t>
                      </a:r>
                      <a:r>
                        <a:rPr lang="en-US" altLang="zh-CN" b="1" dirty="0"/>
                        <a:t>(0.6,0.4)</a:t>
                      </a:r>
                      <a:r>
                        <a:rPr lang="zh-CN" altLang="en-US" b="1" dirty="0"/>
                        <a:t>处插值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14383"/>
                  </a:ext>
                </a:extLst>
              </a:tr>
              <a:tr h="300647">
                <a:tc>
                  <a:txBody>
                    <a:bodyPr/>
                    <a:lstStyle/>
                    <a:p>
                      <a:pPr algn="ctr"/>
                      <a:r>
                        <a:rPr lang="es-ES" altLang="zh-CN" b="1" dirty="0"/>
                        <a:t>interp2(x,y,Z,[0.5,0.6],[0.4,0.5])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在</a:t>
                      </a:r>
                      <a:r>
                        <a:rPr lang="en-US" altLang="zh-CN" b="1" dirty="0"/>
                        <a:t>(0.5,0.4)</a:t>
                      </a:r>
                      <a:r>
                        <a:rPr lang="zh-CN" altLang="en-US" b="1" dirty="0"/>
                        <a:t>和</a:t>
                      </a:r>
                      <a:r>
                        <a:rPr lang="en-US" altLang="zh-CN" b="1" dirty="0"/>
                        <a:t>(0.6,0.5)</a:t>
                      </a:r>
                      <a:r>
                        <a:rPr lang="zh-CN" altLang="en-US" b="1" dirty="0"/>
                        <a:t>处插值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13357"/>
                  </a:ext>
                </a:extLst>
              </a:tr>
              <a:tr h="300647">
                <a:tc>
                  <a:txBody>
                    <a:bodyPr/>
                    <a:lstStyle/>
                    <a:p>
                      <a:pPr algn="ctr"/>
                      <a:r>
                        <a:rPr lang="es-ES" altLang="zh-CN" b="1" dirty="0"/>
                        <a:t>interp2(x,y,Z,[0.5,0.6]',[0.4,0.5])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自动排列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138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3108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43B12-309C-3955-6B38-82C7BDC6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703E5-5CD3-B087-1D7F-DDD33C83B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5-13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某实验对一根长</a:t>
            </a:r>
            <a:r>
              <a:rPr lang="en-US" altLang="zh-CN" dirty="0"/>
              <a:t>10</a:t>
            </a:r>
            <a:r>
              <a:rPr lang="zh-CN" altLang="en-US" dirty="0"/>
              <a:t>米的钢轨进行热源的温度传播测试。用</a:t>
            </a:r>
            <a:r>
              <a:rPr lang="en-US" altLang="zh-CN" dirty="0"/>
              <a:t>x</a:t>
            </a:r>
            <a:r>
              <a:rPr lang="zh-CN" altLang="en-US" dirty="0"/>
              <a:t>表示测量点</a:t>
            </a:r>
            <a:r>
              <a:rPr lang="en-US" altLang="zh-CN" dirty="0"/>
              <a:t>0:2.5:10(</a:t>
            </a:r>
            <a:r>
              <a:rPr lang="zh-CN" altLang="en-US" dirty="0"/>
              <a:t>米</a:t>
            </a:r>
            <a:r>
              <a:rPr lang="en-US" altLang="zh-CN" dirty="0"/>
              <a:t>)</a:t>
            </a:r>
            <a:r>
              <a:rPr lang="zh-CN" altLang="en-US" dirty="0"/>
              <a:t>，用</a:t>
            </a:r>
            <a:r>
              <a:rPr lang="en-US" altLang="zh-CN" dirty="0"/>
              <a:t>h</a:t>
            </a:r>
            <a:r>
              <a:rPr lang="zh-CN" altLang="en-US" dirty="0"/>
              <a:t>表示测量时间</a:t>
            </a:r>
            <a:r>
              <a:rPr lang="en-US" altLang="zh-CN" dirty="0"/>
              <a:t>0:30:60(</a:t>
            </a:r>
            <a:r>
              <a:rPr lang="zh-CN" altLang="en-US" dirty="0"/>
              <a:t>秒</a:t>
            </a:r>
            <a:r>
              <a:rPr lang="en-US" altLang="zh-CN" dirty="0"/>
              <a:t>)</a:t>
            </a:r>
            <a:r>
              <a:rPr lang="zh-CN" altLang="en-US" dirty="0"/>
              <a:t>，用</a:t>
            </a:r>
            <a:r>
              <a:rPr lang="en-US" altLang="zh-CN" dirty="0"/>
              <a:t>T</a:t>
            </a:r>
            <a:r>
              <a:rPr lang="zh-CN" altLang="en-US" dirty="0"/>
              <a:t>表示测试所得各点的温度</a:t>
            </a:r>
            <a:r>
              <a:rPr lang="en-US" altLang="zh-CN" dirty="0"/>
              <a:t>(℃)</a:t>
            </a:r>
            <a:r>
              <a:rPr lang="zh-CN" altLang="en-US" dirty="0"/>
              <a:t>，如下表。试用线性插值求出在一分钟内每隔</a:t>
            </a:r>
            <a:r>
              <a:rPr lang="en-US" altLang="zh-CN" dirty="0"/>
              <a:t>20</a:t>
            </a:r>
            <a:r>
              <a:rPr lang="zh-CN" altLang="en-US" dirty="0"/>
              <a:t>秒、钢轨每隔</a:t>
            </a:r>
            <a:r>
              <a:rPr lang="en-US" altLang="zh-CN" dirty="0"/>
              <a:t>1</a:t>
            </a:r>
            <a:r>
              <a:rPr lang="zh-CN" altLang="en-US" dirty="0"/>
              <a:t>米处的温度</a:t>
            </a:r>
            <a:r>
              <a:rPr lang="en-US" altLang="zh-CN" dirty="0"/>
              <a:t>TI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B72109-7572-40B8-A1A6-33B9D7CC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5F7BF-FA71-CAEB-ECBE-1BBA925F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18130-A616-461C-30C6-BD472C55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29</a:t>
            </a:fld>
            <a:r>
              <a:rPr lang="zh-CN" altLang="en-US"/>
              <a:t>页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526143B8-02F4-8353-FFE9-FE1762343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345319"/>
              </p:ext>
            </p:extLst>
          </p:nvPr>
        </p:nvGraphicFramePr>
        <p:xfrm>
          <a:off x="1972265" y="3516685"/>
          <a:ext cx="812800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592068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517204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3792895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958947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96735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56066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342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9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761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490632"/>
                  </a:ext>
                </a:extLst>
              </a:tr>
            </a:tbl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2B7279A-2896-895C-E3BE-8EE91AE0E01F}"/>
              </a:ext>
            </a:extLst>
          </p:cNvPr>
          <p:cNvCxnSpPr>
            <a:cxnSpLocks/>
          </p:cNvCxnSpPr>
          <p:nvPr/>
        </p:nvCxnSpPr>
        <p:spPr>
          <a:xfrm>
            <a:off x="2582228" y="3526396"/>
            <a:ext cx="733742" cy="33059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1250292-A510-FF21-C1BE-CAE57532BF51}"/>
              </a:ext>
            </a:extLst>
          </p:cNvPr>
          <p:cNvSpPr txBox="1"/>
          <p:nvPr/>
        </p:nvSpPr>
        <p:spPr>
          <a:xfrm>
            <a:off x="3026451" y="3526396"/>
            <a:ext cx="271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X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66FE94DE-CB50-380A-CA6B-AD83BE1319D5}"/>
              </a:ext>
            </a:extLst>
          </p:cNvPr>
          <p:cNvCxnSpPr>
            <a:cxnSpLocks/>
          </p:cNvCxnSpPr>
          <p:nvPr/>
        </p:nvCxnSpPr>
        <p:spPr>
          <a:xfrm>
            <a:off x="1972265" y="3539255"/>
            <a:ext cx="1325290" cy="31773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61D31C46-DC47-4E07-9A1E-214023808E8E}"/>
              </a:ext>
            </a:extLst>
          </p:cNvPr>
          <p:cNvSpPr txBox="1"/>
          <p:nvPr/>
        </p:nvSpPr>
        <p:spPr>
          <a:xfrm>
            <a:off x="2113301" y="3629104"/>
            <a:ext cx="271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h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70B1BA-D9B8-D43F-DB03-7650874C65B6}"/>
              </a:ext>
            </a:extLst>
          </p:cNvPr>
          <p:cNvSpPr txBox="1"/>
          <p:nvPr/>
        </p:nvSpPr>
        <p:spPr>
          <a:xfrm>
            <a:off x="2358630" y="3456146"/>
            <a:ext cx="163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T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67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C1074-834D-CE73-8430-D1AE76A7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1FF1D-A02F-C776-FC6F-08180515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数据统计处理 </a:t>
            </a:r>
            <a:endParaRPr lang="en-US" altLang="zh-CN" dirty="0"/>
          </a:p>
          <a:p>
            <a:pPr lvl="1"/>
            <a:r>
              <a:rPr lang="zh-CN" altLang="en-US" dirty="0"/>
              <a:t>最大值和最小值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1. </a:t>
            </a:r>
            <a:r>
              <a:rPr lang="zh-CN" altLang="en-US" dirty="0"/>
              <a:t>求向量的最大值和最小值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   求一个向量</a:t>
            </a:r>
            <a:r>
              <a:rPr lang="en-US" altLang="zh-CN" dirty="0"/>
              <a:t>X</a:t>
            </a:r>
            <a:r>
              <a:rPr lang="zh-CN" altLang="en-US" dirty="0"/>
              <a:t>的最大值的函数有两种调用格式，分别是：</a:t>
            </a:r>
            <a:endParaRPr lang="en-US" altLang="zh-CN" dirty="0"/>
          </a:p>
          <a:p>
            <a:pPr lvl="1">
              <a:buNone/>
            </a:pPr>
            <a:r>
              <a:rPr lang="en-US" altLang="zh-CN" dirty="0">
                <a:solidFill>
                  <a:srgbClr val="0A10FE"/>
                </a:solidFill>
              </a:rPr>
              <a:t>   1</a:t>
            </a:r>
            <a:r>
              <a:rPr lang="zh-CN" altLang="en-US" dirty="0">
                <a:solidFill>
                  <a:srgbClr val="0A10FE"/>
                </a:solidFill>
              </a:rPr>
              <a:t>）</a:t>
            </a:r>
            <a:r>
              <a:rPr lang="en-US" altLang="zh-CN" dirty="0">
                <a:solidFill>
                  <a:srgbClr val="0A10FE"/>
                </a:solidFill>
              </a:rPr>
              <a:t>y = max(X)</a:t>
            </a:r>
            <a:r>
              <a:rPr lang="zh-CN" altLang="en-US" dirty="0">
                <a:solidFill>
                  <a:srgbClr val="0A10FE"/>
                </a:solidFill>
              </a:rPr>
              <a:t>：</a:t>
            </a:r>
            <a:r>
              <a:rPr lang="zh-CN" altLang="en-US" dirty="0"/>
              <a:t>返回向量</a:t>
            </a:r>
            <a:r>
              <a:rPr lang="en-US" altLang="zh-CN" dirty="0"/>
              <a:t>X</a:t>
            </a:r>
            <a:r>
              <a:rPr lang="zh-CN" altLang="en-US" dirty="0"/>
              <a:t>的最大值存入</a:t>
            </a:r>
            <a:r>
              <a:rPr lang="en-US" altLang="zh-CN" dirty="0"/>
              <a:t>y</a:t>
            </a:r>
            <a:r>
              <a:rPr lang="zh-CN" altLang="en-US" dirty="0"/>
              <a:t>，如果</a:t>
            </a:r>
            <a:r>
              <a:rPr lang="en-US" altLang="zh-CN" dirty="0"/>
              <a:t>X</a:t>
            </a:r>
            <a:r>
              <a:rPr lang="zh-CN" altLang="en-US" dirty="0"/>
              <a:t>中包含</a:t>
            </a:r>
            <a:r>
              <a:rPr lang="zh-CN" altLang="en-US" dirty="0">
                <a:solidFill>
                  <a:srgbClr val="0A10FE"/>
                </a:solidFill>
              </a:rPr>
              <a:t>复数元素，则按模取最大值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None/>
            </a:pPr>
            <a:r>
              <a:rPr lang="en-US" altLang="zh-CN" dirty="0">
                <a:solidFill>
                  <a:srgbClr val="0A10FE"/>
                </a:solidFill>
              </a:rPr>
              <a:t>   2</a:t>
            </a:r>
            <a:r>
              <a:rPr lang="zh-CN" altLang="en-US" dirty="0">
                <a:solidFill>
                  <a:srgbClr val="0A10FE"/>
                </a:solidFill>
              </a:rPr>
              <a:t>）</a:t>
            </a:r>
            <a:r>
              <a:rPr lang="en-US" altLang="zh-CN" dirty="0">
                <a:solidFill>
                  <a:srgbClr val="0A10FE"/>
                </a:solidFill>
              </a:rPr>
              <a:t>[y, I] = max(X)</a:t>
            </a:r>
            <a:r>
              <a:rPr lang="zh-CN" altLang="en-US" dirty="0">
                <a:solidFill>
                  <a:srgbClr val="0A10FE"/>
                </a:solidFill>
              </a:rPr>
              <a:t>：</a:t>
            </a:r>
            <a:r>
              <a:rPr lang="zh-CN" altLang="en-US" dirty="0"/>
              <a:t>返回向量</a:t>
            </a:r>
            <a:r>
              <a:rPr lang="en-US" altLang="zh-CN" dirty="0"/>
              <a:t>X</a:t>
            </a:r>
            <a:r>
              <a:rPr lang="zh-CN" altLang="en-US" dirty="0"/>
              <a:t>的最大值存入</a:t>
            </a:r>
            <a:r>
              <a:rPr lang="en-US" altLang="zh-CN" dirty="0"/>
              <a:t>y</a:t>
            </a:r>
            <a:r>
              <a:rPr lang="zh-CN" altLang="en-US" dirty="0"/>
              <a:t>，最大值的序号存入</a:t>
            </a:r>
            <a:r>
              <a:rPr lang="en-US" altLang="zh-CN" dirty="0"/>
              <a:t>I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>
              <a:buNone/>
            </a:pPr>
            <a:r>
              <a:rPr lang="zh-CN" altLang="en-US" dirty="0">
                <a:solidFill>
                  <a:srgbClr val="0A10FE"/>
                </a:solidFill>
              </a:rPr>
              <a:t>求向量</a:t>
            </a:r>
            <a:r>
              <a:rPr lang="en-US" altLang="zh-CN" dirty="0">
                <a:solidFill>
                  <a:srgbClr val="0A10FE"/>
                </a:solidFill>
              </a:rPr>
              <a:t>X</a:t>
            </a:r>
            <a:r>
              <a:rPr lang="zh-CN" altLang="en-US" dirty="0">
                <a:solidFill>
                  <a:srgbClr val="0A10FE"/>
                </a:solidFill>
              </a:rPr>
              <a:t>的最小值的函数是</a:t>
            </a:r>
            <a:r>
              <a:rPr lang="en-US" altLang="zh-CN" dirty="0">
                <a:solidFill>
                  <a:srgbClr val="0A10FE"/>
                </a:solidFill>
              </a:rPr>
              <a:t>min(X)</a:t>
            </a:r>
            <a:r>
              <a:rPr lang="zh-CN" altLang="en-US" dirty="0">
                <a:solidFill>
                  <a:srgbClr val="0A10FE"/>
                </a:solidFill>
              </a:rPr>
              <a:t>，用法和</a:t>
            </a:r>
            <a:r>
              <a:rPr lang="en-US" altLang="zh-CN" dirty="0">
                <a:solidFill>
                  <a:srgbClr val="0A10FE"/>
                </a:solidFill>
              </a:rPr>
              <a:t>max(X)</a:t>
            </a:r>
            <a:r>
              <a:rPr lang="zh-CN" altLang="en-US" dirty="0">
                <a:solidFill>
                  <a:srgbClr val="0A10FE"/>
                </a:solidFill>
              </a:rPr>
              <a:t>完全相同。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39985-D029-9FE4-6200-2A247034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613ED-FBF8-A48D-D6F3-035B86DA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44A29-A9E0-7245-36F4-E0B97117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3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032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43B12-309C-3955-6B38-82C7BDC6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A703E5-5CD3-B087-1D7F-DDD33C83B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632" y="1434848"/>
            <a:ext cx="4434396" cy="4892690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5-13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代码如下。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x = 0:2.5:10;</a:t>
            </a:r>
          </a:p>
          <a:p>
            <a:pPr>
              <a:buNone/>
            </a:pPr>
            <a:r>
              <a:rPr lang="en-US" altLang="zh-CN" dirty="0"/>
              <a:t>h = [0:30:60]’;</a:t>
            </a:r>
          </a:p>
          <a:p>
            <a:pPr>
              <a:buNone/>
            </a:pPr>
            <a:r>
              <a:rPr lang="en-US" altLang="zh-CN" dirty="0"/>
              <a:t>T = [95,14,0,0,0;88,48,32,12,6;67,64,54,48,41];</a:t>
            </a:r>
          </a:p>
          <a:p>
            <a:pPr>
              <a:buNone/>
            </a:pPr>
            <a:r>
              <a:rPr lang="en-US" altLang="zh-CN" dirty="0"/>
              <a:t>xi = [0:10];</a:t>
            </a:r>
          </a:p>
          <a:p>
            <a:pPr>
              <a:buNone/>
            </a:pPr>
            <a:r>
              <a:rPr lang="en-US" altLang="zh-CN" dirty="0"/>
              <a:t>hi = [0:20:60]’;</a:t>
            </a:r>
          </a:p>
          <a:p>
            <a:pPr>
              <a:buNone/>
            </a:pPr>
            <a:r>
              <a:rPr lang="en-US" altLang="zh-CN" dirty="0"/>
              <a:t>TI = interp2(</a:t>
            </a:r>
            <a:r>
              <a:rPr lang="en-US" altLang="zh-CN" dirty="0" err="1"/>
              <a:t>x,h,T,xi,hi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dirty="0"/>
              <a:t>surf(</a:t>
            </a:r>
            <a:r>
              <a:rPr lang="en-US" altLang="zh-CN" dirty="0" err="1"/>
              <a:t>xi,hi,TI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B72109-7572-40B8-A1A6-33B9D7CC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5F7BF-FA71-CAEB-ECBE-1BBA925F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18130-A616-461C-30C6-BD472C55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30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1250292-A510-FF21-C1BE-CAE57532BF51}"/>
              </a:ext>
            </a:extLst>
          </p:cNvPr>
          <p:cNvSpPr txBox="1"/>
          <p:nvPr/>
        </p:nvSpPr>
        <p:spPr>
          <a:xfrm>
            <a:off x="3026451" y="3526396"/>
            <a:ext cx="271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X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470B1BA-D9B8-D43F-DB03-7650874C65B6}"/>
              </a:ext>
            </a:extLst>
          </p:cNvPr>
          <p:cNvSpPr txBox="1"/>
          <p:nvPr/>
        </p:nvSpPr>
        <p:spPr>
          <a:xfrm>
            <a:off x="2358630" y="3456146"/>
            <a:ext cx="1633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T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1D2ACEC-B938-B6DE-5BE0-F202A79CD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537" y="1586412"/>
            <a:ext cx="6003321" cy="45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27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73667-2840-B5A3-EE88-07A62D9B6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D9835C-9D1E-E9A5-3914-FBD1C0446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330429"/>
            <a:ext cx="11096672" cy="508194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曲线拟合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与数值插值类似，曲线拟合的目的是基于已有的数据，用一个较简单的函数逼近一个复杂的或未知的函数关系。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在</a:t>
            </a:r>
            <a:r>
              <a:rPr lang="en-US" altLang="zh-CN" dirty="0"/>
              <a:t>MATLAB</a:t>
            </a:r>
            <a:r>
              <a:rPr lang="zh-CN" altLang="en-US" dirty="0"/>
              <a:t>中，用</a:t>
            </a:r>
            <a:r>
              <a:rPr lang="en-US" altLang="zh-CN" dirty="0" err="1">
                <a:solidFill>
                  <a:srgbClr val="0A10FE"/>
                </a:solidFill>
              </a:rPr>
              <a:t>polyfit</a:t>
            </a:r>
            <a:r>
              <a:rPr lang="zh-CN" altLang="en-US" dirty="0"/>
              <a:t>函数求</a:t>
            </a:r>
            <a:r>
              <a:rPr lang="zh-CN" altLang="en-US" dirty="0">
                <a:solidFill>
                  <a:srgbClr val="0A10FE"/>
                </a:solidFill>
              </a:rPr>
              <a:t>最小二乘拟合多项式（原理）</a:t>
            </a:r>
            <a:r>
              <a:rPr lang="zh-CN" altLang="en-US" dirty="0"/>
              <a:t>的系数，再用</a:t>
            </a:r>
            <a:r>
              <a:rPr lang="en-US" altLang="zh-CN" dirty="0" err="1">
                <a:solidFill>
                  <a:srgbClr val="0A10FE"/>
                </a:solidFill>
              </a:rPr>
              <a:t>polyval</a:t>
            </a:r>
            <a:r>
              <a:rPr lang="zh-CN" altLang="en-US" dirty="0"/>
              <a:t>函数按所得的多项式</a:t>
            </a:r>
            <a:r>
              <a:rPr lang="zh-CN" altLang="en-US" dirty="0">
                <a:solidFill>
                  <a:srgbClr val="0A10FE"/>
                </a:solidFill>
              </a:rPr>
              <a:t>计算所给出的点上的函数近似值</a:t>
            </a:r>
            <a:r>
              <a:rPr lang="zh-CN" altLang="en-US" dirty="0"/>
              <a:t>。</a:t>
            </a:r>
            <a:r>
              <a:rPr lang="en-US" altLang="zh-CN" dirty="0" err="1"/>
              <a:t>polyfit</a:t>
            </a:r>
            <a:r>
              <a:rPr lang="zh-CN" altLang="en-US" dirty="0"/>
              <a:t>函数的调用格式为：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>
                <a:solidFill>
                  <a:srgbClr val="FF0000"/>
                </a:solidFill>
              </a:rPr>
              <a:t>[P,S] = </a:t>
            </a:r>
            <a:r>
              <a:rPr lang="en-US" altLang="zh-CN" dirty="0" err="1">
                <a:solidFill>
                  <a:srgbClr val="FF0000"/>
                </a:solidFill>
              </a:rPr>
              <a:t>polyfit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X,Y,m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pPr indent="720000">
              <a:buNone/>
            </a:pPr>
            <a:r>
              <a:rPr lang="zh-CN" altLang="en-US" dirty="0"/>
              <a:t>函数根据采样点</a:t>
            </a:r>
            <a:r>
              <a:rPr lang="en-US" altLang="zh-CN" dirty="0"/>
              <a:t>X</a:t>
            </a:r>
            <a:r>
              <a:rPr lang="zh-CN" altLang="en-US" dirty="0"/>
              <a:t>和采样点函数值</a:t>
            </a:r>
            <a:r>
              <a:rPr lang="en-US" altLang="zh-CN" dirty="0"/>
              <a:t>Y</a:t>
            </a:r>
            <a:r>
              <a:rPr lang="zh-CN" altLang="en-US" dirty="0"/>
              <a:t>，产生一个</a:t>
            </a:r>
            <a:r>
              <a:rPr lang="en-US" altLang="zh-CN" dirty="0"/>
              <a:t>m</a:t>
            </a:r>
            <a:r>
              <a:rPr lang="zh-CN" altLang="en-US" dirty="0"/>
              <a:t>次多项式</a:t>
            </a:r>
            <a:r>
              <a:rPr lang="en-US" altLang="zh-CN" dirty="0"/>
              <a:t>P</a:t>
            </a:r>
            <a:r>
              <a:rPr lang="zh-CN" altLang="en-US" dirty="0"/>
              <a:t>及其在采样点的</a:t>
            </a:r>
            <a:r>
              <a:rPr lang="zh-CN" altLang="en-US" dirty="0">
                <a:solidFill>
                  <a:srgbClr val="FF0000"/>
                </a:solidFill>
              </a:rPr>
              <a:t>误差向量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r>
              <a:rPr lang="zh-CN" altLang="en-US" dirty="0"/>
              <a:t>。其中</a:t>
            </a:r>
            <a:r>
              <a:rPr lang="en-US" altLang="zh-CN" dirty="0"/>
              <a:t>X,Y</a:t>
            </a:r>
            <a:r>
              <a:rPr lang="zh-CN" altLang="en-US" dirty="0"/>
              <a:t>是两个等长的向量，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是一个长度为</a:t>
            </a:r>
            <a:r>
              <a:rPr lang="en-US" altLang="zh-CN" dirty="0">
                <a:solidFill>
                  <a:srgbClr val="FF0000"/>
                </a:solidFill>
              </a:rPr>
              <a:t>m+1</a:t>
            </a:r>
            <a:r>
              <a:rPr lang="zh-CN" altLang="en-US" dirty="0">
                <a:solidFill>
                  <a:srgbClr val="FF0000"/>
                </a:solidFill>
              </a:rPr>
              <a:t>的向量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的元素为多项式系数</a:t>
            </a:r>
            <a:r>
              <a:rPr lang="zh-CN" altLang="en-US" dirty="0"/>
              <a:t>。</a:t>
            </a:r>
            <a:r>
              <a:rPr lang="en-US" altLang="zh-CN" dirty="0" err="1">
                <a:solidFill>
                  <a:srgbClr val="0A10FE"/>
                </a:solidFill>
              </a:rPr>
              <a:t>polyval</a:t>
            </a:r>
            <a:r>
              <a:rPr lang="zh-CN" altLang="en-US" dirty="0"/>
              <a:t>函数的功能是按多项式的系数计算</a:t>
            </a:r>
            <a:r>
              <a:rPr lang="en-US" altLang="zh-CN" dirty="0"/>
              <a:t>x</a:t>
            </a:r>
            <a:r>
              <a:rPr lang="zh-CN" altLang="en-US" dirty="0"/>
              <a:t>点多项式的值</a:t>
            </a:r>
            <a:r>
              <a:rPr lang="en-US" altLang="zh-CN" dirty="0"/>
              <a:t>.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E3C7ED-44BC-E368-B2D2-D9F377892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36EFA-638C-388B-18AE-40642156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1D42D6-5348-B2FB-4B4D-00F6423B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31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6188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E62A5-5046-02DB-01A9-9FDBDD6C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D83DC0-C185-6CAF-46F5-BEB8A36D1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5-14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已知数据表</a:t>
            </a:r>
            <a:r>
              <a:rPr lang="en-US" altLang="zh-CN" dirty="0"/>
              <a:t>[</a:t>
            </a:r>
            <a:r>
              <a:rPr lang="en-US" altLang="zh-CN" dirty="0" err="1"/>
              <a:t>t,y</a:t>
            </a:r>
            <a:r>
              <a:rPr lang="en-US" altLang="zh-CN" dirty="0"/>
              <a:t>]</a:t>
            </a:r>
            <a:r>
              <a:rPr lang="zh-CN" altLang="en-US" dirty="0"/>
              <a:t>，试求</a:t>
            </a:r>
            <a:r>
              <a:rPr lang="en-US" altLang="zh-CN" dirty="0"/>
              <a:t>2</a:t>
            </a:r>
            <a:r>
              <a:rPr lang="zh-CN" altLang="en-US" dirty="0"/>
              <a:t>次拟合多项式</a:t>
            </a:r>
            <a:r>
              <a:rPr lang="en-US" altLang="zh-CN" dirty="0"/>
              <a:t>p(t)</a:t>
            </a:r>
            <a:r>
              <a:rPr lang="zh-CN" altLang="en-US" dirty="0"/>
              <a:t>，然后求</a:t>
            </a:r>
            <a:r>
              <a:rPr lang="en-US" altLang="zh-CN" dirty="0" err="1"/>
              <a:t>ti</a:t>
            </a:r>
            <a:r>
              <a:rPr lang="en-US" altLang="zh-CN" dirty="0"/>
              <a:t>=1,1.5,2,2.5,…,9.5,10</a:t>
            </a:r>
            <a:r>
              <a:rPr lang="zh-CN" altLang="en-US" dirty="0"/>
              <a:t>各点的函数近似值。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t = 1:10</a:t>
            </a:r>
          </a:p>
          <a:p>
            <a:pPr>
              <a:buNone/>
            </a:pPr>
            <a:r>
              <a:rPr lang="en-US" altLang="zh-CN" dirty="0"/>
              <a:t>y = [9.6 4.1 1.3 0.4 0.05 0.1 0.7 1.8 3.8 9]</a:t>
            </a:r>
          </a:p>
          <a:p>
            <a:pPr>
              <a:buNone/>
            </a:pPr>
            <a:r>
              <a:rPr lang="en-US" altLang="zh-CN" dirty="0"/>
              <a:t>p = </a:t>
            </a:r>
            <a:r>
              <a:rPr lang="en-US" altLang="zh-CN" dirty="0" err="1"/>
              <a:t>polyfit</a:t>
            </a:r>
            <a:r>
              <a:rPr lang="en-US" altLang="zh-CN" dirty="0"/>
              <a:t>(t,y,2)  </a:t>
            </a:r>
            <a:r>
              <a:rPr lang="en-US" altLang="zh-CN" dirty="0">
                <a:solidFill>
                  <a:schemeClr val="accent6"/>
                </a:solidFill>
              </a:rPr>
              <a:t>% </a:t>
            </a:r>
            <a:r>
              <a:rPr lang="zh-CN" altLang="en-US" dirty="0">
                <a:solidFill>
                  <a:schemeClr val="accent6"/>
                </a:solidFill>
              </a:rPr>
              <a:t>计算二次拟合多项式的系数</a:t>
            </a:r>
            <a:endParaRPr lang="en-US" altLang="zh-CN" dirty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altLang="zh-CN" dirty="0" err="1"/>
              <a:t>ti</a:t>
            </a:r>
            <a:r>
              <a:rPr lang="en-US" altLang="zh-CN" dirty="0"/>
              <a:t> = 1:0.5:10</a:t>
            </a:r>
          </a:p>
          <a:p>
            <a:pPr>
              <a:buNone/>
            </a:pPr>
            <a:r>
              <a:rPr lang="en-US" altLang="zh-CN" dirty="0" err="1"/>
              <a:t>yi</a:t>
            </a:r>
            <a:r>
              <a:rPr lang="en-US" altLang="zh-CN" dirty="0"/>
              <a:t> = </a:t>
            </a:r>
            <a:r>
              <a:rPr lang="en-US" altLang="zh-CN" dirty="0" err="1"/>
              <a:t>polyval</a:t>
            </a:r>
            <a:r>
              <a:rPr lang="en-US" altLang="zh-CN" dirty="0"/>
              <a:t>(</a:t>
            </a:r>
            <a:r>
              <a:rPr lang="en-US" altLang="zh-CN" dirty="0" err="1"/>
              <a:t>p,ti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dirty="0"/>
              <a:t>plot(t,y,':o',</a:t>
            </a:r>
            <a:r>
              <a:rPr lang="en-US" altLang="zh-CN" dirty="0" err="1"/>
              <a:t>ti,yi</a:t>
            </a:r>
            <a:r>
              <a:rPr lang="en-US" altLang="zh-CN" dirty="0"/>
              <a:t>,'-*')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1197F6-B205-B2CE-DC7E-1FFC9DB9A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A0FB9F-FABB-C38E-121A-C4F20694F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6EE64-4549-222D-CC78-654D7D45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32</a:t>
            </a:fld>
            <a:r>
              <a:rPr lang="zh-CN" altLang="en-US"/>
              <a:t>页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FBE97159-B415-CBD1-BB89-6953AC4A2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99273"/>
              </p:ext>
            </p:extLst>
          </p:nvPr>
        </p:nvGraphicFramePr>
        <p:xfrm>
          <a:off x="1707908" y="2334334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176155511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0344726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228764"/>
                    </a:ext>
                  </a:extLst>
                </a:gridCol>
                <a:gridCol w="768899">
                  <a:extLst>
                    <a:ext uri="{9D8B030D-6E8A-4147-A177-3AD203B41FA5}">
                      <a16:colId xmlns:a16="http://schemas.microsoft.com/office/drawing/2014/main" val="1622776268"/>
                    </a:ext>
                  </a:extLst>
                </a:gridCol>
                <a:gridCol w="708919">
                  <a:extLst>
                    <a:ext uri="{9D8B030D-6E8A-4147-A177-3AD203B41FA5}">
                      <a16:colId xmlns:a16="http://schemas.microsoft.com/office/drawing/2014/main" val="174746718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7874310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24362601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66817531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903194084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1116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550632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25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8.0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45220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604F330E-6C22-FFAA-5763-2A49A510D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9170" y="3151615"/>
            <a:ext cx="3458183" cy="277936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DF219D9-51B5-C88F-3F46-E966BFD67D22}"/>
              </a:ext>
            </a:extLst>
          </p:cNvPr>
          <p:cNvSpPr txBox="1"/>
          <p:nvPr/>
        </p:nvSpPr>
        <p:spPr>
          <a:xfrm>
            <a:off x="9083329" y="587954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拟合曲线图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425649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93CFF-9DF7-3E12-51C0-FE4E34A2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E6986-9A8F-C7B4-DDCF-ADD0ED5A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多项式计算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多项式之间的运算，其结果仍然是多项式。</a:t>
            </a:r>
            <a:endParaRPr lang="en-US" altLang="zh-CN" dirty="0"/>
          </a:p>
          <a:p>
            <a:pPr lvl="1"/>
            <a:r>
              <a:rPr lang="zh-CN" altLang="en-US" dirty="0"/>
              <a:t>多项式的四则运算</a:t>
            </a:r>
            <a:endParaRPr lang="en-US" altLang="zh-CN" dirty="0"/>
          </a:p>
          <a:p>
            <a:pPr marL="1200150" lvl="1" indent="-514350">
              <a:buAutoNum type="arabicPeriod"/>
            </a:pPr>
            <a:r>
              <a:rPr lang="zh-CN" altLang="en-US" dirty="0"/>
              <a:t>多项式的加减运算：系数向量相加减</a:t>
            </a:r>
            <a:endParaRPr lang="en-US" altLang="zh-CN" dirty="0"/>
          </a:p>
          <a:p>
            <a:pPr marL="1200150" lvl="1" indent="-514350">
              <a:buAutoNum type="arabicPeriod"/>
            </a:pPr>
            <a:r>
              <a:rPr lang="zh-CN" altLang="en-US" dirty="0"/>
              <a:t>多项式乘法运算：函数</a:t>
            </a:r>
            <a:r>
              <a:rPr lang="en-US" altLang="zh-CN" dirty="0"/>
              <a:t>conv(P1,P2)</a:t>
            </a:r>
            <a:r>
              <a:rPr lang="zh-CN" altLang="en-US" dirty="0"/>
              <a:t>用于求多项式</a:t>
            </a:r>
            <a:r>
              <a:rPr lang="en-US" altLang="zh-CN" dirty="0"/>
              <a:t>P1</a:t>
            </a:r>
            <a:r>
              <a:rPr lang="zh-CN" altLang="en-US" dirty="0"/>
              <a:t>和</a:t>
            </a:r>
            <a:r>
              <a:rPr lang="en-US" altLang="zh-CN" dirty="0"/>
              <a:t>P2</a:t>
            </a:r>
            <a:r>
              <a:rPr lang="zh-CN" altLang="en-US" dirty="0"/>
              <a:t>的乘积。这里，</a:t>
            </a:r>
            <a:r>
              <a:rPr lang="en-US" altLang="zh-CN" dirty="0"/>
              <a:t>P1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是两个多项式系数向量。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5-15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求多项式</a:t>
            </a:r>
            <a:r>
              <a:rPr lang="en-US" altLang="zh-CN" dirty="0"/>
              <a:t>x^4+8x^3-10</a:t>
            </a:r>
            <a:r>
              <a:rPr lang="zh-CN" altLang="en-US" dirty="0"/>
              <a:t>与多项式</a:t>
            </a:r>
            <a:r>
              <a:rPr lang="en-US" altLang="zh-CN" dirty="0"/>
              <a:t>2x^2-x+3</a:t>
            </a:r>
            <a:r>
              <a:rPr lang="zh-CN" altLang="en-US" dirty="0"/>
              <a:t>的乘积。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A = [1 8 0 0 -10]; B = [2 -1 3]; C = conv(A,B)</a:t>
            </a:r>
          </a:p>
          <a:p>
            <a:pPr>
              <a:buNone/>
            </a:pPr>
            <a:r>
              <a:rPr lang="en-US" altLang="zh-CN" dirty="0">
                <a:solidFill>
                  <a:schemeClr val="accent6"/>
                </a:solidFill>
              </a:rPr>
              <a:t>% C = 2    15    -5    24   -20    10   -30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B91AD-2703-4DBC-61DA-AE9A79F5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ABEA8-699C-324A-DB3C-CB38C04AD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35ADE-B883-BA58-37C3-FBC031BA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33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04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93CFF-9DF7-3E12-51C0-FE4E34A2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E6986-9A8F-C7B4-DDCF-ADD0ED5A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ts val="4400"/>
              </a:lnSpc>
            </a:pPr>
            <a:r>
              <a:rPr lang="zh-CN" altLang="en-US" dirty="0"/>
              <a:t>多项式的四则运算</a:t>
            </a:r>
            <a:endParaRPr lang="en-US" altLang="zh-CN" dirty="0"/>
          </a:p>
          <a:p>
            <a:pPr>
              <a:lnSpc>
                <a:spcPts val="44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3. </a:t>
            </a:r>
            <a:r>
              <a:rPr lang="zh-CN" altLang="en-US" dirty="0"/>
              <a:t>多项式除法：函数</a:t>
            </a:r>
            <a:r>
              <a:rPr lang="en-US" altLang="zh-CN" dirty="0"/>
              <a:t>[</a:t>
            </a:r>
            <a:r>
              <a:rPr lang="en-US" altLang="zh-CN" dirty="0" err="1"/>
              <a:t>Q,r</a:t>
            </a:r>
            <a:r>
              <a:rPr lang="en-US" altLang="zh-CN" dirty="0"/>
              <a:t>] = </a:t>
            </a:r>
            <a:r>
              <a:rPr lang="en-US" altLang="zh-CN" dirty="0" err="1"/>
              <a:t>deconv</a:t>
            </a:r>
            <a:r>
              <a:rPr lang="en-US" altLang="zh-CN" dirty="0"/>
              <a:t>(P1,P2)</a:t>
            </a:r>
            <a:r>
              <a:rPr lang="zh-CN" altLang="en-US" dirty="0"/>
              <a:t>用于对多项式</a:t>
            </a:r>
            <a:r>
              <a:rPr lang="en-US" altLang="zh-CN" dirty="0"/>
              <a:t>P1</a:t>
            </a:r>
            <a:r>
              <a:rPr lang="zh-CN" altLang="en-US" dirty="0"/>
              <a:t>和</a:t>
            </a:r>
            <a:r>
              <a:rPr lang="en-US" altLang="zh-CN" dirty="0"/>
              <a:t>P2</a:t>
            </a:r>
            <a:r>
              <a:rPr lang="zh-CN" altLang="en-US" dirty="0"/>
              <a:t>作除法运算。其中</a:t>
            </a:r>
            <a:r>
              <a:rPr lang="en-US" altLang="zh-CN" dirty="0"/>
              <a:t>Q</a:t>
            </a:r>
            <a:r>
              <a:rPr lang="zh-CN" altLang="en-US" dirty="0"/>
              <a:t>返回多项式</a:t>
            </a:r>
            <a:r>
              <a:rPr lang="en-US" altLang="zh-CN" dirty="0"/>
              <a:t>P1</a:t>
            </a:r>
            <a:r>
              <a:rPr lang="zh-CN" altLang="en-US" dirty="0"/>
              <a:t>除以</a:t>
            </a:r>
            <a:r>
              <a:rPr lang="en-US" altLang="zh-CN" dirty="0"/>
              <a:t>P2</a:t>
            </a:r>
            <a:r>
              <a:rPr lang="zh-CN" altLang="en-US" dirty="0"/>
              <a:t>的商式，</a:t>
            </a:r>
            <a:r>
              <a:rPr lang="en-US" altLang="zh-CN" dirty="0"/>
              <a:t>r</a:t>
            </a:r>
            <a:r>
              <a:rPr lang="zh-CN" altLang="en-US" dirty="0"/>
              <a:t>返回</a:t>
            </a:r>
            <a:r>
              <a:rPr lang="en-US" altLang="zh-CN" dirty="0"/>
              <a:t>P1</a:t>
            </a:r>
            <a:r>
              <a:rPr lang="zh-CN" altLang="en-US" dirty="0"/>
              <a:t>除以</a:t>
            </a:r>
            <a:r>
              <a:rPr lang="en-US" altLang="zh-CN" dirty="0"/>
              <a:t>P2</a:t>
            </a:r>
            <a:r>
              <a:rPr lang="zh-CN" altLang="en-US" dirty="0"/>
              <a:t>的余式。这里，</a:t>
            </a:r>
            <a:r>
              <a:rPr lang="en-US" altLang="zh-CN" dirty="0"/>
              <a:t>Q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仍是多项式系数向量。</a:t>
            </a:r>
            <a:r>
              <a:rPr lang="en-US" altLang="zh-CN" dirty="0" err="1"/>
              <a:t>deconv</a:t>
            </a:r>
            <a:r>
              <a:rPr lang="zh-CN" altLang="en-US" dirty="0"/>
              <a:t>是</a:t>
            </a:r>
            <a:r>
              <a:rPr lang="en-US" altLang="zh-CN" dirty="0"/>
              <a:t>conv</a:t>
            </a:r>
            <a:r>
              <a:rPr lang="zh-CN" altLang="en-US" dirty="0"/>
              <a:t>的逆函数，即有</a:t>
            </a:r>
            <a:r>
              <a:rPr lang="en-US" altLang="zh-CN" dirty="0"/>
              <a:t>P1=conv(P2,Q)+r</a:t>
            </a:r>
            <a:r>
              <a:rPr lang="zh-CN" altLang="en-US" dirty="0"/>
              <a:t>。</a:t>
            </a:r>
            <a:r>
              <a:rPr lang="zh-CN" altLang="en-US" dirty="0">
                <a:solidFill>
                  <a:srgbClr val="0A10FE"/>
                </a:solidFill>
              </a:rPr>
              <a:t>例子：略。</a:t>
            </a:r>
            <a:endParaRPr lang="en-US" altLang="zh-CN" dirty="0">
              <a:solidFill>
                <a:srgbClr val="0A10FE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B91AD-2703-4DBC-61DA-AE9A79F5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ABEA8-699C-324A-DB3C-CB38C04AD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35ADE-B883-BA58-37C3-FBC031BA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34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0138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93CFF-9DF7-3E12-51C0-FE4E34A21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E6986-9A8F-C7B4-DDCF-ADD0ED5AE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ts val="4400"/>
              </a:lnSpc>
            </a:pPr>
            <a:r>
              <a:rPr lang="zh-CN" altLang="en-US" dirty="0"/>
              <a:t>多项式的导函数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对多项式求导数的函数有：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 = </a:t>
            </a:r>
            <a:r>
              <a:rPr lang="en-US" altLang="zh-CN" dirty="0" err="1"/>
              <a:t>polyder</a:t>
            </a:r>
            <a:r>
              <a:rPr lang="en-US" altLang="zh-CN" dirty="0"/>
              <a:t>(P)</a:t>
            </a:r>
            <a:r>
              <a:rPr lang="zh-CN" altLang="en-US" dirty="0"/>
              <a:t>：求多项式</a:t>
            </a:r>
            <a:r>
              <a:rPr lang="en-US" altLang="zh-CN" dirty="0"/>
              <a:t>P</a:t>
            </a:r>
            <a:r>
              <a:rPr lang="zh-CN" altLang="en-US" dirty="0"/>
              <a:t>的导函数；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p = </a:t>
            </a:r>
            <a:r>
              <a:rPr lang="en-US" altLang="zh-CN" dirty="0" err="1"/>
              <a:t>polyder</a:t>
            </a:r>
            <a:r>
              <a:rPr lang="en-US" altLang="zh-CN" dirty="0"/>
              <a:t>(P,Q)</a:t>
            </a:r>
            <a:r>
              <a:rPr lang="zh-CN" altLang="en-US" dirty="0"/>
              <a:t>：求</a:t>
            </a:r>
            <a:r>
              <a:rPr lang="en-US" altLang="zh-CN" dirty="0"/>
              <a:t>P·Q</a:t>
            </a:r>
            <a:r>
              <a:rPr lang="zh-CN" altLang="en-US" dirty="0"/>
              <a:t>的导函数；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[p, q] = </a:t>
            </a:r>
            <a:r>
              <a:rPr lang="en-US" altLang="zh-CN" dirty="0" err="1"/>
              <a:t>polyder</a:t>
            </a:r>
            <a:r>
              <a:rPr lang="en-US" altLang="zh-CN" dirty="0"/>
              <a:t>(P,Q)</a:t>
            </a:r>
            <a:r>
              <a:rPr lang="zh-CN" altLang="en-US" dirty="0"/>
              <a:t>：求</a:t>
            </a:r>
            <a:r>
              <a:rPr lang="en-US" altLang="zh-CN" dirty="0"/>
              <a:t>P/Q</a:t>
            </a:r>
            <a:r>
              <a:rPr lang="zh-CN" altLang="en-US" dirty="0"/>
              <a:t>的导函数，导函数的分子存入</a:t>
            </a:r>
            <a:r>
              <a:rPr lang="en-US" altLang="zh-CN" dirty="0"/>
              <a:t>p</a:t>
            </a:r>
            <a:r>
              <a:rPr lang="zh-CN" altLang="en-US" dirty="0"/>
              <a:t>，分母存入</a:t>
            </a:r>
            <a:r>
              <a:rPr lang="en-US" altLang="zh-CN" dirty="0"/>
              <a:t>q</a:t>
            </a:r>
            <a:r>
              <a:rPr lang="zh-CN" altLang="en-US" dirty="0"/>
              <a:t>；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上述函数中，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en-US" altLang="zh-CN" dirty="0">
                <a:solidFill>
                  <a:srgbClr val="FF0000"/>
                </a:solidFill>
              </a:rPr>
              <a:t>P,Q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zh-CN" altLang="en-US" dirty="0"/>
              <a:t>多项式的</a:t>
            </a:r>
            <a:r>
              <a:rPr lang="zh-CN" altLang="en-US" dirty="0">
                <a:solidFill>
                  <a:srgbClr val="FF0000"/>
                </a:solidFill>
              </a:rPr>
              <a:t>向量</a:t>
            </a:r>
            <a:r>
              <a:rPr lang="zh-CN" altLang="en-US" dirty="0"/>
              <a:t>表示，结果</a:t>
            </a:r>
            <a:r>
              <a:rPr lang="en-US" altLang="zh-CN" dirty="0" err="1">
                <a:solidFill>
                  <a:srgbClr val="FF0000"/>
                </a:solidFill>
              </a:rPr>
              <a:t>p,q</a:t>
            </a:r>
            <a:r>
              <a:rPr lang="zh-CN" altLang="en-US" dirty="0">
                <a:solidFill>
                  <a:srgbClr val="FF0000"/>
                </a:solidFill>
              </a:rPr>
              <a:t>也是</a:t>
            </a:r>
            <a:r>
              <a:rPr lang="zh-CN" altLang="en-US" dirty="0"/>
              <a:t>多项式的</a:t>
            </a:r>
            <a:r>
              <a:rPr lang="zh-CN" altLang="en-US" dirty="0">
                <a:solidFill>
                  <a:srgbClr val="FF0000"/>
                </a:solidFill>
              </a:rPr>
              <a:t>向量</a:t>
            </a:r>
            <a:r>
              <a:rPr lang="zh-CN" altLang="en-US" dirty="0"/>
              <a:t>表示。（系数向量）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BB91AD-2703-4DBC-61DA-AE9A79F5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DABEA8-699C-324A-DB3C-CB38C04AD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435ADE-B883-BA58-37C3-FBC031BA8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35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86905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C9113-DDE4-5715-C194-81067BB9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D1DD22-3DB7-8567-4E8C-76632E7EE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5-16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求有理分式 </a:t>
            </a:r>
            <a:r>
              <a:rPr lang="en-US" altLang="zh-CN" dirty="0"/>
              <a:t>f(x) </a:t>
            </a:r>
            <a:r>
              <a:rPr lang="zh-CN" altLang="en-US" dirty="0"/>
              <a:t>的导数。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）分子多项式系数向量：</a:t>
            </a:r>
            <a:r>
              <a:rPr lang="en-US" altLang="zh-CN" dirty="0"/>
              <a:t>P = [1];</a:t>
            </a:r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）分母多项式系数向量：</a:t>
            </a:r>
            <a:r>
              <a:rPr lang="en-US" altLang="zh-CN" dirty="0"/>
              <a:t>Q = [1,0,5];</a:t>
            </a:r>
          </a:p>
          <a:p>
            <a:pPr>
              <a:buNone/>
            </a:pPr>
            <a:r>
              <a:rPr lang="en-US" altLang="zh-CN" dirty="0"/>
              <a:t>3</a:t>
            </a:r>
            <a:r>
              <a:rPr lang="zh-CN" altLang="en-US" dirty="0"/>
              <a:t>）调用函数</a:t>
            </a:r>
            <a:r>
              <a:rPr lang="en-US" altLang="zh-CN" dirty="0" err="1"/>
              <a:t>polyder</a:t>
            </a:r>
            <a:r>
              <a:rPr lang="en-US" altLang="zh-CN" dirty="0"/>
              <a:t> </a:t>
            </a:r>
            <a:r>
              <a:rPr lang="zh-CN" altLang="en-US" dirty="0"/>
              <a:t>对多项式除法表达式求导：</a:t>
            </a:r>
            <a:endParaRPr lang="en-US" altLang="zh-CN" dirty="0"/>
          </a:p>
          <a:p>
            <a:pPr>
              <a:buNone/>
            </a:pPr>
            <a:r>
              <a:rPr lang="da-DK" altLang="zh-CN" dirty="0"/>
              <a:t>[p,q] = polyder(P,Q)</a:t>
            </a:r>
            <a:r>
              <a:rPr lang="zh-CN" altLang="en-US" dirty="0"/>
              <a:t>；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p = -2, 0</a:t>
            </a:r>
          </a:p>
          <a:p>
            <a:pPr>
              <a:buNone/>
            </a:pPr>
            <a:r>
              <a:rPr lang="en-US" altLang="zh-CN" dirty="0"/>
              <a:t>q = 1 0 10 0 25                                    </a:t>
            </a:r>
            <a:r>
              <a:rPr lang="zh-CN" altLang="en-US" dirty="0"/>
              <a:t>因此求导结果为：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52DF9A-2DF8-06E3-B602-00A398BB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76A351-C495-CEDD-2266-2221D496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5B7859-2028-A69B-B62F-EFC04ABE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36</a:t>
            </a:fld>
            <a:r>
              <a:rPr lang="zh-CN" altLang="en-US"/>
              <a:t>页</a:t>
            </a:r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5F0CDD9-4894-48ED-D409-09CF85D44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750123"/>
              </p:ext>
            </p:extLst>
          </p:nvPr>
        </p:nvGraphicFramePr>
        <p:xfrm>
          <a:off x="9248775" y="985838"/>
          <a:ext cx="24130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7291" imgH="780508" progId="Equation.DSMT4">
                  <p:embed/>
                </p:oleObj>
              </mc:Choice>
              <mc:Fallback>
                <p:oleObj name="Equation" r:id="rId2" imgW="1757291" imgH="780508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48775" y="985838"/>
                        <a:ext cx="2413000" cy="1073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B25E2ED-8E12-6168-CD7D-7D63EC8D3E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233982"/>
              </p:ext>
            </p:extLst>
          </p:nvPr>
        </p:nvGraphicFramePr>
        <p:xfrm>
          <a:off x="6881149" y="5168902"/>
          <a:ext cx="3691842" cy="953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3880" imgH="393480" progId="Equation.DSMT4">
                  <p:embed/>
                </p:oleObj>
              </mc:Choice>
              <mc:Fallback>
                <p:oleObj name="Equation" r:id="rId4" imgW="1523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81149" y="5168902"/>
                        <a:ext cx="3691842" cy="953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11073F83-F337-889A-CC5D-717A4B56FA66}"/>
              </a:ext>
            </a:extLst>
          </p:cNvPr>
          <p:cNvSpPr/>
          <p:nvPr/>
        </p:nvSpPr>
        <p:spPr>
          <a:xfrm>
            <a:off x="6163519" y="4653023"/>
            <a:ext cx="4838218" cy="1570097"/>
          </a:xfrm>
          <a:prstGeom prst="rect">
            <a:avLst/>
          </a:prstGeom>
          <a:noFill/>
          <a:ln w="28575">
            <a:solidFill>
              <a:srgbClr val="0A1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959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F1A3E-720A-8523-2552-D5B885C1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6FE93-FE51-FE99-5CE2-D0DA3D7D1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多项式的求值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MATLAB</a:t>
            </a:r>
            <a:r>
              <a:rPr lang="zh-CN" altLang="en-US" dirty="0"/>
              <a:t>提供了两种求多项式值的函数：</a:t>
            </a:r>
            <a:r>
              <a:rPr lang="en-US" altLang="zh-CN" dirty="0" err="1"/>
              <a:t>polyval</a:t>
            </a:r>
            <a:r>
              <a:rPr lang="zh-CN" altLang="en-US" dirty="0"/>
              <a:t>与</a:t>
            </a:r>
            <a:r>
              <a:rPr lang="en-US" altLang="zh-CN" dirty="0" err="1"/>
              <a:t>polyvalm</a:t>
            </a:r>
            <a:r>
              <a:rPr lang="zh-CN" altLang="en-US" dirty="0"/>
              <a:t>，它们的输入参数均为多项式系数向量</a:t>
            </a:r>
            <a:r>
              <a:rPr lang="en-US" altLang="zh-CN" dirty="0"/>
              <a:t>P</a:t>
            </a:r>
            <a:r>
              <a:rPr lang="zh-CN" altLang="en-US" dirty="0"/>
              <a:t>和自变量</a:t>
            </a:r>
            <a:r>
              <a:rPr lang="en-US" altLang="zh-CN" dirty="0"/>
              <a:t>x</a:t>
            </a:r>
            <a:r>
              <a:rPr lang="zh-CN" altLang="en-US" dirty="0"/>
              <a:t>。两者的区别在于前者是代数多项式求值，而后者是矩阵多项式求值。</a:t>
            </a:r>
            <a:endParaRPr lang="en-US" altLang="zh-CN" dirty="0"/>
          </a:p>
          <a:p>
            <a:pPr marL="742950" indent="-514350">
              <a:buAutoNum type="arabicPeriod"/>
            </a:pPr>
            <a:r>
              <a:rPr lang="zh-CN" altLang="en-US" dirty="0"/>
              <a:t>代数多项式求值</a:t>
            </a:r>
            <a:endParaRPr lang="en-US" altLang="zh-CN" dirty="0"/>
          </a:p>
          <a:p>
            <a:pPr>
              <a:buNone/>
            </a:pPr>
            <a:r>
              <a:rPr lang="en-US" altLang="zh-CN" dirty="0" err="1"/>
              <a:t>polyval</a:t>
            </a:r>
            <a:r>
              <a:rPr lang="zh-CN" altLang="en-US" dirty="0"/>
              <a:t>函数用来求代数多项式的值，其调用格式为：</a:t>
            </a:r>
            <a:r>
              <a:rPr lang="en-US" altLang="zh-CN" dirty="0"/>
              <a:t>Y = </a:t>
            </a:r>
            <a:r>
              <a:rPr lang="en-US" altLang="zh-CN" dirty="0" err="1"/>
              <a:t>polyval</a:t>
            </a:r>
            <a:r>
              <a:rPr lang="en-US" altLang="zh-CN" dirty="0"/>
              <a:t>(</a:t>
            </a:r>
            <a:r>
              <a:rPr lang="en-US" altLang="zh-CN" dirty="0" err="1"/>
              <a:t>P,x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若</a:t>
            </a:r>
            <a:r>
              <a:rPr lang="en-US" altLang="zh-CN" dirty="0"/>
              <a:t>x</a:t>
            </a:r>
            <a:r>
              <a:rPr lang="zh-CN" altLang="en-US" dirty="0"/>
              <a:t>为一数值，则求多项式在该点的值；若</a:t>
            </a:r>
            <a:r>
              <a:rPr lang="en-US" altLang="zh-CN" dirty="0"/>
              <a:t>x</a:t>
            </a:r>
            <a:r>
              <a:rPr lang="zh-CN" altLang="en-US" dirty="0"/>
              <a:t>为向量或矩阵，则对向量或矩阵中的每个元素求其多项式的值。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BC9E1-719A-F593-552A-F25DF0B5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9EC32-5F64-500F-A370-BFA405CC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25069-1DD4-CE70-C15A-95FB4C7F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37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2777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E16DA-26A1-2C42-F8A2-5C5BDEAD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A1B4A6-DAB7-A0F9-66BD-9F8856555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5-17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已知多项式</a:t>
            </a: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</a:rPr>
              <a:t>+8x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</a:rPr>
              <a:t>-10</a:t>
            </a:r>
            <a:r>
              <a:rPr lang="zh-CN" altLang="en-US" dirty="0"/>
              <a:t>，分别取</a:t>
            </a:r>
            <a:r>
              <a:rPr lang="en-US" altLang="zh-CN" dirty="0"/>
              <a:t>x=1.2</a:t>
            </a:r>
            <a:r>
              <a:rPr lang="zh-CN" altLang="en-US" dirty="0"/>
              <a:t>和一个</a:t>
            </a:r>
            <a:r>
              <a:rPr lang="en-US" altLang="zh-CN" dirty="0"/>
              <a:t>2×3</a:t>
            </a:r>
            <a:r>
              <a:rPr lang="zh-CN" altLang="en-US" dirty="0"/>
              <a:t>矩阵为自变量计算该多项式的值。</a:t>
            </a:r>
            <a:endParaRPr lang="en-US" altLang="zh-CN" dirty="0"/>
          </a:p>
          <a:p>
            <a:pPr>
              <a:buNone/>
            </a:pPr>
            <a:r>
              <a:rPr lang="pt-BR" altLang="zh-CN" dirty="0"/>
              <a:t>A = [1 8 0 0 -10]</a:t>
            </a:r>
            <a:r>
              <a:rPr lang="en-US" altLang="zh-CN" dirty="0"/>
              <a:t>;   </a:t>
            </a:r>
            <a:r>
              <a:rPr lang="en-US" altLang="zh-CN" dirty="0">
                <a:solidFill>
                  <a:schemeClr val="accent6"/>
                </a:solidFill>
              </a:rPr>
              <a:t>% </a:t>
            </a:r>
            <a:r>
              <a:rPr lang="zh-CN" altLang="en-US" dirty="0">
                <a:solidFill>
                  <a:schemeClr val="accent6"/>
                </a:solidFill>
              </a:rPr>
              <a:t>多项式系数向量</a:t>
            </a:r>
            <a:endParaRPr lang="en-US" altLang="zh-CN" dirty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altLang="zh-CN" dirty="0"/>
              <a:t>x = 1.2; </a:t>
            </a:r>
          </a:p>
          <a:p>
            <a:pPr>
              <a:buNone/>
            </a:pPr>
            <a:r>
              <a:rPr lang="en-US" altLang="zh-CN" dirty="0"/>
              <a:t>y1 = </a:t>
            </a:r>
            <a:r>
              <a:rPr lang="en-US" altLang="zh-CN" dirty="0" err="1"/>
              <a:t>polyval</a:t>
            </a:r>
            <a:r>
              <a:rPr lang="en-US" altLang="zh-CN" dirty="0"/>
              <a:t>(</a:t>
            </a:r>
            <a:r>
              <a:rPr lang="en-US" altLang="zh-CN" dirty="0" err="1"/>
              <a:t>A,x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dirty="0"/>
              <a:t>X = [-1 1.2 -1.4; 2 -1.8 1.5];</a:t>
            </a:r>
          </a:p>
          <a:p>
            <a:pPr>
              <a:buNone/>
            </a:pPr>
            <a:r>
              <a:rPr lang="en-US" altLang="zh-CN" dirty="0"/>
              <a:t>y2 = </a:t>
            </a:r>
            <a:r>
              <a:rPr lang="en-US" altLang="zh-CN" dirty="0" err="1"/>
              <a:t>polyval</a:t>
            </a:r>
            <a:r>
              <a:rPr lang="en-US" altLang="zh-CN" dirty="0"/>
              <a:t>(A,X)</a:t>
            </a:r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26CA84-4B2C-EF29-F628-BB95AD65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00128C-87D6-3019-E394-22E4180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EC7D89-571E-9BCC-6B81-1FD34502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38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8B7ED5-1CE7-E542-209B-F51710AE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95012"/>
            <a:ext cx="4943475" cy="1743075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477286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2F1A3E-720A-8523-2552-D5B885C1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6FE93-FE51-FE99-5CE2-D0DA3D7D1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多项式的求值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>
                <a:solidFill>
                  <a:srgbClr val="0A10FE"/>
                </a:solidFill>
              </a:rPr>
              <a:t>2. </a:t>
            </a:r>
            <a:r>
              <a:rPr lang="zh-CN" altLang="en-US" dirty="0"/>
              <a:t>矩阵多项式求值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 err="1">
                <a:solidFill>
                  <a:srgbClr val="0A10FE"/>
                </a:solidFill>
              </a:rPr>
              <a:t>polyvalm</a:t>
            </a:r>
            <a:r>
              <a:rPr lang="zh-CN" altLang="en-US" dirty="0"/>
              <a:t>函数用来求矩阵多项式的值，其调用格式与</a:t>
            </a:r>
            <a:r>
              <a:rPr lang="en-US" altLang="zh-CN" dirty="0" err="1"/>
              <a:t>polyval</a:t>
            </a:r>
            <a:r>
              <a:rPr lang="zh-CN" altLang="en-US" dirty="0"/>
              <a:t>相同，但含义不同。</a:t>
            </a:r>
            <a:r>
              <a:rPr lang="en-US" altLang="zh-CN" dirty="0" err="1"/>
              <a:t>polyvalm</a:t>
            </a:r>
            <a:r>
              <a:rPr lang="zh-CN" altLang="en-US" dirty="0"/>
              <a:t>函数要求</a:t>
            </a:r>
            <a:r>
              <a:rPr lang="zh-CN" altLang="en-US" dirty="0">
                <a:solidFill>
                  <a:srgbClr val="0A10FE"/>
                </a:solidFill>
              </a:rPr>
              <a:t>自变量 </a:t>
            </a:r>
            <a:r>
              <a:rPr lang="en-US" altLang="zh-CN" dirty="0">
                <a:solidFill>
                  <a:srgbClr val="0A10FE"/>
                </a:solidFill>
              </a:rPr>
              <a:t>x </a:t>
            </a:r>
            <a:r>
              <a:rPr lang="zh-CN" altLang="en-US" dirty="0"/>
              <a:t>为方阵，它以方阵为自变量求多项式的值。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设</a:t>
            </a:r>
            <a:r>
              <a:rPr lang="en-US" altLang="zh-CN" dirty="0"/>
              <a:t>A</a:t>
            </a:r>
            <a:r>
              <a:rPr lang="zh-CN" altLang="en-US" dirty="0"/>
              <a:t>为方阵，</a:t>
            </a:r>
            <a:r>
              <a:rPr lang="en-US" altLang="zh-CN" dirty="0">
                <a:solidFill>
                  <a:srgbClr val="0A10FE"/>
                </a:solidFill>
              </a:rPr>
              <a:t>P</a:t>
            </a:r>
            <a:r>
              <a:rPr lang="zh-CN" altLang="en-US" dirty="0">
                <a:solidFill>
                  <a:srgbClr val="0A10FE"/>
                </a:solidFill>
              </a:rPr>
              <a:t>为多项式</a:t>
            </a: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</a:rPr>
              <a:t>-5x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+8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A10FE"/>
                </a:solidFill>
              </a:rPr>
              <a:t>系数向量</a:t>
            </a:r>
            <a:r>
              <a:rPr lang="zh-CN" altLang="en-US" dirty="0"/>
              <a:t>，则</a:t>
            </a:r>
            <a:r>
              <a:rPr lang="en-US" altLang="zh-CN" dirty="0" err="1">
                <a:solidFill>
                  <a:srgbClr val="0A10FE"/>
                </a:solidFill>
              </a:rPr>
              <a:t>polyvalm</a:t>
            </a:r>
            <a:r>
              <a:rPr lang="en-US" altLang="zh-CN" dirty="0">
                <a:solidFill>
                  <a:srgbClr val="0A10FE"/>
                </a:solidFill>
              </a:rPr>
              <a:t>(P,A)</a:t>
            </a:r>
            <a:r>
              <a:rPr lang="zh-CN" altLang="en-US" dirty="0"/>
              <a:t>等于</a:t>
            </a:r>
            <a:r>
              <a:rPr lang="en-US" altLang="zh-CN" dirty="0"/>
              <a:t> A*A*A-5*A*A+8*eye(size(A))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720000">
              <a:buNone/>
            </a:pPr>
            <a:r>
              <a:rPr lang="en-US" altLang="zh-CN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% ones(size(A)) </a:t>
            </a:r>
            <a:r>
              <a:rPr lang="zh-CN" altLang="en-US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表示与矩阵</a:t>
            </a:r>
            <a:r>
              <a:rPr lang="en-US" altLang="zh-CN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同维度的全</a:t>
            </a:r>
            <a:r>
              <a:rPr lang="en-US" altLang="zh-CN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矩阵</a:t>
            </a:r>
            <a:endParaRPr lang="en-US" altLang="zh-CN" sz="2800" dirty="0">
              <a:solidFill>
                <a:schemeClr val="accent6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BC9E1-719A-F593-552A-F25DF0B5F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89EC32-5F64-500F-A370-BFA405CC5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25069-1DD4-CE70-C15A-95FB4C7F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39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5338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20E23-0A3B-C218-91D9-B97F621AB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00F8B2-B656-C5DE-5850-EE99D6C28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5-1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求向量</a:t>
            </a:r>
            <a:r>
              <a:rPr lang="en-US" altLang="zh-CN" dirty="0"/>
              <a:t>x</a:t>
            </a:r>
            <a:r>
              <a:rPr lang="zh-CN" altLang="en-US" dirty="0"/>
              <a:t>的最大值。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命令如下：</a:t>
            </a:r>
          </a:p>
          <a:p>
            <a:pPr>
              <a:buNone/>
            </a:pPr>
            <a:r>
              <a:rPr lang="en-US" altLang="zh-CN" dirty="0"/>
              <a:t>x = [-43,72,9,16,23,47];</a:t>
            </a:r>
          </a:p>
          <a:p>
            <a:pPr>
              <a:buNone/>
            </a:pPr>
            <a:r>
              <a:rPr lang="en-US" altLang="zh-CN" dirty="0"/>
              <a:t>y = max(x)              </a:t>
            </a:r>
            <a:r>
              <a:rPr lang="en-US" altLang="zh-CN" dirty="0">
                <a:solidFill>
                  <a:schemeClr val="accent6"/>
                </a:solidFill>
              </a:rPr>
              <a:t>%</a:t>
            </a:r>
            <a:r>
              <a:rPr lang="zh-CN" altLang="en-US" dirty="0">
                <a:solidFill>
                  <a:schemeClr val="accent6"/>
                </a:solidFill>
              </a:rPr>
              <a:t>求向量</a:t>
            </a:r>
            <a:r>
              <a:rPr lang="en-US" altLang="zh-CN" dirty="0">
                <a:solidFill>
                  <a:schemeClr val="accent6"/>
                </a:solidFill>
              </a:rPr>
              <a:t>x</a:t>
            </a:r>
            <a:r>
              <a:rPr lang="zh-CN" altLang="en-US" dirty="0">
                <a:solidFill>
                  <a:schemeClr val="accent6"/>
                </a:solidFill>
              </a:rPr>
              <a:t>中的最大值</a:t>
            </a:r>
          </a:p>
          <a:p>
            <a:pPr>
              <a:buNone/>
            </a:pPr>
            <a:r>
              <a:rPr lang="en-US" altLang="zh-CN" dirty="0"/>
              <a:t>[y, </a:t>
            </a:r>
            <a:r>
              <a:rPr lang="en-US" altLang="zh-CN" dirty="0" err="1"/>
              <a:t>i</a:t>
            </a:r>
            <a:r>
              <a:rPr lang="en-US" altLang="zh-CN" dirty="0"/>
              <a:t>] = max(x)         </a:t>
            </a:r>
            <a:r>
              <a:rPr lang="en-US" altLang="zh-CN" dirty="0">
                <a:solidFill>
                  <a:schemeClr val="accent6"/>
                </a:solidFill>
              </a:rPr>
              <a:t>%</a:t>
            </a:r>
            <a:r>
              <a:rPr lang="zh-CN" altLang="en-US" dirty="0">
                <a:solidFill>
                  <a:schemeClr val="accent6"/>
                </a:solidFill>
              </a:rPr>
              <a:t>求向量</a:t>
            </a:r>
            <a:r>
              <a:rPr lang="en-US" altLang="zh-CN" dirty="0">
                <a:solidFill>
                  <a:schemeClr val="accent6"/>
                </a:solidFill>
              </a:rPr>
              <a:t>x</a:t>
            </a:r>
            <a:r>
              <a:rPr lang="zh-CN" altLang="en-US" dirty="0">
                <a:solidFill>
                  <a:schemeClr val="accent6"/>
                </a:solidFill>
              </a:rPr>
              <a:t>中的最大值及其该元素的位置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01F05E-3D12-A737-DDFE-69F03AD4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CE61A2-EAE6-EC2F-E4D5-98874DF6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8418B6-528C-7D46-831E-D347F095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4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E7C8BF-4487-BD18-632F-32058F4AC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908" y="2902636"/>
            <a:ext cx="952500" cy="6667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058E491-9B5E-9A3A-358A-04A5FB614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701" y="3198773"/>
            <a:ext cx="11525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9522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382F7-FDCD-C1B7-86D5-C8E73783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107DC0-7E2B-636F-C2BB-55ADF808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5-18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已知多项式</a:t>
            </a: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</a:rPr>
              <a:t>+8x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</a:rPr>
              <a:t>-10</a:t>
            </a:r>
            <a:r>
              <a:rPr lang="zh-CN" altLang="en-US" dirty="0"/>
              <a:t>，取</a:t>
            </a:r>
            <a:r>
              <a:rPr lang="en-US" altLang="zh-CN" dirty="0"/>
              <a:t>x</a:t>
            </a:r>
            <a:r>
              <a:rPr lang="zh-CN" altLang="en-US" dirty="0"/>
              <a:t>为一个</a:t>
            </a:r>
            <a:r>
              <a:rPr lang="en-US" altLang="zh-CN" dirty="0"/>
              <a:t>2×2</a:t>
            </a:r>
            <a:r>
              <a:rPr lang="zh-CN" altLang="en-US" dirty="0"/>
              <a:t>矩阵为自变量，分别用</a:t>
            </a:r>
            <a:r>
              <a:rPr lang="en-US" altLang="zh-CN" dirty="0" err="1"/>
              <a:t>polyval</a:t>
            </a:r>
            <a:r>
              <a:rPr lang="zh-CN" altLang="en-US" dirty="0"/>
              <a:t>和</a:t>
            </a:r>
            <a:r>
              <a:rPr lang="en-US" altLang="zh-CN" dirty="0" err="1"/>
              <a:t>polyvalm</a:t>
            </a:r>
            <a:r>
              <a:rPr lang="zh-CN" altLang="en-US" dirty="0"/>
              <a:t>计算该多项式的值。</a:t>
            </a:r>
            <a:endParaRPr lang="en-US" altLang="zh-CN" dirty="0"/>
          </a:p>
          <a:p>
            <a:pPr>
              <a:buNone/>
            </a:pPr>
            <a:r>
              <a:rPr lang="pt-BR" altLang="zh-CN" dirty="0"/>
              <a:t>A = [1 8 0 0 -10]</a:t>
            </a:r>
            <a:r>
              <a:rPr lang="en-US" altLang="zh-CN" dirty="0"/>
              <a:t>;       </a:t>
            </a:r>
            <a:r>
              <a:rPr lang="en-US" altLang="zh-CN" dirty="0">
                <a:solidFill>
                  <a:schemeClr val="accent6"/>
                </a:solidFill>
              </a:rPr>
              <a:t>% </a:t>
            </a:r>
            <a:r>
              <a:rPr lang="zh-CN" altLang="en-US" dirty="0">
                <a:solidFill>
                  <a:schemeClr val="accent6"/>
                </a:solidFill>
              </a:rPr>
              <a:t>多项式系数向量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x =  [-1 1.2;2,-1.8];    </a:t>
            </a:r>
            <a:r>
              <a:rPr lang="en-US" altLang="zh-CN" dirty="0">
                <a:solidFill>
                  <a:schemeClr val="accent6"/>
                </a:solidFill>
              </a:rPr>
              <a:t>% 2×2</a:t>
            </a:r>
            <a:r>
              <a:rPr lang="zh-CN" altLang="en-US" dirty="0">
                <a:solidFill>
                  <a:schemeClr val="accent6"/>
                </a:solidFill>
              </a:rPr>
              <a:t>矩阵</a:t>
            </a:r>
            <a:endParaRPr lang="en-US" altLang="zh-CN" dirty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altLang="zh-CN" dirty="0"/>
              <a:t>y1 = </a:t>
            </a:r>
            <a:r>
              <a:rPr lang="en-US" altLang="zh-CN" dirty="0" err="1"/>
              <a:t>polyval</a:t>
            </a:r>
            <a:r>
              <a:rPr lang="en-US" altLang="zh-CN" dirty="0"/>
              <a:t>(</a:t>
            </a:r>
            <a:r>
              <a:rPr lang="en-US" altLang="zh-CN" dirty="0" err="1"/>
              <a:t>A,x</a:t>
            </a:r>
            <a:r>
              <a:rPr lang="en-US" altLang="zh-CN" dirty="0"/>
              <a:t>)</a:t>
            </a:r>
          </a:p>
          <a:p>
            <a:pPr>
              <a:buNone/>
            </a:pPr>
            <a:r>
              <a:rPr lang="en-US" altLang="zh-CN" dirty="0"/>
              <a:t>y2 = </a:t>
            </a:r>
            <a:r>
              <a:rPr lang="en-US" altLang="zh-CN" dirty="0" err="1"/>
              <a:t>polyvalm</a:t>
            </a:r>
            <a:r>
              <a:rPr lang="en-US" altLang="zh-CN" dirty="0"/>
              <a:t>(</a:t>
            </a:r>
            <a:r>
              <a:rPr lang="en-US" altLang="zh-CN" dirty="0" err="1"/>
              <a:t>A,x</a:t>
            </a:r>
            <a:r>
              <a:rPr lang="en-US" altLang="zh-CN" dirty="0"/>
              <a:t>)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1E80D6-11FC-E275-32A6-C1D2D0C2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367F2-08CA-03AF-0457-3020757D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C97ED5-2D99-D848-638C-DAA968E2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40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B8A94BC-B978-F7BD-6146-90B52FB72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3035" y="3695277"/>
            <a:ext cx="3133725" cy="1990725"/>
          </a:xfrm>
          <a:prstGeom prst="rect">
            <a:avLst/>
          </a:prstGeom>
          <a:ln w="28575"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F74D35-BEA5-F000-6E09-2822A96A5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198" y="4250139"/>
            <a:ext cx="3124200" cy="962025"/>
          </a:xfrm>
          <a:prstGeom prst="rect">
            <a:avLst/>
          </a:prstGeom>
          <a:ln w="28575">
            <a:noFill/>
          </a:ln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14273554-9103-D96A-CA32-70C7CF114675}"/>
              </a:ext>
            </a:extLst>
          </p:cNvPr>
          <p:cNvSpPr/>
          <p:nvPr/>
        </p:nvSpPr>
        <p:spPr>
          <a:xfrm>
            <a:off x="7836060" y="4519915"/>
            <a:ext cx="283580" cy="3472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AFFE1C0-5CFB-808E-C10F-477FE3A60BB3}"/>
              </a:ext>
            </a:extLst>
          </p:cNvPr>
          <p:cNvSpPr/>
          <p:nvPr/>
        </p:nvSpPr>
        <p:spPr>
          <a:xfrm>
            <a:off x="4484225" y="3565002"/>
            <a:ext cx="6980499" cy="2210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F6679E7-DF3F-53EE-871D-C1EBB4755C49}"/>
              </a:ext>
            </a:extLst>
          </p:cNvPr>
          <p:cNvCxnSpPr>
            <a:stCxn id="7" idx="1"/>
            <a:endCxn id="7" idx="3"/>
          </p:cNvCxnSpPr>
          <p:nvPr/>
        </p:nvCxnSpPr>
        <p:spPr>
          <a:xfrm>
            <a:off x="8233035" y="4690640"/>
            <a:ext cx="3133725" cy="0"/>
          </a:xfrm>
          <a:prstGeom prst="line">
            <a:avLst/>
          </a:prstGeom>
          <a:ln w="38100">
            <a:solidFill>
              <a:srgbClr val="0A1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575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181F8-98C2-11E9-BD0F-17878005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68301-880D-61B5-2BA2-851B331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多项式求根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n</a:t>
            </a:r>
            <a:r>
              <a:rPr lang="zh-CN" altLang="en-US" dirty="0"/>
              <a:t>次多项式具有</a:t>
            </a:r>
            <a:r>
              <a:rPr lang="en-US" altLang="zh-CN" dirty="0"/>
              <a:t>n</a:t>
            </a:r>
            <a:r>
              <a:rPr lang="zh-CN" altLang="en-US" dirty="0"/>
              <a:t>个根，这些根可能是实根，也可能含有若干对共轭复根。</a:t>
            </a:r>
            <a:r>
              <a:rPr lang="en-US" altLang="zh-CN" dirty="0"/>
              <a:t>MATLAB</a:t>
            </a:r>
            <a:r>
              <a:rPr lang="zh-CN" altLang="en-US" dirty="0"/>
              <a:t>提供的</a:t>
            </a:r>
            <a:r>
              <a:rPr lang="en-US" altLang="zh-CN" dirty="0">
                <a:solidFill>
                  <a:srgbClr val="FF0000"/>
                </a:solidFill>
              </a:rPr>
              <a:t>roots</a:t>
            </a:r>
            <a:r>
              <a:rPr lang="zh-CN" altLang="en-US" dirty="0">
                <a:solidFill>
                  <a:srgbClr val="FF0000"/>
                </a:solidFill>
              </a:rPr>
              <a:t>函数</a:t>
            </a:r>
            <a:r>
              <a:rPr lang="zh-CN" altLang="en-US" dirty="0"/>
              <a:t>用于</a:t>
            </a:r>
            <a:r>
              <a:rPr lang="zh-CN" altLang="en-US" dirty="0">
                <a:solidFill>
                  <a:srgbClr val="FF0000"/>
                </a:solidFill>
              </a:rPr>
              <a:t>求多项式的全部根</a:t>
            </a:r>
            <a:r>
              <a:rPr lang="zh-CN" altLang="en-US" dirty="0"/>
              <a:t>，其调用格式为：</a:t>
            </a:r>
            <a:r>
              <a:rPr lang="en-US" altLang="zh-CN" dirty="0">
                <a:solidFill>
                  <a:srgbClr val="0A10FE"/>
                </a:solidFill>
                <a:highlight>
                  <a:srgbClr val="FFFF00"/>
                </a:highlight>
              </a:rPr>
              <a:t>x = roots(P)</a:t>
            </a:r>
            <a:r>
              <a:rPr lang="zh-CN" altLang="en-US" dirty="0"/>
              <a:t>，其中</a:t>
            </a:r>
            <a:r>
              <a:rPr lang="en-US" altLang="zh-CN" dirty="0">
                <a:solidFill>
                  <a:srgbClr val="0A10FE"/>
                </a:solidFill>
              </a:rPr>
              <a:t>P</a:t>
            </a:r>
            <a:r>
              <a:rPr lang="zh-CN" altLang="en-US" dirty="0"/>
              <a:t>为多项式的</a:t>
            </a:r>
            <a:r>
              <a:rPr lang="zh-CN" altLang="en-US" dirty="0">
                <a:solidFill>
                  <a:srgbClr val="0A10FE"/>
                </a:solidFill>
              </a:rPr>
              <a:t>系数向量</a:t>
            </a:r>
            <a:r>
              <a:rPr lang="zh-CN" altLang="en-US" dirty="0"/>
              <a:t>，求得的根赋给向量</a:t>
            </a:r>
            <a:r>
              <a:rPr lang="en-US" altLang="zh-CN" dirty="0"/>
              <a:t>x</a:t>
            </a:r>
            <a:r>
              <a:rPr lang="zh-CN" altLang="en-US" dirty="0"/>
              <a:t>，即</a:t>
            </a:r>
            <a:r>
              <a:rPr lang="en-US" altLang="zh-CN" dirty="0">
                <a:solidFill>
                  <a:srgbClr val="0A10FE"/>
                </a:solidFill>
              </a:rPr>
              <a:t>x(1), x(2), …, x(n)</a:t>
            </a:r>
            <a:r>
              <a:rPr lang="zh-CN" altLang="en-US" dirty="0">
                <a:solidFill>
                  <a:srgbClr val="0A10FE"/>
                </a:solidFill>
              </a:rPr>
              <a:t>分别代表多项式的</a:t>
            </a:r>
            <a:r>
              <a:rPr lang="en-US" altLang="zh-CN" dirty="0">
                <a:solidFill>
                  <a:srgbClr val="0A10FE"/>
                </a:solidFill>
              </a:rPr>
              <a:t>n</a:t>
            </a:r>
            <a:r>
              <a:rPr lang="zh-CN" altLang="en-US" dirty="0">
                <a:solidFill>
                  <a:srgbClr val="0A10FE"/>
                </a:solidFill>
              </a:rPr>
              <a:t>个根</a:t>
            </a:r>
            <a:r>
              <a:rPr lang="zh-CN" altLang="en-US" dirty="0"/>
              <a:t>。 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5-19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求多项式</a:t>
            </a: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</a:rPr>
              <a:t>+8x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</a:rPr>
              <a:t>-10</a:t>
            </a:r>
            <a:r>
              <a:rPr lang="zh-CN" altLang="en-US" dirty="0"/>
              <a:t>的根。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命令如下：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A = [1,8,0,0,-10];  </a:t>
            </a:r>
            <a:r>
              <a:rPr lang="en-US" altLang="zh-CN" dirty="0">
                <a:solidFill>
                  <a:schemeClr val="accent6"/>
                </a:solidFill>
              </a:rPr>
              <a:t>% </a:t>
            </a:r>
            <a:r>
              <a:rPr lang="zh-CN" altLang="en-US" dirty="0">
                <a:solidFill>
                  <a:schemeClr val="accent6"/>
                </a:solidFill>
              </a:rPr>
              <a:t>提取多项式的系数向量</a:t>
            </a:r>
          </a:p>
          <a:p>
            <a:pPr>
              <a:buNone/>
            </a:pPr>
            <a:r>
              <a:rPr lang="en-US" altLang="zh-CN" dirty="0"/>
              <a:t>x = roots(A)          </a:t>
            </a:r>
            <a:r>
              <a:rPr lang="en-US" altLang="zh-CN" dirty="0">
                <a:solidFill>
                  <a:schemeClr val="accent6"/>
                </a:solidFill>
              </a:rPr>
              <a:t>% </a:t>
            </a:r>
            <a:r>
              <a:rPr lang="zh-CN" altLang="en-US" dirty="0">
                <a:solidFill>
                  <a:schemeClr val="accent6"/>
                </a:solidFill>
              </a:rPr>
              <a:t>调用</a:t>
            </a:r>
            <a:r>
              <a:rPr lang="en-US" altLang="zh-CN" dirty="0">
                <a:solidFill>
                  <a:schemeClr val="accent6"/>
                </a:solidFill>
              </a:rPr>
              <a:t>roots</a:t>
            </a:r>
            <a:r>
              <a:rPr lang="zh-CN" altLang="en-US" dirty="0">
                <a:solidFill>
                  <a:schemeClr val="accent6"/>
                </a:solidFill>
              </a:rPr>
              <a:t>函数求根</a:t>
            </a:r>
            <a:endParaRPr lang="en-US" altLang="zh-CN" dirty="0">
              <a:solidFill>
                <a:schemeClr val="accent6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FDAAA-254C-7DC7-055D-04B78EEE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F447C-9623-F462-1EC9-65F2D6E2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9F7FA-16D9-109C-7E8B-73AE7A4C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41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BD5B53-F92C-0062-FE70-BB23ECCD0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25" y="4304516"/>
            <a:ext cx="29241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0421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181F8-98C2-11E9-BD0F-17878005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68301-880D-61B5-2BA2-851B33188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多项式求根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若已知多项式的全部根，则可用</a:t>
            </a:r>
            <a:r>
              <a:rPr lang="en-US" altLang="zh-CN" dirty="0">
                <a:solidFill>
                  <a:srgbClr val="0A10FE"/>
                </a:solidFill>
              </a:rPr>
              <a:t>poly</a:t>
            </a:r>
            <a:r>
              <a:rPr lang="zh-CN" altLang="en-US" dirty="0">
                <a:solidFill>
                  <a:srgbClr val="0A10FE"/>
                </a:solidFill>
              </a:rPr>
              <a:t>函数还原</a:t>
            </a:r>
            <a:r>
              <a:rPr lang="zh-CN" altLang="en-US" dirty="0"/>
              <a:t>该多项式的</a:t>
            </a:r>
            <a:r>
              <a:rPr lang="zh-CN" altLang="en-US" dirty="0">
                <a:solidFill>
                  <a:srgbClr val="0A10FE"/>
                </a:solidFill>
              </a:rPr>
              <a:t>系数向量</a:t>
            </a:r>
            <a:r>
              <a:rPr lang="zh-CN" altLang="en-US" dirty="0"/>
              <a:t>，其调用格式为：</a:t>
            </a:r>
            <a:r>
              <a:rPr lang="en-US" altLang="zh-CN" dirty="0"/>
              <a:t>P = poly(x)</a:t>
            </a:r>
            <a:r>
              <a:rPr lang="zh-CN" altLang="en-US" dirty="0"/>
              <a:t>，其中</a:t>
            </a:r>
            <a:r>
              <a:rPr lang="en-US" altLang="zh-CN" dirty="0"/>
              <a:t>x</a:t>
            </a:r>
            <a:r>
              <a:rPr lang="zh-CN" altLang="en-US" dirty="0"/>
              <a:t>为具有</a:t>
            </a:r>
            <a:r>
              <a:rPr lang="en-US" altLang="zh-CN" dirty="0"/>
              <a:t>n</a:t>
            </a:r>
            <a:r>
              <a:rPr lang="zh-CN" altLang="en-US" dirty="0"/>
              <a:t>个元素</a:t>
            </a:r>
            <a:r>
              <a:rPr lang="en-US" altLang="zh-CN" dirty="0"/>
              <a:t>(</a:t>
            </a:r>
            <a:r>
              <a:rPr lang="zh-CN" altLang="en-US" dirty="0"/>
              <a:t>根</a:t>
            </a:r>
            <a:r>
              <a:rPr lang="en-US" altLang="zh-CN" dirty="0"/>
              <a:t>)</a:t>
            </a:r>
            <a:r>
              <a:rPr lang="zh-CN" altLang="en-US" dirty="0"/>
              <a:t>的向量。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5-21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已知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）计算</a:t>
            </a:r>
            <a:r>
              <a:rPr lang="en-US" altLang="zh-CN" dirty="0"/>
              <a:t>f(x) = 0</a:t>
            </a:r>
            <a:r>
              <a:rPr lang="zh-CN" altLang="en-US" dirty="0"/>
              <a:t>的全部根；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2</a:t>
            </a:r>
            <a:r>
              <a:rPr lang="zh-CN" altLang="en-US" dirty="0"/>
              <a:t>）由方程</a:t>
            </a:r>
            <a:r>
              <a:rPr lang="en-US" altLang="zh-CN" dirty="0"/>
              <a:t>f(x) = 0</a:t>
            </a:r>
            <a:r>
              <a:rPr lang="zh-CN" altLang="en-US" dirty="0"/>
              <a:t>的根构造一个多项式</a:t>
            </a:r>
            <a:r>
              <a:rPr lang="en-US" altLang="zh-CN" dirty="0"/>
              <a:t>g(x)</a:t>
            </a:r>
            <a:r>
              <a:rPr lang="zh-CN" altLang="en-US" dirty="0"/>
              <a:t>，并与</a:t>
            </a:r>
            <a:r>
              <a:rPr lang="en-US" altLang="zh-CN" dirty="0"/>
              <a:t>f(x)</a:t>
            </a:r>
            <a:r>
              <a:rPr lang="zh-CN" altLang="en-US" dirty="0"/>
              <a:t>进行对比。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P = [3, 4, -5, -7.2, 5];  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</a:p>
          <a:p>
            <a:pPr>
              <a:buNone/>
            </a:pPr>
            <a:r>
              <a:rPr lang="en-US" altLang="zh-CN" dirty="0"/>
              <a:t>X = roots(P)             % </a:t>
            </a:r>
            <a:r>
              <a:rPr lang="zh-CN" altLang="en-US" dirty="0"/>
              <a:t>求方程</a:t>
            </a:r>
            <a:r>
              <a:rPr lang="en-US" altLang="zh-CN" dirty="0"/>
              <a:t>f(x) = 0</a:t>
            </a:r>
            <a:r>
              <a:rPr lang="zh-CN" altLang="en-US" dirty="0"/>
              <a:t>的根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G = poly(X)             % </a:t>
            </a:r>
            <a:r>
              <a:rPr lang="zh-CN" altLang="en-US" dirty="0"/>
              <a:t>根据根</a:t>
            </a:r>
            <a:r>
              <a:rPr lang="en-US" altLang="zh-CN" dirty="0"/>
              <a:t>X</a:t>
            </a:r>
            <a:r>
              <a:rPr lang="zh-CN" altLang="en-US" dirty="0"/>
              <a:t>，构造多项式系数向量</a:t>
            </a:r>
            <a:r>
              <a:rPr lang="en-US" altLang="zh-CN" dirty="0"/>
              <a:t>G</a:t>
            </a:r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3FDAAA-254C-7DC7-055D-04B78EEEF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F447C-9623-F462-1EC9-65F2D6E2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D9F7FA-16D9-109C-7E8B-73AE7A4C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42</a:t>
            </a:fld>
            <a:r>
              <a:rPr lang="zh-CN" altLang="en-US"/>
              <a:t>页</a:t>
            </a:r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46CFCE5-738C-C56A-B90A-E4E7BE9EFC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24544"/>
              </p:ext>
            </p:extLst>
          </p:nvPr>
        </p:nvGraphicFramePr>
        <p:xfrm>
          <a:off x="3394215" y="2807846"/>
          <a:ext cx="6084887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85534" imgH="661704" progId="Equation.DSMT4">
                  <p:embed/>
                </p:oleObj>
              </mc:Choice>
              <mc:Fallback>
                <p:oleObj name="Equation" r:id="rId2" imgW="6085534" imgH="66170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94215" y="2807846"/>
                        <a:ext cx="6084887" cy="661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3406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08554-212F-6036-9CBB-104570A7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F2DAB-1203-678E-59CF-245C24D6A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330430"/>
            <a:ext cx="10911066" cy="4892690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/>
              <a:t>多项式求根</a:t>
            </a:r>
            <a:endParaRPr lang="en-US" altLang="zh-CN" dirty="0"/>
          </a:p>
          <a:p>
            <a:pPr>
              <a:buNone/>
            </a:pPr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5-21</a:t>
            </a:r>
            <a:r>
              <a:rPr lang="zh-CN" altLang="en-US" dirty="0"/>
              <a:t>中方程</a:t>
            </a:r>
            <a:r>
              <a:rPr lang="en-US" altLang="zh-CN" dirty="0"/>
              <a:t>f(x) = 0</a:t>
            </a:r>
            <a:r>
              <a:rPr lang="zh-CN" altLang="en-US" dirty="0"/>
              <a:t>方程的根为</a:t>
            </a:r>
            <a:endParaRPr lang="en-US" altLang="zh-CN" dirty="0"/>
          </a:p>
          <a:p>
            <a:pPr>
              <a:buNone/>
            </a:pPr>
            <a:r>
              <a:rPr lang="nn-NO" altLang="zh-CN" dirty="0"/>
              <a:t>X =</a:t>
            </a:r>
          </a:p>
          <a:p>
            <a:pPr>
              <a:buNone/>
            </a:pPr>
            <a:r>
              <a:rPr lang="nn-NO" altLang="zh-CN" dirty="0"/>
              <a:t>  -1.4909 + 0.6227i</a:t>
            </a:r>
          </a:p>
          <a:p>
            <a:pPr>
              <a:buNone/>
            </a:pPr>
            <a:r>
              <a:rPr lang="nn-NO" altLang="zh-CN" dirty="0"/>
              <a:t>  -1.4909 - 0.6227i</a:t>
            </a:r>
          </a:p>
          <a:p>
            <a:pPr>
              <a:buNone/>
            </a:pPr>
            <a:r>
              <a:rPr lang="nn-NO" altLang="zh-CN" dirty="0"/>
              <a:t>   1.0267 + 0.0000i</a:t>
            </a:r>
          </a:p>
          <a:p>
            <a:pPr>
              <a:buNone/>
            </a:pPr>
            <a:r>
              <a:rPr lang="nn-NO" altLang="zh-CN" dirty="0"/>
              <a:t>   0.6218 + 0.0000i</a:t>
            </a:r>
          </a:p>
          <a:p>
            <a:pPr>
              <a:buNone/>
            </a:pPr>
            <a:r>
              <a:rPr lang="zh-CN" altLang="en-US" dirty="0"/>
              <a:t>由根</a:t>
            </a:r>
            <a:r>
              <a:rPr lang="en-US" altLang="zh-CN" dirty="0"/>
              <a:t>X</a:t>
            </a:r>
            <a:r>
              <a:rPr lang="zh-CN" altLang="en-US" dirty="0"/>
              <a:t>所构建的多项式系数向量为</a:t>
            </a:r>
            <a:endParaRPr lang="en-US" altLang="zh-CN" dirty="0"/>
          </a:p>
          <a:p>
            <a:pPr>
              <a:buNone/>
            </a:pPr>
            <a:r>
              <a:rPr lang="nn-NO" altLang="zh-CN" dirty="0"/>
              <a:t>G =</a:t>
            </a:r>
          </a:p>
          <a:p>
            <a:pPr>
              <a:buNone/>
            </a:pPr>
            <a:r>
              <a:rPr lang="nn-NO" altLang="zh-CN" dirty="0"/>
              <a:t>    1.0000    1.3333   -1.6667   -2.4000    1.6667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E1B586-BFA6-4DD9-7D75-052E4A67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6DC14-7A7A-3AAC-0D03-544CE011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5C9F7-F89F-C653-7545-175B5DBE0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43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42DD373-CD10-3BB7-624F-858D0D62EFFC}"/>
              </a:ext>
            </a:extLst>
          </p:cNvPr>
          <p:cNvSpPr txBox="1">
            <a:spLocks/>
          </p:cNvSpPr>
          <p:nvPr/>
        </p:nvSpPr>
        <p:spPr>
          <a:xfrm>
            <a:off x="7066344" y="1773170"/>
            <a:ext cx="4730188" cy="2688871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120EC2"/>
              </a:buClr>
              <a:buFont typeface="Wingdings" panose="05000000000000000000" pitchFamily="2" charset="2"/>
              <a:buChar char="n"/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685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11430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7030A0"/>
              </a:buClr>
              <a:buFont typeface="Wingdings" panose="05000000000000000000" pitchFamily="2" charset="2"/>
              <a:buChar char="Ø"/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3pPr>
            <a:lvl4pPr marL="1600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4">
                  <a:lumMod val="50000"/>
                </a:schemeClr>
              </a:buClr>
              <a:buFont typeface="Wingdings" panose="05000000000000000000" pitchFamily="2" charset="2"/>
              <a:buChar char="Ø"/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4pPr>
            <a:lvl5pPr marL="2057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800" b="1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zh-CN" altLang="en-US" u="sng" dirty="0">
                <a:solidFill>
                  <a:srgbClr val="FF0000"/>
                </a:solidFill>
                <a:highlight>
                  <a:srgbClr val="FFFF00"/>
                </a:highlight>
              </a:rPr>
              <a:t>对比</a:t>
            </a:r>
            <a:r>
              <a:rPr lang="en-US" altLang="zh-CN" u="sng" dirty="0">
                <a:solidFill>
                  <a:srgbClr val="FF0000"/>
                </a:solidFill>
                <a:highlight>
                  <a:srgbClr val="FFFF00"/>
                </a:highlight>
              </a:rPr>
              <a:t>P</a:t>
            </a:r>
            <a:r>
              <a:rPr lang="zh-CN" altLang="en-US" u="sng" dirty="0">
                <a:solidFill>
                  <a:srgbClr val="FF0000"/>
                </a:solidFill>
                <a:highlight>
                  <a:srgbClr val="FFFF00"/>
                </a:highlight>
              </a:rPr>
              <a:t>和</a:t>
            </a:r>
            <a:r>
              <a:rPr lang="en-US" altLang="zh-CN" u="sng" dirty="0">
                <a:solidFill>
                  <a:srgbClr val="FF0000"/>
                </a:solidFill>
                <a:highlight>
                  <a:srgbClr val="FFFF00"/>
                </a:highlight>
              </a:rPr>
              <a:t>G</a:t>
            </a:r>
            <a:r>
              <a:rPr lang="zh-CN" altLang="en-US" u="sng" dirty="0">
                <a:solidFill>
                  <a:srgbClr val="FF0000"/>
                </a:solidFill>
                <a:highlight>
                  <a:srgbClr val="FFFF00"/>
                </a:highlight>
              </a:rPr>
              <a:t>：</a:t>
            </a:r>
            <a:endParaRPr lang="en-US" altLang="zh-CN" u="sng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P = [3, 4, -5, -7.2, 5]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G = [1,1.3,-1.67,-2.4,1.67]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A10FE"/>
                </a:solidFill>
              </a:rPr>
              <a:t>P</a:t>
            </a:r>
            <a:r>
              <a:rPr lang="zh-CN" altLang="en-US" dirty="0">
                <a:solidFill>
                  <a:srgbClr val="0A10FE"/>
                </a:solidFill>
              </a:rPr>
              <a:t>与</a:t>
            </a:r>
            <a:r>
              <a:rPr lang="en-US" altLang="zh-CN" dirty="0">
                <a:solidFill>
                  <a:srgbClr val="0A10FE"/>
                </a:solidFill>
              </a:rPr>
              <a:t>G</a:t>
            </a:r>
            <a:r>
              <a:rPr lang="zh-CN" altLang="en-US" dirty="0">
                <a:solidFill>
                  <a:srgbClr val="0A10FE"/>
                </a:solidFill>
              </a:rPr>
              <a:t>之间成倍数关系，这并不影响方程的求解。</a:t>
            </a:r>
            <a:endParaRPr lang="en-US" altLang="zh-CN" dirty="0">
              <a:solidFill>
                <a:srgbClr val="0A10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6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C1074-834D-CE73-8430-D1AE76A7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1FF1D-A02F-C776-FC6F-08180515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数据统计处理 </a:t>
            </a:r>
            <a:endParaRPr lang="en-US" altLang="zh-CN" dirty="0"/>
          </a:p>
          <a:p>
            <a:pPr lvl="1"/>
            <a:r>
              <a:rPr lang="zh-CN" altLang="en-US" dirty="0"/>
              <a:t>最大值和最小值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2. </a:t>
            </a:r>
            <a:r>
              <a:rPr lang="zh-CN" altLang="en-US" dirty="0"/>
              <a:t>求矩阵的最大值和最小值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 求矩阵</a:t>
            </a:r>
            <a:r>
              <a:rPr lang="en-US" altLang="zh-CN" dirty="0"/>
              <a:t>A</a:t>
            </a:r>
            <a:r>
              <a:rPr lang="zh-CN" altLang="en-US" dirty="0"/>
              <a:t>的最大值的函数有</a:t>
            </a:r>
            <a:r>
              <a:rPr lang="en-US" altLang="zh-CN" dirty="0"/>
              <a:t>3</a:t>
            </a:r>
            <a:r>
              <a:rPr lang="zh-CN" altLang="en-US" dirty="0"/>
              <a:t>种调用格式，分别是：</a:t>
            </a:r>
            <a:endParaRPr lang="en-US" altLang="zh-CN" dirty="0"/>
          </a:p>
          <a:p>
            <a:pPr lvl="1">
              <a:buNone/>
            </a:pPr>
            <a:r>
              <a:rPr lang="en-US" altLang="zh-CN" dirty="0">
                <a:solidFill>
                  <a:srgbClr val="0A10FE"/>
                </a:solidFill>
              </a:rPr>
              <a:t> 1</a:t>
            </a:r>
            <a:r>
              <a:rPr lang="zh-CN" altLang="en-US" dirty="0">
                <a:solidFill>
                  <a:srgbClr val="0A10FE"/>
                </a:solidFill>
              </a:rPr>
              <a:t>）</a:t>
            </a:r>
            <a:r>
              <a:rPr lang="en-US" altLang="zh-CN" dirty="0">
                <a:solidFill>
                  <a:srgbClr val="0A10FE"/>
                </a:solidFill>
              </a:rPr>
              <a:t>max(A)</a:t>
            </a:r>
            <a:r>
              <a:rPr lang="zh-CN" altLang="en-US" dirty="0">
                <a:solidFill>
                  <a:srgbClr val="0A10FE"/>
                </a:solidFill>
              </a:rPr>
              <a:t>：</a:t>
            </a:r>
            <a:r>
              <a:rPr lang="zh-CN" altLang="en-US" dirty="0"/>
              <a:t>返回一个行向量，向量的第</a:t>
            </a:r>
            <a:r>
              <a:rPr lang="en-US" altLang="zh-CN" dirty="0" err="1"/>
              <a:t>i</a:t>
            </a:r>
            <a:r>
              <a:rPr lang="zh-CN" altLang="en-US" dirty="0"/>
              <a:t>个元素是矩阵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列上的最大值。</a:t>
            </a:r>
            <a:endParaRPr lang="en-US" altLang="zh-CN" dirty="0"/>
          </a:p>
          <a:p>
            <a:pPr lvl="1">
              <a:buNone/>
            </a:pPr>
            <a:r>
              <a:rPr lang="en-US" altLang="zh-CN" dirty="0">
                <a:solidFill>
                  <a:srgbClr val="0A10FE"/>
                </a:solidFill>
              </a:rPr>
              <a:t> 2</a:t>
            </a:r>
            <a:r>
              <a:rPr lang="zh-CN" altLang="en-US" dirty="0">
                <a:solidFill>
                  <a:srgbClr val="0A10FE"/>
                </a:solidFill>
              </a:rPr>
              <a:t>）</a:t>
            </a:r>
            <a:r>
              <a:rPr lang="en-US" altLang="zh-CN" dirty="0">
                <a:solidFill>
                  <a:srgbClr val="0A10FE"/>
                </a:solidFill>
              </a:rPr>
              <a:t>[Y,U]=max(A)</a:t>
            </a:r>
            <a:r>
              <a:rPr lang="zh-CN" altLang="en-US" dirty="0">
                <a:solidFill>
                  <a:srgbClr val="0A10FE"/>
                </a:solidFill>
              </a:rPr>
              <a:t>：</a:t>
            </a:r>
            <a:r>
              <a:rPr lang="zh-CN" altLang="en-US" dirty="0"/>
              <a:t>返回行向量</a:t>
            </a:r>
            <a:r>
              <a:rPr lang="en-US" altLang="zh-CN" dirty="0"/>
              <a:t>Y</a:t>
            </a:r>
            <a:r>
              <a:rPr lang="zh-CN" altLang="en-US" dirty="0"/>
              <a:t>和</a:t>
            </a:r>
            <a:r>
              <a:rPr lang="en-US" altLang="zh-CN" dirty="0"/>
              <a:t>U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向量记录</a:t>
            </a:r>
            <a:r>
              <a:rPr lang="en-US" altLang="zh-CN" dirty="0"/>
              <a:t>A</a:t>
            </a:r>
            <a:r>
              <a:rPr lang="zh-CN" altLang="en-US" dirty="0"/>
              <a:t>的每列的最大值，</a:t>
            </a:r>
            <a:r>
              <a:rPr lang="en-US" altLang="zh-CN" dirty="0"/>
              <a:t>U</a:t>
            </a:r>
            <a:r>
              <a:rPr lang="zh-CN" altLang="en-US" dirty="0"/>
              <a:t>向量记录每列最大值的行号。</a:t>
            </a:r>
            <a:endParaRPr lang="en-US" altLang="zh-CN" dirty="0"/>
          </a:p>
          <a:p>
            <a:pPr lvl="1">
              <a:buNone/>
            </a:pPr>
            <a:r>
              <a:rPr lang="en-US" altLang="zh-CN" dirty="0">
                <a:solidFill>
                  <a:srgbClr val="0A10FE"/>
                </a:solidFill>
              </a:rPr>
              <a:t> 3</a:t>
            </a:r>
            <a:r>
              <a:rPr lang="zh-CN" altLang="en-US" dirty="0">
                <a:solidFill>
                  <a:srgbClr val="0A10FE"/>
                </a:solidFill>
              </a:rPr>
              <a:t>）</a:t>
            </a:r>
            <a:r>
              <a:rPr lang="en-US" altLang="zh-CN" dirty="0">
                <a:solidFill>
                  <a:srgbClr val="0A10FE"/>
                </a:solidFill>
              </a:rPr>
              <a:t>max(A,[ ],dim)</a:t>
            </a:r>
            <a:r>
              <a:rPr lang="zh-CN" altLang="en-US" dirty="0">
                <a:solidFill>
                  <a:srgbClr val="0A10FE"/>
                </a:solidFill>
              </a:rPr>
              <a:t>：</a:t>
            </a:r>
            <a:r>
              <a:rPr lang="en-US" altLang="zh-CN" dirty="0"/>
              <a:t>dim</a:t>
            </a:r>
            <a:r>
              <a:rPr lang="zh-CN" altLang="en-US" dirty="0"/>
              <a:t>取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2</a:t>
            </a:r>
            <a:r>
              <a:rPr lang="zh-CN" altLang="en-US" dirty="0"/>
              <a:t>。</a:t>
            </a:r>
            <a:r>
              <a:rPr lang="en-US" altLang="zh-CN" dirty="0"/>
              <a:t>dim</a:t>
            </a:r>
            <a:r>
              <a:rPr lang="zh-CN" altLang="en-US" dirty="0"/>
              <a:t>取</a:t>
            </a:r>
            <a:r>
              <a:rPr lang="en-US" altLang="zh-CN" dirty="0"/>
              <a:t>1</a:t>
            </a:r>
            <a:r>
              <a:rPr lang="zh-CN" altLang="en-US" dirty="0"/>
              <a:t>时，该函数和</a:t>
            </a:r>
            <a:r>
              <a:rPr lang="en-US" altLang="zh-CN" dirty="0"/>
              <a:t>max(A)</a:t>
            </a:r>
            <a:r>
              <a:rPr lang="zh-CN" altLang="en-US" dirty="0"/>
              <a:t>完全相同；</a:t>
            </a:r>
            <a:r>
              <a:rPr lang="en-US" altLang="zh-CN" dirty="0"/>
              <a:t>dim</a:t>
            </a:r>
            <a:r>
              <a:rPr lang="zh-CN" altLang="en-US" dirty="0"/>
              <a:t>取</a:t>
            </a:r>
            <a:r>
              <a:rPr lang="en-US" altLang="zh-CN" dirty="0"/>
              <a:t>2</a:t>
            </a:r>
            <a:r>
              <a:rPr lang="zh-CN" altLang="en-US" dirty="0"/>
              <a:t>时，该函数返回一个列向量，其第</a:t>
            </a:r>
            <a:r>
              <a:rPr lang="en-US" altLang="zh-CN" dirty="0" err="1"/>
              <a:t>i</a:t>
            </a:r>
            <a:r>
              <a:rPr lang="zh-CN" altLang="en-US" dirty="0"/>
              <a:t>个元素是</a:t>
            </a:r>
            <a:r>
              <a:rPr lang="en-US" altLang="zh-CN" dirty="0"/>
              <a:t>A</a:t>
            </a:r>
            <a:r>
              <a:rPr lang="zh-CN" altLang="en-US" dirty="0"/>
              <a:t>矩阵的第</a:t>
            </a:r>
            <a:r>
              <a:rPr lang="en-US" altLang="zh-CN" dirty="0" err="1"/>
              <a:t>i</a:t>
            </a:r>
            <a:r>
              <a:rPr lang="zh-CN" altLang="en-US" dirty="0"/>
              <a:t>行上的最大值。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39985-D029-9FE4-6200-2A247034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613ED-FBF8-A48D-D6F3-035B86DA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44A29-A9E0-7245-36F4-E0B97117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5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866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47636-2945-B2F7-5E2B-2E7B4111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4730E9-373A-A6F8-F9A6-5B9A06655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5-2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分别求</a:t>
            </a:r>
            <a:r>
              <a:rPr lang="en-US" altLang="zh-CN" dirty="0"/>
              <a:t>3×4</a:t>
            </a:r>
            <a:r>
              <a:rPr lang="zh-CN" altLang="en-US" dirty="0"/>
              <a:t>矩阵</a:t>
            </a:r>
            <a:r>
              <a:rPr lang="en-US" altLang="zh-CN" dirty="0"/>
              <a:t>x</a:t>
            </a:r>
            <a:r>
              <a:rPr lang="zh-CN" altLang="en-US" dirty="0"/>
              <a:t>中各列和各行元素中的最大值，并求整个矩阵的最大值和最小值。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y = max(x)             </a:t>
            </a:r>
            <a:r>
              <a:rPr lang="en-US" altLang="zh-CN" dirty="0">
                <a:solidFill>
                  <a:schemeClr val="accent6"/>
                </a:solidFill>
              </a:rPr>
              <a:t>% </a:t>
            </a:r>
            <a:r>
              <a:rPr lang="zh-CN" altLang="en-US" dirty="0">
                <a:solidFill>
                  <a:schemeClr val="accent6"/>
                </a:solidFill>
              </a:rPr>
              <a:t>求矩阵</a:t>
            </a:r>
            <a:r>
              <a:rPr lang="en-US" altLang="zh-CN" dirty="0">
                <a:solidFill>
                  <a:schemeClr val="accent6"/>
                </a:solidFill>
              </a:rPr>
              <a:t>x</a:t>
            </a:r>
            <a:r>
              <a:rPr lang="zh-CN" altLang="en-US" dirty="0">
                <a:solidFill>
                  <a:schemeClr val="accent6"/>
                </a:solidFill>
              </a:rPr>
              <a:t>中各列元素的最大值</a:t>
            </a:r>
          </a:p>
          <a:p>
            <a:pPr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y,I</a:t>
            </a:r>
            <a:r>
              <a:rPr lang="en-US" altLang="zh-CN" dirty="0"/>
              <a:t>] = max(x)        </a:t>
            </a:r>
            <a:r>
              <a:rPr lang="en-US" altLang="zh-CN" dirty="0">
                <a:solidFill>
                  <a:schemeClr val="accent6"/>
                </a:solidFill>
              </a:rPr>
              <a:t>% </a:t>
            </a:r>
            <a:r>
              <a:rPr lang="zh-CN" altLang="en-US" dirty="0">
                <a:solidFill>
                  <a:schemeClr val="accent6"/>
                </a:solidFill>
              </a:rPr>
              <a:t>求各列元素的最大值，并返回行下标</a:t>
            </a:r>
          </a:p>
          <a:p>
            <a:pPr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y,I</a:t>
            </a:r>
            <a:r>
              <a:rPr lang="en-US" altLang="zh-CN" dirty="0"/>
              <a:t>] = max(x,[],1) </a:t>
            </a:r>
            <a:r>
              <a:rPr lang="en-US" altLang="zh-CN" dirty="0">
                <a:solidFill>
                  <a:schemeClr val="accent6"/>
                </a:solidFill>
              </a:rPr>
              <a:t>% </a:t>
            </a:r>
            <a:r>
              <a:rPr lang="zh-CN" altLang="en-US" dirty="0">
                <a:solidFill>
                  <a:schemeClr val="accent6"/>
                </a:solidFill>
              </a:rPr>
              <a:t>查找在各列中进行</a:t>
            </a:r>
          </a:p>
          <a:p>
            <a:pPr>
              <a:buNone/>
            </a:pPr>
            <a:r>
              <a:rPr lang="en-US" altLang="zh-CN" dirty="0"/>
              <a:t>[</a:t>
            </a:r>
            <a:r>
              <a:rPr lang="en-US" altLang="zh-CN" dirty="0" err="1"/>
              <a:t>y,I</a:t>
            </a:r>
            <a:r>
              <a:rPr lang="en-US" altLang="zh-CN" dirty="0"/>
              <a:t>] = max(x,[],2) </a:t>
            </a:r>
            <a:r>
              <a:rPr lang="en-US" altLang="zh-CN" dirty="0">
                <a:solidFill>
                  <a:schemeClr val="accent6"/>
                </a:solidFill>
              </a:rPr>
              <a:t>% </a:t>
            </a:r>
            <a:r>
              <a:rPr lang="zh-CN" altLang="en-US" dirty="0">
                <a:solidFill>
                  <a:schemeClr val="accent6"/>
                </a:solidFill>
              </a:rPr>
              <a:t>查找在各行中进行</a:t>
            </a:r>
          </a:p>
          <a:p>
            <a:pPr>
              <a:buNone/>
            </a:pPr>
            <a:r>
              <a:rPr lang="en-US" altLang="zh-CN" dirty="0"/>
              <a:t>max(max(x))         </a:t>
            </a:r>
            <a:r>
              <a:rPr lang="en-US" altLang="zh-CN" dirty="0">
                <a:solidFill>
                  <a:schemeClr val="accent6"/>
                </a:solidFill>
              </a:rPr>
              <a:t>%max(x(:))</a:t>
            </a:r>
          </a:p>
          <a:p>
            <a:pPr>
              <a:buNone/>
            </a:pPr>
            <a:r>
              <a:rPr lang="en-US" altLang="zh-CN" dirty="0"/>
              <a:t>min(min(x))          </a:t>
            </a:r>
            <a:r>
              <a:rPr lang="en-US" altLang="zh-CN" dirty="0">
                <a:solidFill>
                  <a:schemeClr val="accent6"/>
                </a:solidFill>
              </a:rPr>
              <a:t>% min(x(:))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7CBF5-D988-E33D-E915-EC2F4026F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13B95-F334-A0C3-B64F-D7F05F403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9465CD-5A52-0A63-23D7-38095485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6</a:t>
            </a:fld>
            <a:r>
              <a:rPr lang="zh-CN" altLang="en-US"/>
              <a:t>页</a:t>
            </a:r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027892A-EB99-4557-20B7-E6DDA64B92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237842"/>
              </p:ext>
            </p:extLst>
          </p:nvPr>
        </p:nvGraphicFramePr>
        <p:xfrm>
          <a:off x="7344508" y="3776775"/>
          <a:ext cx="3384550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84973" imgH="2106436" progId="Equation.DSMT4">
                  <p:embed/>
                </p:oleObj>
              </mc:Choice>
              <mc:Fallback>
                <p:oleObj name="Equation" r:id="rId2" imgW="3384973" imgH="210643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44508" y="3776775"/>
                        <a:ext cx="3384550" cy="2106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371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C1074-834D-CE73-8430-D1AE76A7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1FF1D-A02F-C776-FC6F-08180515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数据统计处理 </a:t>
            </a:r>
            <a:endParaRPr lang="en-US" altLang="zh-CN" dirty="0"/>
          </a:p>
          <a:p>
            <a:pPr lvl="1"/>
            <a:r>
              <a:rPr lang="zh-CN" altLang="en-US" dirty="0"/>
              <a:t>最大值和最小值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3. </a:t>
            </a:r>
            <a:r>
              <a:rPr lang="zh-CN" altLang="en-US" dirty="0"/>
              <a:t>两个向量或矩阵对应元素的比较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  </a:t>
            </a:r>
            <a:r>
              <a:rPr lang="en-US" altLang="zh-CN" dirty="0"/>
              <a:t>max</a:t>
            </a:r>
            <a:r>
              <a:rPr lang="zh-CN" altLang="en-US" dirty="0"/>
              <a:t>和</a:t>
            </a:r>
            <a:r>
              <a:rPr lang="en-US" altLang="zh-CN" dirty="0"/>
              <a:t>min</a:t>
            </a:r>
            <a:r>
              <a:rPr lang="zh-CN" altLang="en-US" dirty="0"/>
              <a:t>还能对两个同型的向量或矩阵进行比较，调用格式为：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1</a:t>
            </a:r>
            <a:r>
              <a:rPr lang="zh-CN" altLang="en-US" dirty="0"/>
              <a:t>）</a:t>
            </a:r>
            <a:r>
              <a:rPr lang="en-US" altLang="zh-CN" dirty="0"/>
              <a:t>U = max(A,B)</a:t>
            </a:r>
            <a:r>
              <a:rPr lang="zh-CN" altLang="en-US" dirty="0"/>
              <a:t>：</a:t>
            </a:r>
            <a:r>
              <a:rPr lang="en-US" altLang="zh-CN" dirty="0"/>
              <a:t>A,B</a:t>
            </a:r>
            <a:r>
              <a:rPr lang="zh-CN" altLang="en-US" dirty="0"/>
              <a:t>是两个同型的向量或矩阵，结果</a:t>
            </a:r>
            <a:r>
              <a:rPr lang="en-US" altLang="zh-CN" dirty="0"/>
              <a:t>U</a:t>
            </a:r>
            <a:r>
              <a:rPr lang="zh-CN" altLang="en-US" dirty="0"/>
              <a:t>是与</a:t>
            </a:r>
            <a:r>
              <a:rPr lang="en-US" altLang="zh-CN" dirty="0"/>
              <a:t>A,B</a:t>
            </a:r>
            <a:r>
              <a:rPr lang="zh-CN" altLang="en-US" dirty="0"/>
              <a:t>同型的向量或矩阵，</a:t>
            </a:r>
            <a:r>
              <a:rPr lang="en-US" altLang="zh-CN" dirty="0"/>
              <a:t>U</a:t>
            </a:r>
            <a:r>
              <a:rPr lang="zh-CN" altLang="en-US" dirty="0"/>
              <a:t>的每个元素等于</a:t>
            </a:r>
            <a:r>
              <a:rPr lang="en-US" altLang="zh-CN" dirty="0"/>
              <a:t>A,B</a:t>
            </a:r>
            <a:r>
              <a:rPr lang="zh-CN" altLang="en-US" dirty="0"/>
              <a:t>对应元素的较大者。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2</a:t>
            </a:r>
            <a:r>
              <a:rPr lang="zh-CN" altLang="en-US" dirty="0"/>
              <a:t>）</a:t>
            </a:r>
            <a:r>
              <a:rPr lang="en-US" altLang="zh-CN" dirty="0"/>
              <a:t>U = max(</a:t>
            </a:r>
            <a:r>
              <a:rPr lang="en-US" altLang="zh-CN" dirty="0" err="1"/>
              <a:t>A,n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n</a:t>
            </a:r>
            <a:r>
              <a:rPr lang="zh-CN" altLang="en-US" dirty="0"/>
              <a:t>是一个标量，结果</a:t>
            </a:r>
            <a:r>
              <a:rPr lang="en-US" altLang="zh-CN" dirty="0"/>
              <a:t>U</a:t>
            </a:r>
            <a:r>
              <a:rPr lang="zh-CN" altLang="en-US" dirty="0"/>
              <a:t>是与</a:t>
            </a:r>
            <a:r>
              <a:rPr lang="en-US" altLang="zh-CN" dirty="0"/>
              <a:t>A</a:t>
            </a:r>
            <a:r>
              <a:rPr lang="zh-CN" altLang="en-US" dirty="0"/>
              <a:t>同型的向量或矩阵，</a:t>
            </a:r>
            <a:r>
              <a:rPr lang="en-US" altLang="zh-CN" dirty="0"/>
              <a:t>U</a:t>
            </a:r>
            <a:r>
              <a:rPr lang="zh-CN" altLang="en-US" dirty="0"/>
              <a:t>的每个元素等于</a:t>
            </a:r>
            <a:r>
              <a:rPr lang="en-US" altLang="zh-CN" dirty="0"/>
              <a:t>A</a:t>
            </a:r>
            <a:r>
              <a:rPr lang="zh-CN" altLang="en-US" dirty="0"/>
              <a:t>对应元素和</a:t>
            </a:r>
            <a:r>
              <a:rPr lang="en-US" altLang="zh-CN" dirty="0"/>
              <a:t>n</a:t>
            </a:r>
            <a:r>
              <a:rPr lang="zh-CN" altLang="en-US" dirty="0"/>
              <a:t>中的较大者。</a:t>
            </a:r>
            <a:endParaRPr lang="en-US" altLang="zh-CN" dirty="0"/>
          </a:p>
          <a:p>
            <a:pPr lvl="1">
              <a:buNone/>
            </a:pPr>
            <a:r>
              <a:rPr lang="en-US" altLang="zh-CN" dirty="0">
                <a:solidFill>
                  <a:srgbClr val="0A10FE"/>
                </a:solidFill>
              </a:rPr>
              <a:t>min</a:t>
            </a:r>
            <a:r>
              <a:rPr lang="zh-CN" altLang="en-US" dirty="0">
                <a:solidFill>
                  <a:srgbClr val="0A10FE"/>
                </a:solidFill>
              </a:rPr>
              <a:t>函数的用法和</a:t>
            </a:r>
            <a:r>
              <a:rPr lang="en-US" altLang="zh-CN" dirty="0">
                <a:solidFill>
                  <a:srgbClr val="0A10FE"/>
                </a:solidFill>
              </a:rPr>
              <a:t>max</a:t>
            </a:r>
            <a:r>
              <a:rPr lang="zh-CN" altLang="en-US" dirty="0">
                <a:solidFill>
                  <a:srgbClr val="0A10FE"/>
                </a:solidFill>
              </a:rPr>
              <a:t>完全相同。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D39985-D029-9FE4-6200-2A247034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613ED-FBF8-A48D-D6F3-035B86DA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D44A29-A9E0-7245-36F4-E0B971176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7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182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CDE6B2-7927-43FE-A785-BB1B58938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F5C05E-9DB5-C839-C378-DD16F382A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5-3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求两个</a:t>
            </a:r>
            <a:r>
              <a:rPr lang="en-US" altLang="zh-CN" dirty="0"/>
              <a:t>2×3</a:t>
            </a:r>
            <a:r>
              <a:rPr lang="zh-CN" altLang="en-US" dirty="0"/>
              <a:t>矩阵</a:t>
            </a:r>
            <a:r>
              <a:rPr lang="en-US" altLang="zh-CN" dirty="0"/>
              <a:t>x, y</a:t>
            </a:r>
            <a:r>
              <a:rPr lang="zh-CN" altLang="en-US" dirty="0"/>
              <a:t>所有同一位置上的较大元素构成的新矩阵</a:t>
            </a:r>
            <a:r>
              <a:rPr lang="en-US" altLang="zh-CN" dirty="0"/>
              <a:t>p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buNone/>
            </a:pPr>
            <a:r>
              <a:rPr lang="es-ES" altLang="zh-CN" dirty="0"/>
              <a:t>x = [4 5 6;1 4 8]</a:t>
            </a:r>
            <a:r>
              <a:rPr lang="zh-CN" altLang="en-US" dirty="0"/>
              <a:t>；</a:t>
            </a:r>
            <a:endParaRPr lang="es-ES" altLang="zh-CN" dirty="0"/>
          </a:p>
          <a:p>
            <a:pPr lvl="2">
              <a:buNone/>
            </a:pPr>
            <a:r>
              <a:rPr lang="es-ES" altLang="zh-CN" dirty="0"/>
              <a:t>y = [1 7 5;4 5 7]</a:t>
            </a:r>
            <a:r>
              <a:rPr lang="zh-CN" altLang="en-US" dirty="0"/>
              <a:t>；</a:t>
            </a:r>
            <a:endParaRPr lang="es-ES" altLang="zh-CN" dirty="0"/>
          </a:p>
          <a:p>
            <a:pPr lvl="2">
              <a:buNone/>
            </a:pPr>
            <a:r>
              <a:rPr lang="es-ES" altLang="zh-CN" dirty="0"/>
              <a:t>p = max(x,y)</a:t>
            </a:r>
            <a:endParaRPr lang="en-US" altLang="zh-CN" dirty="0"/>
          </a:p>
          <a:p>
            <a:pPr lvl="2">
              <a:buNone/>
            </a:pPr>
            <a:r>
              <a:rPr lang="en-US" altLang="zh-CN" dirty="0"/>
              <a:t>p =</a:t>
            </a:r>
          </a:p>
          <a:p>
            <a:pPr lvl="2">
              <a:buNone/>
            </a:pPr>
            <a:r>
              <a:rPr lang="en-US" altLang="zh-CN" dirty="0"/>
              <a:t>     4     7     6</a:t>
            </a:r>
          </a:p>
          <a:p>
            <a:pPr lvl="2">
              <a:buNone/>
            </a:pPr>
            <a:r>
              <a:rPr lang="en-US" altLang="zh-CN" dirty="0"/>
              <a:t>     4     5     8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BF95D-44EF-8BC2-4A82-752B9662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CC3C42-DA07-7598-E3C2-8F5E76479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8B9F6-C4D6-B022-FEA6-AC3A949C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8</a:t>
            </a:fld>
            <a:r>
              <a:rPr lang="zh-CN" altLang="en-US"/>
              <a:t>页</a:t>
            </a:r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966BE22-696A-DD33-7A44-E89619774D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083706"/>
              </p:ext>
            </p:extLst>
          </p:nvPr>
        </p:nvGraphicFramePr>
        <p:xfrm>
          <a:off x="5752910" y="2310764"/>
          <a:ext cx="2806142" cy="139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13775" imgH="1694941" progId="Equation.DSMT4">
                  <p:embed/>
                </p:oleObj>
              </mc:Choice>
              <mc:Fallback>
                <p:oleObj name="Equation" r:id="rId2" imgW="3413775" imgH="169494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52910" y="2310764"/>
                        <a:ext cx="2806142" cy="1393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557D11D-5B0A-CE7D-BD5B-A40EE61E04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567014"/>
              </p:ext>
            </p:extLst>
          </p:nvPr>
        </p:nvGraphicFramePr>
        <p:xfrm>
          <a:off x="5804459" y="3839591"/>
          <a:ext cx="2806142" cy="137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71739" imgH="1694941" progId="Equation.DSMT4">
                  <p:embed/>
                </p:oleObj>
              </mc:Choice>
              <mc:Fallback>
                <p:oleObj name="Equation" r:id="rId4" imgW="3471739" imgH="169494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04459" y="3839591"/>
                        <a:ext cx="2806142" cy="13703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4622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B44A4-AB00-19AE-9A78-B47DA6B8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第五章：</a:t>
            </a:r>
            <a:r>
              <a:rPr lang="en-US" altLang="zh-CN" dirty="0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数据分析与多项式计算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1CACE8-F3C2-05C9-E07E-F50AB3A2B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/>
              <a:t>求和与求积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数据序列求和与求积的函数是</a:t>
            </a:r>
            <a:r>
              <a:rPr lang="en-US" altLang="zh-CN" dirty="0"/>
              <a:t>sum</a:t>
            </a:r>
            <a:r>
              <a:rPr lang="zh-CN" altLang="en-US" dirty="0"/>
              <a:t>和</a:t>
            </a:r>
            <a:r>
              <a:rPr lang="en-US" altLang="zh-CN" dirty="0"/>
              <a:t>prod</a:t>
            </a:r>
            <a:r>
              <a:rPr lang="zh-CN" altLang="en-US" dirty="0"/>
              <a:t>，其使用方法类似。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设</a:t>
            </a:r>
            <a:r>
              <a:rPr lang="en-US" altLang="zh-CN" dirty="0"/>
              <a:t>X</a:t>
            </a:r>
            <a:r>
              <a:rPr lang="zh-CN" altLang="en-US" dirty="0"/>
              <a:t>是一个向量，</a:t>
            </a:r>
            <a:r>
              <a:rPr lang="en-US" altLang="zh-CN" dirty="0"/>
              <a:t>A</a:t>
            </a:r>
            <a:r>
              <a:rPr lang="zh-CN" altLang="en-US" dirty="0"/>
              <a:t>是一个矩阵，函数的调用格式为：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>
                <a:solidFill>
                  <a:srgbClr val="0A10FE"/>
                </a:solidFill>
              </a:rPr>
              <a:t>sum(X)</a:t>
            </a:r>
            <a:r>
              <a:rPr lang="zh-CN" altLang="en-US" dirty="0">
                <a:solidFill>
                  <a:srgbClr val="0A10FE"/>
                </a:solidFill>
              </a:rPr>
              <a:t>：</a:t>
            </a:r>
            <a:r>
              <a:rPr lang="zh-CN" altLang="en-US" dirty="0"/>
              <a:t>返回向量</a:t>
            </a:r>
            <a:r>
              <a:rPr lang="en-US" altLang="zh-CN" dirty="0"/>
              <a:t>X</a:t>
            </a:r>
            <a:r>
              <a:rPr lang="zh-CN" altLang="en-US" dirty="0"/>
              <a:t>各元素的和。</a:t>
            </a:r>
          </a:p>
          <a:p>
            <a:pPr indent="720000">
              <a:buNone/>
            </a:pPr>
            <a:r>
              <a:rPr lang="en-US" altLang="zh-CN" dirty="0">
                <a:solidFill>
                  <a:srgbClr val="0A10FE"/>
                </a:solidFill>
              </a:rPr>
              <a:t>prod(X)</a:t>
            </a:r>
            <a:r>
              <a:rPr lang="zh-CN" altLang="en-US" dirty="0">
                <a:solidFill>
                  <a:srgbClr val="0A10FE"/>
                </a:solidFill>
              </a:rPr>
              <a:t>：</a:t>
            </a:r>
            <a:r>
              <a:rPr lang="zh-CN" altLang="en-US" dirty="0"/>
              <a:t>返回向量</a:t>
            </a:r>
            <a:r>
              <a:rPr lang="en-US" altLang="zh-CN" dirty="0"/>
              <a:t>X</a:t>
            </a:r>
            <a:r>
              <a:rPr lang="zh-CN" altLang="en-US" dirty="0"/>
              <a:t>各元素的乘积。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>
                <a:solidFill>
                  <a:srgbClr val="FF0000"/>
                </a:solidFill>
              </a:rPr>
              <a:t>sum(A)</a:t>
            </a:r>
            <a:r>
              <a:rPr lang="zh-CN" altLang="en-US" dirty="0">
                <a:solidFill>
                  <a:srgbClr val="FF0000"/>
                </a:solidFill>
              </a:rPr>
              <a:t>： </a:t>
            </a:r>
            <a:r>
              <a:rPr lang="zh-CN" altLang="en-US" dirty="0"/>
              <a:t>返回一个行向量，其第</a:t>
            </a:r>
            <a:r>
              <a:rPr lang="en-US" altLang="zh-CN" dirty="0" err="1"/>
              <a:t>i</a:t>
            </a:r>
            <a:r>
              <a:rPr lang="zh-CN" altLang="en-US" dirty="0"/>
              <a:t>个元素是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列的元素和。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>
                <a:solidFill>
                  <a:srgbClr val="FF0000"/>
                </a:solidFill>
              </a:rPr>
              <a:t>prod(A)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返回一个行向量，其第</a:t>
            </a:r>
            <a:r>
              <a:rPr lang="en-US" altLang="zh-CN" dirty="0" err="1"/>
              <a:t>i</a:t>
            </a:r>
            <a:r>
              <a:rPr lang="zh-CN" altLang="en-US" dirty="0"/>
              <a:t>个元素是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列的元素乘积。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>
                <a:highlight>
                  <a:srgbClr val="FFFF00"/>
                </a:highlight>
              </a:rPr>
              <a:t>sum(</a:t>
            </a:r>
            <a:r>
              <a:rPr lang="en-US" altLang="zh-CN" dirty="0" err="1">
                <a:highlight>
                  <a:srgbClr val="FFFF00"/>
                </a:highlight>
              </a:rPr>
              <a:t>A,dim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  <a:r>
              <a:rPr lang="zh-CN" altLang="en-US" dirty="0">
                <a:highlight>
                  <a:srgbClr val="FFFF00"/>
                </a:highlight>
              </a:rPr>
              <a:t>：</a:t>
            </a:r>
            <a:r>
              <a:rPr lang="en-US" altLang="zh-CN" dirty="0"/>
              <a:t>dim=1</a:t>
            </a:r>
            <a:r>
              <a:rPr lang="zh-CN" altLang="en-US" dirty="0"/>
              <a:t>时，该函数等同于</a:t>
            </a:r>
            <a:r>
              <a:rPr lang="en-US" altLang="zh-CN" dirty="0"/>
              <a:t>sum(A)</a:t>
            </a:r>
            <a:r>
              <a:rPr lang="zh-CN" altLang="en-US" dirty="0"/>
              <a:t>；</a:t>
            </a:r>
            <a:r>
              <a:rPr lang="en-US" altLang="zh-CN" dirty="0"/>
              <a:t> dim=2</a:t>
            </a:r>
            <a:r>
              <a:rPr lang="zh-CN" altLang="en-US" dirty="0"/>
              <a:t>时，返回一个列向量，其第</a:t>
            </a:r>
            <a:r>
              <a:rPr lang="en-US" altLang="zh-CN" dirty="0" err="1"/>
              <a:t>i</a:t>
            </a:r>
            <a:r>
              <a:rPr lang="zh-CN" altLang="en-US" dirty="0"/>
              <a:t>个元素是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行的各元素之和。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>
                <a:highlight>
                  <a:srgbClr val="FFFF00"/>
                </a:highlight>
              </a:rPr>
              <a:t>prod(</a:t>
            </a:r>
            <a:r>
              <a:rPr lang="en-US" altLang="zh-CN" dirty="0" err="1">
                <a:highlight>
                  <a:srgbClr val="FFFF00"/>
                </a:highlight>
              </a:rPr>
              <a:t>A,dim</a:t>
            </a:r>
            <a:r>
              <a:rPr lang="en-US" altLang="zh-CN" dirty="0">
                <a:highlight>
                  <a:srgbClr val="FFFF00"/>
                </a:highlight>
              </a:rPr>
              <a:t>)</a:t>
            </a:r>
            <a:r>
              <a:rPr lang="zh-CN" altLang="en-US" dirty="0">
                <a:highlight>
                  <a:srgbClr val="FFFF00"/>
                </a:highlight>
              </a:rPr>
              <a:t>：</a:t>
            </a:r>
            <a:r>
              <a:rPr lang="zh-CN" altLang="en-US" dirty="0"/>
              <a:t>与</a:t>
            </a:r>
            <a:r>
              <a:rPr lang="en-US" altLang="zh-CN" dirty="0"/>
              <a:t>sum(</a:t>
            </a:r>
            <a:r>
              <a:rPr lang="en-US" altLang="zh-CN" dirty="0" err="1"/>
              <a:t>A,dim</a:t>
            </a:r>
            <a:r>
              <a:rPr lang="en-US" altLang="zh-CN" dirty="0"/>
              <a:t>)</a:t>
            </a:r>
            <a:r>
              <a:rPr lang="zh-CN" altLang="en-US" dirty="0"/>
              <a:t>类似，只是求乘积。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A1CC4-3E37-6AFC-A4DF-9A26BB5D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91997-C60A-E468-4355-EA9DA683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A39BD6-FEB7-B504-D5BE-206D9C55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9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423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5097</Words>
  <Application>Microsoft Office PowerPoint</Application>
  <PresentationFormat>宽屏</PresentationFormat>
  <Paragraphs>536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3" baseType="lpstr">
      <vt:lpstr>等线</vt:lpstr>
      <vt:lpstr>仿宋</vt:lpstr>
      <vt:lpstr>黑体</vt:lpstr>
      <vt:lpstr>隶书</vt:lpstr>
      <vt:lpstr>宋体</vt:lpstr>
      <vt:lpstr>Arial</vt:lpstr>
      <vt:lpstr>Times New Roman</vt:lpstr>
      <vt:lpstr>Wingdings</vt:lpstr>
      <vt:lpstr>Office 主题​​</vt:lpstr>
      <vt:lpstr>MathType 7.0 Equation</vt:lpstr>
      <vt:lpstr>Matlab程序设计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  <vt:lpstr>第五章：MATLAB数据分析与多项式计算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熠</dc:creator>
  <cp:lastModifiedBy>刘 熠</cp:lastModifiedBy>
  <cp:revision>722</cp:revision>
  <dcterms:created xsi:type="dcterms:W3CDTF">2022-12-01T02:00:14Z</dcterms:created>
  <dcterms:modified xsi:type="dcterms:W3CDTF">2022-12-08T04:55:39Z</dcterms:modified>
</cp:coreProperties>
</file>