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5"/>
  </p:notesMasterIdLst>
  <p:sldIdLst>
    <p:sldId id="264" r:id="rId4"/>
    <p:sldId id="265" r:id="rId5"/>
    <p:sldId id="266" r:id="rId6"/>
    <p:sldId id="270" r:id="rId7"/>
    <p:sldId id="267" r:id="rId8"/>
    <p:sldId id="269" r:id="rId9"/>
    <p:sldId id="271" r:id="rId10"/>
    <p:sldId id="272" r:id="rId11"/>
    <p:sldId id="273" r:id="rId12"/>
    <p:sldId id="274" r:id="rId13"/>
    <p:sldId id="275" r:id="rId14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作者" initials="A" lastIdx="0" clrIdx="2"/>
  <p:cmAuthor id="1" name="幸全" initials="幸全" lastIdx="1" clrIdx="0"/>
  <p:cmAuthor id="3" name="Author" initials="A" lastIdx="0" clrIdx="2"/>
  <p:cmAuthor id="4" name="Raytine" initials="R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gs" Target="tags/tag229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image" Target="../media/image1.jpeg"/><Relationship Id="rId2" Type="http://schemas.openxmlformats.org/officeDocument/2006/relationships/tags" Target="../tags/tag6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image" Target="../media/image2.jpeg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2" Type="http://schemas.openxmlformats.org/officeDocument/2006/relationships/tags" Target="../tags/tag86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image" Target="../media/image3.png"/><Relationship Id="rId2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image" Target="../media/image3.png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image" Target="../media/image3.png"/><Relationship Id="rId2" Type="http://schemas.openxmlformats.org/officeDocument/2006/relationships/tags" Target="../tags/tag105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7" Type="http://schemas.openxmlformats.org/officeDocument/2006/relationships/tags" Target="../tags/tag118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image" Target="../media/image5.jpeg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image" Target="../media/image3.png"/><Relationship Id="rId2" Type="http://schemas.openxmlformats.org/officeDocument/2006/relationships/tags" Target="../tags/tag12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34.xml"/><Relationship Id="rId7" Type="http://schemas.openxmlformats.org/officeDocument/2006/relationships/tags" Target="../tags/tag133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3" Type="http://schemas.openxmlformats.org/officeDocument/2006/relationships/image" Target="../media/image3.png"/><Relationship Id="rId2" Type="http://schemas.openxmlformats.org/officeDocument/2006/relationships/tags" Target="../tags/tag12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image" Target="../media/image3.png"/><Relationship Id="rId2" Type="http://schemas.openxmlformats.org/officeDocument/2006/relationships/tags" Target="../tags/tag13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46.xml"/><Relationship Id="rId8" Type="http://schemas.openxmlformats.org/officeDocument/2006/relationships/tags" Target="../tags/tag145.xml"/><Relationship Id="rId7" Type="http://schemas.openxmlformats.org/officeDocument/2006/relationships/tags" Target="../tags/tag144.xml"/><Relationship Id="rId6" Type="http://schemas.openxmlformats.org/officeDocument/2006/relationships/tags" Target="../tags/tag143.xml"/><Relationship Id="rId5" Type="http://schemas.openxmlformats.org/officeDocument/2006/relationships/tags" Target="../tags/tag142.xml"/><Relationship Id="rId4" Type="http://schemas.openxmlformats.org/officeDocument/2006/relationships/tags" Target="../tags/tag141.xml"/><Relationship Id="rId3" Type="http://schemas.openxmlformats.org/officeDocument/2006/relationships/tags" Target="../tags/tag140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60.xml"/><Relationship Id="rId8" Type="http://schemas.openxmlformats.org/officeDocument/2006/relationships/tags" Target="../tags/tag159.xml"/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" Type="http://schemas.openxmlformats.org/officeDocument/2006/relationships/image" Target="../media/image2.jpeg"/><Relationship Id="rId11" Type="http://schemas.openxmlformats.org/officeDocument/2006/relationships/tags" Target="../tags/tag162.xml"/><Relationship Id="rId10" Type="http://schemas.openxmlformats.org/officeDocument/2006/relationships/tags" Target="../tags/tag161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69.xml"/><Relationship Id="rId8" Type="http://schemas.openxmlformats.org/officeDocument/2006/relationships/tags" Target="../tags/tag168.xml"/><Relationship Id="rId7" Type="http://schemas.openxmlformats.org/officeDocument/2006/relationships/tags" Target="../tags/tag167.xml"/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3" Type="http://schemas.openxmlformats.org/officeDocument/2006/relationships/tags" Target="../tags/tag163.xml"/><Relationship Id="rId2" Type="http://schemas.openxmlformats.org/officeDocument/2006/relationships/image" Target="../media/image3.png"/><Relationship Id="rId12" Type="http://schemas.openxmlformats.org/officeDocument/2006/relationships/tags" Target="../tags/tag172.xml"/><Relationship Id="rId11" Type="http://schemas.openxmlformats.org/officeDocument/2006/relationships/tags" Target="../tags/tag171.xml"/><Relationship Id="rId10" Type="http://schemas.openxmlformats.org/officeDocument/2006/relationships/tags" Target="../tags/tag170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79.xml"/><Relationship Id="rId8" Type="http://schemas.openxmlformats.org/officeDocument/2006/relationships/tags" Target="../tags/tag178.xml"/><Relationship Id="rId7" Type="http://schemas.openxmlformats.org/officeDocument/2006/relationships/tags" Target="../tags/tag177.xml"/><Relationship Id="rId6" Type="http://schemas.openxmlformats.org/officeDocument/2006/relationships/tags" Target="../tags/tag176.xml"/><Relationship Id="rId5" Type="http://schemas.openxmlformats.org/officeDocument/2006/relationships/tags" Target="../tags/tag175.xml"/><Relationship Id="rId4" Type="http://schemas.openxmlformats.org/officeDocument/2006/relationships/tags" Target="../tags/tag174.xml"/><Relationship Id="rId3" Type="http://schemas.openxmlformats.org/officeDocument/2006/relationships/tags" Target="../tags/tag173.xml"/><Relationship Id="rId2" Type="http://schemas.openxmlformats.org/officeDocument/2006/relationships/image" Target="../media/image3.png"/><Relationship Id="rId12" Type="http://schemas.openxmlformats.org/officeDocument/2006/relationships/tags" Target="../tags/tag182.xml"/><Relationship Id="rId11" Type="http://schemas.openxmlformats.org/officeDocument/2006/relationships/tags" Target="../tags/tag181.xml"/><Relationship Id="rId10" Type="http://schemas.openxmlformats.org/officeDocument/2006/relationships/tags" Target="../tags/tag180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89.xml"/><Relationship Id="rId8" Type="http://schemas.openxmlformats.org/officeDocument/2006/relationships/tags" Target="../tags/tag188.xml"/><Relationship Id="rId7" Type="http://schemas.openxmlformats.org/officeDocument/2006/relationships/tags" Target="../tags/tag187.xml"/><Relationship Id="rId6" Type="http://schemas.openxmlformats.org/officeDocument/2006/relationships/tags" Target="../tags/tag186.xml"/><Relationship Id="rId5" Type="http://schemas.openxmlformats.org/officeDocument/2006/relationships/tags" Target="../tags/tag185.xml"/><Relationship Id="rId4" Type="http://schemas.openxmlformats.org/officeDocument/2006/relationships/tags" Target="../tags/tag184.xml"/><Relationship Id="rId3" Type="http://schemas.openxmlformats.org/officeDocument/2006/relationships/tags" Target="../tags/tag183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96.xml"/><Relationship Id="rId8" Type="http://schemas.openxmlformats.org/officeDocument/2006/relationships/tags" Target="../tags/tag195.xml"/><Relationship Id="rId7" Type="http://schemas.openxmlformats.org/officeDocument/2006/relationships/tags" Target="../tags/tag194.x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image" Target="../media/image3.png"/><Relationship Id="rId14" Type="http://schemas.openxmlformats.org/officeDocument/2006/relationships/tags" Target="../tags/tag201.xml"/><Relationship Id="rId13" Type="http://schemas.openxmlformats.org/officeDocument/2006/relationships/tags" Target="../tags/tag200.xml"/><Relationship Id="rId12" Type="http://schemas.openxmlformats.org/officeDocument/2006/relationships/tags" Target="../tags/tag199.xml"/><Relationship Id="rId11" Type="http://schemas.openxmlformats.org/officeDocument/2006/relationships/tags" Target="../tags/tag198.xml"/><Relationship Id="rId10" Type="http://schemas.openxmlformats.org/officeDocument/2006/relationships/tags" Target="../tags/tag19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08.xml"/><Relationship Id="rId8" Type="http://schemas.openxmlformats.org/officeDocument/2006/relationships/tags" Target="../tags/tag207.xml"/><Relationship Id="rId7" Type="http://schemas.openxmlformats.org/officeDocument/2006/relationships/tags" Target="../tags/tag206.xml"/><Relationship Id="rId6" Type="http://schemas.openxmlformats.org/officeDocument/2006/relationships/tags" Target="../tags/tag205.xml"/><Relationship Id="rId5" Type="http://schemas.openxmlformats.org/officeDocument/2006/relationships/tags" Target="../tags/tag204.xml"/><Relationship Id="rId4" Type="http://schemas.openxmlformats.org/officeDocument/2006/relationships/tags" Target="../tags/tag203.xml"/><Relationship Id="rId3" Type="http://schemas.openxmlformats.org/officeDocument/2006/relationships/tags" Target="../tags/tag202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7" b="34447"/>
          <a:stretch>
            <a:fillRect/>
          </a:stretch>
        </p:blipFill>
        <p:spPr>
          <a:xfrm>
            <a:off x="1" y="-2"/>
            <a:ext cx="12191999" cy="4542287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0" y="5637213"/>
            <a:ext cx="12192000" cy="1220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6" name="等腰三角形 5"/>
          <p:cNvSpPr/>
          <p:nvPr>
            <p:custDataLst>
              <p:tags r:id="rId5"/>
            </p:custDataLst>
          </p:nvPr>
        </p:nvSpPr>
        <p:spPr>
          <a:xfrm rot="5400000" flipV="1">
            <a:off x="4187031" y="-1146968"/>
            <a:ext cx="3817937" cy="12192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7" name="直角三角形 6"/>
          <p:cNvSpPr/>
          <p:nvPr>
            <p:custDataLst>
              <p:tags r:id="rId6"/>
            </p:custDataLst>
          </p:nvPr>
        </p:nvSpPr>
        <p:spPr>
          <a:xfrm>
            <a:off x="0" y="3621088"/>
            <a:ext cx="12192000" cy="3236912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8" name="直角三角形 7"/>
          <p:cNvSpPr/>
          <p:nvPr>
            <p:custDataLst>
              <p:tags r:id="rId7"/>
            </p:custDataLst>
          </p:nvPr>
        </p:nvSpPr>
        <p:spPr>
          <a:xfrm flipH="1">
            <a:off x="0" y="3048000"/>
            <a:ext cx="12192000" cy="3813175"/>
          </a:xfrm>
          <a:prstGeom prst="rt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6667500" y="4614350"/>
            <a:ext cx="5435600" cy="1053581"/>
          </a:xfrm>
          <a:noFill/>
        </p:spPr>
        <p:txBody>
          <a:bodyPr anchor="b">
            <a:normAutofit/>
          </a:bodyPr>
          <a:lstStyle>
            <a:lvl1pPr algn="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9"/>
            </p:custDataLst>
          </p:nvPr>
        </p:nvSpPr>
        <p:spPr>
          <a:xfrm>
            <a:off x="6667500" y="5739996"/>
            <a:ext cx="5435600" cy="504000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5DB6B-299C-4F61-8596-3ECB41FAC93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1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EBB0C-5A13-436A-8D2C-3DC1B1265DA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7" b="34447"/>
          <a:stretch>
            <a:fillRect/>
          </a:stretch>
        </p:blipFill>
        <p:spPr>
          <a:xfrm>
            <a:off x="1" y="-2"/>
            <a:ext cx="12191999" cy="4542287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0" y="5637213"/>
            <a:ext cx="12192000" cy="1220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6" name="等腰三角形 5"/>
          <p:cNvSpPr/>
          <p:nvPr>
            <p:custDataLst>
              <p:tags r:id="rId5"/>
            </p:custDataLst>
          </p:nvPr>
        </p:nvSpPr>
        <p:spPr>
          <a:xfrm rot="5400000" flipV="1">
            <a:off x="4187031" y="-1146968"/>
            <a:ext cx="3817937" cy="12192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7" name="直角三角形 6"/>
          <p:cNvSpPr/>
          <p:nvPr>
            <p:custDataLst>
              <p:tags r:id="rId6"/>
            </p:custDataLst>
          </p:nvPr>
        </p:nvSpPr>
        <p:spPr>
          <a:xfrm>
            <a:off x="0" y="3621088"/>
            <a:ext cx="12192000" cy="3236912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8" name="直角三角形 7"/>
          <p:cNvSpPr/>
          <p:nvPr>
            <p:custDataLst>
              <p:tags r:id="rId7"/>
            </p:custDataLst>
          </p:nvPr>
        </p:nvSpPr>
        <p:spPr>
          <a:xfrm flipH="1">
            <a:off x="0" y="3044825"/>
            <a:ext cx="12192000" cy="3813175"/>
          </a:xfrm>
          <a:prstGeom prst="rt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7429500" y="4290060"/>
            <a:ext cx="4425950" cy="1175385"/>
          </a:xfrm>
        </p:spPr>
        <p:txBody>
          <a:bodyPr rIns="25400" rtlCol="0" anchor="b">
            <a:no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编辑标题</a:t>
            </a:r>
            <a:endParaRPr noProof="1">
              <a:sym typeface="+mn-ea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7429499" y="5540698"/>
            <a:ext cx="4425810" cy="691347"/>
          </a:xfrm>
        </p:spPr>
        <p:txBody>
          <a:bodyPr>
            <a:normAutofit/>
          </a:bodyPr>
          <a:lstStyle>
            <a:lvl1pPr marL="0" indent="0" algn="r">
              <a:buNone/>
              <a:defRPr sz="32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noProof="1"/>
              <a:t>编辑文本</a:t>
            </a:r>
            <a:endParaRPr lang="zh-CN" altLang="en-US" noProof="1"/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15"/>
            <p:custDataLst>
              <p:tags r:id="rId10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6"/>
            <p:custDataLst>
              <p:tags r:id="rId1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7"/>
            <p:custDataLst>
              <p:tags r:id="rId1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38A87-77AC-48C7-9F0B-A360E0E070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图片 4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2" name="矩形 11"/>
            <p:cNvSpPr/>
            <p:nvPr>
              <p:custDataLst>
                <p:tags r:id="rId5"/>
              </p:custDataLst>
            </p:nvPr>
          </p:nvSpPr>
          <p:spPr>
            <a:xfrm>
              <a:off x="223022" y="217448"/>
              <a:ext cx="11719933" cy="642310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aseline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" name="圆角矩形 7"/>
          <p:cNvSpPr/>
          <p:nvPr>
            <p:custDataLst>
              <p:tags r:id="rId6"/>
            </p:custDataLst>
          </p:nvPr>
        </p:nvSpPr>
        <p:spPr>
          <a:xfrm flipV="1">
            <a:off x="1226299" y="3885006"/>
            <a:ext cx="1455771" cy="4571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aseline="0">
              <a:solidFill>
                <a:schemeClr val="lt1"/>
              </a:solidFill>
              <a:latin typeface="Arial" panose="020B0604020202020204" pitchFamily="34" charset="0"/>
            </a:endParaRPr>
          </a:p>
        </p:txBody>
      </p:sp>
      <p:sp>
        <p:nvSpPr>
          <p:cNvPr id="11" name="三角形 8"/>
          <p:cNvSpPr/>
          <p:nvPr>
            <p:custDataLst>
              <p:tags r:id="rId7"/>
            </p:custDataLst>
          </p:nvPr>
        </p:nvSpPr>
        <p:spPr>
          <a:xfrm rot="16200000">
            <a:off x="7761645" y="2963882"/>
            <a:ext cx="355844" cy="30676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aseline="0">
              <a:solidFill>
                <a:schemeClr val="lt1"/>
              </a:solidFill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1158240" y="744220"/>
            <a:ext cx="6628130" cy="3076575"/>
          </a:xfrm>
        </p:spPr>
        <p:txBody>
          <a:bodyPr lIns="90000" tIns="46800" rIns="90000" bIns="0" anchor="b" anchorCtr="0">
            <a:normAutofit/>
          </a:bodyPr>
          <a:lstStyle>
            <a:lvl1pPr algn="l" eaLnBrk="1" fontAlgn="auto" latinLnBrk="0" hangingPunct="1">
              <a:lnSpc>
                <a:spcPct val="130000"/>
              </a:lnSpc>
              <a:defRPr sz="6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1158101" y="3987472"/>
            <a:ext cx="6628085" cy="950984"/>
          </a:xfrm>
        </p:spPr>
        <p:txBody>
          <a:bodyPr lIns="90000" tIns="0" rIns="90000" bIns="46800">
            <a:normAutofit/>
          </a:bodyPr>
          <a:lstStyle>
            <a:lvl1pPr marL="0" indent="0" algn="l" eaLnBrk="1" fontAlgn="auto" latinLnBrk="0" hangingPunct="1">
              <a:lnSpc>
                <a:spcPct val="130000"/>
              </a:lnSpc>
              <a:buNone/>
              <a:defRPr sz="1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email"/>
          <a:srcRect/>
          <a:stretch>
            <a:fillRect/>
          </a:stretch>
        </p:blipFill>
        <p:spPr>
          <a:xfrm>
            <a:off x="0" y="0"/>
            <a:ext cx="12192000" cy="68745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420983" y="3647512"/>
            <a:ext cx="7350034" cy="820900"/>
          </a:xfrm>
        </p:spPr>
        <p:txBody>
          <a:bodyPr lIns="90000" tIns="46800" rIns="90000" bIns="0" anchor="b" anchorCtr="0">
            <a:normAutofit/>
          </a:bodyPr>
          <a:lstStyle>
            <a:lvl1pPr algn="ctr" eaLnBrk="1" fontAlgn="auto" latinLnBrk="0" hangingPunct="1">
              <a:defRPr sz="4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2421019" y="4511675"/>
            <a:ext cx="7350050" cy="1077985"/>
          </a:xfrm>
        </p:spPr>
        <p:txBody>
          <a:bodyPr lIns="90000" tIns="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4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片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email"/>
          <a:srcRect/>
          <a:stretch>
            <a:fillRect/>
          </a:stretch>
        </p:blipFill>
        <p:spPr>
          <a:xfrm>
            <a:off x="0" y="0"/>
            <a:ext cx="12192000" cy="68745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email"/>
          <a:srcRect/>
          <a:stretch>
            <a:fillRect/>
          </a:stretch>
        </p:blipFill>
        <p:spPr>
          <a:xfrm>
            <a:off x="0" y="0"/>
            <a:ext cx="12192000" cy="68745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7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8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 cstate="email"/>
          <a:srcRect/>
          <a:stretch>
            <a:fillRect/>
          </a:stretch>
        </p:blipFill>
        <p:spPr>
          <a:xfrm flipH="1">
            <a:off x="0" y="0"/>
            <a:ext cx="12192000" cy="6858000"/>
          </a:xfrm>
          <a:custGeom>
            <a:avLst/>
            <a:gdLst>
              <a:gd name="connsiteX0" fmla="*/ 11968978 w 12192000"/>
              <a:gd name="connsiteY0" fmla="*/ 205804 h 6858000"/>
              <a:gd name="connsiteX1" fmla="*/ 11968978 w 12192000"/>
              <a:gd name="connsiteY1" fmla="*/ 6628907 h 6858000"/>
              <a:gd name="connsiteX2" fmla="*/ 249045 w 12192000"/>
              <a:gd name="connsiteY2" fmla="*/ 6628907 h 6858000"/>
              <a:gd name="connsiteX3" fmla="*/ 249045 w 12192000"/>
              <a:gd name="connsiteY3" fmla="*/ 205804 h 6858000"/>
              <a:gd name="connsiteX4" fmla="*/ 12192000 w 12192000"/>
              <a:gd name="connsiteY4" fmla="*/ 0 h 6858000"/>
              <a:gd name="connsiteX5" fmla="*/ 0 w 12192000"/>
              <a:gd name="connsiteY5" fmla="*/ 0 h 6858000"/>
              <a:gd name="connsiteX6" fmla="*/ 0 w 12192000"/>
              <a:gd name="connsiteY6" fmla="*/ 6858000 h 6858000"/>
              <a:gd name="connsiteX7" fmla="*/ 1219200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1968978" y="205804"/>
                </a:moveTo>
                <a:lnTo>
                  <a:pt x="11968978" y="6628907"/>
                </a:lnTo>
                <a:lnTo>
                  <a:pt x="249045" y="6628907"/>
                </a:lnTo>
                <a:lnTo>
                  <a:pt x="249045" y="205804"/>
                </a:lnTo>
                <a:close/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片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email"/>
          <a:srcRect/>
          <a:stretch>
            <a:fillRect/>
          </a:stretch>
        </p:blipFill>
        <p:spPr>
          <a:xfrm>
            <a:off x="0" y="0"/>
            <a:ext cx="12192000" cy="68745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6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email"/>
          <a:srcRect/>
          <a:stretch>
            <a:fillRect/>
          </a:stretch>
        </p:blipFill>
        <p:spPr>
          <a:xfrm>
            <a:off x="0" y="0"/>
            <a:ext cx="12192000" cy="687451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4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5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email"/>
          <a:srcRect/>
          <a:stretch>
            <a:fillRect/>
          </a:stretch>
        </p:blipFill>
        <p:spPr>
          <a:xfrm>
            <a:off x="0" y="0"/>
            <a:ext cx="12192000" cy="687451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223022" y="217448"/>
            <a:ext cx="11719933" cy="6423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aseline="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5794678" y="3431647"/>
            <a:ext cx="211873" cy="2118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aseline="0"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457094" y="2276200"/>
            <a:ext cx="5068451" cy="1530874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30000"/>
              </a:lnSpc>
              <a:buNone/>
              <a:defRPr kumimoji="0" lang="zh-CN" altLang="en-US" sz="80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Arial" panose="020B0604020202020204" pitchFamily="34" charset="0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1457095" y="3865435"/>
            <a:ext cx="5068450" cy="439865"/>
          </a:xfrm>
        </p:spPr>
        <p:txBody>
          <a:bodyPr lIns="90000" tIns="0" rIns="90000" bIns="46800" anchor="ctr">
            <a:normAutofit/>
          </a:bodyPr>
          <a:lstStyle>
            <a:lvl1pPr marL="0" indent="0" algn="l" eaLnBrk="1" fontAlgn="auto" latinLnBrk="0" hangingPunct="1">
              <a:lnSpc>
                <a:spcPct val="130000"/>
              </a:lnSpc>
              <a:buNone/>
              <a:defRPr sz="1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rot="0">
            <a:off x="11019155" y="5965825"/>
            <a:ext cx="920750" cy="648335"/>
            <a:chOff x="11018913" y="5991063"/>
            <a:chExt cx="920484" cy="648101"/>
          </a:xfrm>
          <a:solidFill>
            <a:schemeClr val="accent1">
              <a:lumMod val="60000"/>
              <a:lumOff val="40000"/>
              <a:alpha val="50000"/>
            </a:schemeClr>
          </a:solidFill>
        </p:grpSpPr>
        <p:sp>
          <p:nvSpPr>
            <p:cNvPr id="12" name="矩形 11"/>
            <p:cNvSpPr/>
            <p:nvPr>
              <p:custDataLst>
                <p:tags r:id="rId4"/>
              </p:custDataLst>
            </p:nvPr>
          </p:nvSpPr>
          <p:spPr>
            <a:xfrm rot="18996544">
              <a:off x="11418368" y="5991063"/>
              <a:ext cx="521029" cy="5210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5"/>
              </p:custDataLst>
            </p:nvPr>
          </p:nvSpPr>
          <p:spPr>
            <a:xfrm rot="18996544">
              <a:off x="11018913" y="6317863"/>
              <a:ext cx="321301" cy="3213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35585" y="194310"/>
            <a:ext cx="11720830" cy="6470015"/>
          </a:xfrm>
          <a:prstGeom prst="rect">
            <a:avLst/>
          </a:prstGeom>
          <a:solidFill>
            <a:schemeClr val="tx2">
              <a:alpha val="92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9" name="组合 8"/>
          <p:cNvGrpSpPr/>
          <p:nvPr userDrawn="1">
            <p:custDataLst>
              <p:tags r:id="rId4"/>
            </p:custDataLst>
          </p:nvPr>
        </p:nvGrpSpPr>
        <p:grpSpPr>
          <a:xfrm rot="0">
            <a:off x="11019155" y="5965825"/>
            <a:ext cx="920750" cy="648335"/>
            <a:chOff x="11018913" y="5991063"/>
            <a:chExt cx="920484" cy="648101"/>
          </a:xfrm>
          <a:solidFill>
            <a:schemeClr val="accent1">
              <a:lumMod val="60000"/>
              <a:lumOff val="40000"/>
              <a:alpha val="50000"/>
            </a:schemeClr>
          </a:solidFill>
        </p:grpSpPr>
        <p:sp>
          <p:nvSpPr>
            <p:cNvPr id="12" name="矩形 11"/>
            <p:cNvSpPr/>
            <p:nvPr>
              <p:custDataLst>
                <p:tags r:id="rId5"/>
              </p:custDataLst>
            </p:nvPr>
          </p:nvSpPr>
          <p:spPr>
            <a:xfrm rot="18996544">
              <a:off x="11418368" y="5991063"/>
              <a:ext cx="521029" cy="5210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 dirty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6"/>
              </p:custDataLst>
            </p:nvPr>
          </p:nvSpPr>
          <p:spPr>
            <a:xfrm rot="18996544">
              <a:off x="11018913" y="6317863"/>
              <a:ext cx="321301" cy="3213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rot="0">
            <a:off x="11019155" y="5965825"/>
            <a:ext cx="920750" cy="648335"/>
            <a:chOff x="11018913" y="5991063"/>
            <a:chExt cx="920484" cy="648101"/>
          </a:xfrm>
          <a:solidFill>
            <a:schemeClr val="accent1">
              <a:lumMod val="60000"/>
              <a:lumOff val="40000"/>
              <a:alpha val="50000"/>
            </a:schemeClr>
          </a:solidFill>
        </p:grpSpPr>
        <p:sp>
          <p:nvSpPr>
            <p:cNvPr id="12" name="矩形 11"/>
            <p:cNvSpPr/>
            <p:nvPr>
              <p:custDataLst>
                <p:tags r:id="rId4"/>
              </p:custDataLst>
            </p:nvPr>
          </p:nvSpPr>
          <p:spPr>
            <a:xfrm rot="18996544">
              <a:off x="11418368" y="5991063"/>
              <a:ext cx="521029" cy="5210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5"/>
              </p:custDataLst>
            </p:nvPr>
          </p:nvSpPr>
          <p:spPr>
            <a:xfrm rot="18996544">
              <a:off x="11018913" y="6317863"/>
              <a:ext cx="321301" cy="3213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 rot="0">
            <a:off x="11019155" y="5965825"/>
            <a:ext cx="920750" cy="648335"/>
            <a:chOff x="11018913" y="5991063"/>
            <a:chExt cx="920484" cy="648101"/>
          </a:xfrm>
          <a:solidFill>
            <a:schemeClr val="accent1">
              <a:lumMod val="60000"/>
              <a:lumOff val="40000"/>
              <a:alpha val="50000"/>
            </a:schemeClr>
          </a:solidFill>
        </p:grpSpPr>
        <p:sp>
          <p:nvSpPr>
            <p:cNvPr id="12" name="矩形 11"/>
            <p:cNvSpPr/>
            <p:nvPr>
              <p:custDataLst>
                <p:tags r:id="rId4"/>
              </p:custDataLst>
            </p:nvPr>
          </p:nvSpPr>
          <p:spPr>
            <a:xfrm rot="18996544">
              <a:off x="11418368" y="5991063"/>
              <a:ext cx="521029" cy="5210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 dirty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5"/>
              </p:custDataLst>
            </p:nvPr>
          </p:nvSpPr>
          <p:spPr>
            <a:xfrm rot="18996544">
              <a:off x="11018913" y="6317863"/>
              <a:ext cx="321301" cy="3213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10" name="矩形 9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5038166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 rot="0">
            <a:off x="11019155" y="5965825"/>
            <a:ext cx="920750" cy="648335"/>
            <a:chOff x="11018913" y="5991063"/>
            <a:chExt cx="920484" cy="648101"/>
          </a:xfrm>
          <a:solidFill>
            <a:schemeClr val="accent1">
              <a:lumMod val="60000"/>
              <a:lumOff val="40000"/>
              <a:alpha val="50000"/>
            </a:schemeClr>
          </a:solidFill>
        </p:grpSpPr>
        <p:sp>
          <p:nvSpPr>
            <p:cNvPr id="14" name="矩形 13"/>
            <p:cNvSpPr/>
            <p:nvPr>
              <p:custDataLst>
                <p:tags r:id="rId4"/>
              </p:custDataLst>
            </p:nvPr>
          </p:nvSpPr>
          <p:spPr>
            <a:xfrm rot="18996544">
              <a:off x="11418368" y="5991063"/>
              <a:ext cx="521029" cy="5210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 dirty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5"/>
              </p:custDataLst>
            </p:nvPr>
          </p:nvSpPr>
          <p:spPr>
            <a:xfrm rot="18996544">
              <a:off x="11018913" y="6317863"/>
              <a:ext cx="321301" cy="3213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10" name="矩形 9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rot="2687804">
            <a:off x="3850710" y="1183710"/>
            <a:ext cx="4490580" cy="449058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  <a:sym typeface="Calibri" panose="020F0502020204030204" charset="0"/>
            </a:endParaRPr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3879850"/>
            <a:ext cx="4992688" cy="2978150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913" tIns="60956" rIns="121913" bIns="60956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reeform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30513" y="4400550"/>
            <a:ext cx="9361487" cy="245745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913" tIns="60956" rIns="121913" bIns="60956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直接连接符 11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920875" y="2790825"/>
            <a:ext cx="5219700" cy="1588"/>
          </a:xfrm>
          <a:prstGeom prst="line">
            <a:avLst/>
          </a:prstGeom>
          <a:noFill/>
          <a:ln w="6350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defRPr/>
            </a:pPr>
            <a:endParaRPr lang="zh-CN" altLang="en-US" sz="190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675735" y="3503613"/>
            <a:ext cx="5464840" cy="1058408"/>
          </a:xfrm>
        </p:spPr>
        <p:txBody>
          <a:bodyPr rIns="63500">
            <a:noAutofit/>
          </a:bodyPr>
          <a:lstStyle>
            <a:lvl1pPr algn="r">
              <a:defRPr sz="4800" u="none" strike="noStrike" kern="1200" cap="none" spc="3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1675735" y="2856230"/>
            <a:ext cx="5464840" cy="586804"/>
          </a:xfrm>
        </p:spPr>
        <p:txBody>
          <a:bodyPr tIns="38100" rIns="76200" bIns="38100" anchor="ctr">
            <a:noAutofit/>
          </a:bodyPr>
          <a:lstStyle>
            <a:lvl1pPr marL="0" indent="0" algn="r" eaLnBrk="1" fontAlgn="base" latinLnBrk="0" hangingPunct="1">
              <a:buNone/>
              <a:defRPr kumimoji="0" lang="zh-CN" altLang="en-US" sz="3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编辑文本</a:t>
            </a:r>
            <a:endParaRPr lang="zh-CN" altLang="en-US" noProof="1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1675775" y="2383625"/>
            <a:ext cx="5464800" cy="356400"/>
          </a:xfrm>
        </p:spPr>
        <p:txBody>
          <a:bodyPr anchor="b"/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noProof="1"/>
              <a:t>编辑文本</a:t>
            </a:r>
            <a:endParaRPr lang="zh-CN" altLang="en-US" noProof="1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4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5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6"/>
            <p:custDataLst>
              <p:tags r:id="rId10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7DC10-9F80-47CA-9BB0-03FC4730FA4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tIns="38100" rIns="76200" bIns="381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8921A-3659-40E6-BF05-B007AA185C5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单击图标添加图片</a:t>
            </a:r>
            <a:endParaRPr lang="zh-CN" altLang="en-US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rtlCol="0" anchor="ctr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14.xml"/><Relationship Id="rId23" Type="http://schemas.openxmlformats.org/officeDocument/2006/relationships/tags" Target="../tags/tag213.xml"/><Relationship Id="rId22" Type="http://schemas.openxmlformats.org/officeDocument/2006/relationships/tags" Target="../tags/tag212.xml"/><Relationship Id="rId21" Type="http://schemas.openxmlformats.org/officeDocument/2006/relationships/tags" Target="../tags/tag211.xml"/><Relationship Id="rId20" Type="http://schemas.openxmlformats.org/officeDocument/2006/relationships/tags" Target="../tags/tag210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209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2"/>
            </p:custDataLst>
          </p:nvPr>
        </p:nvSpPr>
        <p:spPr bwMode="auto">
          <a:xfrm>
            <a:off x="669925" y="442913"/>
            <a:ext cx="108521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38100" rIns="76200" bIns="38100" numCol="1" anchor="t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3"/>
            </p:custDataLst>
          </p:nvPr>
        </p:nvSpPr>
        <p:spPr bwMode="auto">
          <a:xfrm>
            <a:off x="669925" y="952500"/>
            <a:ext cx="10852150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0" rIns="8255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noProof="1">
                <a:solidFill>
                  <a:schemeClr val="tx1">
                    <a:tint val="75000"/>
                  </a:schemeClr>
                </a:solidFill>
                <a:ea typeface="微软雅黑" panose="020B0503020204020204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noProof="1">
                <a:solidFill>
                  <a:schemeClr val="tx1">
                    <a:tint val="75000"/>
                  </a:schemeClr>
                </a:solidFill>
                <a:ea typeface="微软雅黑" panose="020B0503020204020204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 spc="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9pPr>
    </p:titleStyle>
    <p:bodyStyle>
      <a:lvl1pPr marL="2286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3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20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20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20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20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20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" Type="http://schemas.openxmlformats.org/officeDocument/2006/relationships/tags" Target="../tags/tag2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25.xml"/><Relationship Id="rId8" Type="http://schemas.openxmlformats.org/officeDocument/2006/relationships/tags" Target="../tags/tag224.xml"/><Relationship Id="rId7" Type="http://schemas.openxmlformats.org/officeDocument/2006/relationships/tags" Target="../tags/tag223.xml"/><Relationship Id="rId6" Type="http://schemas.openxmlformats.org/officeDocument/2006/relationships/tags" Target="../tags/tag222.xml"/><Relationship Id="rId5" Type="http://schemas.openxmlformats.org/officeDocument/2006/relationships/tags" Target="../tags/tag221.xml"/><Relationship Id="rId4" Type="http://schemas.openxmlformats.org/officeDocument/2006/relationships/tags" Target="../tags/tag220.xml"/><Relationship Id="rId3" Type="http://schemas.openxmlformats.org/officeDocument/2006/relationships/tags" Target="../tags/tag219.xml"/><Relationship Id="rId2" Type="http://schemas.openxmlformats.org/officeDocument/2006/relationships/tags" Target="../tags/tag218.xml"/><Relationship Id="rId11" Type="http://schemas.openxmlformats.org/officeDocument/2006/relationships/slideLayout" Target="../slideLayouts/slideLayout18.xml"/><Relationship Id="rId10" Type="http://schemas.openxmlformats.org/officeDocument/2006/relationships/tags" Target="../tags/tag226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6.png"/><Relationship Id="rId1" Type="http://schemas.openxmlformats.org/officeDocument/2006/relationships/tags" Target="../tags/tag2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000">
                <a:solidFill>
                  <a:schemeClr val="accent1"/>
                </a:solidFill>
              </a:rPr>
              <a:t>字符串、队列和栈</a:t>
            </a:r>
            <a:endParaRPr lang="zh-CN" altLang="en-US" sz="6000">
              <a:solidFill>
                <a:schemeClr val="accent1"/>
              </a:solidFill>
            </a:endParaRPr>
          </a:p>
        </p:txBody>
      </p:sp>
      <p:sp>
        <p:nvSpPr>
          <p:cNvPr id="13" name="副标题 1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z="1400">
                <a:solidFill>
                  <a:schemeClr val="dk1">
                    <a:lumMod val="85000"/>
                    <a:lumOff val="15000"/>
                  </a:schemeClr>
                </a:solidFill>
              </a:rPr>
              <a:t>选修第三章 </a:t>
            </a:r>
            <a:r>
              <a:rPr lang="en-US" sz="1400">
                <a:solidFill>
                  <a:schemeClr val="dk1">
                    <a:lumMod val="85000"/>
                    <a:lumOff val="15000"/>
                  </a:schemeClr>
                </a:solidFill>
              </a:rPr>
              <a:t>3.1 </a:t>
            </a:r>
            <a:r>
              <a:rPr lang="zh-CN" altLang="en-US" sz="1400">
                <a:solidFill>
                  <a:schemeClr val="dk1">
                    <a:lumMod val="85000"/>
                    <a:lumOff val="15000"/>
                  </a:schemeClr>
                </a:solidFill>
              </a:rPr>
              <a:t>字符串</a:t>
            </a:r>
            <a:endParaRPr lang="zh-CN" altLang="en-US" sz="140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76200" y="709930"/>
            <a:ext cx="9619615" cy="41910"/>
          </a:xfrm>
          <a:prstGeom prst="line">
            <a:avLst/>
          </a:prstGeom>
          <a:ln w="38100" cap="rnd" cmpd="sng">
            <a:solidFill>
              <a:schemeClr val="accent1">
                <a:shade val="50000"/>
              </a:schemeClr>
            </a:solidFill>
            <a:prstDash val="sysDot"/>
            <a:miter lim="800000"/>
            <a:headEnd type="diamon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4342765" y="6571615"/>
            <a:ext cx="7787005" cy="21590"/>
          </a:xfrm>
          <a:prstGeom prst="line">
            <a:avLst/>
          </a:prstGeom>
          <a:ln w="38100" cap="rnd" cmpd="sng">
            <a:solidFill>
              <a:schemeClr val="accent1">
                <a:shade val="50000"/>
              </a:schemeClr>
            </a:solidFill>
            <a:prstDash val="sysDot"/>
            <a:miter lim="800000"/>
            <a:headEnd type="none"/>
            <a:tailEnd type="oval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7217" y="31224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spc="300" dirty="0"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算法</a:t>
            </a:r>
            <a:r>
              <a:rPr lang="zh-CN" altLang="en-US" sz="3200" spc="300" dirty="0"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设计</a:t>
            </a:r>
            <a:endParaRPr lang="zh-CN" altLang="en-US" sz="3200" spc="300" dirty="0"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3400" y="1031875"/>
            <a:ext cx="108870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 dirty="0"/>
              <a:t>根据密码规则，设计算法。可以使用自然语言、流程图、伪代码等。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533400" y="1724660"/>
            <a:ext cx="1152271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第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zh-CN" altLang="en-US" sz="2000" dirty="0">
                <a:solidFill>
                  <a:srgbClr val="FF0000"/>
                </a:solidFill>
              </a:rPr>
              <a:t>步：</a:t>
            </a:r>
            <a:r>
              <a:rPr lang="zh-CN" altLang="en-US" sz="2000" dirty="0"/>
              <a:t>输入待检测的密码</a:t>
            </a:r>
            <a:r>
              <a:rPr lang="en-US" altLang="zh-CN" sz="2000" dirty="0"/>
              <a:t>s</a:t>
            </a:r>
            <a:r>
              <a:rPr lang="zh-CN" altLang="en-US" sz="2000" dirty="0"/>
              <a:t>，并计算</a:t>
            </a:r>
            <a:r>
              <a:rPr lang="en-US" altLang="zh-CN" sz="2000" dirty="0"/>
              <a:t>s</a:t>
            </a:r>
            <a:r>
              <a:rPr lang="zh-CN" altLang="en-US" sz="2000" dirty="0"/>
              <a:t>的长度</a:t>
            </a:r>
            <a:r>
              <a:rPr lang="en-US" altLang="zh-CN" sz="2000" dirty="0"/>
              <a:t>n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第</a:t>
            </a:r>
            <a:r>
              <a:rPr lang="en-US" altLang="zh-CN" sz="2000" dirty="0">
                <a:solidFill>
                  <a:srgbClr val="FF0000"/>
                </a:solidFill>
              </a:rPr>
              <a:t>2</a:t>
            </a:r>
            <a:r>
              <a:rPr lang="zh-CN" altLang="en-US" sz="2000" dirty="0">
                <a:solidFill>
                  <a:srgbClr val="FF0000"/>
                </a:solidFill>
              </a:rPr>
              <a:t>步：</a:t>
            </a:r>
            <a:r>
              <a:rPr lang="zh-CN" altLang="en-US" sz="2000" dirty="0"/>
              <a:t>判断若</a:t>
            </a:r>
            <a:r>
              <a:rPr lang="en-US" altLang="zh-CN" sz="2000" dirty="0"/>
              <a:t>n&gt;=6</a:t>
            </a:r>
            <a:r>
              <a:rPr lang="zh-CN" altLang="en-US" sz="2000" dirty="0"/>
              <a:t>，则计算</a:t>
            </a:r>
            <a:r>
              <a:rPr lang="en-US" altLang="zh-CN" sz="2000" dirty="0"/>
              <a:t>s</a:t>
            </a:r>
            <a:r>
              <a:rPr lang="zh-CN" altLang="en-US" sz="2000" dirty="0"/>
              <a:t>中大写</a:t>
            </a:r>
            <a:r>
              <a:rPr lang="en-US" altLang="zh-CN" sz="2000" dirty="0"/>
              <a:t>upper</a:t>
            </a:r>
            <a:r>
              <a:rPr lang="zh-CN" altLang="en-US" sz="2000" dirty="0"/>
              <a:t>、小写</a:t>
            </a:r>
            <a:r>
              <a:rPr lang="en-US" altLang="zh-CN" sz="2000" dirty="0"/>
              <a:t>lower</a:t>
            </a:r>
            <a:r>
              <a:rPr lang="zh-CN" altLang="en-US" sz="2000" dirty="0"/>
              <a:t>、数字</a:t>
            </a:r>
            <a:r>
              <a:rPr lang="en-US" altLang="zh-CN" sz="2000" dirty="0"/>
              <a:t>num</a:t>
            </a:r>
            <a:r>
              <a:rPr lang="zh-CN" altLang="en-US" sz="2000" dirty="0"/>
              <a:t>、其他字符</a:t>
            </a:r>
            <a:r>
              <a:rPr lang="en-US" altLang="zh-CN" sz="2000" dirty="0"/>
              <a:t>other</a:t>
            </a:r>
            <a:r>
              <a:rPr lang="zh-CN" altLang="en-US" sz="2000" dirty="0"/>
              <a:t>的个数；否则密码强度为“弱”，跳转到第</a:t>
            </a:r>
            <a:r>
              <a:rPr lang="en-US" altLang="zh-CN" sz="2000" dirty="0"/>
              <a:t>4</a:t>
            </a:r>
            <a:r>
              <a:rPr lang="zh-CN" altLang="en-US" sz="2000" dirty="0"/>
              <a:t>步；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第</a:t>
            </a:r>
            <a:r>
              <a:rPr lang="en-US" altLang="zh-CN" sz="2000" dirty="0">
                <a:solidFill>
                  <a:srgbClr val="FF0000"/>
                </a:solidFill>
              </a:rPr>
              <a:t>3</a:t>
            </a:r>
            <a:r>
              <a:rPr lang="zh-CN" altLang="en-US" sz="2000" dirty="0">
                <a:solidFill>
                  <a:srgbClr val="FF0000"/>
                </a:solidFill>
              </a:rPr>
              <a:t>步：</a:t>
            </a:r>
            <a:r>
              <a:rPr lang="zh-CN" altLang="en-US" sz="2000" dirty="0"/>
              <a:t>判断若</a:t>
            </a:r>
            <a:r>
              <a:rPr lang="en-US" altLang="zh-CN" sz="2000" dirty="0"/>
              <a:t>n&gt;=12</a:t>
            </a:r>
            <a:r>
              <a:rPr lang="zh-CN" altLang="en-US" sz="2000" dirty="0"/>
              <a:t>且</a:t>
            </a:r>
            <a:r>
              <a:rPr lang="en-US" altLang="zh-CN" sz="2000" dirty="0"/>
              <a:t>upper</a:t>
            </a:r>
            <a:r>
              <a:rPr lang="zh-CN" altLang="en-US" sz="2000" dirty="0"/>
              <a:t>、</a:t>
            </a:r>
            <a:r>
              <a:rPr lang="en-US" altLang="zh-CN" sz="2000" dirty="0"/>
              <a:t>lower</a:t>
            </a:r>
            <a:r>
              <a:rPr lang="zh-CN" altLang="en-US" sz="2000" dirty="0"/>
              <a:t>、</a:t>
            </a:r>
            <a:r>
              <a:rPr lang="en-US" altLang="zh-CN" sz="2000" dirty="0"/>
              <a:t>num</a:t>
            </a:r>
            <a:r>
              <a:rPr lang="zh-CN" altLang="en-US" sz="2000" dirty="0"/>
              <a:t>、</a:t>
            </a:r>
            <a:r>
              <a:rPr lang="en-US" altLang="zh-CN" sz="2000" dirty="0"/>
              <a:t>other</a:t>
            </a:r>
            <a:r>
              <a:rPr lang="zh-CN" altLang="en-US" sz="2000" dirty="0"/>
              <a:t>均不为</a:t>
            </a:r>
            <a:r>
              <a:rPr lang="en-US" altLang="zh-CN" sz="2000" dirty="0"/>
              <a:t>0</a:t>
            </a:r>
            <a:r>
              <a:rPr lang="zh-CN" altLang="en-US" sz="2000" dirty="0"/>
              <a:t>，则密码强度为“强”，否则“中”。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第</a:t>
            </a:r>
            <a:r>
              <a:rPr lang="en-US" altLang="zh-CN" sz="2000" dirty="0">
                <a:solidFill>
                  <a:srgbClr val="FF0000"/>
                </a:solidFill>
              </a:rPr>
              <a:t>4</a:t>
            </a:r>
            <a:r>
              <a:rPr lang="zh-CN" altLang="en-US" sz="2000" dirty="0">
                <a:solidFill>
                  <a:srgbClr val="FF0000"/>
                </a:solidFill>
              </a:rPr>
              <a:t>步：</a:t>
            </a:r>
            <a:r>
              <a:rPr lang="zh-CN" altLang="en-US" sz="2000" dirty="0"/>
              <a:t>输出检测结果。</a:t>
            </a:r>
            <a:endParaRPr lang="en-US" altLang="zh-CN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533400" y="4441825"/>
            <a:ext cx="14036040" cy="14763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任务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zh-CN" altLang="en-US" sz="2000" dirty="0"/>
              <a:t>：根据自己总结发现的规则，结合算法设计，编写代码，实现密码强度的检测算法。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输入密码到变量</a:t>
            </a:r>
            <a:r>
              <a:rPr lang="en-US" altLang="zh-CN" sz="2000" dirty="0"/>
              <a:t>s</a:t>
            </a:r>
            <a:r>
              <a:rPr lang="zh-CN" altLang="en-US" sz="2000" dirty="0"/>
              <a:t>中，输出检测的结果：</a:t>
            </a:r>
            <a:r>
              <a:rPr lang="zh-CN" altLang="en-US" sz="2000" dirty="0">
                <a:solidFill>
                  <a:srgbClr val="FF0000"/>
                </a:solidFill>
              </a:rPr>
              <a:t>强、中、弱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" grpId="0"/>
      <p:bldP spid="6" grpId="0"/>
      <p:bldP spid="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76200" y="648970"/>
            <a:ext cx="9629775" cy="102870"/>
          </a:xfrm>
          <a:prstGeom prst="line">
            <a:avLst/>
          </a:prstGeom>
          <a:ln w="38100" cap="rnd" cmpd="sng">
            <a:solidFill>
              <a:schemeClr val="accent1">
                <a:shade val="50000"/>
              </a:schemeClr>
            </a:solidFill>
            <a:prstDash val="sysDot"/>
            <a:miter lim="800000"/>
            <a:headEnd type="diamon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4342765" y="6571615"/>
            <a:ext cx="7787005" cy="21590"/>
          </a:xfrm>
          <a:prstGeom prst="line">
            <a:avLst/>
          </a:prstGeom>
          <a:ln w="38100" cap="rnd" cmpd="sng">
            <a:solidFill>
              <a:schemeClr val="accent1">
                <a:shade val="50000"/>
              </a:schemeClr>
            </a:solidFill>
            <a:prstDash val="sysDot"/>
            <a:miter lim="800000"/>
            <a:headEnd type="none"/>
            <a:tailEnd type="oval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89767" y="94089"/>
            <a:ext cx="3332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spc="300" dirty="0"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算法的调试与优化</a:t>
            </a:r>
            <a:endParaRPr lang="zh-CN" altLang="en-US" sz="2800" spc="300" dirty="0"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7840" y="1145540"/>
            <a:ext cx="97612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发现问题</a:t>
            </a:r>
            <a:r>
              <a:rPr lang="zh-CN" altLang="en-US" sz="2400" dirty="0"/>
              <a:t>：若输入“</a:t>
            </a:r>
            <a:r>
              <a:rPr lang="en-US" altLang="zh-CN" sz="2400" dirty="0" err="1"/>
              <a:t>aaaaaaa</a:t>
            </a:r>
            <a:r>
              <a:rPr lang="zh-CN" altLang="en-US" sz="2400" dirty="0"/>
              <a:t>”，提示“中”。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任务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dirty="0"/>
              <a:t>：修改算法，使得输入的密码只包含</a:t>
            </a:r>
            <a:r>
              <a:rPr lang="zh-CN" altLang="en-US" sz="2400" dirty="0">
                <a:solidFill>
                  <a:srgbClr val="FF0000"/>
                </a:solidFill>
              </a:rPr>
              <a:t>同一个</a:t>
            </a:r>
            <a:r>
              <a:rPr lang="zh-CN" altLang="en-US" sz="2400" dirty="0"/>
              <a:t>字符时，输出的提示信息也是“弱”。输入的密码只有一种类型时，比如只有字母，也输出</a:t>
            </a:r>
            <a:r>
              <a:rPr lang="en-US" altLang="zh-CN" sz="2400" dirty="0"/>
              <a:t>“</a:t>
            </a:r>
            <a:r>
              <a:rPr lang="zh-CN" altLang="en-US" sz="2400" dirty="0"/>
              <a:t>弱</a:t>
            </a:r>
            <a:r>
              <a:rPr lang="en-US" altLang="zh-CN" sz="2400" dirty="0"/>
              <a:t>”</a:t>
            </a:r>
            <a:endParaRPr lang="en-US" altLang="zh-CN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145280" y="4104064"/>
            <a:ext cx="914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 rot="0">
            <a:off x="11019155" y="5965825"/>
            <a:ext cx="920750" cy="648335"/>
            <a:chOff x="11018913" y="5991063"/>
            <a:chExt cx="920484" cy="648101"/>
          </a:xfrm>
          <a:solidFill>
            <a:schemeClr val="accent1">
              <a:lumMod val="60000"/>
              <a:lumOff val="40000"/>
              <a:alpha val="50000"/>
            </a:schemeClr>
          </a:solidFill>
        </p:grpSpPr>
        <p:sp>
          <p:nvSpPr>
            <p:cNvPr id="12" name="矩形 11"/>
            <p:cNvSpPr/>
            <p:nvPr>
              <p:custDataLst>
                <p:tags r:id="rId3"/>
              </p:custDataLst>
            </p:nvPr>
          </p:nvSpPr>
          <p:spPr>
            <a:xfrm rot="18996544">
              <a:off x="11418368" y="5991063"/>
              <a:ext cx="521029" cy="5210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4"/>
              </p:custDataLst>
            </p:nvPr>
          </p:nvSpPr>
          <p:spPr>
            <a:xfrm rot="18996544">
              <a:off x="11018913" y="6317863"/>
              <a:ext cx="321301" cy="3213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idx="4294967295"/>
            <p:custDataLst>
              <p:tags r:id="rId5"/>
            </p:custDataLst>
          </p:nvPr>
        </p:nvSpPr>
        <p:spPr>
          <a:xfrm>
            <a:off x="1524000" y="1122680"/>
            <a:ext cx="9144000" cy="746760"/>
          </a:xfrm>
          <a:noFill/>
          <a:ln>
            <a:noFill/>
          </a:ln>
        </p:spPr>
        <p:txBody>
          <a:bodyPr vert="horz" wrap="square" lIns="91440" tIns="45720" rIns="91440" bIns="45720" numCol="1" rtlCol="0" anchor="b" anchorCtr="0" compatLnSpc="1">
            <a:normAutofit fontScale="90000"/>
            <a:scene3d>
              <a:camera prst="orthographicFront"/>
              <a:lightRig rig="threePt" dir="t"/>
            </a:scene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fontAlgn="auto">
              <a:buClrTx/>
              <a:buSzTx/>
              <a:buFontTx/>
            </a:pPr>
            <a:r>
              <a:rPr lang="en-US" altLang="zh-CN" sz="5335" b="0" spc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汉仪旗黑-85S" charset="0"/>
                <a:ea typeface="汉仪旗黑-85S" panose="00020600040101010101" pitchFamily="18" charset="-122"/>
                <a:cs typeface="汉仪旗黑-85S" charset="0"/>
                <a:sym typeface="+mn-ea"/>
              </a:rPr>
              <a:t>3.1 </a:t>
            </a:r>
            <a:r>
              <a:rPr lang="zh-CN" altLang="en-US" sz="5335" b="0" spc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汉仪旗黑-85S" charset="0"/>
                <a:ea typeface="汉仪旗黑-85S" panose="00020600040101010101" pitchFamily="18" charset="-122"/>
                <a:cs typeface="汉仪旗黑-85S" charset="0"/>
                <a:sym typeface="+mn-ea"/>
              </a:rPr>
              <a:t>字符串</a:t>
            </a:r>
            <a:endParaRPr lang="zh-CN" altLang="en-US" sz="5335" b="0" spc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汉仪旗黑-85S" charset="0"/>
              <a:ea typeface="汉仪旗黑-85S" panose="00020600040101010101" pitchFamily="18" charset="-122"/>
              <a:cs typeface="汉仪旗黑-85S" charset="0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2430145" y="2154555"/>
            <a:ext cx="8822690" cy="3103245"/>
          </a:xfr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912495" fontAlgn="auto">
              <a:lnSpc>
                <a:spcPct val="150000"/>
              </a:lnSpc>
              <a:buClrTx/>
              <a:buSzTx/>
            </a:pPr>
            <a:endParaRPr lang="zh-CN" altLang="en-US" sz="2000" b="1" spc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lvl="0" algn="l" defTabSz="912495" fontAlgn="auto">
              <a:lnSpc>
                <a:spcPct val="150000"/>
              </a:lnSpc>
              <a:buClrTx/>
              <a:buSzTx/>
            </a:pPr>
            <a:r>
              <a:rPr lang="zh-CN" altLang="en-US" sz="2000" b="1" spc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理解字符串的概念、特性</a:t>
            </a:r>
            <a:endParaRPr lang="zh-CN" altLang="en-US" sz="2000" b="1" spc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lvl="0" algn="l" defTabSz="912495" fontAlgn="auto">
              <a:lnSpc>
                <a:spcPct val="150000"/>
              </a:lnSpc>
              <a:buClrTx/>
              <a:buSzTx/>
            </a:pPr>
            <a:r>
              <a:rPr lang="zh-CN" altLang="en-US" sz="2000" b="1" spc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掌握字符串的基本操作，了解相关函数</a:t>
            </a:r>
            <a:endParaRPr lang="zh-CN" altLang="en-US" sz="2000" b="1" spc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lvl="0" algn="l" defTabSz="912495" fontAlgn="auto">
              <a:lnSpc>
                <a:spcPct val="150000"/>
              </a:lnSpc>
              <a:buClrTx/>
              <a:buSzTx/>
            </a:pPr>
            <a:r>
              <a:rPr lang="zh-CN" altLang="en-US" sz="2000" b="1" spc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能编程解决与字符串相关的一些问题</a:t>
            </a:r>
            <a:endParaRPr lang="zh-CN" altLang="en-US" sz="2000" b="1" spc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lvl="0" algn="l" defTabSz="912495" fontAlgn="auto">
              <a:lnSpc>
                <a:spcPct val="150000"/>
              </a:lnSpc>
              <a:buClrTx/>
              <a:buSzTx/>
            </a:pPr>
            <a:r>
              <a:rPr lang="zh-CN" altLang="en-US" sz="2000" b="1" spc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 </a:t>
            </a:r>
            <a:endParaRPr lang="zh-CN" altLang="en-US" sz="2000" b="1" spc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8725" name="矩形 9"/>
          <p:cNvSpPr/>
          <p:nvPr>
            <p:custDataLst>
              <p:tags r:id="rId6"/>
            </p:custDataLst>
          </p:nvPr>
        </p:nvSpPr>
        <p:spPr>
          <a:xfrm>
            <a:off x="1839913" y="2975610"/>
            <a:ext cx="692150" cy="4254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7500" tIns="35100" rIns="67500" bIns="35100"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0" marR="0" lvl="0" indent="0" algn="ctr" fontAlgn="base">
              <a:lnSpc>
                <a:spcPct val="120000"/>
              </a:lnSpc>
              <a:buClr>
                <a:srgbClr val="FFFFFF"/>
              </a:buClr>
            </a:pPr>
            <a:r>
              <a:rPr lang="en-US" altLang="zh-CN" sz="16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n-US" altLang="zh-CN" sz="16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矩形 9"/>
          <p:cNvSpPr/>
          <p:nvPr>
            <p:custDataLst>
              <p:tags r:id="rId7"/>
            </p:custDataLst>
          </p:nvPr>
        </p:nvSpPr>
        <p:spPr>
          <a:xfrm>
            <a:off x="1840548" y="3674110"/>
            <a:ext cx="692150" cy="4254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7500" tIns="35100" rIns="67500" bIns="35100"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0" marR="0" lvl="0" indent="0" algn="ctr" fontAlgn="base">
              <a:lnSpc>
                <a:spcPct val="120000"/>
              </a:lnSpc>
              <a:buClr>
                <a:srgbClr val="FFFFFF"/>
              </a:buClr>
            </a:pPr>
            <a:r>
              <a:rPr lang="en-US" altLang="zh-CN" sz="16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lang="en-US" altLang="zh-CN" sz="16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矩形 9"/>
          <p:cNvSpPr/>
          <p:nvPr>
            <p:custDataLst>
              <p:tags r:id="rId8"/>
            </p:custDataLst>
          </p:nvPr>
        </p:nvSpPr>
        <p:spPr>
          <a:xfrm>
            <a:off x="1840865" y="2232660"/>
            <a:ext cx="1428115" cy="425450"/>
          </a:xfrm>
          <a:prstGeom prst="chevron">
            <a:avLst>
              <a:gd name="adj" fmla="val 23432"/>
            </a:avLst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7500" tIns="35100" rIns="67500" bIns="35100"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0" marR="0" lvl="0" indent="0" algn="ctr" fontAlgn="base">
              <a:lnSpc>
                <a:spcPct val="120000"/>
              </a:lnSpc>
              <a:buClr>
                <a:srgbClr val="FFFFFF"/>
              </a:buClr>
            </a:pPr>
            <a:r>
              <a:rPr sz="16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学习目标</a:t>
            </a:r>
            <a:endParaRPr lang="en-US" altLang="zh-CN" sz="16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矩形 9"/>
          <p:cNvSpPr/>
          <p:nvPr>
            <p:custDataLst>
              <p:tags r:id="rId9"/>
            </p:custDataLst>
          </p:nvPr>
        </p:nvSpPr>
        <p:spPr>
          <a:xfrm>
            <a:off x="1840548" y="4372610"/>
            <a:ext cx="692150" cy="4254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7500" tIns="35100" rIns="67500" bIns="35100"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0" marR="0" lvl="0" indent="0" algn="ctr" fontAlgn="base">
              <a:lnSpc>
                <a:spcPct val="120000"/>
              </a:lnSpc>
              <a:buClr>
                <a:srgbClr val="FFFFFF"/>
              </a:buClr>
            </a:pPr>
            <a:r>
              <a:rPr lang="en-US" altLang="zh-CN" sz="16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03</a:t>
            </a:r>
            <a:endParaRPr lang="en-US" altLang="zh-CN" sz="16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sz="3110"/>
              <a:t>字符串的概念</a:t>
            </a:r>
            <a:endParaRPr lang="zh-CN" altLang="en-US"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4895" y="1270000"/>
            <a:ext cx="9857740" cy="5071110"/>
          </a:xfrm>
        </p:spPr>
        <p:txBody>
          <a:bodyPr/>
          <a:p>
            <a:pPr marL="0" indent="0">
              <a:buNone/>
            </a:pPr>
            <a:r>
              <a:rPr sz="2800">
                <a:solidFill>
                  <a:schemeClr val="accent2">
                    <a:lumMod val="75000"/>
                  </a:schemeClr>
                </a:solidFill>
              </a:rPr>
              <a:t>概念</a:t>
            </a:r>
            <a:r>
              <a:rPr sz="2800">
                <a:solidFill>
                  <a:schemeClr val="tx1"/>
                </a:solidFill>
              </a:rPr>
              <a:t>：字符串是由</a:t>
            </a:r>
            <a:r>
              <a:rPr sz="2800">
                <a:solidFill>
                  <a:srgbClr val="C00000"/>
                </a:solidFill>
              </a:rPr>
              <a:t>0个或多个</a:t>
            </a:r>
            <a:r>
              <a:rPr sz="2800">
                <a:solidFill>
                  <a:schemeClr val="tx1"/>
                </a:solidFill>
              </a:rPr>
              <a:t>字符组成的</a:t>
            </a:r>
            <a:r>
              <a:rPr sz="2800">
                <a:solidFill>
                  <a:srgbClr val="C00000"/>
                </a:solidFill>
              </a:rPr>
              <a:t>有限序列</a:t>
            </a:r>
            <a:endParaRPr sz="2800">
              <a:solidFill>
                <a:schemeClr val="tx1"/>
              </a:solidFill>
            </a:endParaRPr>
          </a:p>
          <a:p>
            <a:pPr marL="914400" lvl="2" indent="457200">
              <a:buNone/>
            </a:pPr>
            <a:r>
              <a:rPr sz="2800">
                <a:solidFill>
                  <a:schemeClr val="tx1"/>
                </a:solidFill>
              </a:rPr>
              <a:t>字符串中所包含的字符个数称为字符串的长度</a:t>
            </a:r>
            <a:endParaRPr sz="2800">
              <a:solidFill>
                <a:schemeClr val="tx1"/>
              </a:solidFill>
            </a:endParaRPr>
          </a:p>
          <a:p>
            <a:pPr marL="914400" lvl="2" indent="457200">
              <a:buNone/>
            </a:pPr>
            <a:r>
              <a:rPr sz="2800">
                <a:solidFill>
                  <a:schemeClr val="tx1"/>
                </a:solidFill>
              </a:rPr>
              <a:t>一般用单引号、双引号或三引号加以界定</a:t>
            </a:r>
            <a:endParaRPr sz="2800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sz="280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sz="2800">
                <a:solidFill>
                  <a:schemeClr val="accent2">
                    <a:lumMod val="75000"/>
                  </a:schemeClr>
                </a:solidFill>
              </a:rPr>
              <a:t>子串</a:t>
            </a:r>
            <a:r>
              <a:rPr sz="2800">
                <a:solidFill>
                  <a:schemeClr val="tx1"/>
                </a:solidFill>
              </a:rPr>
              <a:t>：一个字符串中任意个连续的字符序列</a:t>
            </a:r>
            <a:endParaRPr sz="280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sz="2800">
                <a:solidFill>
                  <a:schemeClr val="accent2">
                    <a:lumMod val="75000"/>
                  </a:schemeClr>
                </a:solidFill>
              </a:rPr>
              <a:t>特殊字符串</a:t>
            </a:r>
            <a:r>
              <a:rPr sz="2800">
                <a:solidFill>
                  <a:schemeClr val="tx1"/>
                </a:solidFill>
              </a:rPr>
              <a:t>：空串、空格串</a:t>
            </a:r>
            <a:endParaRPr sz="2800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sz="2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sz="3110"/>
              <a:t>字符串的特性</a:t>
            </a:r>
            <a:endParaRPr lang="zh-CN" altLang="en-US"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4895" y="1270000"/>
            <a:ext cx="9857740" cy="5071110"/>
          </a:xfrm>
        </p:spPr>
        <p:txBody>
          <a:bodyPr/>
          <a:p>
            <a:pPr marL="0" lvl="0" indent="0">
              <a:buNone/>
            </a:pPr>
            <a:r>
              <a:rPr lang="en-US" altLang="zh-CN" sz="280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sz="2800">
                <a:solidFill>
                  <a:schemeClr val="accent2">
                    <a:lumMod val="75000"/>
                  </a:schemeClr>
                </a:solidFill>
              </a:rPr>
              <a:t>）有限序列性</a:t>
            </a:r>
            <a:endParaRPr sz="2800">
              <a:solidFill>
                <a:schemeClr val="accent2">
                  <a:lumMod val="75000"/>
                </a:schemeClr>
              </a:solidFill>
            </a:endParaRPr>
          </a:p>
          <a:p>
            <a:pPr marL="0" lvl="0" indent="457200">
              <a:buNone/>
            </a:pPr>
            <a:endParaRPr sz="2800">
              <a:solidFill>
                <a:schemeClr val="tx1"/>
              </a:solidFill>
            </a:endParaRPr>
          </a:p>
          <a:p>
            <a:pPr marL="0" lvl="0" indent="457200">
              <a:buNone/>
            </a:pPr>
            <a:endParaRPr sz="2800">
              <a:solidFill>
                <a:schemeClr val="tx1"/>
              </a:solidFill>
            </a:endParaRPr>
          </a:p>
          <a:p>
            <a:pPr marL="0" lvl="0" indent="457200">
              <a:buNone/>
            </a:pPr>
            <a:endParaRPr sz="280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altLang="zh-CN" sz="280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sz="2800">
                <a:solidFill>
                  <a:schemeClr val="accent2">
                    <a:lumMod val="75000"/>
                  </a:schemeClr>
                </a:solidFill>
              </a:rPr>
              <a:t>）字符串的可比性</a:t>
            </a:r>
            <a:endParaRPr sz="2800">
              <a:solidFill>
                <a:schemeClr val="accent2">
                  <a:lumMod val="75000"/>
                </a:schemeClr>
              </a:solidFill>
            </a:endParaRPr>
          </a:p>
          <a:p>
            <a:pPr marL="0" lvl="0" indent="457200">
              <a:buNone/>
            </a:pPr>
            <a:r>
              <a:rPr lang="en-US" altLang="zh-CN" sz="2800">
                <a:solidFill>
                  <a:schemeClr val="tx1"/>
                </a:solidFill>
              </a:rPr>
              <a:t>ASCII</a:t>
            </a:r>
            <a:r>
              <a:rPr sz="2800">
                <a:solidFill>
                  <a:schemeClr val="tx1"/>
                </a:solidFill>
              </a:rPr>
              <a:t>码字符按</a:t>
            </a:r>
            <a:r>
              <a:rPr lang="en-US" altLang="zh-CN" sz="2800">
                <a:solidFill>
                  <a:schemeClr val="tx1"/>
                </a:solidFill>
              </a:rPr>
              <a:t>ASCII</a:t>
            </a:r>
            <a:r>
              <a:rPr sz="2800">
                <a:solidFill>
                  <a:schemeClr val="tx1"/>
                </a:solidFill>
              </a:rPr>
              <a:t>码值进行比较</a:t>
            </a:r>
            <a:endParaRPr sz="2800">
              <a:solidFill>
                <a:schemeClr val="tx1"/>
              </a:solidFill>
            </a:endParaRPr>
          </a:p>
          <a:p>
            <a:pPr marL="0" lvl="0" indent="457200">
              <a:buNone/>
            </a:pPr>
            <a:r>
              <a:rPr sz="2800">
                <a:solidFill>
                  <a:schemeClr val="tx1"/>
                </a:solidFill>
              </a:rPr>
              <a:t>非</a:t>
            </a:r>
            <a:r>
              <a:rPr lang="en-US" altLang="zh-CN" sz="2800">
                <a:solidFill>
                  <a:schemeClr val="tx1"/>
                </a:solidFill>
              </a:rPr>
              <a:t>ASCII</a:t>
            </a:r>
            <a:r>
              <a:rPr sz="2800">
                <a:solidFill>
                  <a:schemeClr val="tx1"/>
                </a:solidFill>
              </a:rPr>
              <a:t>码字符要根据编码的方式进行比较</a:t>
            </a:r>
            <a:endParaRPr sz="280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828800" y="2032635"/>
          <a:ext cx="7035454" cy="155638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85215"/>
                <a:gridCol w="595023"/>
                <a:gridCol w="595025"/>
                <a:gridCol w="595024"/>
                <a:gridCol w="595024"/>
                <a:gridCol w="595024"/>
                <a:gridCol w="595023"/>
                <a:gridCol w="595025"/>
                <a:gridCol w="595025"/>
                <a:gridCol w="595022"/>
                <a:gridCol w="595024"/>
              </a:tblGrid>
              <a:tr h="518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正索引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6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7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8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9</a:t>
                      </a:r>
                      <a:endParaRPr lang="en-US" altLang="zh-CN" sz="2000"/>
                    </a:p>
                  </a:txBody>
                  <a:tcPr/>
                </a:tc>
              </a:tr>
              <a:tr h="518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字符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P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y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t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h 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o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n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好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学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！</a:t>
                      </a:r>
                      <a:endParaRPr lang="zh-CN" altLang="en-US" sz="2000"/>
                    </a:p>
                  </a:txBody>
                  <a:tcPr/>
                </a:tc>
              </a:tr>
              <a:tr h="518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负索引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-10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-9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-8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-7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-6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-5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-4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-3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-2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-1</a:t>
                      </a:r>
                      <a:endParaRPr lang="en-US" altLang="zh-CN" sz="20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sz="3110"/>
              <a:t>字符串的基本操作</a:t>
            </a:r>
            <a:endParaRPr lang="zh-CN" altLang="en-US"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4895" y="1270000"/>
            <a:ext cx="10974070" cy="507111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 sz="2800"/>
              <a:t>1.</a:t>
            </a:r>
            <a:r>
              <a:rPr sz="2800"/>
              <a:t>子串判断</a:t>
            </a:r>
            <a:r>
              <a:rPr lang="en-US" altLang="zh-CN" sz="2800"/>
              <a:t> </a:t>
            </a:r>
            <a:r>
              <a:rPr sz="2800"/>
              <a:t>：</a:t>
            </a:r>
            <a:endParaRPr sz="2800"/>
          </a:p>
          <a:p>
            <a:pPr marL="0" indent="0">
              <a:buNone/>
            </a:pPr>
            <a:r>
              <a:rPr lang="en-US" altLang="zh-CN" sz="2800"/>
              <a:t>2.</a:t>
            </a:r>
            <a:r>
              <a:rPr sz="2800"/>
              <a:t>求子串：</a:t>
            </a:r>
            <a:r>
              <a:rPr lang="en-US" altLang="zh-CN" sz="2800"/>
              <a:t> </a:t>
            </a:r>
            <a:endParaRPr sz="2800"/>
          </a:p>
          <a:p>
            <a:pPr marL="0" indent="0">
              <a:buNone/>
            </a:pPr>
            <a:r>
              <a:rPr lang="en-US" altLang="zh-CN" sz="2800"/>
              <a:t>3.</a:t>
            </a:r>
            <a:r>
              <a:rPr sz="2800"/>
              <a:t>字符串的连接：</a:t>
            </a:r>
            <a:r>
              <a:rPr lang="en-US" altLang="zh-CN" sz="2800"/>
              <a:t> </a:t>
            </a:r>
            <a:endParaRPr lang="en-US" altLang="zh-CN" sz="2800"/>
          </a:p>
          <a:p>
            <a:pPr marL="0" indent="0">
              <a:buNone/>
            </a:pPr>
            <a:endParaRPr sz="2800"/>
          </a:p>
          <a:p>
            <a:pPr marL="0" indent="0">
              <a:buNone/>
            </a:pPr>
            <a:r>
              <a:rPr lang="en-US" altLang="zh-CN" sz="2800"/>
              <a:t>*4.</a:t>
            </a:r>
            <a:r>
              <a:rPr sz="2800"/>
              <a:t>格式化</a:t>
            </a:r>
            <a:r>
              <a:rPr lang="en-US" altLang="zh-CN" sz="2800"/>
              <a:t> f-string</a:t>
            </a: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  <a:p>
            <a:pPr marL="0" indent="0">
              <a:buNone/>
            </a:pPr>
            <a:r>
              <a:rPr sz="2800">
                <a:solidFill>
                  <a:srgbClr val="FF0000"/>
                </a:solidFill>
              </a:rPr>
              <a:t>！字符串是不可变类型，无法直接修改字符串中的某一位字符</a:t>
            </a:r>
            <a:endParaRPr sz="280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52470" y="1165225"/>
            <a:ext cx="4608830" cy="30416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en-US" altLang="zh-CN" sz="2800"/>
              <a:t>    in</a:t>
            </a:r>
            <a:endParaRPr lang="en-US" altLang="zh-CN" sz="2800"/>
          </a:p>
          <a:p>
            <a:pPr>
              <a:lnSpc>
                <a:spcPct val="150000"/>
              </a:lnSpc>
            </a:pPr>
            <a:r>
              <a:rPr sz="2800">
                <a:sym typeface="+mn-ea"/>
              </a:rPr>
              <a:t>切片</a:t>
            </a:r>
            <a:endParaRPr sz="28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/>
              <a:t>        +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sz="3110"/>
              <a:t>字符串的应用实例</a:t>
            </a:r>
            <a:endParaRPr lang="zh-CN" altLang="en-US"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4895" y="1270000"/>
            <a:ext cx="9857740" cy="5071110"/>
          </a:xfrm>
        </p:spPr>
        <p:txBody>
          <a:bodyPr/>
          <a:p>
            <a:pPr marL="0" indent="0">
              <a:buNone/>
            </a:pPr>
            <a:r>
              <a:rPr lang="en-US" altLang="zh-CN" sz="2800"/>
              <a:t>P.68 </a:t>
            </a:r>
            <a:r>
              <a:rPr sz="2800"/>
              <a:t>回文字符串</a:t>
            </a:r>
            <a:endParaRPr sz="2800"/>
          </a:p>
          <a:p>
            <a:pPr marL="0" indent="0">
              <a:buNone/>
            </a:pPr>
            <a:endParaRPr sz="2800"/>
          </a:p>
          <a:p>
            <a:pPr marL="0" indent="0">
              <a:buNone/>
            </a:pPr>
            <a:r>
              <a:rPr lang="en-US" altLang="zh-CN" sz="2800"/>
              <a:t>P.69-70 </a:t>
            </a:r>
            <a:r>
              <a:rPr sz="2800"/>
              <a:t>机动车违章识别系统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76200" y="692150"/>
            <a:ext cx="7804150" cy="73660"/>
          </a:xfrm>
          <a:prstGeom prst="line">
            <a:avLst/>
          </a:prstGeom>
          <a:ln w="38100" cap="rnd" cmpd="sng">
            <a:solidFill>
              <a:schemeClr val="accent1">
                <a:shade val="50000"/>
              </a:schemeClr>
            </a:solidFill>
            <a:prstDash val="sysDot"/>
            <a:miter lim="800000"/>
            <a:headEnd type="diamon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4342765" y="6571615"/>
            <a:ext cx="7787005" cy="21590"/>
          </a:xfrm>
          <a:prstGeom prst="line">
            <a:avLst/>
          </a:prstGeom>
          <a:ln w="38100" cap="rnd" cmpd="sng">
            <a:solidFill>
              <a:schemeClr val="accent1">
                <a:shade val="50000"/>
              </a:schemeClr>
            </a:solidFill>
            <a:prstDash val="sysDot"/>
            <a:miter lim="800000"/>
            <a:headEnd type="none"/>
            <a:tailEnd type="oval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35"/>
          <p:cNvSpPr txBox="1"/>
          <p:nvPr/>
        </p:nvSpPr>
        <p:spPr>
          <a:xfrm>
            <a:off x="299927" y="182354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实践</a:t>
            </a:r>
            <a:r>
              <a:rPr lang="zh-CN" altLang="en-US" sz="3200" spc="300" dirty="0"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体验</a:t>
            </a:r>
            <a:endParaRPr lang="zh-CN" altLang="en-US" sz="3200" spc="300" dirty="0"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5160" y="867410"/>
            <a:ext cx="99644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当我们使用一个网站或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时，如淘宝、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QQ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、学考选考报名系统等，一般需要输入账号密码登陆系统才能使用。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5190" y="2803525"/>
            <a:ext cx="8879840" cy="175323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宋体" panose="02010600030101010101" pitchFamily="2" charset="-122"/>
                <a:ea typeface="等线" panose="02010600030101010101" charset="-122"/>
                <a:cs typeface="Times New Roman" panose="02020603050405020304" pitchFamily="18" charset="0"/>
              </a:rPr>
              <a:t>1.</a:t>
            </a:r>
            <a:r>
              <a:rPr lang="zh-CN" altLang="zh-CN" sz="2400" kern="100" dirty="0">
                <a:effectLst/>
                <a:latin typeface="等线" panose="02010600030101010101" charset="-122"/>
                <a:ea typeface="宋体" panose="02010600030101010101" pitchFamily="2" charset="-122"/>
                <a:cs typeface="Times New Roman" panose="02020603050405020304" pitchFamily="18" charset="0"/>
              </a:rPr>
              <a:t> 在</a:t>
            </a:r>
            <a:r>
              <a:rPr lang="zh-CN" altLang="en-US" sz="2400" kern="100" dirty="0">
                <a:effectLst/>
                <a:latin typeface="等线" panose="02010600030101010101" charset="-122"/>
                <a:ea typeface="宋体" panose="02010600030101010101" pitchFamily="2" charset="-122"/>
                <a:cs typeface="Times New Roman" panose="02020603050405020304" pitchFamily="18" charset="0"/>
              </a:rPr>
              <a:t>不同的</a:t>
            </a:r>
            <a:r>
              <a:rPr lang="zh-CN" altLang="zh-CN" sz="2400" kern="100" dirty="0">
                <a:effectLst/>
                <a:latin typeface="等线" panose="02010600030101010101" charset="-122"/>
                <a:ea typeface="宋体" panose="02010600030101010101" pitchFamily="2" charset="-122"/>
                <a:cs typeface="Times New Roman" panose="02020603050405020304" pitchFamily="18" charset="0"/>
              </a:rPr>
              <a:t>系统</a:t>
            </a:r>
            <a:r>
              <a:rPr lang="zh-CN" altLang="en-US" sz="2400" kern="100" dirty="0">
                <a:effectLst/>
                <a:latin typeface="等线" panose="02010600030101010101" charset="-122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400" kern="100" dirty="0">
                <a:effectLst/>
                <a:latin typeface="等线" panose="02010600030101010101" charset="-122"/>
                <a:ea typeface="宋体" panose="02010600030101010101" pitchFamily="2" charset="-122"/>
                <a:cs typeface="Times New Roman" panose="02020603050405020304" pitchFamily="18" charset="0"/>
              </a:rPr>
              <a:t>APP</a:t>
            </a:r>
            <a:r>
              <a:rPr lang="zh-CN" altLang="en-US" sz="2400" kern="100" dirty="0">
                <a:effectLst/>
                <a:latin typeface="等线" panose="02010600030101010101" charset="-122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zh-CN" altLang="zh-CN" sz="2400" kern="100" dirty="0">
                <a:latin typeface="等线" panose="02010600030101010101" charset="-122"/>
                <a:cs typeface="Times New Roman" panose="02020603050405020304" pitchFamily="18" charset="0"/>
              </a:rPr>
              <a:t>，</a:t>
            </a:r>
            <a:r>
              <a:rPr lang="zh-CN" altLang="en-US" sz="2400" kern="100" dirty="0">
                <a:latin typeface="等线" panose="02010600030101010101" charset="-122"/>
                <a:cs typeface="Times New Roman" panose="02020603050405020304" pitchFamily="18" charset="0"/>
              </a:rPr>
              <a:t>你</a:t>
            </a:r>
            <a:r>
              <a:rPr lang="zh-CN" altLang="zh-CN" sz="2400" kern="100" dirty="0">
                <a:latin typeface="等线" panose="02010600030101010101" charset="-122"/>
                <a:cs typeface="Times New Roman" panose="02020603050405020304" pitchFamily="18" charset="0"/>
              </a:rPr>
              <a:t>设置</a:t>
            </a:r>
            <a:r>
              <a:rPr lang="zh-CN" altLang="en-US" sz="2400" kern="100" dirty="0">
                <a:latin typeface="等线" panose="02010600030101010101" charset="-122"/>
                <a:cs typeface="Times New Roman" panose="02020603050405020304" pitchFamily="18" charset="0"/>
              </a:rPr>
              <a:t>的</a:t>
            </a:r>
            <a:r>
              <a:rPr lang="zh-CN" altLang="zh-CN" sz="2400" kern="100" dirty="0">
                <a:effectLst/>
                <a:latin typeface="等线" panose="02010600030101010101" charset="-122"/>
                <a:ea typeface="宋体" panose="02010600030101010101" pitchFamily="2" charset="-122"/>
                <a:cs typeface="Times New Roman" panose="02020603050405020304" pitchFamily="18" charset="0"/>
              </a:rPr>
              <a:t>密码一般都一样吗？</a:t>
            </a:r>
            <a:endParaRPr lang="zh-CN" altLang="zh-CN" sz="2400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宋体" panose="02010600030101010101" pitchFamily="2" charset="-122"/>
                <a:ea typeface="等线" panose="02010600030101010101" charset="-122"/>
                <a:cs typeface="Times New Roman" panose="02020603050405020304" pitchFamily="18" charset="0"/>
              </a:rPr>
              <a:t>2.</a:t>
            </a:r>
            <a:r>
              <a:rPr lang="zh-CN" altLang="zh-CN" sz="2400" kern="100" dirty="0">
                <a:effectLst/>
                <a:latin typeface="等线" panose="02010600030101010101" charset="-122"/>
                <a:ea typeface="宋体" panose="02010600030101010101" pitchFamily="2" charset="-122"/>
                <a:cs typeface="Times New Roman" panose="02020603050405020304" pitchFamily="18" charset="0"/>
              </a:rPr>
              <a:t>你设置</a:t>
            </a:r>
            <a:r>
              <a:rPr lang="zh-CN" altLang="en-US" sz="2400" kern="100" dirty="0">
                <a:effectLst/>
                <a:latin typeface="等线" panose="02010600030101010101" charset="-122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sz="2400" kern="100" dirty="0">
                <a:effectLst/>
                <a:latin typeface="等线" panose="02010600030101010101" charset="-122"/>
                <a:ea typeface="宋体" panose="02010600030101010101" pitchFamily="2" charset="-122"/>
                <a:cs typeface="Times New Roman" panose="02020603050405020304" pitchFamily="18" charset="0"/>
              </a:rPr>
              <a:t>密码有</a:t>
            </a:r>
            <a:r>
              <a:rPr lang="zh-CN" altLang="en-US" sz="2400" kern="100" dirty="0">
                <a:effectLst/>
                <a:latin typeface="等线" panose="02010600030101010101" charset="-122"/>
                <a:ea typeface="宋体" panose="02010600030101010101" pitchFamily="2" charset="-122"/>
                <a:cs typeface="Times New Roman" panose="02020603050405020304" pitchFamily="18" charset="0"/>
              </a:rPr>
              <a:t>什么</a:t>
            </a:r>
            <a:r>
              <a:rPr lang="zh-CN" altLang="zh-CN" sz="2400" kern="100" dirty="0">
                <a:effectLst/>
                <a:latin typeface="等线" panose="02010600030101010101" charset="-122"/>
                <a:ea typeface="宋体" panose="02010600030101010101" pitchFamily="2" charset="-122"/>
                <a:cs typeface="Times New Roman" panose="02020603050405020304" pitchFamily="18" charset="0"/>
              </a:rPr>
              <a:t>规律</a:t>
            </a:r>
            <a:r>
              <a:rPr lang="zh-CN" altLang="en-US" sz="2400" kern="100" dirty="0">
                <a:effectLst/>
                <a:latin typeface="等线" panose="02010600030101010101" charset="-122"/>
                <a:ea typeface="宋体" panose="02010600030101010101" pitchFamily="2" charset="-122"/>
                <a:cs typeface="Times New Roman" panose="02020603050405020304" pitchFamily="18" charset="0"/>
              </a:rPr>
              <a:t>吗</a:t>
            </a:r>
            <a:r>
              <a:rPr lang="zh-CN" altLang="zh-CN" sz="2400" kern="100" dirty="0">
                <a:effectLst/>
                <a:latin typeface="等线" panose="02010600030101010101" charset="-122"/>
                <a:ea typeface="宋体" panose="02010600030101010101" pitchFamily="2" charset="-122"/>
                <a:cs typeface="Times New Roman" panose="02020603050405020304" pitchFamily="18" charset="0"/>
              </a:rPr>
              <a:t>？</a:t>
            </a:r>
            <a:endParaRPr lang="zh-CN" altLang="zh-CN" sz="2400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24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你觉得你</a:t>
            </a:r>
            <a:r>
              <a:rPr lang="zh-CN" altLang="en-US" sz="24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sz="24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密码</a:t>
            </a:r>
            <a:r>
              <a:rPr lang="zh-CN" altLang="zh-CN" sz="24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安全吗？</a:t>
            </a:r>
            <a:endParaRPr lang="zh-CN" altLang="zh-CN" sz="24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20882" y="65514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/>
                </a:solidFill>
                <a:latin typeface="黑体" panose="02010600030101010101" charset="-122"/>
                <a:ea typeface="黑体" panose="02010600030101010101" charset="-122"/>
              </a:rPr>
              <a:t>实践体验</a:t>
            </a:r>
            <a:endParaRPr lang="zh-CN" altLang="en-US" sz="3200" spc="300" dirty="0">
              <a:solidFill>
                <a:schemeClr val="tx1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76200" y="648970"/>
            <a:ext cx="9629775" cy="102870"/>
          </a:xfrm>
          <a:prstGeom prst="line">
            <a:avLst/>
          </a:prstGeom>
          <a:ln w="38100" cap="rnd" cmpd="sng">
            <a:solidFill>
              <a:schemeClr val="accent1">
                <a:shade val="50000"/>
              </a:schemeClr>
            </a:solidFill>
            <a:prstDash val="sysDot"/>
            <a:miter lim="800000"/>
            <a:headEnd type="diamon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4342765" y="6571615"/>
            <a:ext cx="7787005" cy="21590"/>
          </a:xfrm>
          <a:prstGeom prst="line">
            <a:avLst/>
          </a:prstGeom>
          <a:ln w="38100" cap="rnd" cmpd="sng">
            <a:solidFill>
              <a:schemeClr val="accent1">
                <a:shade val="50000"/>
              </a:schemeClr>
            </a:solidFill>
            <a:prstDash val="sysDot"/>
            <a:miter lim="800000"/>
            <a:headEnd type="none"/>
            <a:tailEnd type="oval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01320" y="879475"/>
            <a:ext cx="96488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dirty="0"/>
              <a:t>现在很多平台，为增强账户的安全，在用户注册或修改密码时，</a:t>
            </a:r>
            <a:r>
              <a:rPr lang="zh-CN" altLang="en-US" sz="2400" dirty="0"/>
              <a:t>会对用户输入的密码进行检测，提示输入密码的强度。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52780" y="2722880"/>
            <a:ext cx="11313795" cy="3129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76200" y="692150"/>
            <a:ext cx="7804150" cy="73660"/>
          </a:xfrm>
          <a:prstGeom prst="line">
            <a:avLst/>
          </a:prstGeom>
          <a:ln w="38100" cap="rnd" cmpd="sng">
            <a:solidFill>
              <a:schemeClr val="accent1">
                <a:shade val="50000"/>
              </a:schemeClr>
            </a:solidFill>
            <a:prstDash val="sysDot"/>
            <a:miter lim="800000"/>
            <a:headEnd type="diamon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4342765" y="6571615"/>
            <a:ext cx="7787005" cy="21590"/>
          </a:xfrm>
          <a:prstGeom prst="line">
            <a:avLst/>
          </a:prstGeom>
          <a:ln w="38100" cap="rnd" cmpd="sng">
            <a:solidFill>
              <a:schemeClr val="accent1">
                <a:shade val="50000"/>
              </a:schemeClr>
            </a:solidFill>
            <a:prstDash val="sysDot"/>
            <a:miter lim="800000"/>
            <a:headEnd type="none"/>
            <a:tailEnd type="oval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35"/>
          <p:cNvSpPr txBox="1"/>
          <p:nvPr/>
        </p:nvSpPr>
        <p:spPr>
          <a:xfrm>
            <a:off x="327232" y="113774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spc="300" dirty="0"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实践</a:t>
            </a:r>
            <a:r>
              <a:rPr lang="zh-CN" altLang="en-US" sz="3200" spc="300" dirty="0"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体验</a:t>
            </a:r>
            <a:endParaRPr lang="zh-CN" altLang="en-US" sz="3200" spc="300" dirty="0"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1148" y="899371"/>
            <a:ext cx="7821703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总体分析：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1.</a:t>
            </a:r>
            <a:r>
              <a:rPr lang="zh-CN" altLang="en-US" sz="2400" dirty="0"/>
              <a:t>输入密码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2.</a:t>
            </a:r>
            <a:r>
              <a:rPr lang="zh-CN" altLang="en-US" sz="2400" dirty="0"/>
              <a:t>根据</a:t>
            </a:r>
            <a:r>
              <a:rPr lang="zh-CN" altLang="en-US" sz="2400" dirty="0"/>
              <a:t>密码强度规则，检测密码强度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3.</a:t>
            </a:r>
            <a:r>
              <a:rPr lang="zh-CN" altLang="en-US" sz="2400" dirty="0"/>
              <a:t>输出检测结果</a:t>
            </a:r>
            <a:endParaRPr lang="en-US" altLang="zh-CN" sz="2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55295" y="5295900"/>
            <a:ext cx="9897110" cy="1014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数据结构分析：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  </a:t>
            </a:r>
            <a:r>
              <a:rPr lang="zh-CN" altLang="en-US" sz="2000" dirty="0"/>
              <a:t>密码由一个个字符组成，因此可以使用</a:t>
            </a:r>
            <a:r>
              <a:rPr lang="zh-CN" altLang="en-US" sz="2000" dirty="0">
                <a:solidFill>
                  <a:srgbClr val="FF0000"/>
                </a:solidFill>
              </a:rPr>
              <a:t>字符串类型</a:t>
            </a:r>
            <a:r>
              <a:rPr lang="zh-CN" altLang="en-US" sz="2000" dirty="0"/>
              <a:t>的变量存储待检测的密码。</a:t>
            </a:r>
            <a:endParaRPr lang="en-US" altLang="zh-CN" sz="2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884420" y="3068955"/>
            <a:ext cx="670369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</a:rPr>
              <a:t>密码规则：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</a:rPr>
              <a:t>弱：字符个数小于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</a:rPr>
              <a:t>个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</a:rPr>
              <a:t>中：字符个数大于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</a:rPr>
              <a:t>个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</a:rPr>
              <a:t>强：字符个数大于等于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</a:rPr>
              <a:t>个，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</a:rPr>
              <a:t>      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</a:rPr>
              <a:t>并且同时包含大写、小写、数字、其他字符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6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6*i*3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f8aa5f8c-a695-4eca-b7f3-bdcc99008a18}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1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4*i*3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4*i*4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5*i*4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1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_3*i*1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1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1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ID" val="_1*i*2"/>
  <p:tag name="KSO_WM_UNIT_LAYERLEVEL" val="1"/>
  <p:tag name="KSO_WM_TAG_VERSION" val="1.0"/>
  <p:tag name="KSO_WM_BEAUTIFY_FLAG" val="#wm#"/>
  <p:tag name="KSO_WM_UNIT_TYPE" val="i"/>
  <p:tag name="KSO_WM_UNIT_INDEX" val="2"/>
  <p:tag name="KSO_WM_UNIT_DIAGRAM_ISNUMVISUAL" val="0"/>
  <p:tag name="KSO_WM_UNIT_DIAGRAM_ISREFERUNIT" val="0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238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238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SHOW_EDIT_AREA_INDICATION" val="0"/>
  <p:tag name="KSO_WM_TEMPLATE_THUMBS_INDEX" val="1、4、5、7、8、9、10、11、12、13、15"/>
  <p:tag name="KSO_WM_TEMPLATE_SUBCATEGORY" val="0"/>
  <p:tag name="KSO_WM_TAG_VERSION" val="1.0"/>
  <p:tag name="KSO_WM_BEAUTIFY_FLAG" val="#wm#"/>
  <p:tag name="KSO_WM_TEMPLATE_CATEGORY" val="custom"/>
  <p:tag name="KSO_WM_TEMPLATE_INDEX" val="20200238"/>
  <p:tag name="KSO_WM_TEMPLATE_MASTER_TYPE" val="1"/>
  <p:tag name="KSO_WM_TEMPLATE_COLOR_TYPE" val="1"/>
  <p:tag name="KSO_WM_TEMPLATE_MASTER_THUMB_INDEX" val="12"/>
</p:tagLst>
</file>

<file path=ppt/tags/tag215.xml><?xml version="1.0" encoding="utf-8"?>
<p:tagLst xmlns:p="http://schemas.openxmlformats.org/presentationml/2006/main">
  <p:tag name="KSO_WM_UNIT_ISCONTENTSTITLE" val="0"/>
  <p:tag name="KSO_WM_UNIT_PRESET_TEXT" val="202X&#13;个人述职报告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0238_1*a*1"/>
  <p:tag name="KSO_WM_TEMPLATE_CATEGORY" val="custom"/>
  <p:tag name="KSO_WM_TEMPLATE_INDEX" val="20200238"/>
  <p:tag name="KSO_WM_UNIT_LAYERLEVEL" val="1"/>
  <p:tag name="KSO_WM_TAG_VERSION" val="1.0"/>
  <p:tag name="KSO_WM_BEAUTIFY_FLAG" val="#wm#"/>
  <p:tag name="KSO_WM_UNIT_ISNUMDGMTITLE" val="0"/>
</p:tagLst>
</file>

<file path=ppt/tags/tag216.xml><?xml version="1.0" encoding="utf-8"?>
<p:tagLst xmlns:p="http://schemas.openxmlformats.org/presentationml/2006/main">
  <p:tag name="KSO_WM_UNIT_ISCONTENTSTITLE" val="0"/>
  <p:tag name="KSO_WM_UNIT_PRESET_TEXT" val="点击此处添加副标题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0238_1*b*1"/>
  <p:tag name="KSO_WM_TEMPLATE_CATEGORY" val="custom"/>
  <p:tag name="KSO_WM_TEMPLATE_INDEX" val="20200238"/>
  <p:tag name="KSO_WM_UNIT_LAYERLEVEL" val="1"/>
  <p:tag name="KSO_WM_TAG_VERSION" val="1.0"/>
  <p:tag name="KSO_WM_BEAUTIFY_FLAG" val="#wm#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TEMPLATE_THUMBS_INDEX" val="1、4、5、7、8、9、10、11、12、13、15"/>
  <p:tag name="KSO_WM_SLIDE_COVER_HASPICTURE" val="2"/>
  <p:tag name="KSO_WM_SLIDE_ID" val="custom2020023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0238"/>
  <p:tag name="KSO_WM_SLIDE_LAYOUT" val="a_b"/>
  <p:tag name="KSO_WM_SLIDE_LAYOUT_CNT" val="1_1"/>
  <p:tag name="KSO_WM_TEMPLATE_MASTER_TYPE" val="1"/>
  <p:tag name="KSO_WM_TEMPLATE_COLOR_TYPE" val="1"/>
  <p:tag name="KSO_WM_TEMPLATE_MASTER_THUMB_INDEX" val="1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f8aa5f8c-a695-4eca-b7f3-bdcc99008a18}"/>
  <p:tag name="KSO_WM_UNIT_TYPE" val="i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1.xml><?xml version="1.0" encoding="utf-8"?>
<p:tagLst xmlns:p="http://schemas.openxmlformats.org/presentationml/2006/main">
  <p:tag name="KSO_WM_UNIT_TEXT_FILL_FORE_SCHEMECOLOR_INDEX_BRIGHTNESS" val="0"/>
  <p:tag name="KSO_WM_UNIT_TEXT_FILL_FORE_SCHEMECOLOR_INDEX" val="7"/>
  <p:tag name="KSO_WM_UNIT_TEXT_FILL_BACK_SCHEMECOLOR_INDEX_BRIGHTNESS" val="0.6"/>
  <p:tag name="KSO_WM_UNIT_TEXT_FILL_BACK_SCHEMECOLOR_INDEX" val="7"/>
  <p:tag name="KSO_WM_UNIT_TEXT_FILL_TYPE" val="2"/>
  <p:tag name="KSO_WM_UNIT_TEXT_FORE_SCHEMECOLOR_INDEX_BRIGHTNESS" val="-0.5"/>
  <p:tag name="KSO_WM_UNIT_TEXT_FORE_SCHEMECOLOR_INDEX" val="7"/>
  <p:tag name="KSO_WM_UNIT_TEXT_LINE_FILL_TYPE" val="2"/>
  <p:tag name="KSO_WM_UNIT_TEXT_SHADOW_SCHEMECOLOR_INDEX_BRIGHTNESS" val="-0.5"/>
  <p:tag name="KSO_WM_UNIT_TEXT_SHADOW_SCHEMECOLOR_INDEX" val="7"/>
</p:tagLst>
</file>

<file path=ppt/tags/tag222.xml><?xml version="1.0" encoding="utf-8"?>
<p:tagLst xmlns:p="http://schemas.openxmlformats.org/presentationml/2006/main">
  <p:tag name="AS_UNIQUEID" val="1541"/>
  <p:tag name="KSO_WM_BEAUTIFY_FLAG" val=""/>
  <p:tag name="KSO_WM_DIAGRAM_GROUP_CODE" val="l1-1"/>
  <p:tag name="KSO_WM_TAG_VERSION" val="1.0"/>
  <p:tag name="KSO_WM_TEMPLATE_CATEGORY" val="custom"/>
  <p:tag name="KSO_WM_TEMPLATE_INDEX" val="20204421"/>
  <p:tag name="KSO_WM_UNIT_COLOR_SCHEME_PARENT_PAGE" val="0_4"/>
  <p:tag name="KSO_WM_UNIT_COLOR_SCHEME_SHAPE_ID" val="52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204421_4*l_h_i*1_1_1"/>
  <p:tag name="KSO_WM_UNIT_INDEX" val="1_1_1"/>
  <p:tag name="KSO_WM_UNIT_LAYERLEVEL" val="1_1_1"/>
  <p:tag name="KSO_WM_UNIT_SUBTYPE" val="d"/>
  <p:tag name="KSO_WM_UNIT_TEXT_FILL_FORE_SCHEMECOLOR_INDEX" val="14"/>
  <p:tag name="KSO_WM_UNIT_TEXT_FILL_TYPE" val="1"/>
  <p:tag name="KSO_WM_UNIT_TYPE" val="l_h_i"/>
  <p:tag name="KSO_WM_UNIT_USESOURCEFORMAT_APPLY" val="1"/>
  <p:tag name="KSO_WM_UNIT_LINE_FORE_SCHEMECOLOR_INDEX_BRIGHTNESS" val="0"/>
  <p:tag name="KSO_WM_UNIT_LINE_FORE_SCHEMECOLOR_INDEX" val="5"/>
  <p:tag name="KSO_WM_UNIT_LINE_FILL_TYPE" val="2"/>
</p:tagLst>
</file>

<file path=ppt/tags/tag223.xml><?xml version="1.0" encoding="utf-8"?>
<p:tagLst xmlns:p="http://schemas.openxmlformats.org/presentationml/2006/main">
  <p:tag name="AS_UNIQUEID" val="1541"/>
  <p:tag name="KSO_WM_BEAUTIFY_FLAG" val=""/>
  <p:tag name="KSO_WM_DIAGRAM_GROUP_CODE" val="l1-1"/>
  <p:tag name="KSO_WM_TAG_VERSION" val="1.0"/>
  <p:tag name="KSO_WM_TEMPLATE_CATEGORY" val="custom"/>
  <p:tag name="KSO_WM_TEMPLATE_INDEX" val="20204421"/>
  <p:tag name="KSO_WM_UNIT_COLOR_SCHEME_PARENT_PAGE" val="0_4"/>
  <p:tag name="KSO_WM_UNIT_COLOR_SCHEME_SHAPE_ID" val="52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204421_4*l_h_i*1_1_1"/>
  <p:tag name="KSO_WM_UNIT_INDEX" val="1_1_1"/>
  <p:tag name="KSO_WM_UNIT_LAYERLEVEL" val="1_1_1"/>
  <p:tag name="KSO_WM_UNIT_SUBTYPE" val="d"/>
  <p:tag name="KSO_WM_UNIT_TEXT_FILL_FORE_SCHEMECOLOR_INDEX" val="14"/>
  <p:tag name="KSO_WM_UNIT_TEXT_FILL_TYPE" val="1"/>
  <p:tag name="KSO_WM_UNIT_TYPE" val="l_h_i"/>
  <p:tag name="KSO_WM_UNIT_USESOURCEFORMAT_APPLY" val="1"/>
  <p:tag name="KSO_WM_UNIT_LINE_FORE_SCHEMECOLOR_INDEX_BRIGHTNESS" val="0"/>
  <p:tag name="KSO_WM_UNIT_LINE_FORE_SCHEMECOLOR_INDEX" val="5"/>
  <p:tag name="KSO_WM_UNIT_LINE_FILL_TYPE" val="2"/>
</p:tagLst>
</file>

<file path=ppt/tags/tag224.xml><?xml version="1.0" encoding="utf-8"?>
<p:tagLst xmlns:p="http://schemas.openxmlformats.org/presentationml/2006/main">
  <p:tag name="AS_UNIQUEID" val="1541"/>
  <p:tag name="KSO_WM_BEAUTIFY_FLAG" val=""/>
  <p:tag name="KSO_WM_DIAGRAM_GROUP_CODE" val="l1-1"/>
  <p:tag name="KSO_WM_TAG_VERSION" val="1.0"/>
  <p:tag name="KSO_WM_TEMPLATE_CATEGORY" val="custom"/>
  <p:tag name="KSO_WM_TEMPLATE_INDEX" val="20204421"/>
  <p:tag name="KSO_WM_UNIT_COLOR_SCHEME_PARENT_PAGE" val="0_4"/>
  <p:tag name="KSO_WM_UNIT_COLOR_SCHEME_SHAPE_ID" val="52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204421_4*l_h_i*1_1_1"/>
  <p:tag name="KSO_WM_UNIT_INDEX" val="1_1_1"/>
  <p:tag name="KSO_WM_UNIT_LAYERLEVEL" val="1_1_1"/>
  <p:tag name="KSO_WM_UNIT_SUBTYPE" val="d"/>
  <p:tag name="KSO_WM_UNIT_TEXT_FILL_FORE_SCHEMECOLOR_INDEX" val="14"/>
  <p:tag name="KSO_WM_UNIT_TEXT_FILL_TYPE" val="1"/>
  <p:tag name="KSO_WM_UNIT_TYPE" val="l_h_i"/>
  <p:tag name="KSO_WM_UNIT_USESOURCEFORMAT_APPLY" val="1"/>
  <p:tag name="KSO_WM_UNIT_LINE_FORE_SCHEMECOLOR_INDEX_BRIGHTNESS" val="0"/>
  <p:tag name="KSO_WM_UNIT_LINE_FORE_SCHEMECOLOR_INDEX" val="5"/>
  <p:tag name="KSO_WM_UNIT_LINE_FILL_TYPE" val="2"/>
</p:tagLst>
</file>

<file path=ppt/tags/tag225.xml><?xml version="1.0" encoding="utf-8"?>
<p:tagLst xmlns:p="http://schemas.openxmlformats.org/presentationml/2006/main">
  <p:tag name="AS_UNIQUEID" val="1541"/>
  <p:tag name="KSO_WM_BEAUTIFY_FLAG" val=""/>
  <p:tag name="KSO_WM_DIAGRAM_GROUP_CODE" val="l1-1"/>
  <p:tag name="KSO_WM_TAG_VERSION" val="1.0"/>
  <p:tag name="KSO_WM_TEMPLATE_CATEGORY" val="custom"/>
  <p:tag name="KSO_WM_TEMPLATE_INDEX" val="20204421"/>
  <p:tag name="KSO_WM_UNIT_COLOR_SCHEME_PARENT_PAGE" val="0_4"/>
  <p:tag name="KSO_WM_UNIT_COLOR_SCHEME_SHAPE_ID" val="52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204421_4*l_h_i*1_1_1"/>
  <p:tag name="KSO_WM_UNIT_INDEX" val="1_1_1"/>
  <p:tag name="KSO_WM_UNIT_LAYERLEVEL" val="1_1_1"/>
  <p:tag name="KSO_WM_UNIT_SUBTYPE" val="d"/>
  <p:tag name="KSO_WM_UNIT_TEXT_FILL_FORE_SCHEMECOLOR_INDEX" val="14"/>
  <p:tag name="KSO_WM_UNIT_TEXT_FILL_TYPE" val="1"/>
  <p:tag name="KSO_WM_UNIT_TYPE" val="l_h_i"/>
  <p:tag name="KSO_WM_UNIT_USESOURCEFORMAT_APPLY" val="1"/>
  <p:tag name="KSO_WM_UNIT_LINE_FORE_SCHEMECOLOR_INDEX_BRIGHTNESS" val="0"/>
  <p:tag name="KSO_WM_UNIT_LINE_FORE_SCHEMECOLOR_INDEX" val="5"/>
  <p:tag name="KSO_WM_UNIT_LINE_FILL_TYPE" val="2"/>
</p:tagLst>
</file>

<file path=ppt/tags/tag226.xml><?xml version="1.0" encoding="utf-8"?>
<p:tagLst xmlns:p="http://schemas.openxmlformats.org/presentationml/2006/main">
  <p:tag name="KSO_WM_SLIDE_BACKGROUND_TYPE" val="general"/>
  <p:tag name="KSO_WM_SLIDE_BK_DARK_LIGHT" val="2"/>
</p:tagLst>
</file>

<file path=ppt/tags/tag227.xml><?xml version="1.0" encoding="utf-8"?>
<p:tagLst xmlns:p="http://schemas.openxmlformats.org/presentationml/2006/main">
  <p:tag name="KSO_WM_UNIT_TABLE_BEAUTIFY" val="smartTable{4ec52aab-788e-4c4b-9fb7-50b0605511cf}"/>
  <p:tag name="TABLE_ENDDRAG_ORIGIN_RECT" val="654*79"/>
  <p:tag name="TABLE_ENDDRAG_RECT" val="130*160*654*79"/>
</p:tagLst>
</file>

<file path=ppt/tags/tag228.xml><?xml version="1.0" encoding="utf-8"?>
<p:tagLst xmlns:p="http://schemas.openxmlformats.org/presentationml/2006/main">
  <p:tag name="KSO_WM_UNIT_PLACING_PICTURE_USER_VIEWPORT" val="{&quot;height&quot;:2924.6346456692913,&quot;width&quot;:10573.67874015748}"/>
</p:tagLst>
</file>

<file path=ppt/tags/tag229.xml><?xml version="1.0" encoding="utf-8"?>
<p:tagLst xmlns:p="http://schemas.openxmlformats.org/presentationml/2006/main">
  <p:tag name="COMMONDATA" val="eyJoZGlkIjoiZTYxNjJjOTQ4MzAxZDdmMmI3M2U5ODI1NzJhMWVjMTYifQ=="/>
  <p:tag name="KSO_WPP_MARK_KEY" val="56203f0b-7eb7-4600-8ab5-4343780c3ca5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ID" val="_1*i*3"/>
  <p:tag name="KSO_WM_UNIT_LAYERLEVEL" val="1"/>
  <p:tag name="KSO_WM_TAG_VERSION" val="1.0"/>
  <p:tag name="KSO_WM_BEAUTIFY_FLAG" val="#wm#"/>
  <p:tag name="KSO_WM_UNIT_TYPE" val="i"/>
  <p:tag name="KSO_WM_UNIT_INDEX" val="3"/>
  <p:tag name="KSO_WM_UNIT_DIAGRAM_ISNUMVISUAL" val="0"/>
  <p:tag name="KSO_WM_UNIT_DIAGRAM_ISREFERUNIT" val="0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ID" val="_1*i*4"/>
  <p:tag name="KSO_WM_UNIT_LAYERLEVEL" val="1"/>
  <p:tag name="KSO_WM_TAG_VERSION" val="1.0"/>
  <p:tag name="KSO_WM_BEAUTIFY_FLAG" val="#wm#"/>
  <p:tag name="KSO_WM_UNIT_TYPE" val="i"/>
  <p:tag name="KSO_WM_UNIT_INDEX" val="4"/>
  <p:tag name="KSO_WM_UNIT_DIAGRAM_ISNUMVISUAL" val="0"/>
  <p:tag name="KSO_WM_UNIT_DIAGRAM_ISREFERUNIT" val="0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ID" val="_1*i*5"/>
  <p:tag name="KSO_WM_UNIT_LAYERLEVEL" val="1"/>
  <p:tag name="KSO_WM_TAG_VERSION" val="1.0"/>
  <p:tag name="KSO_WM_BEAUTIFY_FLAG" val="#wm#"/>
  <p:tag name="KSO_WM_UNIT_TYPE" val="i"/>
  <p:tag name="KSO_WM_UNIT_INDEX" val="5"/>
  <p:tag name="KSO_WM_UNIT_DIAGRAM_ISNUMVISUAL" val="0"/>
  <p:tag name="KSO_WM_UNIT_DIAGRAM_ISREFERUNIT" val="0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  <p:tag name="KSO_WM_UNIT_DIAGRAM_ISNUMVISUAL" val="0"/>
  <p:tag name="KSO_WM_UNIT_DIAGRAM_ISREFERUNIT" val="0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  <p:tag name="KSO_WM_UNIT_DIAGRAM_ISNUMVISUAL" val="0"/>
  <p:tag name="KSO_WM_UNIT_DIAGRAM_ISREFERUNIT" val="0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  <p:tag name="KSO_WM_UNIT_DIAGRAM_ISNUMVISUAL" val="0"/>
  <p:tag name="KSO_WM_UNIT_DIAGRAM_ISREFERUNIT" val="0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  <p:tag name="KSO_WM_UNIT_DIAGRAM_ISNUMVISUAL" val="0"/>
  <p:tag name="KSO_WM_UNIT_DIAGRAM_ISREFERUNIT" val="0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6575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6575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47_1"/>
  <p:tag name="KSO_WM_TEMPLATE_CATEGORY" val="custom"/>
  <p:tag name="KSO_WM_TEMPLATE_INDEX" val="20196575"/>
  <p:tag name="KSO_WM_TEMPLATE_SUBCATEGORY" val="0"/>
  <p:tag name="KSO_WM_TEMPLATE_THUMBS_INDEX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8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9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rgbClr val="466424"/>
      </a:dk1>
      <a:lt1>
        <a:srgbClr val="FFFFFF"/>
      </a:lt1>
      <a:dk2>
        <a:srgbClr val="7A9858"/>
      </a:dk2>
      <a:lt2>
        <a:srgbClr val="FFFFFF"/>
      </a:lt2>
      <a:accent1>
        <a:srgbClr val="3B561D"/>
      </a:accent1>
      <a:accent2>
        <a:srgbClr val="98CC77"/>
      </a:accent2>
      <a:accent3>
        <a:srgbClr val="779989"/>
      </a:accent3>
      <a:accent4>
        <a:srgbClr val="354B1B"/>
      </a:accent4>
      <a:accent5>
        <a:srgbClr val="466424"/>
      </a:accent5>
      <a:accent6>
        <a:srgbClr val="BED7CB"/>
      </a:accent6>
      <a:hlink>
        <a:srgbClr val="98CC77"/>
      </a:hlink>
      <a:folHlink>
        <a:srgbClr val="AABBCB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A20200238">
      <a:dk1>
        <a:srgbClr val="000000"/>
      </a:dk1>
      <a:lt1>
        <a:srgbClr val="FFFFFF"/>
      </a:lt1>
      <a:dk2>
        <a:srgbClr val="2C3339"/>
      </a:dk2>
      <a:lt2>
        <a:srgbClr val="F9F9F9"/>
      </a:lt2>
      <a:accent1>
        <a:srgbClr val="6B913A"/>
      </a:accent1>
      <a:accent2>
        <a:srgbClr val="34945F"/>
      </a:accent2>
      <a:accent3>
        <a:srgbClr val="268B7E"/>
      </a:accent3>
      <a:accent4>
        <a:srgbClr val="258196"/>
      </a:accent4>
      <a:accent5>
        <a:srgbClr val="21729E"/>
      </a:accent5>
      <a:accent6>
        <a:srgbClr val="405F93"/>
      </a:accent6>
      <a:hlink>
        <a:srgbClr val="233CCB"/>
      </a:hlink>
      <a:folHlink>
        <a:srgbClr val="492067"/>
      </a:folHlink>
    </a:clrScheme>
    <a:fontScheme name="商务风">
      <a:majorFont>
        <a:latin typeface="微软雅黑"/>
        <a:ea typeface="汉仪旗黑-85S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1114</Words>
  <Application>WPS 演示</Application>
  <PresentationFormat>宽屏</PresentationFormat>
  <Paragraphs>170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汉仪旗黑-85S</vt:lpstr>
      <vt:lpstr>黑体</vt:lpstr>
      <vt:lpstr>Calibri</vt:lpstr>
      <vt:lpstr>汉仪旗黑-85S</vt:lpstr>
      <vt:lpstr>方正正大黑简体</vt:lpstr>
      <vt:lpstr>等线</vt:lpstr>
      <vt:lpstr>Times New Roman</vt:lpstr>
      <vt:lpstr>Arial Unicode MS</vt:lpstr>
      <vt:lpstr>Office 主题​​</vt:lpstr>
      <vt:lpstr>1_Office 主题​​</vt:lpstr>
      <vt:lpstr>字符串、队列和栈</vt:lpstr>
      <vt:lpstr>3.1 字符串</vt:lpstr>
      <vt:lpstr>字符串的概念</vt:lpstr>
      <vt:lpstr>字符串的特性</vt:lpstr>
      <vt:lpstr>字符串的基本操作</vt:lpstr>
      <vt:lpstr>字符串的应用实例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HPCJ</dc:creator>
  <cp:lastModifiedBy>天无泪</cp:lastModifiedBy>
  <cp:revision>130</cp:revision>
  <dcterms:created xsi:type="dcterms:W3CDTF">2023-01-19T06:10:00Z</dcterms:created>
  <dcterms:modified xsi:type="dcterms:W3CDTF">2023-03-17T08:31:00Z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A1AF45D80BDF44EE8FA154B777A5C17C</vt:lpwstr>
  </property>
  <property fmtid="{D5CDD505-2E9C-101B-9397-08002B2CF9AE}" pid="3" name="KSOProductBuildVer">
    <vt:lpwstr>2052-11.1.0.13703</vt:lpwstr>
  </property>
</Properties>
</file>