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1" r:id="rId5"/>
    <p:sldId id="269" r:id="rId6"/>
    <p:sldId id="270" r:id="rId7"/>
    <p:sldId id="261" r:id="rId8"/>
    <p:sldId id="262" r:id="rId9"/>
    <p:sldId id="263" r:id="rId10"/>
    <p:sldId id="264" r:id="rId11"/>
    <p:sldId id="265"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54" autoAdjust="0"/>
  </p:normalViewPr>
  <p:slideViewPr>
    <p:cSldViewPr snapToGrid="0">
      <p:cViewPr varScale="1">
        <p:scale>
          <a:sx n="85" d="100"/>
          <a:sy n="85" d="100"/>
        </p:scale>
        <p:origin x="137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gc.sbgenomics.com/public/files/5772b6d8507c1752674486e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Welcome. This is presentation of project done as part of Genomic Informatics course on master studies at Electrical Engineering faculty on Belgrade University. </a:t>
            </a:r>
            <a:br>
              <a:rPr lang="en-GB" dirty="0"/>
            </a:br>
            <a:r>
              <a:rPr lang="en-GB" dirty="0"/>
              <a:t>My name </a:t>
            </a:r>
            <a:r>
              <a:rPr lang="en-GB"/>
              <a:t>is Milan Babic and </a:t>
            </a:r>
            <a:r>
              <a:rPr lang="en-GB" dirty="0"/>
              <a:t>together with my colleague Petar Jokic  we will present you our work.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3bab397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3bab397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we can see graph representation of results we calculated in previous steps. From here we can see that we have significant number on False positives comparing to true positives and quite small number of false negatives. These results are as expected, since VCF file we used for test set is much larger then one used as truth set. Since we are having high number of False Positives compared to True Positives that’s affecting </a:t>
            </a:r>
            <a:r>
              <a:rPr lang="en-GB" dirty="0" err="1"/>
              <a:t>Percision</a:t>
            </a:r>
            <a:r>
              <a:rPr lang="en-GB" dirty="0"/>
              <a:t>, recall and F1_Score metrics which you can see on right side</a:t>
            </a:r>
            <a:r>
              <a:rPr lang="en-GB"/>
              <a:t>. Due </a:t>
            </a:r>
            <a:r>
              <a:rPr lang="en-GB" dirty="0"/>
              <a:t>to complexity of human genome, performance can vary across variant types and genomic regions.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adf626ff0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adf626ff0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also used few different tools to calculate these true positives, false positives and other metrics which are available on CGC – </a:t>
            </a:r>
            <a:r>
              <a:rPr lang="en-GB" dirty="0" err="1"/>
              <a:t>SBGenomics</a:t>
            </a:r>
            <a:r>
              <a:rPr lang="en-GB" dirty="0"/>
              <a:t> portal. </a:t>
            </a:r>
          </a:p>
          <a:p>
            <a:pPr marL="0" lvl="0" indent="0" algn="l" rtl="0">
              <a:spcBef>
                <a:spcPts val="0"/>
              </a:spcBef>
              <a:spcAft>
                <a:spcPts val="0"/>
              </a:spcAft>
              <a:buNone/>
            </a:pPr>
            <a:r>
              <a:rPr lang="en-GB" dirty="0"/>
              <a:t>Here you can see results we were getting from running Picard Genotype Concordance as well as Concordance – GATK tools. </a:t>
            </a:r>
          </a:p>
          <a:p>
            <a:pPr marL="0" lvl="0" indent="0" algn="l" rtl="0">
              <a:spcBef>
                <a:spcPts val="0"/>
              </a:spcBef>
              <a:spcAft>
                <a:spcPts val="0"/>
              </a:spcAft>
              <a:buNone/>
            </a:pPr>
            <a:r>
              <a:rPr lang="en-US" dirty="0"/>
              <a:t>Tools which are based only on VCF records have pretty the same results as we have by using our algorithm. You can see this on the graph shown on right side. </a:t>
            </a:r>
            <a:br>
              <a:rPr lang="en-US" dirty="0"/>
            </a:br>
            <a:r>
              <a:rPr lang="en-US" dirty="0"/>
              <a:t>However, tools which are using more complicated ways to determinate haplotypes and mutations have different results, but they are again similar between them. You can clearly see this on 2</a:t>
            </a:r>
            <a:r>
              <a:rPr lang="en-US" baseline="30000" dirty="0"/>
              <a:t>nd</a:t>
            </a:r>
            <a:r>
              <a:rPr lang="en-US" dirty="0"/>
              <a:t> graph which is now on the screen.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adf626ff0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adf626ff0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today’s agenda. </a:t>
            </a:r>
            <a:br>
              <a:rPr lang="en-GB" dirty="0"/>
            </a:br>
            <a:r>
              <a:rPr lang="en-GB" dirty="0"/>
              <a:t>First we will see what was objective of our project.</a:t>
            </a:r>
            <a:br>
              <a:rPr lang="en-GB" dirty="0"/>
            </a:br>
            <a:r>
              <a:rPr lang="en-GB" dirty="0"/>
              <a:t>After that we will see some basic information regarding tools and methods we used and then we will go through our work see what is our end result.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 of our project was to perform Variant calling on provided BAM file and using human genome as reference genome (</a:t>
            </a:r>
            <a:r>
              <a:rPr lang="en-GB" dirty="0" err="1"/>
              <a:t>fasta</a:t>
            </a:r>
            <a:r>
              <a:rPr lang="en-GB" dirty="0"/>
              <a:t> file) by using GATK 4 Haplotype Caller and Free Bayes variant calling tools. </a:t>
            </a:r>
            <a:br>
              <a:rPr lang="en-GB" dirty="0"/>
            </a:br>
            <a:r>
              <a:rPr lang="en-GB" dirty="0"/>
              <a:t>2</a:t>
            </a:r>
            <a:r>
              <a:rPr lang="en-GB" baseline="30000" dirty="0"/>
              <a:t>nd</a:t>
            </a:r>
            <a:r>
              <a:rPr lang="en-GB" dirty="0"/>
              <a:t> tasks was to compare output files from previous step taking </a:t>
            </a:r>
            <a:r>
              <a:rPr lang="en-GB" dirty="0" err="1"/>
              <a:t>Halpotype</a:t>
            </a:r>
            <a:r>
              <a:rPr lang="en-GB" dirty="0"/>
              <a:t> Caller as truth set and </a:t>
            </a:r>
            <a:r>
              <a:rPr lang="en-GB" dirty="0" err="1"/>
              <a:t>Freebayes</a:t>
            </a:r>
            <a:r>
              <a:rPr lang="en-GB" dirty="0"/>
              <a:t> as test set and getting out various metrics from that comparison like True positives, False positivises, False negatives and also calculate precision recall and F-score metrics.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Before we start with our project, let’s first go through some basics we needed for this project.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Variant calling is the process of finding differences between reference genome and observed sample</a:t>
            </a:r>
            <a:endParaRPr lang="en-GB" dirty="0"/>
          </a:p>
          <a:p>
            <a:r>
              <a:rPr lang="en-GB" dirty="0"/>
              <a:t>Variant Calling is usually final phase of DNA analysis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There are number of different genomic variants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Single nucleotide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Deletion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Insertion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Inversion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Copy number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Translocation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Whole genome duplication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Duplication (tandem or interspersed)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Different genomic variants can have different impact on human cells and organism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SNV – Single nucleotide variant (simple alternation of single nucleotide but it can cause phenotype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Based on variant location we can predict if mutation will have impact </a:t>
            </a:r>
            <a:endParaRPr lang="en-GB" dirty="0"/>
          </a:p>
          <a:p>
            <a:endParaRPr lang="en-US" dirty="0"/>
          </a:p>
        </p:txBody>
      </p:sp>
    </p:spTree>
    <p:extLst>
      <p:ext uri="{BB962C8B-B14F-4D97-AF65-F5344CB8AC3E}">
        <p14:creationId xmlns:p14="http://schemas.microsoft.com/office/powerpoint/2010/main" val="254424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lets talk about tools we used. First tool is GATK 4. </a:t>
            </a:r>
            <a:br>
              <a:rPr lang="en-GB" dirty="0"/>
            </a:br>
            <a:r>
              <a:rPr lang="en-US" dirty="0"/>
              <a:t>GATK 4 is very large tool and it is able to preform many different tasks. In our solution we use only small subset of it which name is, as you can guess </a:t>
            </a:r>
            <a:r>
              <a:rPr lang="en-US" dirty="0" err="1"/>
              <a:t>HaplotypeCaller</a:t>
            </a:r>
            <a:r>
              <a:rPr lang="en-US" dirty="0"/>
              <a:t>.</a:t>
            </a:r>
          </a:p>
          <a:p>
            <a:r>
              <a:rPr lang="en-US" dirty="0"/>
              <a:t>Prerequisite for using this tool is to have installed java-</a:t>
            </a:r>
            <a:r>
              <a:rPr lang="en-US" dirty="0" err="1"/>
              <a:t>jdk</a:t>
            </a:r>
            <a:r>
              <a:rPr lang="en-US" dirty="0"/>
              <a:t> and corresponding python and R libraries, but fortunately there is more convenient way to achieve this by using official Docker image, so this was our choice. We also used Seven Bridges platform in order to make app for our task. It is worth to note that there already was existing GTAK app on platform but it has much earlier release date and it is deprecated for our needs.</a:t>
            </a:r>
          </a:p>
          <a:p>
            <a:r>
              <a:rPr lang="en-US" dirty="0"/>
              <a:t>At the bottom of the slide we can we see command for running tool.-R switch is reference file and I switch is for input BAM file, with -O switch we determinate name of our input file which is compressed VCF, so we will need to unzip it.</a:t>
            </a:r>
            <a:br>
              <a:rPr lang="en-US" dirty="0"/>
            </a:br>
            <a:endParaRPr lang="en-US" dirty="0"/>
          </a:p>
        </p:txBody>
      </p:sp>
    </p:spTree>
    <p:extLst>
      <p:ext uri="{BB962C8B-B14F-4D97-AF65-F5344CB8AC3E}">
        <p14:creationId xmlns:p14="http://schemas.microsoft.com/office/powerpoint/2010/main" val="169096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Second tool we used is </a:t>
            </a:r>
            <a:r>
              <a:rPr lang="en-GB" dirty="0" err="1"/>
              <a:t>Freebayes</a:t>
            </a:r>
            <a:r>
              <a:rPr lang="en-GB" dirty="0"/>
              <a:t>. </a:t>
            </a:r>
          </a:p>
          <a:p>
            <a:r>
              <a:rPr lang="en-US" dirty="0" err="1"/>
              <a:t>Frebayes</a:t>
            </a:r>
            <a:r>
              <a:rPr lang="en-US" dirty="0"/>
              <a:t> is much smaller tool compare to GTAK and is specialized for finding small </a:t>
            </a:r>
            <a:r>
              <a:rPr lang="en-US" dirty="0" err="1"/>
              <a:t>polymorphismsand</a:t>
            </a:r>
            <a:r>
              <a:rPr lang="en-US" dirty="0"/>
              <a:t> best thing is that it comes with pre built x64 bit </a:t>
            </a:r>
            <a:r>
              <a:rPr lang="en-US" dirty="0" err="1"/>
              <a:t>linux</a:t>
            </a:r>
            <a:r>
              <a:rPr lang="en-US" dirty="0"/>
              <a:t> library, so we don't need to install anything. </a:t>
            </a:r>
          </a:p>
          <a:p>
            <a:r>
              <a:rPr lang="en-US" dirty="0"/>
              <a:t>Again, here we can see RUN command with -f switch we state needed files and after grater mark we put name of output file. var.vcf in this case.</a:t>
            </a:r>
          </a:p>
        </p:txBody>
      </p:sp>
    </p:spTree>
    <p:extLst>
      <p:ext uri="{BB962C8B-B14F-4D97-AF65-F5344CB8AC3E}">
        <p14:creationId xmlns:p14="http://schemas.microsoft.com/office/powerpoint/2010/main" val="134447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adf626ff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df626ff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Once we performed Variant Calling on provided BAM file using </a:t>
            </a:r>
            <a:r>
              <a:rPr lang="en" sz="1100"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refence genome and using both Tools (GATK and Freebayes) we geenrated two VCF files. </a:t>
            </a:r>
            <a:br>
              <a:rPr lang="en" sz="1100" dirty="0">
                <a:latin typeface="Arial"/>
                <a:ea typeface="Arial"/>
                <a:cs typeface="Arial"/>
                <a:sym typeface="Arial"/>
              </a:rPr>
            </a:br>
            <a:r>
              <a:rPr lang="en" sz="1100" dirty="0">
                <a:latin typeface="Arial"/>
                <a:ea typeface="Arial"/>
                <a:cs typeface="Arial"/>
                <a:sym typeface="Arial"/>
              </a:rPr>
              <a:t>VCF file is short of Variant Call Format and specifies format of text file for storing gene sequence variations.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sz="1100" dirty="0">
                <a:latin typeface="Arial"/>
                <a:ea typeface="Arial"/>
                <a:cs typeface="Arial"/>
                <a:sym typeface="Arial"/>
              </a:rPr>
              <a:t>Now we can use generated VCF files to calculate number of important metrics like True positives, false positives, false negatives as well as precisiong, recall and F-score.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True positives: Predictions (mutations) which exist in both truth and set VCF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positives: Predictions that exist only in set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negatives: Predictions that exist in truth but doesn’t exist in set file.</a:t>
            </a:r>
            <a:br>
              <a:rPr lang="en-US" dirty="0"/>
            </a:br>
            <a:r>
              <a:rPr lang="en" dirty="0">
                <a:solidFill>
                  <a:schemeClr val="lt1"/>
                </a:solidFill>
                <a:latin typeface="Lato"/>
                <a:ea typeface="Lato"/>
                <a:cs typeface="Lato"/>
                <a:sym typeface="Lato"/>
              </a:rPr>
              <a:t>Precision, Recall and F-score formulas</a:t>
            </a:r>
            <a:r>
              <a:rPr lang="en-US" dirty="0">
                <a:solidFill>
                  <a:schemeClr val="lt1"/>
                </a:solidFill>
                <a:latin typeface="Lato"/>
                <a:ea typeface="Lato"/>
                <a:cs typeface="Lato"/>
                <a:sym typeface="Lato"/>
              </a:rPr>
              <a:t>.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Evaluating variant calls requires complex matching algorithms and standardized counting, because the same variant may be represented differently in truth and test </a:t>
            </a:r>
            <a:r>
              <a:rPr lang="en-US" dirty="0" err="1"/>
              <a:t>callsets</a:t>
            </a:r>
            <a:r>
              <a:rPr lang="en-US" dirty="0"/>
              <a:t>. </a:t>
            </a:r>
            <a:br>
              <a:rPr lang="en-US" dirty="0"/>
            </a:br>
            <a:r>
              <a:rPr lang="en-US" dirty="0"/>
              <a:t>High-confidence variant calls and regions that can be used as “truth” to accurately identify false positives and negatives are difficult to define, and reliable calls for the most challenging regions and variants remain out of reach.</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6f9199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first glance we can see that var.vcf, file generated by </a:t>
            </a:r>
            <a:r>
              <a:rPr lang="en-US" dirty="0" err="1"/>
              <a:t>freebayes</a:t>
            </a:r>
            <a:r>
              <a:rPr lang="en-US" dirty="0"/>
              <a:t> tool which is test set is much larger than file generated by GTAK which is truth set, so it is expected to have much false positives.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df626ff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df626ff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order to calculate values of true positives and false negatives colleague Petar  created manual script. We will then use these values to calculate precision, recall and F1 score metrics. </a:t>
            </a:r>
          </a:p>
          <a:p>
            <a:pPr marL="0" lvl="0" indent="0" algn="l" rtl="0">
              <a:spcBef>
                <a:spcPts val="0"/>
              </a:spcBef>
              <a:spcAft>
                <a:spcPts val="0"/>
              </a:spcAft>
              <a:buNone/>
            </a:pPr>
            <a:r>
              <a:rPr lang="en-US" dirty="0"/>
              <a:t>We calculate only number of SNPs. We used </a:t>
            </a:r>
            <a:r>
              <a:rPr lang="en-US" dirty="0" err="1"/>
              <a:t>VariantFile</a:t>
            </a:r>
            <a:r>
              <a:rPr lang="en-US" dirty="0"/>
              <a:t> from </a:t>
            </a:r>
            <a:r>
              <a:rPr lang="en-US" dirty="0" err="1"/>
              <a:t>pysam</a:t>
            </a:r>
            <a:r>
              <a:rPr lang="en-US" dirty="0"/>
              <a:t> library which has support for reading VCF records.</a:t>
            </a:r>
          </a:p>
          <a:p>
            <a:pPr marL="0" lvl="0" indent="0" algn="l" rtl="0">
              <a:spcBef>
                <a:spcPts val="0"/>
              </a:spcBef>
              <a:spcAft>
                <a:spcPts val="0"/>
              </a:spcAft>
              <a:buNone/>
            </a:pPr>
            <a:r>
              <a:rPr lang="en-US" dirty="0"/>
              <a:t>First we prepared data, we made two arrays which consist positions of mutations for each chromosome in VCF file, for truth and test set. </a:t>
            </a:r>
          </a:p>
          <a:p>
            <a:pPr marL="0" lvl="0" indent="0" algn="l" rtl="0">
              <a:spcBef>
                <a:spcPts val="0"/>
              </a:spcBef>
              <a:spcAft>
                <a:spcPts val="0"/>
              </a:spcAft>
              <a:buNone/>
            </a:pPr>
            <a:r>
              <a:rPr lang="en-US" dirty="0"/>
              <a:t>We go through each chromosome in set file and check do that position exist in corresponding chromosome in truth file. If it exist then we count it as True positive, otherwise if it doesn't exist then we count it as False positive. </a:t>
            </a:r>
          </a:p>
          <a:p>
            <a:pPr marL="0" lvl="0" indent="0" algn="l" rtl="0">
              <a:spcBef>
                <a:spcPts val="0"/>
              </a:spcBef>
              <a:spcAft>
                <a:spcPts val="0"/>
              </a:spcAft>
              <a:buNone/>
            </a:pPr>
            <a:r>
              <a:rPr lang="en-US" dirty="0"/>
              <a:t>On similar way we can count number of false negatives, but now we go through truth set again chromosome by chromosome and we are checking if position doesn't exist in set file. If that is true then we have false negative. </a:t>
            </a:r>
          </a:p>
          <a:p>
            <a:pPr marL="0" lvl="0" indent="0" algn="l" rtl="0">
              <a:spcBef>
                <a:spcPts val="0"/>
              </a:spcBef>
              <a:spcAft>
                <a:spcPts val="0"/>
              </a:spcAft>
              <a:buNone/>
            </a:pPr>
            <a:r>
              <a:rPr lang="en-US" dirty="0"/>
              <a:t>Results which we get are as  we expected. Now by using previous formulars we can calculate metrics.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DA3-119A-4108-B725-5EDE2B37C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D52E3-4176-4D7E-99EB-7F89E2E99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D1149-9070-4365-A615-9A26DC9F646F}"/>
              </a:ext>
            </a:extLst>
          </p:cNvPr>
          <p:cNvSpPr>
            <a:spLocks noGrp="1"/>
          </p:cNvSpPr>
          <p:nvPr>
            <p:ph type="dt" sz="half" idx="10"/>
          </p:nvPr>
        </p:nvSpPr>
        <p:spPr/>
        <p:txBody>
          <a:bodyPr/>
          <a:lstStyle/>
          <a:p>
            <a:fld id="{AFA66A53-14D6-4DAE-8F8A-1BF0C8C68815}" type="datetimeFigureOut">
              <a:rPr lang="en-US" smtClean="0"/>
              <a:t>5/18/2021</a:t>
            </a:fld>
            <a:endParaRPr lang="en-US"/>
          </a:p>
        </p:txBody>
      </p:sp>
      <p:sp>
        <p:nvSpPr>
          <p:cNvPr id="5" name="Footer Placeholder 4">
            <a:extLst>
              <a:ext uri="{FF2B5EF4-FFF2-40B4-BE49-F238E27FC236}">
                <a16:creationId xmlns:a16="http://schemas.microsoft.com/office/drawing/2014/main" id="{353F38F7-9863-47C3-9638-37A46319D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80198-8ED2-4951-8853-24DDDC69505B}"/>
              </a:ext>
            </a:extLst>
          </p:cNvPr>
          <p:cNvSpPr>
            <a:spLocks noGrp="1"/>
          </p:cNvSpPr>
          <p:nvPr>
            <p:ph type="sldNum" sz="quarter" idx="12"/>
          </p:nvPr>
        </p:nvSpPr>
        <p:spPr/>
        <p:txBody>
          <a:bodyPr/>
          <a:lstStyle/>
          <a:p>
            <a:fld id="{DB1F90CD-07AD-47CD-A2AA-0FC86E07FB70}" type="slidenum">
              <a:rPr lang="en-US" smtClean="0"/>
              <a:t>‹#›</a:t>
            </a:fld>
            <a:endParaRPr lang="en-US"/>
          </a:p>
        </p:txBody>
      </p:sp>
    </p:spTree>
    <p:extLst>
      <p:ext uri="{BB962C8B-B14F-4D97-AF65-F5344CB8AC3E}">
        <p14:creationId xmlns:p14="http://schemas.microsoft.com/office/powerpoint/2010/main" val="334194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cgc.sbgenomics.com/u/milanbabic/gi-project-part-2/tasks/74a1a06f-175e-46fd-9ff6-4de8e469f4e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gc.sbgenomics.com/public/files/5772b6e6507c1752674486f3/"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ekg/freebayes" TargetMode="External"/><Relationship Id="rId5" Type="http://schemas.openxmlformats.org/officeDocument/2006/relationships/hyperlink" Target="https://software.broadinstitute.org/gatk/download/" TargetMode="External"/><Relationship Id="rId4" Type="http://schemas.openxmlformats.org/officeDocument/2006/relationships/hyperlink" Target="https://cgc.sbgenomics.com/public/files/5772b6d8507c1752674486e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5900" y="1869025"/>
            <a:ext cx="5800500" cy="93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dirty="0"/>
              <a:t>Comparison of GATK HaplotypeCaller    </a:t>
            </a:r>
            <a:endParaRPr sz="2200" b="1" dirty="0"/>
          </a:p>
          <a:p>
            <a:pPr marL="0" lvl="0" indent="0" algn="l" rtl="0">
              <a:spcBef>
                <a:spcPts val="0"/>
              </a:spcBef>
              <a:spcAft>
                <a:spcPts val="0"/>
              </a:spcAft>
              <a:buNone/>
            </a:pPr>
            <a:r>
              <a:rPr lang="en" sz="2200" b="1" dirty="0"/>
              <a:t>and Freebayes Variant Calling tools</a:t>
            </a:r>
            <a:endParaRPr sz="2200" b="1" dirty="0"/>
          </a:p>
        </p:txBody>
      </p:sp>
      <p:sp>
        <p:nvSpPr>
          <p:cNvPr id="135" name="Google Shape;135;p13"/>
          <p:cNvSpPr txBox="1">
            <a:spLocks noGrp="1"/>
          </p:cNvSpPr>
          <p:nvPr>
            <p:ph type="subTitle" idx="1"/>
          </p:nvPr>
        </p:nvSpPr>
        <p:spPr>
          <a:xfrm>
            <a:off x="4808325" y="3924925"/>
            <a:ext cx="3470700" cy="86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ETF Belgrade</a:t>
            </a:r>
            <a:endParaRPr dirty="0"/>
          </a:p>
          <a:p>
            <a:pPr marL="0" lvl="0" indent="0" algn="l" rtl="0">
              <a:spcBef>
                <a:spcPts val="0"/>
              </a:spcBef>
              <a:spcAft>
                <a:spcPts val="0"/>
              </a:spcAft>
              <a:buNone/>
            </a:pPr>
            <a:r>
              <a:rPr lang="en" dirty="0"/>
              <a:t>Petar Jokic 2020/3343</a:t>
            </a:r>
            <a:endParaRPr dirty="0"/>
          </a:p>
          <a:p>
            <a:pPr marL="0" lvl="0" indent="0" algn="l" rtl="0">
              <a:spcBef>
                <a:spcPts val="0"/>
              </a:spcBef>
              <a:spcAft>
                <a:spcPts val="0"/>
              </a:spcAft>
              <a:buNone/>
            </a:pPr>
            <a:r>
              <a:rPr lang="en" dirty="0"/>
              <a:t>Milan Babic 2019/3441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dirty="0"/>
              <a:t>Graphs</a:t>
            </a:r>
            <a:endParaRPr sz="2150" dirty="0"/>
          </a:p>
        </p:txBody>
      </p:sp>
      <p:sp>
        <p:nvSpPr>
          <p:cNvPr id="2" name="Text Placeholder 1">
            <a:extLst>
              <a:ext uri="{FF2B5EF4-FFF2-40B4-BE49-F238E27FC236}">
                <a16:creationId xmlns:a16="http://schemas.microsoft.com/office/drawing/2014/main" id="{EF895981-E494-40E5-8073-7F9C47E34D07}"/>
              </a:ext>
            </a:extLst>
          </p:cNvPr>
          <p:cNvSpPr>
            <a:spLocks noGrp="1"/>
          </p:cNvSpPr>
          <p:nvPr>
            <p:ph type="body" idx="1"/>
          </p:nvPr>
        </p:nvSpPr>
        <p:spPr>
          <a:xfrm>
            <a:off x="1297500" y="986118"/>
            <a:ext cx="7038900" cy="3492632"/>
          </a:xfrm>
        </p:spPr>
        <p:txBody>
          <a:bodyPr/>
          <a:lstStyle/>
          <a:p>
            <a:r>
              <a:rPr lang="en-GB" dirty="0"/>
              <a:t>As we expected False positives are much larger than true positives, because test set was larger than truth set </a:t>
            </a:r>
          </a:p>
          <a:p>
            <a:r>
              <a:rPr lang="en-US" dirty="0"/>
              <a:t>Due to the complexity of the human genome, performance can vary across variant types and genomic regions</a:t>
            </a:r>
          </a:p>
        </p:txBody>
      </p:sp>
      <p:pic>
        <p:nvPicPr>
          <p:cNvPr id="200" name="Google Shape;200;p21"/>
          <p:cNvPicPr preferRelativeResize="0"/>
          <p:nvPr/>
        </p:nvPicPr>
        <p:blipFill>
          <a:blip r:embed="rId3">
            <a:alphaModFix/>
          </a:blip>
          <a:stretch>
            <a:fillRect/>
          </a:stretch>
        </p:blipFill>
        <p:spPr>
          <a:xfrm>
            <a:off x="780837" y="2569532"/>
            <a:ext cx="3580334" cy="2319017"/>
          </a:xfrm>
          <a:prstGeom prst="rect">
            <a:avLst/>
          </a:prstGeom>
          <a:noFill/>
          <a:ln>
            <a:noFill/>
          </a:ln>
        </p:spPr>
      </p:pic>
      <p:pic>
        <p:nvPicPr>
          <p:cNvPr id="201" name="Google Shape;201;p21"/>
          <p:cNvPicPr preferRelativeResize="0"/>
          <p:nvPr/>
        </p:nvPicPr>
        <p:blipFill>
          <a:blip r:embed="rId4">
            <a:alphaModFix/>
          </a:blip>
          <a:stretch>
            <a:fillRect/>
          </a:stretch>
        </p:blipFill>
        <p:spPr>
          <a:xfrm>
            <a:off x="4943372" y="2587472"/>
            <a:ext cx="3594347" cy="2319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152725" y="123525"/>
            <a:ext cx="6618300" cy="607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800">
                <a:latin typeface="Lato"/>
                <a:ea typeface="Lato"/>
                <a:cs typeface="Lato"/>
                <a:sym typeface="Lato"/>
              </a:rPr>
              <a:t>Comparison of  metrics calculated by different tools</a:t>
            </a:r>
            <a:endParaRPr sz="1800"/>
          </a:p>
        </p:txBody>
      </p:sp>
      <p:sp>
        <p:nvSpPr>
          <p:cNvPr id="207" name="Google Shape;207;p22"/>
          <p:cNvSpPr txBox="1"/>
          <p:nvPr/>
        </p:nvSpPr>
        <p:spPr>
          <a:xfrm>
            <a:off x="347550" y="605125"/>
            <a:ext cx="8197200" cy="43752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lt1"/>
                </a:solidFill>
                <a:uFill>
                  <a:noFill/>
                </a:uFill>
                <a:hlinkClick r:id="rId3">
                  <a:extLst>
                    <a:ext uri="{A12FA001-AC4F-418D-AE19-62706E023703}">
                      <ahyp:hlinkClr xmlns:ahyp="http://schemas.microsoft.com/office/drawing/2018/hyperlinkcolor" val="tx"/>
                    </a:ext>
                  </a:extLst>
                </a:hlinkClick>
              </a:rPr>
              <a:t>Picard GenotypeConcordance</a:t>
            </a:r>
            <a:r>
              <a:rPr lang="en" sz="1100" dirty="0">
                <a:solidFill>
                  <a:schemeClr val="lt1"/>
                </a:solidFill>
                <a:latin typeface="Lato"/>
                <a:ea typeface="Lato"/>
                <a:cs typeface="Lato"/>
                <a:sym typeface="Lato"/>
              </a:rPr>
              <a:t>( from SBG)</a:t>
            </a:r>
            <a:endParaRPr sz="1100" dirty="0">
              <a:solidFill>
                <a:schemeClr val="lt1"/>
              </a:solidFill>
              <a:latin typeface="Lato"/>
              <a:ea typeface="Lato"/>
              <a:cs typeface="Lato"/>
              <a:sym typeface="Lato"/>
            </a:endParaRPr>
          </a:p>
          <a:p>
            <a:pPr marL="0" lvl="0" indent="0" algn="l" rtl="0">
              <a:spcBef>
                <a:spcPts val="200"/>
              </a:spcBef>
              <a:spcAft>
                <a:spcPts val="0"/>
              </a:spcAft>
              <a:buNone/>
            </a:pPr>
            <a:r>
              <a:rPr lang="en" sz="1100" dirty="0">
                <a:solidFill>
                  <a:schemeClr val="lt1"/>
                </a:solidFill>
                <a:latin typeface="Lato"/>
                <a:ea typeface="Lato"/>
                <a:cs typeface="Lato"/>
                <a:sym typeface="Lato"/>
              </a:rPr>
              <a:t>               TP_COUNT    TN_COUNT    FP_COUNT    FN_COUNT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58372             28546             6620               2795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3722                  4851               5033              4163  </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SOM.PY (comparison of somatic callsets, comparing VCF records)</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total.truth   query.truth   TP        FP             FN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indels    7889           9665            0         9665         7889</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SNVs      62372        151402       58591  92811       3781</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HAP.PY (genotype-level haplotype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fileter  total.truth     TP           FN        total.query    FP</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    PASS       7876         6288     1588          8944        2659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PASS       62320       60905   1415         69181       8185</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RTG (SBG Variant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True-Pos-Called   True-Pos-Baseline   False-Pos   False-Neg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65567                67076                  10060         3120</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Concordance-GATK</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type           TP              FP          FN       RECALL    PRECISION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SNP       58591     88666    3762      0.94               0.398</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0           16035    7889       0.0                    0.0</a:t>
            </a:r>
            <a:endParaRPr sz="1100" dirty="0">
              <a:solidFill>
                <a:schemeClr val="lt1"/>
              </a:solidFill>
              <a:latin typeface="Lato"/>
              <a:ea typeface="Lato"/>
              <a:cs typeface="Lato"/>
              <a:sym typeface="Lato"/>
            </a:endParaRPr>
          </a:p>
        </p:txBody>
      </p:sp>
      <p:sp>
        <p:nvSpPr>
          <p:cNvPr id="208" name="Google Shape;208;p22"/>
          <p:cNvSpPr/>
          <p:nvPr/>
        </p:nvSpPr>
        <p:spPr>
          <a:xfrm>
            <a:off x="370947" y="4113889"/>
            <a:ext cx="3735383"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347550" y="1687865"/>
            <a:ext cx="4126600"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bar chart&#10;&#10;Description automatically generated">
            <a:extLst>
              <a:ext uri="{FF2B5EF4-FFF2-40B4-BE49-F238E27FC236}">
                <a16:creationId xmlns:a16="http://schemas.microsoft.com/office/drawing/2014/main" id="{4D9256FC-C4F1-41CC-9DC6-FC7992CD657B}"/>
              </a:ext>
            </a:extLst>
          </p:cNvPr>
          <p:cNvPicPr>
            <a:picLocks noChangeAspect="1"/>
          </p:cNvPicPr>
          <p:nvPr/>
        </p:nvPicPr>
        <p:blipFill>
          <a:blip r:embed="rId4"/>
          <a:stretch>
            <a:fillRect/>
          </a:stretch>
        </p:blipFill>
        <p:spPr>
          <a:xfrm>
            <a:off x="4810848" y="1525598"/>
            <a:ext cx="4198682" cy="2531430"/>
          </a:xfrm>
          <a:prstGeom prst="rect">
            <a:avLst/>
          </a:prstGeom>
        </p:spPr>
      </p:pic>
      <p:pic>
        <p:nvPicPr>
          <p:cNvPr id="5" name="Picture 4" descr="Chart, bar chart&#10;&#10;Description automatically generated">
            <a:extLst>
              <a:ext uri="{FF2B5EF4-FFF2-40B4-BE49-F238E27FC236}">
                <a16:creationId xmlns:a16="http://schemas.microsoft.com/office/drawing/2014/main" id="{9F51D7D8-B9D3-473D-9E50-BC7318CD7A37}"/>
              </a:ext>
            </a:extLst>
          </p:cNvPr>
          <p:cNvPicPr>
            <a:picLocks noChangeAspect="1"/>
          </p:cNvPicPr>
          <p:nvPr/>
        </p:nvPicPr>
        <p:blipFill>
          <a:blip r:embed="rId5"/>
          <a:stretch>
            <a:fillRect/>
          </a:stretch>
        </p:blipFill>
        <p:spPr>
          <a:xfrm>
            <a:off x="4810848" y="1514256"/>
            <a:ext cx="4191097" cy="2532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169150" y="925500"/>
            <a:ext cx="2012400" cy="5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3" name="Google Shape;223;p24"/>
          <p:cNvSpPr txBox="1"/>
          <p:nvPr/>
        </p:nvSpPr>
        <p:spPr>
          <a:xfrm>
            <a:off x="1109375" y="1622825"/>
            <a:ext cx="6142800" cy="2123628"/>
          </a:xfrm>
          <a:prstGeom prst="rect">
            <a:avLst/>
          </a:prstGeom>
          <a:noFill/>
          <a:ln>
            <a:noFill/>
          </a:ln>
        </p:spPr>
        <p:txBody>
          <a:bodyPr spcFirstLastPara="1" wrap="square" lIns="91425" tIns="91425" rIns="91425" bIns="91425" anchor="t" anchorCtr="0">
            <a:spAutoFit/>
          </a:bodyPr>
          <a:lstStyle/>
          <a:p>
            <a:pPr marL="285750" indent="-285750">
              <a:buClr>
                <a:schemeClr val="bg1"/>
              </a:buClr>
              <a:buFont typeface="Arial" panose="020B0604020202020204" pitchFamily="34" charset="0"/>
              <a:buChar char="•"/>
            </a:pPr>
            <a:r>
              <a:rPr lang="en-US" dirty="0">
                <a:solidFill>
                  <a:schemeClr val="lt1"/>
                </a:solidFill>
                <a:latin typeface="Lato"/>
                <a:ea typeface="Lato"/>
                <a:cs typeface="Lato"/>
                <a:sym typeface="Lato"/>
              </a:rPr>
              <a:t>Evaluating variant calls requires complex matching algorithms and standardized counting, because the same variant may be represented differently in truth and test call sets. </a:t>
            </a:r>
          </a:p>
          <a:p>
            <a:pPr marL="285750" indent="-285750">
              <a:buClr>
                <a:schemeClr val="bg1"/>
              </a:buClr>
              <a:buFont typeface="Arial" panose="020B0604020202020204" pitchFamily="34" charset="0"/>
              <a:buChar char="•"/>
            </a:pPr>
            <a:endParaRPr lang="en-US" dirty="0">
              <a:solidFill>
                <a:schemeClr val="lt1"/>
              </a:solidFill>
              <a:latin typeface="Lato"/>
              <a:ea typeface="Lato"/>
              <a:cs typeface="Lato"/>
              <a:sym typeface="Lato"/>
            </a:endParaRPr>
          </a:p>
          <a:p>
            <a:pPr marL="285750" lvl="0" indent="-285750" algn="l" rtl="0">
              <a:spcBef>
                <a:spcPts val="0"/>
              </a:spcBef>
              <a:spcAft>
                <a:spcPts val="0"/>
              </a:spcAft>
              <a:buClr>
                <a:schemeClr val="bg1"/>
              </a:buClr>
              <a:buFont typeface="Arial" panose="020B0604020202020204" pitchFamily="34" charset="0"/>
              <a:buChar char="•"/>
            </a:pPr>
            <a:r>
              <a:rPr lang="en" dirty="0">
                <a:solidFill>
                  <a:schemeClr val="lt1"/>
                </a:solidFill>
                <a:latin typeface="Lato"/>
                <a:ea typeface="Lato"/>
                <a:cs typeface="Lato"/>
                <a:sym typeface="Lato"/>
              </a:rPr>
              <a:t>We are getting expected results when we are comparing only VCF records.</a:t>
            </a:r>
          </a:p>
          <a:p>
            <a:pPr marL="285750" indent="-285750">
              <a:buClr>
                <a:schemeClr val="bg1"/>
              </a:buClr>
              <a:buFont typeface="Arial" panose="020B0604020202020204" pitchFamily="34" charset="0"/>
              <a:buChar char="•"/>
            </a:pPr>
            <a:r>
              <a:rPr lang="en" dirty="0">
                <a:solidFill>
                  <a:schemeClr val="lt1"/>
                </a:solidFill>
                <a:latin typeface="Lato"/>
                <a:ea typeface="Lato"/>
                <a:cs typeface="Lato"/>
                <a:sym typeface="Lato"/>
              </a:rPr>
              <a:t>Most tools use better </a:t>
            </a:r>
            <a:r>
              <a:rPr lang="en-US" dirty="0">
                <a:solidFill>
                  <a:schemeClr val="lt1"/>
                </a:solidFill>
                <a:latin typeface="Lato"/>
                <a:ea typeface="Lato"/>
                <a:cs typeface="Lato"/>
                <a:sym typeface="Lato"/>
              </a:rPr>
              <a:t>approach,</a:t>
            </a:r>
            <a:r>
              <a:rPr lang="en" dirty="0">
                <a:solidFill>
                  <a:schemeClr val="lt1"/>
                </a:solidFill>
                <a:latin typeface="Lato"/>
                <a:ea typeface="Lato"/>
                <a:cs typeface="Lato"/>
                <a:sym typeface="Lato"/>
              </a:rPr>
              <a:t> so results are different.</a:t>
            </a:r>
          </a:p>
          <a:p>
            <a:pPr marL="285750" lvl="0" indent="-285750" algn="l" rtl="0">
              <a:spcBef>
                <a:spcPts val="0"/>
              </a:spcBef>
              <a:spcAft>
                <a:spcPts val="0"/>
              </a:spcAft>
              <a:buFont typeface="Arial" panose="020B0604020202020204" pitchFamily="34" charset="0"/>
              <a:buChar char="•"/>
            </a:pPr>
            <a:endParaRPr dirty="0">
              <a:solidFill>
                <a:schemeClr val="lt1"/>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US" dirty="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930750" y="1640675"/>
            <a:ext cx="7038900" cy="19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04375" y="642100"/>
            <a:ext cx="4045200" cy="105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600" dirty="0"/>
              <a:t>Agenda</a:t>
            </a:r>
            <a:endParaRPr sz="3600" dirty="0"/>
          </a:p>
        </p:txBody>
      </p:sp>
      <p:sp>
        <p:nvSpPr>
          <p:cNvPr id="141" name="Google Shape;141;p14"/>
          <p:cNvSpPr txBox="1">
            <a:spLocks noGrp="1"/>
          </p:cNvSpPr>
          <p:nvPr>
            <p:ph type="body" idx="2"/>
          </p:nvPr>
        </p:nvSpPr>
        <p:spPr>
          <a:xfrm>
            <a:off x="1104375" y="1696600"/>
            <a:ext cx="5031600" cy="23475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sz="1400" dirty="0"/>
              <a:t>Task</a:t>
            </a:r>
          </a:p>
          <a:p>
            <a:pPr marL="457200" lvl="0" indent="-317500" algn="l" rtl="0">
              <a:spcBef>
                <a:spcPts val="0"/>
              </a:spcBef>
              <a:spcAft>
                <a:spcPts val="0"/>
              </a:spcAft>
              <a:buSzPts val="1400"/>
              <a:buChar char="●"/>
            </a:pPr>
            <a:r>
              <a:rPr lang="en-GB" sz="1400" dirty="0"/>
              <a:t>Variant Calling</a:t>
            </a:r>
            <a:endParaRPr sz="1400" dirty="0"/>
          </a:p>
          <a:p>
            <a:pPr marL="457200" lvl="0" indent="-317500" algn="l" rtl="0">
              <a:spcBef>
                <a:spcPts val="0"/>
              </a:spcBef>
              <a:spcAft>
                <a:spcPts val="0"/>
              </a:spcAft>
              <a:buSzPts val="1400"/>
              <a:buChar char="●"/>
            </a:pPr>
            <a:r>
              <a:rPr lang="en-GB" sz="1400" dirty="0"/>
              <a:t>Tools</a:t>
            </a:r>
            <a:endParaRPr sz="1400" dirty="0"/>
          </a:p>
          <a:p>
            <a:pPr marL="914400" lvl="1" indent="-304800" algn="l" rtl="0">
              <a:spcBef>
                <a:spcPts val="0"/>
              </a:spcBef>
              <a:spcAft>
                <a:spcPts val="0"/>
              </a:spcAft>
              <a:buSzPts val="1200"/>
              <a:buChar char="○"/>
            </a:pPr>
            <a:r>
              <a:rPr lang="en" sz="1200" dirty="0"/>
              <a:t>GATK</a:t>
            </a:r>
            <a:endParaRPr sz="1200" dirty="0"/>
          </a:p>
          <a:p>
            <a:pPr marL="914400" lvl="1" indent="-304800" algn="l" rtl="0">
              <a:spcBef>
                <a:spcPts val="0"/>
              </a:spcBef>
              <a:spcAft>
                <a:spcPts val="0"/>
              </a:spcAft>
              <a:buSzPts val="1200"/>
              <a:buChar char="○"/>
            </a:pPr>
            <a:r>
              <a:rPr lang="en" sz="1200" dirty="0"/>
              <a:t>Freebayes</a:t>
            </a:r>
            <a:endParaRPr sz="1200" dirty="0"/>
          </a:p>
          <a:p>
            <a:pPr marL="457200" lvl="0" indent="-317500" algn="l" rtl="0">
              <a:spcBef>
                <a:spcPts val="0"/>
              </a:spcBef>
              <a:spcAft>
                <a:spcPts val="0"/>
              </a:spcAft>
              <a:buSzPts val="1400"/>
              <a:buChar char="●"/>
            </a:pPr>
            <a:r>
              <a:rPr lang="en" sz="1400" dirty="0"/>
              <a:t>Generated VCF files</a:t>
            </a:r>
          </a:p>
          <a:p>
            <a:pPr marL="457200" lvl="0" indent="-317500" algn="l" rtl="0">
              <a:spcBef>
                <a:spcPts val="0"/>
              </a:spcBef>
              <a:spcAft>
                <a:spcPts val="0"/>
              </a:spcAft>
              <a:buSzPts val="1400"/>
              <a:buChar char="●"/>
            </a:pPr>
            <a:r>
              <a:rPr lang="en" sz="1400" dirty="0"/>
              <a:t>Manual calculation  of metrics</a:t>
            </a:r>
            <a:endParaRPr sz="1400" dirty="0"/>
          </a:p>
          <a:p>
            <a:pPr marL="457200" lvl="0" indent="-317500" algn="l" rtl="0">
              <a:spcBef>
                <a:spcPts val="0"/>
              </a:spcBef>
              <a:spcAft>
                <a:spcPts val="0"/>
              </a:spcAft>
              <a:buSzPts val="1400"/>
              <a:buChar char="●"/>
            </a:pPr>
            <a:r>
              <a:rPr lang="en" sz="1400" dirty="0"/>
              <a:t>Comparison of  metrics calculated by different tools</a:t>
            </a:r>
            <a:endParaRPr sz="1400" dirty="0"/>
          </a:p>
          <a:p>
            <a:pPr marL="457200" lvl="0" indent="-317500" algn="l" rtl="0">
              <a:spcBef>
                <a:spcPts val="0"/>
              </a:spcBef>
              <a:spcAft>
                <a:spcPts val="0"/>
              </a:spcAft>
              <a:buSzPts val="1400"/>
              <a:buChar char="●"/>
            </a:pPr>
            <a:r>
              <a:rPr lang="en" sz="1400" dirty="0"/>
              <a:t>Graphs</a:t>
            </a:r>
            <a:endParaRPr sz="1400" dirty="0"/>
          </a:p>
          <a:p>
            <a:pPr marL="457200" lvl="0" indent="-317500" algn="l" rtl="0">
              <a:spcBef>
                <a:spcPts val="0"/>
              </a:spcBef>
              <a:spcAft>
                <a:spcPts val="0"/>
              </a:spcAft>
              <a:buSzPts val="1400"/>
              <a:buChar char="●"/>
            </a:pPr>
            <a:r>
              <a:rPr lang="en" sz="1400" dirty="0"/>
              <a:t>Conclusion</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44625" y="942275"/>
            <a:ext cx="7038900" cy="47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a:t>
            </a:r>
            <a:endParaRPr dirty="0"/>
          </a:p>
        </p:txBody>
      </p:sp>
      <p:sp>
        <p:nvSpPr>
          <p:cNvPr id="147" name="Google Shape;147;p15"/>
          <p:cNvSpPr txBox="1">
            <a:spLocks noGrp="1"/>
          </p:cNvSpPr>
          <p:nvPr>
            <p:ph type="body" idx="1"/>
          </p:nvPr>
        </p:nvSpPr>
        <p:spPr>
          <a:xfrm>
            <a:off x="1144625" y="1558550"/>
            <a:ext cx="7505700" cy="2911200"/>
          </a:xfrm>
          <a:prstGeom prst="rect">
            <a:avLst/>
          </a:prstGeom>
        </p:spPr>
        <p:txBody>
          <a:bodyPr spcFirstLastPara="1" wrap="square" lIns="91425" tIns="91425" rIns="91425" bIns="91425" anchor="t" anchorCtr="0">
            <a:normAutofit/>
          </a:bodyPr>
          <a:lstStyle/>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Preform Variant Calling on </a:t>
            </a:r>
            <a:r>
              <a:rPr lang="en" sz="1100" u="sng" dirty="0">
                <a:solidFill>
                  <a:srgbClr val="1155CC"/>
                </a:solidFill>
                <a:highlight>
                  <a:srgbClr val="F3F5F7"/>
                </a:highlight>
                <a:latin typeface="Arial"/>
                <a:ea typeface="Arial"/>
                <a:cs typeface="Arial"/>
                <a:sym typeface="Arial"/>
                <a:hlinkClick r:id="rId3">
                  <a:extLst>
                    <a:ext uri="{A12FA001-AC4F-418D-AE19-62706E023703}">
                      <ahyp:hlinkClr xmlns:ahyp="http://schemas.microsoft.com/office/drawing/2018/hyperlinkcolor" val="tx"/>
                    </a:ext>
                  </a:extLst>
                </a:hlinkClick>
              </a:rPr>
              <a:t>C835.HCC1143.2.converted.realigned.base_recalibrated.bam</a:t>
            </a:r>
            <a:r>
              <a:rPr lang="en" sz="1100" dirty="0">
                <a:solidFill>
                  <a:srgbClr val="000000"/>
                </a:solidFill>
                <a:latin typeface="Arial"/>
                <a:ea typeface="Arial"/>
                <a:cs typeface="Arial"/>
                <a:sym typeface="Arial"/>
              </a:rPr>
              <a:t>  </a:t>
            </a:r>
            <a:r>
              <a:rPr lang="en" sz="1100" dirty="0">
                <a:latin typeface="Arial"/>
                <a:ea typeface="Arial"/>
                <a:cs typeface="Arial"/>
                <a:sym typeface="Arial"/>
              </a:rPr>
              <a:t>file</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 use </a:t>
            </a:r>
            <a:r>
              <a:rPr lang="en" sz="1100"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reference genome by using GATK 4 </a:t>
            </a:r>
            <a:r>
              <a:rPr lang="en" sz="1100" u="sng"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HaplotypeCaller</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a:t>
            </a:r>
            <a:r>
              <a:rPr lang="en" sz="1100" dirty="0">
                <a:solidFill>
                  <a:srgbClr val="000000"/>
                </a:solidFill>
                <a:latin typeface="Arial"/>
                <a:ea typeface="Arial"/>
                <a:cs typeface="Arial"/>
                <a:sym typeface="Arial"/>
              </a:rPr>
              <a:t> </a:t>
            </a:r>
            <a:r>
              <a:rPr lang="en" sz="1100" dirty="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 </a:t>
            </a:r>
            <a:r>
              <a:rPr lang="en" sz="1100" u="sng" dirty="0">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FreeBayes</a:t>
            </a:r>
            <a:r>
              <a:rPr lang="en" sz="1100" dirty="0">
                <a:latin typeface="Arial"/>
                <a:ea typeface="Arial"/>
                <a:cs typeface="Arial"/>
                <a:sym typeface="Arial"/>
              </a:rPr>
              <a:t>  Variant Calling tools.</a:t>
            </a:r>
            <a:endParaRPr sz="1100" dirty="0">
              <a:latin typeface="Arial"/>
              <a:ea typeface="Arial"/>
              <a:cs typeface="Arial"/>
              <a:sym typeface="Arial"/>
            </a:endParaRPr>
          </a:p>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Compare results given by those two tools. Take that HaplotypeCaller is truth set and Freebayes is test set, and then make detail report in form of diagram how many variants are matched (True positives) , how many of them exist in test set but doesn’t exist in truth test (False positives), and also how many of them exist in truth set but doesn’t exist in test set (False negatives). Calculate precision recall and F-score metrics. To achieve this use manually written script or tools from internet.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D9A-EAB9-4C38-94BA-09FAFCD18E2B}"/>
              </a:ext>
            </a:extLst>
          </p:cNvPr>
          <p:cNvSpPr>
            <a:spLocks noGrp="1"/>
          </p:cNvSpPr>
          <p:nvPr>
            <p:ph type="title"/>
          </p:nvPr>
        </p:nvSpPr>
        <p:spPr/>
        <p:txBody>
          <a:bodyPr>
            <a:normAutofit fontScale="90000"/>
          </a:bodyPr>
          <a:lstStyle/>
          <a:p>
            <a:r>
              <a:rPr lang="en-GB" dirty="0"/>
              <a:t>Variant calling</a:t>
            </a:r>
            <a:endParaRPr lang="en-US" dirty="0"/>
          </a:p>
        </p:txBody>
      </p:sp>
      <p:sp>
        <p:nvSpPr>
          <p:cNvPr id="3" name="Content Placeholder 2">
            <a:extLst>
              <a:ext uri="{FF2B5EF4-FFF2-40B4-BE49-F238E27FC236}">
                <a16:creationId xmlns:a16="http://schemas.microsoft.com/office/drawing/2014/main" id="{443D1D1E-7013-4552-9216-47077F0A2F12}"/>
              </a:ext>
            </a:extLst>
          </p:cNvPr>
          <p:cNvSpPr>
            <a:spLocks noGrp="1"/>
          </p:cNvSpPr>
          <p:nvPr>
            <p:ph idx="1"/>
          </p:nvPr>
        </p:nvSpPr>
        <p:spPr/>
        <p:txBody>
          <a:bodyPr/>
          <a:lstStyle/>
          <a:p>
            <a:r>
              <a:rPr lang="en-GB" dirty="0"/>
              <a:t>What is variant calling? </a:t>
            </a:r>
          </a:p>
          <a:p>
            <a:r>
              <a:rPr lang="en-US" dirty="0"/>
              <a:t>Variant calling is the process of finding differences between reference genome and observed sample</a:t>
            </a:r>
          </a:p>
          <a:p>
            <a:r>
              <a:rPr lang="en-US" dirty="0"/>
              <a:t>There are number of different genomic variants  </a:t>
            </a:r>
          </a:p>
          <a:p>
            <a:r>
              <a:rPr lang="en-US" dirty="0"/>
              <a:t>SNV – Single nucleotide variant </a:t>
            </a:r>
          </a:p>
          <a:p>
            <a:endParaRPr lang="en-GB" dirty="0"/>
          </a:p>
        </p:txBody>
      </p:sp>
      <p:pic>
        <p:nvPicPr>
          <p:cNvPr id="5" name="Picture 4">
            <a:extLst>
              <a:ext uri="{FF2B5EF4-FFF2-40B4-BE49-F238E27FC236}">
                <a16:creationId xmlns:a16="http://schemas.microsoft.com/office/drawing/2014/main" id="{504C3574-C354-4599-9503-EEB0F0A9CCFB}"/>
              </a:ext>
            </a:extLst>
          </p:cNvPr>
          <p:cNvPicPr>
            <a:picLocks noChangeAspect="1"/>
          </p:cNvPicPr>
          <p:nvPr/>
        </p:nvPicPr>
        <p:blipFill>
          <a:blip r:embed="rId3"/>
          <a:stretch>
            <a:fillRect/>
          </a:stretch>
        </p:blipFill>
        <p:spPr>
          <a:xfrm>
            <a:off x="3200400" y="1985283"/>
            <a:ext cx="5477933" cy="3035543"/>
          </a:xfrm>
          <a:prstGeom prst="rect">
            <a:avLst/>
          </a:prstGeom>
        </p:spPr>
      </p:pic>
    </p:spTree>
    <p:extLst>
      <p:ext uri="{BB962C8B-B14F-4D97-AF65-F5344CB8AC3E}">
        <p14:creationId xmlns:p14="http://schemas.microsoft.com/office/powerpoint/2010/main" val="267932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GATK 4 </a:t>
            </a:r>
            <a:r>
              <a:rPr lang="en-GB" dirty="0" err="1"/>
              <a:t>HaplotypeCaller</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r>
              <a:rPr lang="en-US" dirty="0"/>
              <a:t>Very large tool</a:t>
            </a:r>
          </a:p>
          <a:p>
            <a:r>
              <a:rPr lang="en-US" dirty="0"/>
              <a:t>Docker image</a:t>
            </a:r>
          </a:p>
          <a:p>
            <a:r>
              <a:rPr lang="en-US" dirty="0"/>
              <a:t>Created SBG App</a:t>
            </a:r>
          </a:p>
          <a:p>
            <a:r>
              <a:rPr lang="en-US" dirty="0"/>
              <a:t>RUN Command</a:t>
            </a:r>
          </a:p>
          <a:p>
            <a:endParaRPr lang="en-US" dirty="0"/>
          </a:p>
        </p:txBody>
      </p:sp>
      <p:pic>
        <p:nvPicPr>
          <p:cNvPr id="6" name="Google Shape;155;p16">
            <a:extLst>
              <a:ext uri="{FF2B5EF4-FFF2-40B4-BE49-F238E27FC236}">
                <a16:creationId xmlns:a16="http://schemas.microsoft.com/office/drawing/2014/main" id="{0B844560-3377-4F0E-BA2F-66A34084707F}"/>
              </a:ext>
            </a:extLst>
          </p:cNvPr>
          <p:cNvPicPr preferRelativeResize="0"/>
          <p:nvPr/>
        </p:nvPicPr>
        <p:blipFill>
          <a:blip r:embed="rId3">
            <a:alphaModFix/>
          </a:blip>
          <a:stretch>
            <a:fillRect/>
          </a:stretch>
        </p:blipFill>
        <p:spPr>
          <a:xfrm>
            <a:off x="4097866" y="1567550"/>
            <a:ext cx="2233026" cy="1598983"/>
          </a:xfrm>
          <a:prstGeom prst="rect">
            <a:avLst/>
          </a:prstGeom>
          <a:noFill/>
          <a:ln>
            <a:noFill/>
          </a:ln>
        </p:spPr>
      </p:pic>
      <p:pic>
        <p:nvPicPr>
          <p:cNvPr id="7" name="Google Shape;154;p16">
            <a:extLst>
              <a:ext uri="{FF2B5EF4-FFF2-40B4-BE49-F238E27FC236}">
                <a16:creationId xmlns:a16="http://schemas.microsoft.com/office/drawing/2014/main" id="{ED4F31C4-9023-4991-A083-13B0836F83D8}"/>
              </a:ext>
            </a:extLst>
          </p:cNvPr>
          <p:cNvPicPr preferRelativeResize="0"/>
          <p:nvPr/>
        </p:nvPicPr>
        <p:blipFill>
          <a:blip r:embed="rId4">
            <a:alphaModFix/>
          </a:blip>
          <a:stretch>
            <a:fillRect/>
          </a:stretch>
        </p:blipFill>
        <p:spPr>
          <a:xfrm>
            <a:off x="1033266" y="3426233"/>
            <a:ext cx="7567367" cy="433783"/>
          </a:xfrm>
          <a:prstGeom prst="rect">
            <a:avLst/>
          </a:prstGeom>
          <a:noFill/>
          <a:ln>
            <a:noFill/>
          </a:ln>
        </p:spPr>
      </p:pic>
    </p:spTree>
    <p:extLst>
      <p:ext uri="{BB962C8B-B14F-4D97-AF65-F5344CB8AC3E}">
        <p14:creationId xmlns:p14="http://schemas.microsoft.com/office/powerpoint/2010/main" val="30911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a:t>
            </a:r>
            <a:r>
              <a:rPr lang="en" dirty="0">
                <a:solidFill>
                  <a:schemeClr val="lt1"/>
                </a:solidFill>
                <a:latin typeface="Lato"/>
                <a:ea typeface="Lato"/>
                <a:cs typeface="Lato"/>
                <a:sym typeface="Lato"/>
              </a:rPr>
              <a:t>Freebayes</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pPr marL="457200" lvl="0" indent="-317500" algn="l" rtl="0">
              <a:spcBef>
                <a:spcPts val="0"/>
              </a:spcBef>
              <a:spcAft>
                <a:spcPts val="0"/>
              </a:spcAft>
              <a:buSzPts val="1400"/>
              <a:buChar char="●"/>
            </a:pPr>
            <a:r>
              <a:rPr lang="en-US" sz="1200" dirty="0"/>
              <a:t>pre-built 64-bit static Linux binary</a:t>
            </a:r>
          </a:p>
          <a:p>
            <a:pPr marL="457200" lvl="0" indent="-317500" algn="l" rtl="0">
              <a:spcBef>
                <a:spcPts val="0"/>
              </a:spcBef>
              <a:spcAft>
                <a:spcPts val="0"/>
              </a:spcAft>
              <a:buSzPts val="1400"/>
              <a:buChar char="●"/>
            </a:pPr>
            <a:r>
              <a:rPr lang="en-US" sz="1200" dirty="0"/>
              <a:t>RUN Command</a:t>
            </a:r>
          </a:p>
          <a:p>
            <a:endParaRPr lang="en-US" dirty="0"/>
          </a:p>
        </p:txBody>
      </p:sp>
      <p:pic>
        <p:nvPicPr>
          <p:cNvPr id="8" name="Google Shape;162;p17">
            <a:extLst>
              <a:ext uri="{FF2B5EF4-FFF2-40B4-BE49-F238E27FC236}">
                <a16:creationId xmlns:a16="http://schemas.microsoft.com/office/drawing/2014/main" id="{03DFA170-BBEC-442B-9E47-B39D8861A2FA}"/>
              </a:ext>
            </a:extLst>
          </p:cNvPr>
          <p:cNvPicPr preferRelativeResize="0"/>
          <p:nvPr/>
        </p:nvPicPr>
        <p:blipFill>
          <a:blip r:embed="rId3">
            <a:alphaModFix/>
          </a:blip>
          <a:stretch>
            <a:fillRect/>
          </a:stretch>
        </p:blipFill>
        <p:spPr>
          <a:xfrm>
            <a:off x="1297500" y="2403379"/>
            <a:ext cx="7654249" cy="682525"/>
          </a:xfrm>
          <a:prstGeom prst="rect">
            <a:avLst/>
          </a:prstGeom>
          <a:noFill/>
          <a:ln>
            <a:noFill/>
          </a:ln>
        </p:spPr>
      </p:pic>
    </p:spTree>
    <p:extLst>
      <p:ext uri="{BB962C8B-B14F-4D97-AF65-F5344CB8AC3E}">
        <p14:creationId xmlns:p14="http://schemas.microsoft.com/office/powerpoint/2010/main" val="260573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311300" y="200625"/>
            <a:ext cx="4587000" cy="518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150" dirty="0">
                <a:latin typeface="Lato"/>
                <a:ea typeface="Lato"/>
                <a:cs typeface="Lato"/>
                <a:sym typeface="Lato"/>
              </a:rPr>
              <a:t>Generated VCF files</a:t>
            </a:r>
            <a:endParaRPr sz="2150" dirty="0"/>
          </a:p>
        </p:txBody>
      </p:sp>
      <p:sp>
        <p:nvSpPr>
          <p:cNvPr id="168" name="Google Shape;168;p18"/>
          <p:cNvSpPr txBox="1"/>
          <p:nvPr/>
        </p:nvSpPr>
        <p:spPr>
          <a:xfrm>
            <a:off x="377675" y="1016100"/>
            <a:ext cx="511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File generated by GATK  (output.vcf) is truth set.</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File generated by Freebayes (var.vcf) is test set.</a:t>
            </a:r>
            <a:endParaRPr dirty="0">
              <a:solidFill>
                <a:schemeClr val="lt1"/>
              </a:solidFill>
              <a:latin typeface="Lato"/>
              <a:ea typeface="Lato"/>
              <a:cs typeface="Lato"/>
              <a:sym typeface="Lato"/>
            </a:endParaRPr>
          </a:p>
        </p:txBody>
      </p:sp>
      <p:sp>
        <p:nvSpPr>
          <p:cNvPr id="169" name="Google Shape;169;p18"/>
          <p:cNvSpPr txBox="1"/>
          <p:nvPr/>
        </p:nvSpPr>
        <p:spPr>
          <a:xfrm>
            <a:off x="311300" y="2104150"/>
            <a:ext cx="76197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True positives: Predictions (mutations) which exist in both truth and set VCF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positives: Predictions that exist only in set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negatives: Predictions that exist in truth but doesn’t exist in set file.</a:t>
            </a:r>
          </a:p>
          <a:p>
            <a:pPr marL="0" lvl="0" indent="0" algn="l" rtl="0">
              <a:spcBef>
                <a:spcPts val="0"/>
              </a:spcBef>
              <a:spcAft>
                <a:spcPts val="0"/>
              </a:spcAft>
              <a:buNone/>
            </a:pPr>
            <a:endParaRPr lang="en" dirty="0">
              <a:solidFill>
                <a:schemeClr val="lt1"/>
              </a:solidFill>
              <a:latin typeface="Lato"/>
              <a:ea typeface="Lato"/>
              <a:cs typeface="Lato"/>
              <a:sym typeface="Lato"/>
            </a:endParaRPr>
          </a:p>
          <a:p>
            <a:pPr marL="0" lvl="0" indent="0" algn="l" rtl="0">
              <a:spcBef>
                <a:spcPts val="0"/>
              </a:spcBef>
              <a:spcAft>
                <a:spcPts val="0"/>
              </a:spcAft>
              <a:buNone/>
            </a:pPr>
            <a:endParaRPr lang="en-US" dirty="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510450" y="3663212"/>
            <a:ext cx="2837000" cy="928375"/>
          </a:xfrm>
          <a:prstGeom prst="rect">
            <a:avLst/>
          </a:prstGeom>
          <a:noFill/>
          <a:ln>
            <a:noFill/>
          </a:ln>
        </p:spPr>
      </p:pic>
      <p:sp>
        <p:nvSpPr>
          <p:cNvPr id="171" name="Google Shape;171;p18"/>
          <p:cNvSpPr txBox="1"/>
          <p:nvPr/>
        </p:nvSpPr>
        <p:spPr>
          <a:xfrm>
            <a:off x="430800" y="3269406"/>
            <a:ext cx="41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Precision, Recall and F-score formulas:</a:t>
            </a:r>
            <a:endParaRPr dirty="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11300" y="200625"/>
            <a:ext cx="4587000" cy="518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150">
                <a:latin typeface="Lato"/>
                <a:ea typeface="Lato"/>
                <a:cs typeface="Lato"/>
                <a:sym typeface="Lato"/>
              </a:rPr>
              <a:t>Generated VCF files, discussion</a:t>
            </a:r>
            <a:endParaRPr sz="2150"/>
          </a:p>
        </p:txBody>
      </p:sp>
      <p:pic>
        <p:nvPicPr>
          <p:cNvPr id="177" name="Google Shape;177;p19"/>
          <p:cNvPicPr preferRelativeResize="0"/>
          <p:nvPr/>
        </p:nvPicPr>
        <p:blipFill>
          <a:blip r:embed="rId3">
            <a:alphaModFix/>
          </a:blip>
          <a:stretch>
            <a:fillRect/>
          </a:stretch>
        </p:blipFill>
        <p:spPr>
          <a:xfrm>
            <a:off x="401250" y="1564600"/>
            <a:ext cx="2617175" cy="2373725"/>
          </a:xfrm>
          <a:prstGeom prst="rect">
            <a:avLst/>
          </a:prstGeom>
          <a:noFill/>
          <a:ln>
            <a:noFill/>
          </a:ln>
        </p:spPr>
      </p:pic>
      <p:pic>
        <p:nvPicPr>
          <p:cNvPr id="178" name="Google Shape;178;p19"/>
          <p:cNvPicPr preferRelativeResize="0"/>
          <p:nvPr/>
        </p:nvPicPr>
        <p:blipFill>
          <a:blip r:embed="rId4">
            <a:alphaModFix/>
          </a:blip>
          <a:stretch>
            <a:fillRect/>
          </a:stretch>
        </p:blipFill>
        <p:spPr>
          <a:xfrm>
            <a:off x="4112475" y="2499825"/>
            <a:ext cx="1244284" cy="1106025"/>
          </a:xfrm>
          <a:prstGeom prst="rect">
            <a:avLst/>
          </a:prstGeom>
          <a:noFill/>
          <a:ln>
            <a:noFill/>
          </a:ln>
        </p:spPr>
      </p:pic>
      <p:sp>
        <p:nvSpPr>
          <p:cNvPr id="179" name="Google Shape;179;p19"/>
          <p:cNvSpPr txBox="1"/>
          <p:nvPr/>
        </p:nvSpPr>
        <p:spPr>
          <a:xfrm>
            <a:off x="338750" y="4343225"/>
            <a:ext cx="45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We are expecting much false positives</a:t>
            </a:r>
            <a:endParaRPr>
              <a:solidFill>
                <a:schemeClr val="lt1"/>
              </a:solidFill>
              <a:latin typeface="Lato"/>
              <a:ea typeface="Lato"/>
              <a:cs typeface="Lato"/>
              <a:sym typeface="Lato"/>
            </a:endParaRPr>
          </a:p>
        </p:txBody>
      </p:sp>
      <p:sp>
        <p:nvSpPr>
          <p:cNvPr id="180" name="Google Shape;180;p19"/>
          <p:cNvSpPr txBox="1"/>
          <p:nvPr/>
        </p:nvSpPr>
        <p:spPr>
          <a:xfrm>
            <a:off x="410388" y="1079050"/>
            <a:ext cx="259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Freebayes (test set)</a:t>
            </a:r>
            <a:endParaRPr>
              <a:solidFill>
                <a:schemeClr val="lt1"/>
              </a:solidFill>
              <a:latin typeface="Lato"/>
              <a:ea typeface="Lato"/>
              <a:cs typeface="Lato"/>
              <a:sym typeface="Lato"/>
            </a:endParaRPr>
          </a:p>
        </p:txBody>
      </p:sp>
      <p:sp>
        <p:nvSpPr>
          <p:cNvPr id="181" name="Google Shape;181;p19"/>
          <p:cNvSpPr txBox="1"/>
          <p:nvPr/>
        </p:nvSpPr>
        <p:spPr>
          <a:xfrm>
            <a:off x="4043050" y="2045600"/>
            <a:ext cx="16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GATK (truth set)</a:t>
            </a:r>
            <a:endParaRPr>
              <a:solidFill>
                <a:schemeClr val="lt1"/>
              </a:solidFill>
              <a:latin typeface="Lato"/>
              <a:ea typeface="Lato"/>
              <a:cs typeface="Lato"/>
              <a:sym typeface="Lato"/>
            </a:endParaRPr>
          </a:p>
        </p:txBody>
      </p:sp>
      <p:sp>
        <p:nvSpPr>
          <p:cNvPr id="182" name="Google Shape;182;p19"/>
          <p:cNvSpPr txBox="1"/>
          <p:nvPr/>
        </p:nvSpPr>
        <p:spPr>
          <a:xfrm>
            <a:off x="3327100" y="2499825"/>
            <a:ext cx="476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a:solidFill>
                  <a:schemeClr val="lt1"/>
                </a:solidFill>
                <a:latin typeface="Lato"/>
                <a:ea typeface="Lato"/>
                <a:cs typeface="Lato"/>
                <a:sym typeface="Lato"/>
              </a:rPr>
              <a:t>&gt;</a:t>
            </a:r>
            <a:endParaRPr sz="4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188825" y="152875"/>
            <a:ext cx="42534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150">
                <a:solidFill>
                  <a:schemeClr val="lt1"/>
                </a:solidFill>
                <a:latin typeface="Lato"/>
                <a:ea typeface="Lato"/>
                <a:cs typeface="Lato"/>
                <a:sym typeface="Lato"/>
              </a:rPr>
              <a:t>Manual calculation  of metrics</a:t>
            </a:r>
            <a:endParaRPr sz="2150">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283975" y="733475"/>
            <a:ext cx="3762375" cy="409575"/>
          </a:xfrm>
          <a:prstGeom prst="rect">
            <a:avLst/>
          </a:prstGeom>
          <a:noFill/>
          <a:ln>
            <a:noFill/>
          </a:ln>
        </p:spPr>
      </p:pic>
      <p:pic>
        <p:nvPicPr>
          <p:cNvPr id="189" name="Google Shape;189;p20"/>
          <p:cNvPicPr preferRelativeResize="0"/>
          <p:nvPr/>
        </p:nvPicPr>
        <p:blipFill>
          <a:blip r:embed="rId4">
            <a:alphaModFix/>
          </a:blip>
          <a:stretch>
            <a:fillRect/>
          </a:stretch>
        </p:blipFill>
        <p:spPr>
          <a:xfrm>
            <a:off x="152150" y="1456325"/>
            <a:ext cx="5944628" cy="1492675"/>
          </a:xfrm>
          <a:prstGeom prst="rect">
            <a:avLst/>
          </a:prstGeom>
          <a:noFill/>
          <a:ln>
            <a:noFill/>
          </a:ln>
        </p:spPr>
      </p:pic>
      <p:pic>
        <p:nvPicPr>
          <p:cNvPr id="190" name="Google Shape;190;p20"/>
          <p:cNvPicPr preferRelativeResize="0"/>
          <p:nvPr/>
        </p:nvPicPr>
        <p:blipFill>
          <a:blip r:embed="rId5">
            <a:alphaModFix/>
          </a:blip>
          <a:stretch>
            <a:fillRect/>
          </a:stretch>
        </p:blipFill>
        <p:spPr>
          <a:xfrm>
            <a:off x="188825" y="3422650"/>
            <a:ext cx="6299649" cy="1399925"/>
          </a:xfrm>
          <a:prstGeom prst="rect">
            <a:avLst/>
          </a:prstGeom>
          <a:noFill/>
          <a:ln>
            <a:noFill/>
          </a:ln>
        </p:spPr>
      </p:pic>
      <p:pic>
        <p:nvPicPr>
          <p:cNvPr id="191" name="Google Shape;191;p20"/>
          <p:cNvPicPr preferRelativeResize="0"/>
          <p:nvPr/>
        </p:nvPicPr>
        <p:blipFill>
          <a:blip r:embed="rId6">
            <a:alphaModFix/>
          </a:blip>
          <a:stretch>
            <a:fillRect/>
          </a:stretch>
        </p:blipFill>
        <p:spPr>
          <a:xfrm>
            <a:off x="5653475" y="223400"/>
            <a:ext cx="3105150" cy="904875"/>
          </a:xfrm>
          <a:prstGeom prst="rect">
            <a:avLst/>
          </a:prstGeom>
          <a:noFill/>
          <a:ln>
            <a:noFill/>
          </a:ln>
        </p:spPr>
      </p:pic>
      <p:sp>
        <p:nvSpPr>
          <p:cNvPr id="192" name="Google Shape;192;p20"/>
          <p:cNvSpPr/>
          <p:nvPr/>
        </p:nvSpPr>
        <p:spPr>
          <a:xfrm>
            <a:off x="5653475" y="733475"/>
            <a:ext cx="2946600" cy="16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0"/>
          <p:cNvPicPr preferRelativeResize="0"/>
          <p:nvPr/>
        </p:nvPicPr>
        <p:blipFill>
          <a:blip r:embed="rId7">
            <a:alphaModFix/>
          </a:blip>
          <a:stretch>
            <a:fillRect/>
          </a:stretch>
        </p:blipFill>
        <p:spPr>
          <a:xfrm>
            <a:off x="6320300" y="1550224"/>
            <a:ext cx="2617925" cy="856675"/>
          </a:xfrm>
          <a:prstGeom prst="rect">
            <a:avLst/>
          </a:prstGeom>
          <a:noFill/>
          <a:ln>
            <a:noFill/>
          </a:ln>
        </p:spPr>
      </p:pic>
      <p:pic>
        <p:nvPicPr>
          <p:cNvPr id="194" name="Google Shape;194;p20"/>
          <p:cNvPicPr preferRelativeResize="0"/>
          <p:nvPr/>
        </p:nvPicPr>
        <p:blipFill>
          <a:blip r:embed="rId8">
            <a:alphaModFix/>
          </a:blip>
          <a:stretch>
            <a:fillRect/>
          </a:stretch>
        </p:blipFill>
        <p:spPr>
          <a:xfrm>
            <a:off x="6587499" y="2948999"/>
            <a:ext cx="2350726" cy="495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3"/>
                                        </p:tgtEl>
                                        <p:attrNameLst>
                                          <p:attrName>style.visibility</p:attrName>
                                        </p:attrNameLst>
                                      </p:cBhvr>
                                      <p:to>
                                        <p:strVal val="visible"/>
                                      </p:to>
                                    </p:set>
                                    <p:animEffect transition="in" filter="fade">
                                      <p:cBhvr>
                                        <p:cTn id="16" dur="1000"/>
                                        <p:tgtEl>
                                          <p:spTgt spid="1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1809</Words>
  <Application>Microsoft Office PowerPoint</Application>
  <PresentationFormat>On-screen Show (16:9)</PresentationFormat>
  <Paragraphs>120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Lato</vt:lpstr>
      <vt:lpstr>Montserrat</vt:lpstr>
      <vt:lpstr>Focus</vt:lpstr>
      <vt:lpstr>Comparison of GATK HaplotypeCaller     and Freebayes Variant Calling tools</vt:lpstr>
      <vt:lpstr>Agenda</vt:lpstr>
      <vt:lpstr>Project </vt:lpstr>
      <vt:lpstr>Variant calling</vt:lpstr>
      <vt:lpstr>Tools – GATK 4 HaplotypeCaller  </vt:lpstr>
      <vt:lpstr>Tools – Freebayes  </vt:lpstr>
      <vt:lpstr>Generated VCF files</vt:lpstr>
      <vt:lpstr>Generated VCF files, discussion</vt:lpstr>
      <vt:lpstr>PowerPoint Presentation</vt:lpstr>
      <vt:lpstr>Graphs</vt:lpstr>
      <vt:lpstr>Comparison of  metrics calculated by different 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GATK HaplotypeCaller     and Freebayes Variant Calling tools</dc:title>
  <cp:lastModifiedBy>Milan Babic</cp:lastModifiedBy>
  <cp:revision>31</cp:revision>
  <dcterms:modified xsi:type="dcterms:W3CDTF">2021-05-18T19:16:45Z</dcterms:modified>
</cp:coreProperties>
</file>