
<file path=[Content_Types].xml><?xml version="1.0" encoding="utf-8"?>
<Types xmlns="http://schemas.openxmlformats.org/package/2006/content-types">
  <Default Extension="png" ContentType="image/png"/>
  <Default Extension="gif" ContentType="image/gi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87" r:id="rId4"/>
  </p:sldMasterIdLst>
  <p:notesMasterIdLst>
    <p:notesMasterId r:id="rId75"/>
  </p:notesMasterIdLst>
  <p:handoutMasterIdLst>
    <p:handoutMasterId r:id="rId76"/>
  </p:handoutMasterIdLst>
  <p:sldIdLst>
    <p:sldId id="725" r:id="rId5"/>
    <p:sldId id="536" r:id="rId6"/>
    <p:sldId id="538" r:id="rId7"/>
    <p:sldId id="757" r:id="rId8"/>
    <p:sldId id="756" r:id="rId9"/>
    <p:sldId id="758" r:id="rId10"/>
    <p:sldId id="759" r:id="rId11"/>
    <p:sldId id="760" r:id="rId12"/>
    <p:sldId id="761" r:id="rId13"/>
    <p:sldId id="762" r:id="rId14"/>
    <p:sldId id="763" r:id="rId15"/>
    <p:sldId id="764" r:id="rId16"/>
    <p:sldId id="766" r:id="rId17"/>
    <p:sldId id="765" r:id="rId18"/>
    <p:sldId id="767" r:id="rId19"/>
    <p:sldId id="804" r:id="rId20"/>
    <p:sldId id="769" r:id="rId21"/>
    <p:sldId id="805" r:id="rId22"/>
    <p:sldId id="770" r:id="rId23"/>
    <p:sldId id="771" r:id="rId24"/>
    <p:sldId id="722" r:id="rId25"/>
    <p:sldId id="772" r:id="rId26"/>
    <p:sldId id="773" r:id="rId27"/>
    <p:sldId id="723" r:id="rId28"/>
    <p:sldId id="774" r:id="rId29"/>
    <p:sldId id="777" r:id="rId30"/>
    <p:sldId id="778" r:id="rId31"/>
    <p:sldId id="775" r:id="rId32"/>
    <p:sldId id="776" r:id="rId33"/>
    <p:sldId id="724" r:id="rId34"/>
    <p:sldId id="779" r:id="rId35"/>
    <p:sldId id="780" r:id="rId36"/>
    <p:sldId id="782" r:id="rId37"/>
    <p:sldId id="784" r:id="rId38"/>
    <p:sldId id="785" r:id="rId39"/>
    <p:sldId id="806" r:id="rId40"/>
    <p:sldId id="781" r:id="rId41"/>
    <p:sldId id="786" r:id="rId42"/>
    <p:sldId id="787" r:id="rId43"/>
    <p:sldId id="789" r:id="rId44"/>
    <p:sldId id="790" r:id="rId45"/>
    <p:sldId id="791" r:id="rId46"/>
    <p:sldId id="793" r:id="rId47"/>
    <p:sldId id="794" r:id="rId48"/>
    <p:sldId id="795" r:id="rId49"/>
    <p:sldId id="796" r:id="rId50"/>
    <p:sldId id="799" r:id="rId51"/>
    <p:sldId id="800" r:id="rId52"/>
    <p:sldId id="801" r:id="rId53"/>
    <p:sldId id="802" r:id="rId54"/>
    <p:sldId id="807" r:id="rId55"/>
    <p:sldId id="809" r:id="rId56"/>
    <p:sldId id="811" r:id="rId57"/>
    <p:sldId id="810" r:id="rId58"/>
    <p:sldId id="812" r:id="rId59"/>
    <p:sldId id="813" r:id="rId60"/>
    <p:sldId id="674" r:id="rId61"/>
    <p:sldId id="808" r:id="rId62"/>
    <p:sldId id="815" r:id="rId63"/>
    <p:sldId id="816" r:id="rId64"/>
    <p:sldId id="817" r:id="rId65"/>
    <p:sldId id="824" r:id="rId66"/>
    <p:sldId id="818" r:id="rId67"/>
    <p:sldId id="820" r:id="rId68"/>
    <p:sldId id="803" r:id="rId69"/>
    <p:sldId id="819" r:id="rId70"/>
    <p:sldId id="823" r:id="rId71"/>
    <p:sldId id="821" r:id="rId72"/>
    <p:sldId id="822" r:id="rId73"/>
    <p:sldId id="264"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B70004"/>
    <a:srgbClr val="AD2A26"/>
    <a:srgbClr val="4C5252"/>
    <a:srgbClr val="FFFFE4"/>
    <a:srgbClr val="F9F9F9"/>
    <a:srgbClr val="8A8A8A"/>
    <a:srgbClr val="48504F"/>
    <a:srgbClr val="B60206"/>
    <a:srgbClr val="495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38" autoAdjust="0"/>
    <p:restoredTop sz="95852" autoAdjust="0"/>
  </p:normalViewPr>
  <p:slideViewPr>
    <p:cSldViewPr snapToGrid="0">
      <p:cViewPr varScale="1">
        <p:scale>
          <a:sx n="113" d="100"/>
          <a:sy n="113" d="100"/>
        </p:scale>
        <p:origin x="438"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notesMaster" Target="notesMasters/notesMaster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0"/>
            <a:ext cx="8983133" cy="1056000"/>
          </a:xfrm>
        </p:spPr>
        <p:txBody>
          <a:bodyPr/>
          <a:lstStyle>
            <a:lvl1pPr>
              <a:defRPr/>
            </a:lvl1pPr>
          </a:lstStyle>
          <a:p>
            <a:r>
              <a:rPr lang="en-US" altLang="zh-CN"/>
              <a:t>1. </a:t>
            </a:r>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F57E1-EBC0-524C-9B6C-A0200F23BED1}" type="datetimeFigureOut">
              <a:rPr lang="en-US" altLang="zh-CN"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fld>
            <a:endParaRPr kumimoji="1" lang="zh-CN" altLang="en-US"/>
          </a:p>
        </p:txBody>
      </p:sp>
      <p:sp>
        <p:nvSpPr>
          <p:cNvPr id="6" name="Content Placeholder 2"/>
          <p:cNvSpPr>
            <a:spLocks noGrp="1"/>
          </p:cNvSpPr>
          <p:nvPr>
            <p:ph idx="1" hasCustomPrompt="1"/>
          </p:nvPr>
        </p:nvSpPr>
        <p:spPr>
          <a:xfrm>
            <a:off x="1131171" y="1619563"/>
            <a:ext cx="8690163" cy="72207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mj-ea"/>
              <a:buNone/>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1131171" y="2351311"/>
            <a:ext cx="8690163" cy="1219204"/>
          </a:xfrm>
          <a:prstGeom prst="rect">
            <a:avLst/>
          </a:prstGeom>
        </p:spPr>
        <p:txBody>
          <a:bodyPr>
            <a:normAutofit/>
          </a:bodyPr>
          <a:lstStyle>
            <a:lvl1pPr marL="0" indent="0">
              <a:lnSpc>
                <a:spcPct val="150000"/>
              </a:lnSpc>
              <a:buNone/>
              <a:defRPr sz="140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1131171" y="3728973"/>
            <a:ext cx="8690163" cy="72207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mj-ea"/>
              <a:buNone/>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1131171" y="4460721"/>
            <a:ext cx="8690163" cy="1644956"/>
          </a:xfrm>
          <a:prstGeom prst="rect">
            <a:avLst/>
          </a:prstGeom>
        </p:spPr>
        <p:txBody>
          <a:bodyPr>
            <a:normAutofit/>
          </a:bodyPr>
          <a:lstStyle>
            <a:lvl1pPr marL="0" indent="0">
              <a:lnSpc>
                <a:spcPct val="150000"/>
              </a:lnSpc>
              <a:buNone/>
              <a:defRPr sz="140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
        <p:nvSpPr>
          <p:cNvPr id="3" name="椭圆 2"/>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4" name="文本框 3"/>
          <p:cNvSpPr txBox="1"/>
          <p:nvPr userDrawn="1"/>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5" name="文本框 4"/>
          <p:cNvSpPr txBox="1"/>
          <p:nvPr userDrawn="1"/>
        </p:nvSpPr>
        <p:spPr>
          <a:xfrm>
            <a:off x="702992" y="2983479"/>
            <a:ext cx="3873724" cy="430887"/>
          </a:xfrm>
          <a:prstGeom prst="rect">
            <a:avLst/>
          </a:prstGeom>
          <a:noFill/>
          <a:ln>
            <a:noFill/>
          </a:ln>
        </p:spPr>
        <p:txBody>
          <a:bodyPr wrap="square" rtlCol="0">
            <a:spAutoFit/>
          </a:bodyPr>
          <a:lstStyle/>
          <a:p>
            <a:pPr algn="ctr"/>
            <a:r>
              <a:rPr lang="en-US" altLang="zh-CN" sz="22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2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2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2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6" name="直接连接符 2"/>
          <p:cNvCxnSpPr/>
          <p:nvPr userDrawn="1"/>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图形 6"/>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7200" y="1087200"/>
            <a:ext cx="6300000" cy="4856400"/>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
        <p:nvSpPr>
          <p:cNvPr id="3" name="矩形 2"/>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itchFamily="34" charset="0"/>
              <a:ea typeface="微软雅黑" panose="020B0503020204020204" pitchFamily="34" charset="-122"/>
            </a:endParaRPr>
          </a:p>
        </p:txBody>
      </p:sp>
      <p:sp>
        <p:nvSpPr>
          <p:cNvPr id="4"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Font typeface="Arial" panose="020B0604020202020204" pitchFamily="34" charset="0"/>
              <a:buNone/>
              <a:defRPr/>
            </a:pPr>
            <a:endParaRPr lang="zh-CN" altLang="en-US" sz="2400" dirty="0">
              <a:latin typeface="Segoe UI" pitchFamily="34" charset="0"/>
              <a:ea typeface="微软雅黑" panose="020B0503020204020204" pitchFamily="34" charset="-122"/>
            </a:endParaRPr>
          </a:p>
        </p:txBody>
      </p:sp>
      <p:grpSp>
        <p:nvGrpSpPr>
          <p:cNvPr id="5" name="组合 4"/>
          <p:cNvGrpSpPr/>
          <p:nvPr userDrawn="1"/>
        </p:nvGrpSpPr>
        <p:grpSpPr>
          <a:xfrm>
            <a:off x="2126595" y="2332800"/>
            <a:ext cx="2280944" cy="1113265"/>
            <a:chOff x="1984355" y="1296229"/>
            <a:chExt cx="2280944" cy="1113265"/>
          </a:xfrm>
        </p:grpSpPr>
        <p:sp>
          <p:nvSpPr>
            <p:cNvPr id="6" name="文本框 5"/>
            <p:cNvSpPr txBox="1"/>
            <p:nvPr/>
          </p:nvSpPr>
          <p:spPr>
            <a:xfrm>
              <a:off x="2549296" y="1296229"/>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7" name="文本框 6"/>
            <p:cNvSpPr txBox="1"/>
            <p:nvPr/>
          </p:nvSpPr>
          <p:spPr>
            <a:xfrm>
              <a:off x="1984355" y="1947829"/>
              <a:ext cx="1833941" cy="461665"/>
            </a:xfrm>
            <a:prstGeom prst="rect">
              <a:avLst/>
            </a:prstGeom>
            <a:noFill/>
            <a:ln>
              <a:noFill/>
            </a:ln>
          </p:spPr>
          <p:txBody>
            <a:bodyPr wrap="square" rtlCol="0">
              <a:spAutoFit/>
            </a:bodyPr>
            <a:lstStyle/>
            <a:p>
              <a:pPr algn="ctr"/>
              <a:r>
                <a:rPr lang="en-US" altLang="zh-CN" sz="24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4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9"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六边形 9"/>
            <p:cNvSpPr/>
            <p:nvPr/>
          </p:nvSpPr>
          <p:spPr>
            <a:xfrm rot="5400000">
              <a:off x="2142134" y="1454629"/>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p:nvSpPr>
          <p:spPr>
            <a:xfrm rot="5400000">
              <a:off x="2037082" y="1659829"/>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sp>
        <p:nvSpPr>
          <p:cNvPr id="4" name="六边形 3"/>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
        <p:nvSpPr>
          <p:cNvPr id="5" name="六边形 4"/>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章节标题+二级标题">
    <p:spTree>
      <p:nvGrpSpPr>
        <p:cNvPr id="1" name=""/>
        <p:cNvGrpSpPr/>
        <p:nvPr/>
      </p:nvGrpSpPr>
      <p:grpSpPr>
        <a:xfrm>
          <a:off x="0" y="0"/>
          <a:ext cx="0" cy="0"/>
          <a:chOff x="0" y="0"/>
          <a:chExt cx="0" cy="0"/>
        </a:xfrm>
      </p:grpSpPr>
      <p:sp>
        <p:nvSpPr>
          <p:cNvPr id="5" name="六边形 4"/>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
        <p:nvSpPr>
          <p:cNvPr id="6" name="六边形 5"/>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1002232"/>
            <a:ext cx="10720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591200"/>
            <a:ext cx="10720800" cy="4550400"/>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590102"/>
            <a:ext cx="10720800" cy="4550400"/>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1002119"/>
            <a:ext cx="10720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591200"/>
            <a:ext cx="10720800" cy="4550400"/>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1002232"/>
            <a:ext cx="10720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591200"/>
            <a:ext cx="10720800" cy="4550400"/>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79" y="1591200"/>
            <a:ext cx="10720800" cy="4550400"/>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79" y="1000749"/>
            <a:ext cx="10720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1591199"/>
            <a:ext cx="10720800" cy="4550400"/>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1591200"/>
            <a:ext cx="10720800" cy="4550400"/>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1002232"/>
            <a:ext cx="10720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p:cNvGrpSpPr/>
          <p:nvPr userDrawn="1"/>
        </p:nvGrpSpPr>
        <p:grpSpPr>
          <a:xfrm>
            <a:off x="806306" y="105625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66800"/>
            <a:ext cx="9214230" cy="4550400"/>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pic>
        <p:nvPicPr>
          <p:cNvPr id="13" name="图形 1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p:cNvGrpSpPr/>
          <p:nvPr userDrawn="1"/>
        </p:nvGrpSpPr>
        <p:grpSpPr>
          <a:xfrm>
            <a:off x="806306" y="1060146"/>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105200"/>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66799"/>
            <a:ext cx="9216000" cy="4550400"/>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pic>
        <p:nvPicPr>
          <p:cNvPr id="13" name="图形 1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p:cNvGrpSpPr/>
          <p:nvPr userDrawn="1"/>
        </p:nvGrpSpPr>
        <p:grpSpPr>
          <a:xfrm>
            <a:off x="806306" y="1054782"/>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105200"/>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66799"/>
            <a:ext cx="9216000" cy="4550400"/>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pic>
        <p:nvPicPr>
          <p:cNvPr id="13" name="图形 1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六边形 23"/>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000" cy="47088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000" cy="47088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000" cy="47088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0"/>
            <a:ext cx="8983133" cy="1056000"/>
          </a:xfrm>
        </p:spPr>
        <p:txBody>
          <a:bodyPr/>
          <a:lstStyle>
            <a:lvl1pPr>
              <a:defRPr/>
            </a:lvl1pPr>
          </a:lstStyle>
          <a:p>
            <a:r>
              <a:rPr lang="en-US" altLang="zh-CN"/>
              <a:t>1. </a:t>
            </a:r>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31F57E1-EBC0-524C-9B6C-A0200F23BED1}" type="datetimeFigureOut">
              <a:rPr lang="en-US" altLang="zh-CN"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37E4949-EF32-944B-A077-7870FB0FF53D}" type="slidenum">
              <a:rPr lang="en-US" altLang="zh-CN" smtClean="0"/>
            </a:fld>
            <a:endParaRPr kumimoji="1" lang="zh-CN" altLang="en-US"/>
          </a:p>
        </p:txBody>
      </p:sp>
      <p:sp>
        <p:nvSpPr>
          <p:cNvPr id="6" name="Content Placeholder 2"/>
          <p:cNvSpPr>
            <a:spLocks noGrp="1"/>
          </p:cNvSpPr>
          <p:nvPr>
            <p:ph idx="1" hasCustomPrompt="1"/>
          </p:nvPr>
        </p:nvSpPr>
        <p:spPr>
          <a:xfrm>
            <a:off x="1131171" y="1619563"/>
            <a:ext cx="8690163" cy="72207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mj-ea"/>
              <a:buNone/>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1.1 </a:t>
            </a:r>
            <a:r>
              <a:rPr lang="zh-CN" altLang="en-US"/>
              <a:t>二级标题</a:t>
            </a:r>
            <a:endParaRPr lang="en-US" dirty="0"/>
          </a:p>
        </p:txBody>
      </p:sp>
      <p:sp>
        <p:nvSpPr>
          <p:cNvPr id="7" name="Content Placeholder 2"/>
          <p:cNvSpPr>
            <a:spLocks noGrp="1"/>
          </p:cNvSpPr>
          <p:nvPr>
            <p:ph sz="half" idx="14" hasCustomPrompt="1"/>
          </p:nvPr>
        </p:nvSpPr>
        <p:spPr>
          <a:xfrm>
            <a:off x="1131171" y="2351311"/>
            <a:ext cx="8690163" cy="1219204"/>
          </a:xfrm>
          <a:prstGeom prst="rect">
            <a:avLst/>
          </a:prstGeom>
        </p:spPr>
        <p:txBody>
          <a:bodyPr>
            <a:normAutofit/>
          </a:bodyPr>
          <a:lstStyle>
            <a:lvl1pPr marL="0" indent="0">
              <a:lnSpc>
                <a:spcPct val="150000"/>
              </a:lnSpc>
              <a:buNone/>
              <a:defRPr sz="140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号，此为正文内容，</a:t>
            </a:r>
            <a:endParaRPr lang="en-US" dirty="0"/>
          </a:p>
        </p:txBody>
      </p:sp>
      <p:sp>
        <p:nvSpPr>
          <p:cNvPr id="8" name="Content Placeholder 2"/>
          <p:cNvSpPr>
            <a:spLocks noGrp="1"/>
          </p:cNvSpPr>
          <p:nvPr>
            <p:ph idx="15" hasCustomPrompt="1"/>
          </p:nvPr>
        </p:nvSpPr>
        <p:spPr>
          <a:xfrm>
            <a:off x="1131171" y="3728973"/>
            <a:ext cx="8690163" cy="72207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mj-ea"/>
              <a:buNone/>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a:t>1.2 </a:t>
            </a:r>
            <a:r>
              <a:rPr lang="zh-CN" altLang="en-US"/>
              <a:t>二级标题</a:t>
            </a:r>
            <a:endParaRPr lang="en-US" dirty="0"/>
          </a:p>
        </p:txBody>
      </p:sp>
      <p:sp>
        <p:nvSpPr>
          <p:cNvPr id="9" name="Content Placeholder 2"/>
          <p:cNvSpPr>
            <a:spLocks noGrp="1"/>
          </p:cNvSpPr>
          <p:nvPr>
            <p:ph sz="half" idx="16" hasCustomPrompt="1"/>
          </p:nvPr>
        </p:nvSpPr>
        <p:spPr>
          <a:xfrm>
            <a:off x="1131171" y="4460721"/>
            <a:ext cx="8690163" cy="1644956"/>
          </a:xfrm>
          <a:prstGeom prst="rect">
            <a:avLst/>
          </a:prstGeom>
        </p:spPr>
        <p:txBody>
          <a:bodyPr>
            <a:normAutofit/>
          </a:bodyPr>
          <a:lstStyle>
            <a:lvl1pPr marL="0" indent="0">
              <a:lnSpc>
                <a:spcPct val="150000"/>
              </a:lnSpc>
              <a:buNone/>
              <a:defRPr sz="1400">
                <a:solidFill>
                  <a:schemeClr val="tx1">
                    <a:lumMod val="85000"/>
                    <a:lumOff val="15000"/>
                  </a:schemeClr>
                </a:solidFill>
              </a:defRPr>
            </a:lvl1pPr>
          </a:lstStyle>
          <a:p>
            <a:pPr lvl="0"/>
            <a:r>
              <a:rPr lang="zh-CN" altLang="en-US"/>
              <a:t>此为正文内容，字体不可改，微软雅黑</a:t>
            </a:r>
            <a:r>
              <a:rPr lang="en-US" altLang="zh-CN"/>
              <a:t>10.5</a:t>
            </a:r>
            <a:r>
              <a:rPr lang="zh-CN" altLang="en-US"/>
              <a:t>号，此为正文内容，字体不可改，微软雅黑</a:t>
            </a:r>
            <a:r>
              <a:rPr lang="en-US" altLang="zh-CN"/>
              <a:t>10.5</a:t>
            </a:r>
            <a:r>
              <a:rPr lang="zh-CN" altLang="en-US"/>
              <a:t>号，</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itchFamily="34" charset="0"/>
                  <a:ea typeface="宋体" pitchFamily="2" charset="-122"/>
                </a:defRPr>
              </a:lvl2pPr>
              <a:lvl3pPr marL="1143000" indent="-228600">
                <a:defRPr>
                  <a:latin typeface="Calibri" pitchFamily="34" charset="0"/>
                  <a:ea typeface="宋体" pitchFamily="2" charset="-122"/>
                </a:defRPr>
              </a:lvl3pPr>
              <a:lvl4pPr marL="1600200" indent="-228600">
                <a:defRPr>
                  <a:latin typeface="Calibri" pitchFamily="34" charset="0"/>
                  <a:ea typeface="宋体" pitchFamily="2" charset="-122"/>
                </a:defRPr>
              </a:lvl4pPr>
              <a:lvl5pPr marL="2057400" indent="-228600">
                <a:defRPr>
                  <a:latin typeface="Calibri" pitchFamily="34" charset="0"/>
                  <a:ea typeface="宋体" pitchFamily="2" charset="-122"/>
                </a:defRPr>
              </a:lvl5pPr>
              <a:lvl6pPr marL="2514600" indent="-228600" eaLnBrk="0" fontAlgn="base" hangingPunct="0">
                <a:spcBef>
                  <a:spcPct val="0"/>
                </a:spcBef>
                <a:spcAft>
                  <a:spcPct val="0"/>
                </a:spcAft>
                <a:defRPr>
                  <a:latin typeface="Calibri" pitchFamily="34" charset="0"/>
                  <a:ea typeface="宋体" pitchFamily="2" charset="-122"/>
                </a:defRPr>
              </a:lvl6pPr>
              <a:lvl7pPr marL="2971800" indent="-228600" eaLnBrk="0" fontAlgn="base" hangingPunct="0">
                <a:spcBef>
                  <a:spcPct val="0"/>
                </a:spcBef>
                <a:spcAft>
                  <a:spcPct val="0"/>
                </a:spcAft>
                <a:defRPr>
                  <a:latin typeface="Calibri" pitchFamily="34" charset="0"/>
                  <a:ea typeface="宋体" pitchFamily="2" charset="-122"/>
                </a:defRPr>
              </a:lvl7pPr>
              <a:lvl8pPr marL="3429000" indent="-228600" eaLnBrk="0" fontAlgn="base" hangingPunct="0">
                <a:spcBef>
                  <a:spcPct val="0"/>
                </a:spcBef>
                <a:spcAft>
                  <a:spcPct val="0"/>
                </a:spcAft>
                <a:defRPr>
                  <a:latin typeface="Calibri" pitchFamily="34" charset="0"/>
                  <a:ea typeface="宋体" pitchFamily="2" charset="-122"/>
                </a:defRPr>
              </a:lvl8pPr>
              <a:lvl9pPr marL="3886200" indent="-228600" eaLnBrk="0" fontAlgn="base" hangingPunct="0">
                <a:spcBef>
                  <a:spcPct val="0"/>
                </a:spcBef>
                <a:spcAft>
                  <a:spcPct val="0"/>
                </a:spcAft>
                <a:defRPr>
                  <a:latin typeface="Calibri" pitchFamily="34" charset="0"/>
                  <a:ea typeface="宋体"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6" Type="http://schemas.openxmlformats.org/officeDocument/2006/relationships/theme" Target="../theme/theme2.xml"/><Relationship Id="rId25" Type="http://schemas.openxmlformats.org/officeDocument/2006/relationships/image" Target="../media/image4.png"/><Relationship Id="rId24" Type="http://schemas.openxmlformats.org/officeDocument/2006/relationships/slideLayout" Target="../slideLayouts/slideLayout37.xml"/><Relationship Id="rId23" Type="http://schemas.openxmlformats.org/officeDocument/2006/relationships/slideLayout" Target="../slideLayouts/slideLayout36.xml"/><Relationship Id="rId22" Type="http://schemas.openxmlformats.org/officeDocument/2006/relationships/slideLayout" Target="../slideLayouts/slideLayout35.xml"/><Relationship Id="rId21" Type="http://schemas.openxmlformats.org/officeDocument/2006/relationships/slideLayout" Target="../slideLayouts/slideLayout34.xml"/><Relationship Id="rId20" Type="http://schemas.openxmlformats.org/officeDocument/2006/relationships/slideLayout" Target="../slideLayouts/slideLayout33.xml"/><Relationship Id="rId2" Type="http://schemas.openxmlformats.org/officeDocument/2006/relationships/slideLayout" Target="../slideLayouts/slideLayout15.xml"/><Relationship Id="rId19" Type="http://schemas.openxmlformats.org/officeDocument/2006/relationships/slideLayout" Target="../slideLayouts/slideLayout32.xml"/><Relationship Id="rId18" Type="http://schemas.openxmlformats.org/officeDocument/2006/relationships/slideLayout" Target="../slideLayouts/slideLayout31.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5.png"/><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itchFamily="34" charset="0"/>
          <a:ea typeface="黑体" pitchFamily="49" charset="-122"/>
        </a:defRPr>
      </a:lvl2pPr>
      <a:lvl3pPr algn="ctr" rtl="0" eaLnBrk="0" fontAlgn="base" hangingPunct="0">
        <a:spcBef>
          <a:spcPct val="0"/>
        </a:spcBef>
        <a:spcAft>
          <a:spcPct val="0"/>
        </a:spcAft>
        <a:defRPr sz="5865">
          <a:solidFill>
            <a:schemeClr val="tx1"/>
          </a:solidFill>
          <a:latin typeface="Calibri" pitchFamily="34" charset="0"/>
          <a:ea typeface="黑体" pitchFamily="49" charset="-122"/>
        </a:defRPr>
      </a:lvl3pPr>
      <a:lvl4pPr algn="ctr" rtl="0" eaLnBrk="0" fontAlgn="base" hangingPunct="0">
        <a:spcBef>
          <a:spcPct val="0"/>
        </a:spcBef>
        <a:spcAft>
          <a:spcPct val="0"/>
        </a:spcAft>
        <a:defRPr sz="5865">
          <a:solidFill>
            <a:schemeClr val="tx1"/>
          </a:solidFill>
          <a:latin typeface="Calibri" pitchFamily="34" charset="0"/>
          <a:ea typeface="黑体" pitchFamily="49" charset="-122"/>
        </a:defRPr>
      </a:lvl4pPr>
      <a:lvl5pPr algn="ctr" rtl="0" eaLnBrk="0" fontAlgn="base" hangingPunct="0">
        <a:spcBef>
          <a:spcPct val="0"/>
        </a:spcBef>
        <a:spcAft>
          <a:spcPct val="0"/>
        </a:spcAft>
        <a:defRPr sz="5865">
          <a:solidFill>
            <a:schemeClr val="tx1"/>
          </a:solidFill>
          <a:latin typeface="Calibri" pitchFamily="34" charset="0"/>
          <a:ea typeface="黑体" pitchFamily="49" charset="-122"/>
        </a:defRPr>
      </a:lvl5pPr>
      <a:lvl6pPr marL="609600" algn="ctr" rtl="0" fontAlgn="base">
        <a:spcBef>
          <a:spcPct val="0"/>
        </a:spcBef>
        <a:spcAft>
          <a:spcPct val="0"/>
        </a:spcAft>
        <a:defRPr sz="5865">
          <a:solidFill>
            <a:schemeClr val="tx1"/>
          </a:solidFill>
          <a:latin typeface="Calibri" pitchFamily="34" charset="0"/>
          <a:ea typeface="宋体" pitchFamily="2" charset="-122"/>
        </a:defRPr>
      </a:lvl6pPr>
      <a:lvl7pPr marL="1219200" algn="ctr" rtl="0" fontAlgn="base">
        <a:spcBef>
          <a:spcPct val="0"/>
        </a:spcBef>
        <a:spcAft>
          <a:spcPct val="0"/>
        </a:spcAft>
        <a:defRPr sz="5865">
          <a:solidFill>
            <a:schemeClr val="tx1"/>
          </a:solidFill>
          <a:latin typeface="Calibri" pitchFamily="34" charset="0"/>
          <a:ea typeface="宋体" pitchFamily="2" charset="-122"/>
        </a:defRPr>
      </a:lvl7pPr>
      <a:lvl8pPr marL="1828800" algn="ctr" rtl="0" fontAlgn="base">
        <a:spcBef>
          <a:spcPct val="0"/>
        </a:spcBef>
        <a:spcAft>
          <a:spcPct val="0"/>
        </a:spcAft>
        <a:defRPr sz="5865">
          <a:solidFill>
            <a:schemeClr val="tx1"/>
          </a:solidFill>
          <a:latin typeface="Calibri" pitchFamily="34" charset="0"/>
          <a:ea typeface="宋体" pitchFamily="2" charset="-122"/>
        </a:defRPr>
      </a:lvl8pPr>
      <a:lvl9pPr marL="2438400" algn="ctr" rtl="0" fontAlgn="base">
        <a:spcBef>
          <a:spcPct val="0"/>
        </a:spcBef>
        <a:spcAft>
          <a:spcPct val="0"/>
        </a:spcAft>
        <a:defRPr sz="5865">
          <a:solidFill>
            <a:schemeClr val="tx1"/>
          </a:solidFill>
          <a:latin typeface="Calibri" pitchFamily="34" charset="0"/>
          <a:ea typeface="宋体"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endPar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endParaRPr>
          </a:p>
        </p:txBody>
      </p:sp>
      <p:sp>
        <p:nvSpPr>
          <p:cNvPr id="21" name="矩形 20"/>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endParaRPr lang="zh-CN" altLang="en-US" sz="2400" dirty="0">
              <a:latin typeface="Segoe UI" pitchFamily="34" charset="0"/>
              <a:ea typeface="微软雅黑" panose="020B0503020204020204" pitchFamily="34" charset="-122"/>
            </a:endParaRPr>
          </a:p>
        </p:txBody>
      </p:sp>
      <p:sp>
        <p:nvSpPr>
          <p:cNvPr id="27" name="矩形 14"/>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1" fmla="*/ 0 w 2202525"/>
              <a:gd name="connsiteY0-2" fmla="*/ 0 h 275631"/>
              <a:gd name="connsiteX1-3" fmla="*/ 2202525 w 2202525"/>
              <a:gd name="connsiteY1-4" fmla="*/ 0 h 275631"/>
              <a:gd name="connsiteX2-5" fmla="*/ 2202525 w 2202525"/>
              <a:gd name="connsiteY2-6" fmla="*/ 275631 h 275631"/>
              <a:gd name="connsiteX3-7" fmla="*/ 104775 w 2202525"/>
              <a:gd name="connsiteY3-8" fmla="*/ 272456 h 275631"/>
              <a:gd name="connsiteX4-9" fmla="*/ 0 w 2202525"/>
              <a:gd name="connsiteY4-10" fmla="*/ 0 h 2756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itchFamily="34" charset="0"/>
              <a:ea typeface="微软雅黑" panose="020B0503020204020204" pitchFamily="34" charset="-122"/>
            </a:endParaRPr>
          </a:p>
        </p:txBody>
      </p:sp>
      <p:sp>
        <p:nvSpPr>
          <p:cNvPr id="28" name="矩形 27"/>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endParaRPr lang="zh-CN" altLang="en-US" sz="1600" dirty="0">
              <a:solidFill>
                <a:schemeClr val="bg1"/>
              </a:solidFill>
              <a:latin typeface="STKaiti" panose="02010600040101010101" pitchFamily="2" charset="-122"/>
              <a:ea typeface="STKaiti" panose="02010600040101010101" pitchFamily="2" charset="-122"/>
              <a:cs typeface="Alibaba PuHuiTi" pitchFamily="18" charset="-122"/>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Lst>
  <p:txStyles>
    <p:titleStyle>
      <a:lvl1pPr algn="l" rtl="0" eaLnBrk="0" fontAlgn="base" hangingPunct="0">
        <a:spcBef>
          <a:spcPct val="0"/>
        </a:spcBef>
        <a:spcAft>
          <a:spcPct val="0"/>
        </a:spcAft>
        <a:defRPr sz="3200" b="1" kern="1200">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600" algn="l" rtl="0" fontAlgn="base">
        <a:spcBef>
          <a:spcPct val="0"/>
        </a:spcBef>
        <a:spcAft>
          <a:spcPct val="0"/>
        </a:spcAft>
        <a:defRPr sz="3200" b="1">
          <a:solidFill>
            <a:schemeClr val="tx1"/>
          </a:solidFill>
          <a:latin typeface="黑体" pitchFamily="49" charset="-122"/>
          <a:ea typeface="黑体" pitchFamily="49" charset="-122"/>
        </a:defRPr>
      </a:lvl6pPr>
      <a:lvl7pPr marL="1219200" algn="l" rtl="0" fontAlgn="base">
        <a:spcBef>
          <a:spcPct val="0"/>
        </a:spcBef>
        <a:spcAft>
          <a:spcPct val="0"/>
        </a:spcAft>
        <a:defRPr sz="3200" b="1">
          <a:solidFill>
            <a:schemeClr val="tx1"/>
          </a:solidFill>
          <a:latin typeface="黑体" pitchFamily="49" charset="-122"/>
          <a:ea typeface="黑体" pitchFamily="49" charset="-122"/>
        </a:defRPr>
      </a:lvl7pPr>
      <a:lvl8pPr marL="1828800" algn="l" rtl="0" fontAlgn="base">
        <a:spcBef>
          <a:spcPct val="0"/>
        </a:spcBef>
        <a:spcAft>
          <a:spcPct val="0"/>
        </a:spcAft>
        <a:defRPr sz="3200" b="1">
          <a:solidFill>
            <a:schemeClr val="tx1"/>
          </a:solidFill>
          <a:latin typeface="黑体" pitchFamily="49" charset="-122"/>
          <a:ea typeface="黑体" pitchFamily="49" charset="-122"/>
        </a:defRPr>
      </a:lvl8pPr>
      <a:lvl9pPr marL="2438400"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itchFamily="49" charset="-122"/>
          <a:ea typeface="黑体"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itchFamily="49" charset="-122"/>
          <a:ea typeface="黑体"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itchFamily="34" charset="0"/>
          <a:ea typeface="黑体" pitchFamily="49" charset="-122"/>
        </a:defRPr>
      </a:lvl2pPr>
      <a:lvl3pPr algn="ctr" rtl="0" eaLnBrk="0" fontAlgn="base" hangingPunct="0">
        <a:spcBef>
          <a:spcPct val="0"/>
        </a:spcBef>
        <a:spcAft>
          <a:spcPct val="0"/>
        </a:spcAft>
        <a:defRPr sz="5865">
          <a:solidFill>
            <a:schemeClr val="tx1"/>
          </a:solidFill>
          <a:latin typeface="Calibri" pitchFamily="34" charset="0"/>
          <a:ea typeface="黑体" pitchFamily="49" charset="-122"/>
        </a:defRPr>
      </a:lvl3pPr>
      <a:lvl4pPr algn="ctr" rtl="0" eaLnBrk="0" fontAlgn="base" hangingPunct="0">
        <a:spcBef>
          <a:spcPct val="0"/>
        </a:spcBef>
        <a:spcAft>
          <a:spcPct val="0"/>
        </a:spcAft>
        <a:defRPr sz="5865">
          <a:solidFill>
            <a:schemeClr val="tx1"/>
          </a:solidFill>
          <a:latin typeface="Calibri" pitchFamily="34" charset="0"/>
          <a:ea typeface="黑体" pitchFamily="49" charset="-122"/>
        </a:defRPr>
      </a:lvl4pPr>
      <a:lvl5pPr algn="ctr" rtl="0" eaLnBrk="0" fontAlgn="base" hangingPunct="0">
        <a:spcBef>
          <a:spcPct val="0"/>
        </a:spcBef>
        <a:spcAft>
          <a:spcPct val="0"/>
        </a:spcAft>
        <a:defRPr sz="5865">
          <a:solidFill>
            <a:schemeClr val="tx1"/>
          </a:solidFill>
          <a:latin typeface="Calibri" pitchFamily="34" charset="0"/>
          <a:ea typeface="黑体" pitchFamily="49" charset="-122"/>
        </a:defRPr>
      </a:lvl5pPr>
      <a:lvl6pPr marL="609600" algn="ctr" rtl="0" fontAlgn="base">
        <a:spcBef>
          <a:spcPct val="0"/>
        </a:spcBef>
        <a:spcAft>
          <a:spcPct val="0"/>
        </a:spcAft>
        <a:defRPr sz="5865">
          <a:solidFill>
            <a:schemeClr val="tx1"/>
          </a:solidFill>
          <a:latin typeface="Calibri" pitchFamily="34" charset="0"/>
          <a:ea typeface="宋体" pitchFamily="2" charset="-122"/>
        </a:defRPr>
      </a:lvl6pPr>
      <a:lvl7pPr marL="1219200" algn="ctr" rtl="0" fontAlgn="base">
        <a:spcBef>
          <a:spcPct val="0"/>
        </a:spcBef>
        <a:spcAft>
          <a:spcPct val="0"/>
        </a:spcAft>
        <a:defRPr sz="5865">
          <a:solidFill>
            <a:schemeClr val="tx1"/>
          </a:solidFill>
          <a:latin typeface="Calibri" pitchFamily="34" charset="0"/>
          <a:ea typeface="宋体" pitchFamily="2" charset="-122"/>
        </a:defRPr>
      </a:lvl7pPr>
      <a:lvl8pPr marL="1828800" algn="ctr" rtl="0" fontAlgn="base">
        <a:spcBef>
          <a:spcPct val="0"/>
        </a:spcBef>
        <a:spcAft>
          <a:spcPct val="0"/>
        </a:spcAft>
        <a:defRPr sz="5865">
          <a:solidFill>
            <a:schemeClr val="tx1"/>
          </a:solidFill>
          <a:latin typeface="Calibri" pitchFamily="34" charset="0"/>
          <a:ea typeface="宋体" pitchFamily="2" charset="-122"/>
        </a:defRPr>
      </a:lvl8pPr>
      <a:lvl9pPr marL="2438400" algn="ctr" rtl="0" fontAlgn="base">
        <a:spcBef>
          <a:spcPct val="0"/>
        </a:spcBef>
        <a:spcAft>
          <a:spcPct val="0"/>
        </a:spcAft>
        <a:defRPr sz="5865">
          <a:solidFill>
            <a:schemeClr val="tx1"/>
          </a:solidFill>
          <a:latin typeface="Calibri" pitchFamily="34" charset="0"/>
          <a:ea typeface="宋体"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0.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2.pn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7.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9.png"/><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3.png"/><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9.png"/><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7.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8.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9.GI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1.png"/><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44.png"/><Relationship Id="rId1"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5.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4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67200" y="1087201"/>
            <a:ext cx="6300000" cy="3662600"/>
          </a:xfrm>
        </p:spPr>
        <p:txBody>
          <a:bodyPr/>
          <a:lstStyle/>
          <a:p>
            <a:r>
              <a:rPr lang="zh-CN" altLang="en-US" dirty="0">
                <a:solidFill>
                  <a:srgbClr val="C00000"/>
                </a:solidFill>
              </a:rPr>
              <a:t>深浅拷贝</a:t>
            </a:r>
            <a:endParaRPr lang="en-US" altLang="zh-CN" dirty="0" smtClean="0">
              <a:solidFill>
                <a:srgbClr val="C00000"/>
              </a:solidFill>
            </a:endParaRPr>
          </a:p>
          <a:p>
            <a:r>
              <a:rPr lang="zh-CN" altLang="en-US" dirty="0"/>
              <a:t>异常处理</a:t>
            </a:r>
            <a:endParaRPr lang="en-US" altLang="zh-CN" dirty="0" smtClean="0">
              <a:solidFill>
                <a:schemeClr val="tx1"/>
              </a:solidFill>
            </a:endParaRPr>
          </a:p>
          <a:p>
            <a:r>
              <a:rPr lang="zh-CN" altLang="en-US" dirty="0"/>
              <a:t>处理</a:t>
            </a:r>
            <a:r>
              <a:rPr lang="en-US" altLang="zh-CN" dirty="0"/>
              <a:t>this</a:t>
            </a:r>
            <a:endParaRPr lang="en-US" altLang="zh-CN" dirty="0" smtClean="0"/>
          </a:p>
          <a:p>
            <a:r>
              <a:rPr lang="zh-CN" altLang="en-US" dirty="0"/>
              <a:t>性能</a:t>
            </a:r>
            <a:r>
              <a:rPr lang="zh-CN" altLang="en-US" dirty="0" smtClean="0"/>
              <a:t>优化</a:t>
            </a:r>
            <a:endParaRPr lang="en-US" altLang="zh-CN" dirty="0" smtClean="0"/>
          </a:p>
          <a:p>
            <a:r>
              <a:rPr lang="zh-CN" altLang="en-US" dirty="0" smtClean="0">
                <a:solidFill>
                  <a:schemeClr val="tx1"/>
                </a:solidFill>
              </a:rPr>
              <a:t>综合案例</a:t>
            </a:r>
            <a:endParaRPr lang="en-US" altLang="zh-CN"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深拷贝</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常见方法：</a:t>
            </a: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AutoNum type="arabicPeriod"/>
            </a:pPr>
            <a:r>
              <a:rPr lang="zh-CN" altLang="en-US" b="1" dirty="0" smtClean="0"/>
              <a:t>通过</a:t>
            </a:r>
            <a:r>
              <a:rPr lang="zh-CN" altLang="en-US" b="1" dirty="0"/>
              <a:t>递归实现深</a:t>
            </a:r>
            <a:r>
              <a:rPr lang="zh-CN" altLang="en-US" b="1" dirty="0" smtClean="0"/>
              <a:t>拷贝</a:t>
            </a:r>
            <a:endParaRPr lang="en-US" altLang="zh-CN" b="1" dirty="0" smtClean="0"/>
          </a:p>
          <a:p>
            <a:pPr marL="0" indent="0">
              <a:buNone/>
            </a:pPr>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函数递归：</a:t>
            </a: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solidFill>
                  <a:srgbClr val="C00000"/>
                </a:solidFill>
                <a:sym typeface="+mn-ea"/>
              </a:rPr>
              <a:t>如果一个函数在内部可以调用其本身，那么这个函数就是递归函数</a:t>
            </a:r>
            <a:endParaRPr lang="en-US" altLang="zh-CN"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t>简单理解</a:t>
            </a:r>
            <a:r>
              <a:rPr lang="en-US" altLang="zh-CN" dirty="0"/>
              <a:t>:</a:t>
            </a:r>
            <a:r>
              <a:rPr lang="zh-CN" altLang="en-US" dirty="0"/>
              <a:t>函数内部自己调用自己</a:t>
            </a:r>
            <a:r>
              <a:rPr lang="en-US" altLang="zh-CN" dirty="0"/>
              <a:t>, </a:t>
            </a:r>
            <a:r>
              <a:rPr lang="zh-CN" altLang="en-US" dirty="0"/>
              <a:t>这个函数就是递归函数</a:t>
            </a:r>
            <a:endParaRPr lang="en-US" altLang="zh-CN" dirty="0">
              <a:sym typeface="+mn-ea"/>
            </a:endParaRPr>
          </a:p>
          <a:p>
            <a:r>
              <a:rPr lang="zh-CN" altLang="en-US" dirty="0">
                <a:sym typeface="+mn-ea"/>
              </a:rPr>
              <a:t>递归函数的作用和循环</a:t>
            </a:r>
            <a:r>
              <a:rPr lang="zh-CN" altLang="en-US" dirty="0" smtClean="0">
                <a:sym typeface="+mn-ea"/>
              </a:rPr>
              <a:t>效果</a:t>
            </a:r>
            <a:r>
              <a:rPr lang="zh-CN" altLang="en-US" dirty="0">
                <a:sym typeface="+mn-ea"/>
              </a:rPr>
              <a:t>类似</a:t>
            </a:r>
            <a:endParaRPr lang="en-US" altLang="zh-CN" dirty="0">
              <a:sym typeface="+mn-ea"/>
            </a:endParaRPr>
          </a:p>
          <a:p>
            <a:r>
              <a:rPr lang="zh-CN" altLang="en-US" dirty="0">
                <a:sym typeface="+mn-ea"/>
              </a:rPr>
              <a:t>由于递归很容易发生“栈溢出”错误（stack overflow），所以</a:t>
            </a:r>
            <a:r>
              <a:rPr lang="zh-CN" altLang="en-US" dirty="0">
                <a:solidFill>
                  <a:srgbClr val="C00000"/>
                </a:solidFill>
                <a:sym typeface="+mn-ea"/>
              </a:rPr>
              <a:t>必须要加退出条件 </a:t>
            </a:r>
            <a:r>
              <a:rPr lang="en-US" altLang="zh-CN" dirty="0">
                <a:solidFill>
                  <a:srgbClr val="C00000"/>
                </a:solidFill>
                <a:sym typeface="+mn-ea"/>
              </a:rPr>
              <a:t>return</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3" name="图片 2"/>
          <p:cNvPicPr>
            <a:picLocks noChangeAspect="1"/>
          </p:cNvPicPr>
          <p:nvPr/>
        </p:nvPicPr>
        <p:blipFill>
          <a:blip r:embed="rId1"/>
          <a:stretch>
            <a:fillRect/>
          </a:stretch>
        </p:blipFill>
        <p:spPr>
          <a:xfrm>
            <a:off x="886238" y="4697143"/>
            <a:ext cx="6609524" cy="134285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深拷贝</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常见方法：</a:t>
            </a: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AutoNum type="arabicPeriod"/>
            </a:pPr>
            <a:r>
              <a:rPr lang="zh-CN" altLang="en-US" b="1" dirty="0" smtClean="0"/>
              <a:t>通过</a:t>
            </a:r>
            <a:r>
              <a:rPr lang="zh-CN" altLang="en-US" b="1" dirty="0"/>
              <a:t>递归实现深</a:t>
            </a:r>
            <a:r>
              <a:rPr lang="zh-CN" altLang="en-US" b="1" dirty="0" smtClean="0"/>
              <a:t>拷贝</a:t>
            </a:r>
            <a:endParaRPr lang="en-US" altLang="zh-CN" b="1" dirty="0"/>
          </a:p>
          <a:p>
            <a:pPr marL="0" indent="0">
              <a:buNone/>
            </a:pPr>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函数递归：</a:t>
            </a: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solidFill>
                  <a:srgbClr val="C00000"/>
                </a:solidFill>
                <a:sym typeface="+mn-ea"/>
              </a:rPr>
              <a:t>如果一个函数在内部可以调用其本身，那么这个函数就是递归函数</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04333" y="3379377"/>
            <a:ext cx="4309590" cy="31399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深拷贝</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函数递归：</a:t>
            </a: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利用递归函数实现 </a:t>
            </a:r>
            <a:r>
              <a:rPr lang="en-US" altLang="zh-CN" dirty="0" err="1" smtClean="0">
                <a:latin typeface="阿里巴巴普惠体" panose="00020600040101010101" pitchFamily="18" charset="-122"/>
                <a:ea typeface="阿里巴巴普惠体" panose="00020600040101010101" pitchFamily="18" charset="-122"/>
                <a:cs typeface="阿里巴巴普惠体" panose="00020600040101010101" pitchFamily="18" charset="-122"/>
              </a:rPr>
              <a:t>setTimeout</a:t>
            </a:r>
            <a:r>
              <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模拟 </a:t>
            </a:r>
            <a:r>
              <a:rPr lang="en-US" altLang="zh-CN" dirty="0" err="1" smtClean="0">
                <a:latin typeface="阿里巴巴普惠体" panose="00020600040101010101" pitchFamily="18" charset="-122"/>
                <a:ea typeface="阿里巴巴普惠体" panose="00020600040101010101" pitchFamily="18" charset="-122"/>
                <a:cs typeface="阿里巴巴普惠体" panose="00020600040101010101" pitchFamily="18" charset="-122"/>
              </a:rPr>
              <a:t>setInterval</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效果</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利用递归函数实现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setTimeout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模拟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setInterval</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效果</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占位符 7"/>
          <p:cNvSpPr>
            <a:spLocks noGrp="1"/>
          </p:cNvSpPr>
          <p:nvPr>
            <p:ph type="body" sz="quarter" idx="11"/>
          </p:nvPr>
        </p:nvSpPr>
        <p:spPr>
          <a:xfrm>
            <a:off x="2195450" y="1666799"/>
            <a:ext cx="9216000" cy="2837468"/>
          </a:xfrm>
        </p:spPr>
        <p:txBody>
          <a:bodyPr/>
          <a:lstStyle/>
          <a:p>
            <a:r>
              <a:rPr lang="zh-CN" altLang="en-US" dirty="0" smtClean="0"/>
              <a:t>需求：</a:t>
            </a:r>
            <a:endParaRPr lang="en-US" altLang="zh-CN" dirty="0" smtClean="0"/>
          </a:p>
          <a:p>
            <a:r>
              <a:rPr lang="zh-CN" altLang="en-US" dirty="0" smtClean="0"/>
              <a:t>①：页面每隔一秒输出当前的时间</a:t>
            </a:r>
            <a:endParaRPr lang="en-US" altLang="zh-CN" dirty="0" smtClean="0"/>
          </a:p>
          <a:p>
            <a:r>
              <a:rPr lang="zh-CN" altLang="en-US" dirty="0" smtClean="0"/>
              <a:t>②：输出当前时间可以使用：</a:t>
            </a:r>
            <a:r>
              <a:rPr lang="en-US" altLang="zh-CN" dirty="0"/>
              <a:t>new Date().</a:t>
            </a:r>
            <a:r>
              <a:rPr lang="en-US" altLang="zh-CN" dirty="0" err="1"/>
              <a:t>toLocaleString</a:t>
            </a:r>
            <a:r>
              <a:rPr lang="en-US" altLang="zh-CN" dirty="0" smtClean="0"/>
              <a:t>() </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利用递归函数实现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setTimeout</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模拟 </a:t>
            </a:r>
            <a:r>
              <a:rPr lang="en-US" altLang="zh-CN"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setInterval</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效果</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占位符 7"/>
          <p:cNvSpPr>
            <a:spLocks noGrp="1"/>
          </p:cNvSpPr>
          <p:nvPr>
            <p:ph type="body" sz="quarter" idx="11"/>
          </p:nvPr>
        </p:nvSpPr>
        <p:spPr>
          <a:xfrm>
            <a:off x="2195450" y="1666799"/>
            <a:ext cx="9216000" cy="2837468"/>
          </a:xfrm>
        </p:spPr>
        <p:txBody>
          <a:bodyPr/>
          <a:lstStyle/>
          <a:p>
            <a:r>
              <a:rPr lang="zh-CN" altLang="en-US" dirty="0" smtClean="0"/>
              <a:t>需求：</a:t>
            </a:r>
            <a:endParaRPr lang="en-US" altLang="zh-CN" dirty="0" smtClean="0"/>
          </a:p>
          <a:p>
            <a:r>
              <a:rPr lang="zh-CN" altLang="en-US" dirty="0" smtClean="0"/>
              <a:t>①：页面每隔一秒输出当前的时间</a:t>
            </a:r>
            <a:endParaRPr lang="en-US" altLang="zh-CN" dirty="0" smtClean="0"/>
          </a:p>
          <a:p>
            <a:r>
              <a:rPr lang="zh-CN" altLang="en-US" dirty="0" smtClean="0"/>
              <a:t>②：输出当前时间可以使用：</a:t>
            </a:r>
            <a:r>
              <a:rPr lang="en-US" altLang="zh-CN" dirty="0"/>
              <a:t>new Date().</a:t>
            </a:r>
            <a:r>
              <a:rPr lang="en-US" altLang="zh-CN" dirty="0" err="1"/>
              <a:t>toLocaleString</a:t>
            </a:r>
            <a:r>
              <a:rPr lang="en-US" altLang="zh-CN" dirty="0" smtClean="0"/>
              <a:t>() </a:t>
            </a:r>
            <a:endParaRPr lang="en-US" altLang="zh-CN" dirty="0" smtClean="0"/>
          </a:p>
        </p:txBody>
      </p:sp>
      <p:pic>
        <p:nvPicPr>
          <p:cNvPr id="2" name="图片 1"/>
          <p:cNvPicPr>
            <a:picLocks noChangeAspect="1"/>
          </p:cNvPicPr>
          <p:nvPr/>
        </p:nvPicPr>
        <p:blipFill>
          <a:blip r:embed="rId1"/>
          <a:stretch>
            <a:fillRect/>
          </a:stretch>
        </p:blipFill>
        <p:spPr>
          <a:xfrm>
            <a:off x="2195450" y="3220123"/>
            <a:ext cx="6857143" cy="23142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深拷贝</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常见方法：</a:t>
            </a: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en-US" altLang="zh-CN" b="1" dirty="0" smtClean="0"/>
              <a:t>1. </a:t>
            </a:r>
            <a:r>
              <a:rPr lang="zh-CN" altLang="en-US" b="1" dirty="0" smtClean="0"/>
              <a:t>通过递归</a:t>
            </a:r>
            <a:r>
              <a:rPr lang="zh-CN" altLang="en-US" b="1" dirty="0"/>
              <a:t>函数</a:t>
            </a:r>
            <a:r>
              <a:rPr lang="zh-CN" altLang="en-US" b="1" dirty="0" smtClean="0"/>
              <a:t>实现</a:t>
            </a:r>
            <a:r>
              <a:rPr lang="zh-CN" altLang="en-US" b="1" dirty="0"/>
              <a:t>深</a:t>
            </a:r>
            <a:r>
              <a:rPr lang="zh-CN" altLang="en-US" b="1" dirty="0" smtClean="0"/>
              <a:t>拷贝（简版）</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8" name="图片 7"/>
          <p:cNvPicPr>
            <a:picLocks noChangeAspect="1"/>
          </p:cNvPicPr>
          <p:nvPr/>
        </p:nvPicPr>
        <p:blipFill>
          <a:blip r:embed="rId1"/>
          <a:stretch>
            <a:fillRect/>
          </a:stretch>
        </p:blipFill>
        <p:spPr>
          <a:xfrm>
            <a:off x="516147" y="3115534"/>
            <a:ext cx="3325224" cy="25268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p:cNvPicPr>
            <a:picLocks noChangeAspect="1"/>
          </p:cNvPicPr>
          <p:nvPr/>
        </p:nvPicPr>
        <p:blipFill>
          <a:blip r:embed="rId1"/>
          <a:stretch>
            <a:fillRect/>
          </a:stretch>
        </p:blipFill>
        <p:spPr>
          <a:xfrm>
            <a:off x="8660881" y="3115534"/>
            <a:ext cx="3325224" cy="25268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p:cNvPicPr>
            <a:picLocks noChangeAspect="1"/>
          </p:cNvPicPr>
          <p:nvPr/>
        </p:nvPicPr>
        <p:blipFill>
          <a:blip r:embed="rId2"/>
          <a:stretch>
            <a:fillRect/>
          </a:stretch>
        </p:blipFill>
        <p:spPr>
          <a:xfrm>
            <a:off x="4345885" y="3490566"/>
            <a:ext cx="3976848" cy="17767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深拷贝</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常见方法：</a:t>
            </a: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en-US" altLang="zh-CN" b="1" dirty="0" smtClean="0"/>
              <a:t>2.  </a:t>
            </a:r>
            <a:r>
              <a:rPr lang="en-US" altLang="zh-CN" b="1" dirty="0" err="1" smtClean="0"/>
              <a:t>js</a:t>
            </a:r>
            <a:r>
              <a:rPr lang="zh-CN" altLang="en-US" b="1" dirty="0"/>
              <a:t>库</a:t>
            </a:r>
            <a:r>
              <a:rPr lang="en-US" altLang="zh-CN" b="1" dirty="0" err="1" smtClean="0"/>
              <a:t>lodash</a:t>
            </a:r>
            <a:r>
              <a:rPr lang="zh-CN" altLang="en-US" b="1" dirty="0"/>
              <a:t>里面</a:t>
            </a:r>
            <a:r>
              <a:rPr lang="en-US" altLang="zh-CN" b="1" dirty="0" err="1" smtClean="0"/>
              <a:t>cloneDeep</a:t>
            </a:r>
            <a:r>
              <a:rPr lang="zh-CN" altLang="en-US" b="1" dirty="0" smtClean="0"/>
              <a:t>内部实现了深拷贝</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29733" y="2792485"/>
            <a:ext cx="3995393" cy="34208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深拷贝</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常见方法：</a:t>
            </a: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en-US" altLang="zh-CN" b="1" dirty="0" smtClean="0">
                <a:solidFill>
                  <a:srgbClr val="C00000"/>
                </a:solidFill>
              </a:rPr>
              <a:t>3. </a:t>
            </a:r>
            <a:r>
              <a:rPr lang="zh-CN" altLang="en-US" b="1" dirty="0" smtClean="0">
                <a:solidFill>
                  <a:srgbClr val="C00000"/>
                </a:solidFill>
              </a:rPr>
              <a:t>通过</a:t>
            </a:r>
            <a:r>
              <a:rPr lang="en-US" altLang="zh-CN" b="1" dirty="0" err="1">
                <a:solidFill>
                  <a:srgbClr val="C00000"/>
                </a:solidFill>
              </a:rPr>
              <a:t>JSON.stringify</a:t>
            </a:r>
            <a:r>
              <a:rPr lang="en-US" altLang="zh-CN" b="1" dirty="0">
                <a:solidFill>
                  <a:srgbClr val="C00000"/>
                </a:solidFill>
              </a:rPr>
              <a:t>()</a:t>
            </a:r>
            <a:r>
              <a:rPr lang="zh-CN" altLang="en-US" b="1" dirty="0">
                <a:solidFill>
                  <a:srgbClr val="C00000"/>
                </a:solidFill>
              </a:rPr>
              <a:t>实现</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710880" y="2780361"/>
            <a:ext cx="4953000" cy="3272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文本框 2"/>
          <p:cNvSpPr txBox="1"/>
          <p:nvPr/>
        </p:nvSpPr>
        <p:spPr>
          <a:xfrm>
            <a:off x="6709410" y="2362835"/>
            <a:ext cx="2729865" cy="414020"/>
          </a:xfrm>
          <a:prstGeom prst="rect">
            <a:avLst/>
          </a:prstGeom>
          <a:noFill/>
        </p:spPr>
        <p:txBody>
          <a:bodyPr wrap="none">
            <a:spAutoFit/>
          </a:bodyPr>
          <a:p>
            <a:pPr fontAlgn="auto">
              <a:spcBef>
                <a:spcPts val="0"/>
              </a:spcBef>
              <a:spcAft>
                <a:spcPts val="0"/>
              </a:spcAft>
            </a:pPr>
            <a:r>
              <a:rPr lang="zh-CN" altLang="en-US" sz="1050" dirty="0">
                <a:solidFill>
                  <a:schemeClr val="tx1">
                    <a:lumMod val="65000"/>
                    <a:lumOff val="35000"/>
                  </a:schemeClr>
                </a:solidFill>
                <a:latin typeface="+mn-lt"/>
                <a:ea typeface="+mn-ea"/>
              </a:rPr>
              <a:t>序列化：</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在</a:t>
            </a:r>
            <a:r>
              <a:rPr lang="en-US" altLang="zh-CN" sz="1050" dirty="0">
                <a:solidFill>
                  <a:schemeClr val="tx1">
                    <a:lumMod val="65000"/>
                    <a:lumOff val="35000"/>
                  </a:schemeClr>
                </a:solidFill>
                <a:latin typeface="+mn-lt"/>
                <a:ea typeface="+mn-ea"/>
              </a:rPr>
              <a:t>js</a:t>
            </a:r>
            <a:r>
              <a:rPr lang="zh-CN" altLang="en-US" sz="1050" dirty="0">
                <a:solidFill>
                  <a:schemeClr val="tx1">
                    <a:lumMod val="65000"/>
                    <a:lumOff val="35000"/>
                  </a:schemeClr>
                </a:solidFill>
                <a:latin typeface="+mn-lt"/>
                <a:ea typeface="+mn-ea"/>
              </a:rPr>
              <a:t>中有一个工具类</a:t>
            </a:r>
            <a:r>
              <a:rPr lang="en-US" altLang="zh-CN" sz="1050" dirty="0">
                <a:solidFill>
                  <a:schemeClr val="tx1">
                    <a:lumMod val="65000"/>
                    <a:lumOff val="35000"/>
                  </a:schemeClr>
                </a:solidFill>
                <a:latin typeface="+mn-lt"/>
                <a:ea typeface="+mn-ea"/>
              </a:rPr>
              <a:t>JSON</a:t>
            </a:r>
            <a:r>
              <a:rPr lang="zh-CN" altLang="en-US" sz="1050" dirty="0">
                <a:solidFill>
                  <a:schemeClr val="tx1">
                    <a:lumMod val="65000"/>
                    <a:lumOff val="35000"/>
                  </a:schemeClr>
                </a:solidFill>
                <a:latin typeface="+mn-lt"/>
                <a:ea typeface="+mn-ea"/>
              </a:rPr>
              <a:t>（</a:t>
            </a:r>
            <a:r>
              <a:rPr lang="en-US" altLang="zh-CN" sz="1050" dirty="0">
                <a:solidFill>
                  <a:schemeClr val="tx1">
                    <a:lumMod val="65000"/>
                    <a:lumOff val="35000"/>
                  </a:schemeClr>
                </a:solidFill>
                <a:latin typeface="+mn-lt"/>
                <a:ea typeface="+mn-ea"/>
              </a:rPr>
              <a:t>js</a:t>
            </a:r>
            <a:r>
              <a:rPr lang="zh-CN" altLang="en-US" sz="1050" dirty="0">
                <a:solidFill>
                  <a:schemeClr val="tx1">
                    <a:lumMod val="65000"/>
                    <a:lumOff val="35000"/>
                  </a:schemeClr>
                </a:solidFill>
                <a:latin typeface="+mn-lt"/>
                <a:ea typeface="+mn-ea"/>
              </a:rPr>
              <a:t>对象</a:t>
            </a:r>
            <a:r>
              <a:rPr lang="zh-CN" altLang="en-US" sz="1050" dirty="0">
                <a:solidFill>
                  <a:schemeClr val="tx1">
                    <a:lumMod val="65000"/>
                    <a:lumOff val="35000"/>
                  </a:schemeClr>
                </a:solidFill>
                <a:latin typeface="+mn-lt"/>
                <a:ea typeface="+mn-ea"/>
              </a:rPr>
              <a:t>表示法）</a:t>
            </a:r>
            <a:endParaRPr lang="zh-CN" altLang="en-US" sz="1050" dirty="0">
              <a:solidFill>
                <a:schemeClr val="tx1">
                  <a:lumMod val="65000"/>
                  <a:lumOff val="35000"/>
                </a:schemeClr>
              </a:solidFill>
              <a:latin typeface="+mn-lt"/>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855650" y="1454573"/>
            <a:ext cx="6938415" cy="4708800"/>
          </a:xfrm>
        </p:spPr>
        <p:txBody>
          <a:bodyPr/>
          <a:lstStyle/>
          <a:p>
            <a:pPr>
              <a:lnSpc>
                <a:spcPct val="150000"/>
              </a:lnSpc>
            </a:pPr>
            <a:r>
              <a:rPr lang="zh-CN" altLang="en-US" dirty="0" smtClean="0"/>
              <a:t>实现深拷贝三种方式？</a:t>
            </a:r>
            <a:endParaRPr lang="en-US" altLang="zh-CN" dirty="0"/>
          </a:p>
          <a:p>
            <a:pPr marL="895350" lvl="1" indent="-285750">
              <a:lnSpc>
                <a:spcPct val="150000"/>
              </a:lnSpc>
              <a:buFont typeface="Wingdings" panose="05000000000000000000" pitchFamily="2" charset="2"/>
              <a:buChar char="Ø"/>
            </a:pP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自己利用递归函数书写深拷贝</a:t>
            </a: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利用</a:t>
            </a:r>
            <a:r>
              <a:rPr lang="en-US" altLang="zh-CN" sz="1600" b="0" dirty="0" err="1" smtClean="0">
                <a:latin typeface="阿里巴巴普惠体" panose="00020600040101010101" pitchFamily="18" charset="-122"/>
                <a:ea typeface="阿里巴巴普惠体" panose="00020600040101010101" pitchFamily="18" charset="-122"/>
                <a:cs typeface="阿里巴巴普惠体" panose="00020600040101010101" pitchFamily="18" charset="-122"/>
              </a:rPr>
              <a:t>js</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库 </a:t>
            </a:r>
            <a:r>
              <a:rPr lang="en-US" altLang="zh-CN" sz="1600" b="0" dirty="0" err="1" smtClean="0">
                <a:latin typeface="阿里巴巴普惠体" panose="00020600040101010101" pitchFamily="18" charset="-122"/>
                <a:ea typeface="阿里巴巴普惠体" panose="00020600040101010101" pitchFamily="18" charset="-122"/>
                <a:cs typeface="阿里巴巴普惠体" panose="00020600040101010101" pitchFamily="18" charset="-122"/>
              </a:rPr>
              <a:t>lodash</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里面的  </a:t>
            </a: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_.</a:t>
            </a:r>
            <a:r>
              <a:rPr lang="en-US" altLang="zh-CN" sz="1600" b="0" dirty="0" err="1" smtClean="0">
                <a:latin typeface="阿里巴巴普惠体" panose="00020600040101010101" pitchFamily="18" charset="-122"/>
                <a:ea typeface="阿里巴巴普惠体" panose="00020600040101010101" pitchFamily="18" charset="-122"/>
                <a:cs typeface="阿里巴巴普惠体" panose="00020600040101010101" pitchFamily="18" charset="-122"/>
              </a:rPr>
              <a:t>cloneDeep</a:t>
            </a: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利用</a:t>
            </a: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JSON</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字符串转换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67200" y="1087201"/>
            <a:ext cx="6300000" cy="3662600"/>
          </a:xfrm>
        </p:spPr>
        <p:txBody>
          <a:bodyPr/>
          <a:lstStyle/>
          <a:p>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深浅拷贝</a:t>
            </a:r>
            <a:endPar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lang="en-US" altLang="zh-CN"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处理</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性能</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优化</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综合案例</a:t>
            </a:r>
            <a:endPar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smtClean="0"/>
              <a:t>深浅拷贝</a:t>
            </a:r>
            <a:endParaRPr lang="zh-CN" altLang="en-US" dirty="0"/>
          </a:p>
        </p:txBody>
      </p:sp>
      <p:sp>
        <p:nvSpPr>
          <p:cNvPr id="4" name="文本占位符 3"/>
          <p:cNvSpPr>
            <a:spLocks noGrp="1"/>
          </p:cNvSpPr>
          <p:nvPr>
            <p:ph type="body" idx="10"/>
          </p:nvPr>
        </p:nvSpPr>
        <p:spPr/>
        <p:txBody>
          <a:bodyPr/>
          <a:lstStyle/>
          <a:p>
            <a:r>
              <a:rPr lang="zh-CN" altLang="en-US" dirty="0" smtClean="0">
                <a:solidFill>
                  <a:srgbClr val="C00000"/>
                </a:solidFill>
              </a:rPr>
              <a:t>浅拷贝</a:t>
            </a:r>
            <a:endParaRPr lang="en-US" altLang="zh-CN" dirty="0" smtClean="0">
              <a:solidFill>
                <a:srgbClr val="C00000"/>
              </a:solidFill>
            </a:endParaRPr>
          </a:p>
          <a:p>
            <a:r>
              <a:rPr lang="zh-CN" altLang="en-US" dirty="0"/>
              <a:t>深拷贝</a:t>
            </a:r>
            <a:endParaRPr lang="en-US" altLang="zh-CN" dirty="0" smtClean="0"/>
          </a:p>
        </p:txBody>
      </p:sp>
      <p:sp>
        <p:nvSpPr>
          <p:cNvPr id="5" name="文本占位符 4"/>
          <p:cNvSpPr>
            <a:spLocks noGrp="1"/>
          </p:cNvSpPr>
          <p:nvPr>
            <p:ph type="body" sz="quarter" idx="11"/>
          </p:nvPr>
        </p:nvSpPr>
        <p:spPr/>
        <p:txBody>
          <a:bodyPr/>
          <a:lstStyle/>
          <a:p>
            <a:r>
              <a:rPr lang="en-US" altLang="zh-CN" dirty="0"/>
              <a:t>01</a:t>
            </a:r>
            <a:endParaRPr lang="zh-CN" altLang="en-US" dirty="0"/>
          </a:p>
        </p:txBody>
      </p:sp>
      <p:sp>
        <p:nvSpPr>
          <p:cNvPr id="2" name="文本框 1"/>
          <p:cNvSpPr txBox="1"/>
          <p:nvPr/>
        </p:nvSpPr>
        <p:spPr>
          <a:xfrm>
            <a:off x="6638290" y="2946400"/>
            <a:ext cx="5553710" cy="3646170"/>
          </a:xfrm>
          <a:prstGeom prst="rect">
            <a:avLst/>
          </a:prstGeom>
          <a:noFill/>
        </p:spPr>
        <p:txBody>
          <a:bodyPr wrap="none">
            <a:spAutoFit/>
          </a:bodyPr>
          <a:p>
            <a:pPr algn="l" fontAlgn="auto">
              <a:spcBef>
                <a:spcPts val="0"/>
              </a:spcBef>
              <a:spcAft>
                <a:spcPts val="0"/>
              </a:spcAft>
            </a:pPr>
            <a:r>
              <a:rPr lang="zh-CN" altLang="en-US" sz="1050" dirty="0">
                <a:solidFill>
                  <a:srgbClr val="0070C0"/>
                </a:solidFill>
                <a:latin typeface="+mn-lt"/>
                <a:ea typeface="+mn-ea"/>
              </a:rPr>
              <a:t>// 深浅拷贝只针对引用类型</a:t>
            </a: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 数组/对象里是简单数据类型，深浅拷贝都一样，修改拷贝之后的值，都不会影响原来的值</a:t>
            </a:r>
            <a:endParaRPr lang="zh-CN" altLang="en-US" sz="1050" dirty="0">
              <a:solidFill>
                <a:srgbClr val="0070C0"/>
              </a:solidFill>
              <a:latin typeface="+mn-lt"/>
              <a:ea typeface="+mn-ea"/>
            </a:endParaRPr>
          </a:p>
          <a:p>
            <a:pPr algn="l" fontAlgn="auto">
              <a:spcBef>
                <a:spcPts val="0"/>
              </a:spcBef>
              <a:spcAft>
                <a:spcPts val="0"/>
              </a:spcAft>
            </a:pP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 浅拷贝如何理解</a:t>
            </a: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 拷贝之后，属性值是简单数据类型直接拷贝值。属性值是引用数据类型，拷贝的是地址</a:t>
            </a:r>
            <a:endParaRPr lang="zh-CN" altLang="en-US" sz="1050" dirty="0">
              <a:solidFill>
                <a:srgbClr val="0070C0"/>
              </a:solidFill>
              <a:latin typeface="+mn-lt"/>
              <a:ea typeface="+mn-ea"/>
            </a:endParaRPr>
          </a:p>
          <a:p>
            <a:pPr algn="l" fontAlgn="auto">
              <a:spcBef>
                <a:spcPts val="0"/>
              </a:spcBef>
              <a:spcAft>
                <a:spcPts val="0"/>
              </a:spcAft>
            </a:pP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 深拷贝如何理解</a:t>
            </a: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 拷贝的是对象，不是地址</a:t>
            </a: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const arr = [0, 'hello', {name: '刘德华'}, {name: '周杰伦'}]</a:t>
            </a: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const newArr = arr // 这是复制</a:t>
            </a: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const shallowArr = arr.slice() // 这是浅拷贝</a:t>
            </a: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const deepArr = structuredClone(arr) // 这是深拷贝</a:t>
            </a:r>
            <a:endParaRPr lang="zh-CN" altLang="en-US" sz="1050" dirty="0">
              <a:solidFill>
                <a:srgbClr val="0070C0"/>
              </a:solidFill>
              <a:latin typeface="+mn-lt"/>
              <a:ea typeface="+mn-ea"/>
            </a:endParaRPr>
          </a:p>
          <a:p>
            <a:pPr algn="l" fontAlgn="auto">
              <a:spcBef>
                <a:spcPts val="0"/>
              </a:spcBef>
              <a:spcAft>
                <a:spcPts val="0"/>
              </a:spcAft>
            </a:pP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 扩展1</a:t>
            </a: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 展开运算符：可以将一个数组中的元素展开到另一个数组中或者作为函数的参数传递</a:t>
            </a: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const shallowArr1 = [...arr] // 这是浅拷贝</a:t>
            </a:r>
            <a:endParaRPr lang="zh-CN" altLang="en-US" sz="1050" dirty="0">
              <a:solidFill>
                <a:srgbClr val="0070C0"/>
              </a:solidFill>
              <a:latin typeface="+mn-lt"/>
              <a:ea typeface="+mn-ea"/>
            </a:endParaRPr>
          </a:p>
          <a:p>
            <a:pPr algn="l" fontAlgn="auto">
              <a:spcBef>
                <a:spcPts val="0"/>
              </a:spcBef>
              <a:spcAft>
                <a:spcPts val="0"/>
              </a:spcAft>
            </a:pP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 扩展2</a:t>
            </a: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 静态方法：通过类调用的方法</a:t>
            </a: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const obj = {name: '刘德华'}</a:t>
            </a: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const shallowObj = Object.assign({}, obj) // 这是浅拷贝</a:t>
            </a:r>
            <a:endParaRPr lang="zh-CN" altLang="en-US" sz="1050" dirty="0">
              <a:solidFill>
                <a:srgbClr val="0070C0"/>
              </a:solidFill>
              <a:latin typeface="+mn-lt"/>
              <a:ea typeface="+mn-ea"/>
            </a:endParaRPr>
          </a:p>
          <a:p>
            <a:pPr algn="l" fontAlgn="auto">
              <a:spcBef>
                <a:spcPts val="0"/>
              </a:spcBef>
              <a:spcAft>
                <a:spcPts val="0"/>
              </a:spcAft>
            </a:pPr>
            <a:r>
              <a:rPr lang="zh-CN" altLang="en-US" sz="1050" dirty="0">
                <a:solidFill>
                  <a:srgbClr val="0070C0"/>
                </a:solidFill>
                <a:latin typeface="+mn-lt"/>
                <a:ea typeface="+mn-ea"/>
              </a:rPr>
              <a:t>const shallowObj1 = {...obj}</a:t>
            </a:r>
            <a:endParaRPr lang="zh-CN" altLang="en-US" sz="1050" dirty="0">
              <a:solidFill>
                <a:srgbClr val="0070C0"/>
              </a:solidFill>
              <a:latin typeface="+mn-lt"/>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smtClean="0"/>
              <a:t>异常处理</a:t>
            </a:r>
            <a:endParaRPr lang="zh-CN" altLang="en-US" dirty="0"/>
          </a:p>
        </p:txBody>
      </p:sp>
      <p:sp>
        <p:nvSpPr>
          <p:cNvPr id="4" name="文本占位符 3"/>
          <p:cNvSpPr>
            <a:spLocks noGrp="1"/>
          </p:cNvSpPr>
          <p:nvPr>
            <p:ph type="body" idx="10"/>
          </p:nvPr>
        </p:nvSpPr>
        <p:spPr/>
        <p:txBody>
          <a:bodyPr/>
          <a:lstStyle/>
          <a:p>
            <a:r>
              <a:rPr lang="en-US" altLang="zh-CN" dirty="0">
                <a:solidFill>
                  <a:srgbClr val="C00000"/>
                </a:solidFill>
              </a:rPr>
              <a:t>throw </a:t>
            </a:r>
            <a:r>
              <a:rPr lang="zh-CN" altLang="en-US" dirty="0">
                <a:solidFill>
                  <a:srgbClr val="C00000"/>
                </a:solidFill>
              </a:rPr>
              <a:t>抛异常</a:t>
            </a:r>
            <a:endParaRPr lang="en-US" altLang="zh-CN" dirty="0" smtClean="0">
              <a:solidFill>
                <a:srgbClr val="C00000"/>
              </a:solidFill>
            </a:endParaRPr>
          </a:p>
          <a:p>
            <a:r>
              <a:rPr lang="en-US" altLang="zh-CN" dirty="0"/>
              <a:t>try /</a:t>
            </a:r>
            <a:r>
              <a:rPr lang="en-US" altLang="zh-CN" dirty="0" smtClean="0"/>
              <a:t>catch </a:t>
            </a:r>
            <a:r>
              <a:rPr lang="zh-CN" altLang="en-US" dirty="0" smtClean="0"/>
              <a:t>捕获异常</a:t>
            </a:r>
            <a:endParaRPr lang="en-US" altLang="zh-CN" dirty="0" smtClean="0"/>
          </a:p>
          <a:p>
            <a:r>
              <a:rPr lang="en-US" altLang="zh-CN" dirty="0"/>
              <a:t>debugger</a:t>
            </a:r>
            <a:endParaRPr lang="en-US" altLang="zh-CN" dirty="0" smtClean="0"/>
          </a:p>
        </p:txBody>
      </p:sp>
      <p:sp>
        <p:nvSpPr>
          <p:cNvPr id="5" name="文本占位符 4"/>
          <p:cNvSpPr>
            <a:spLocks noGrp="1"/>
          </p:cNvSpPr>
          <p:nvPr>
            <p:ph type="body" sz="quarter" idx="11"/>
          </p:nvPr>
        </p:nvSpPr>
        <p:spPr/>
        <p:txBody>
          <a:bodyPr/>
          <a:lstStyle/>
          <a:p>
            <a:r>
              <a:rPr lang="en-US" altLang="zh-CN" dirty="0" smtClean="0"/>
              <a:t>02</a:t>
            </a:r>
            <a:endParaRPr lang="zh-CN" altLang="en-US" dirty="0"/>
          </a:p>
        </p:txBody>
      </p:sp>
      <p:sp>
        <p:nvSpPr>
          <p:cNvPr id="2" name="Rectangle 1"/>
          <p:cNvSpPr>
            <a:spLocks noChangeArrowheads="1"/>
          </p:cNvSpPr>
          <p:nvPr/>
        </p:nvSpPr>
        <p:spPr bwMode="auto">
          <a:xfrm>
            <a:off x="3132666" y="4931042"/>
            <a:ext cx="63161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smtClean="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了解 JavaScript 中程序异常处理的方法，提升代码运行的健壮性。</a:t>
            </a:r>
            <a:r>
              <a:rPr kumimoji="0" lang="zh-CN" altLang="zh-CN" sz="1600" b="0" i="0" u="none" strike="noStrike" cap="none" normalizeH="0" baseline="0" smtClean="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zh-CN" altLang="zh-CN" sz="1600" b="0" i="0" u="none" strike="noStrike" cap="none" normalizeH="0" baseline="0" smtClean="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throw </a:t>
            </a:r>
            <a:r>
              <a:rPr lang="zh-CN" altLang="en-US" dirty="0"/>
              <a:t>抛异常</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pPr marL="0" indent="0">
              <a:buNone/>
            </a:pPr>
            <a:r>
              <a:rPr lang="zh-CN" altLang="en-US" dirty="0" smtClean="0"/>
              <a:t>异常处理</a:t>
            </a:r>
            <a:r>
              <a:rPr lang="zh-CN" altLang="en-US" dirty="0"/>
              <a:t>是指预估代码执行过程中可能发生的错误，然后最大程度的避免错误的发生导致整个程序无法继续运行</a:t>
            </a:r>
            <a:endParaRPr lang="en-US" altLang="zh-CN" dirty="0" smtClean="0"/>
          </a:p>
          <a:p>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smtClean="0">
              <a:solidFill>
                <a:srgbClr val="C00000"/>
              </a:solidFill>
              <a:sym typeface="+mn-ea"/>
            </a:endParaRPr>
          </a:p>
          <a:p>
            <a:endParaRPr lang="en-US" altLang="zh-CN" dirty="0">
              <a:solidFill>
                <a:srgbClr val="C00000"/>
              </a:solidFill>
              <a:sym typeface="+mn-ea"/>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6" name="图片 5"/>
          <p:cNvPicPr>
            <a:picLocks noChangeAspect="1"/>
          </p:cNvPicPr>
          <p:nvPr/>
        </p:nvPicPr>
        <p:blipFill>
          <a:blip r:embed="rId1"/>
          <a:stretch>
            <a:fillRect/>
          </a:stretch>
        </p:blipFill>
        <p:spPr>
          <a:xfrm>
            <a:off x="710880" y="2435401"/>
            <a:ext cx="3948077" cy="19249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图片 7"/>
          <p:cNvPicPr>
            <a:picLocks noChangeAspect="1"/>
          </p:cNvPicPr>
          <p:nvPr/>
        </p:nvPicPr>
        <p:blipFill>
          <a:blip r:embed="rId2"/>
          <a:stretch>
            <a:fillRect/>
          </a:stretch>
        </p:blipFill>
        <p:spPr>
          <a:xfrm>
            <a:off x="804013" y="4946621"/>
            <a:ext cx="3386987" cy="151135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5" name="文本占位符 3"/>
          <p:cNvSpPr txBox="1"/>
          <p:nvPr/>
        </p:nvSpPr>
        <p:spPr>
          <a:xfrm>
            <a:off x="5245100" y="2628365"/>
            <a:ext cx="5411880" cy="3073934"/>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spcBef>
                <a:spcPct val="20000"/>
              </a:spcBef>
              <a:spcAft>
                <a:spcPct val="0"/>
              </a:spcAft>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en-US" altLang="zh-CN" dirty="0"/>
              <a:t>1. throw </a:t>
            </a:r>
            <a:r>
              <a:rPr lang="zh-CN" altLang="en-US" dirty="0"/>
              <a:t>抛出异常信息，程序也会终止执行</a:t>
            </a:r>
            <a:br>
              <a:rPr lang="zh-CN" altLang="en-US" dirty="0"/>
            </a:br>
            <a:r>
              <a:rPr lang="en-US" altLang="zh-CN" dirty="0"/>
              <a:t>2. throw </a:t>
            </a:r>
            <a:r>
              <a:rPr lang="zh-CN" altLang="en-US" dirty="0"/>
              <a:t>后面跟的是错误提示信息</a:t>
            </a:r>
            <a:br>
              <a:rPr lang="zh-CN" altLang="en-US" dirty="0"/>
            </a:br>
            <a:r>
              <a:rPr lang="en-US" altLang="zh-CN" dirty="0"/>
              <a:t>3. Error </a:t>
            </a:r>
            <a:r>
              <a:rPr lang="zh-CN" altLang="en-US" dirty="0"/>
              <a:t>对象配合 </a:t>
            </a:r>
            <a:r>
              <a:rPr lang="en-US" altLang="zh-CN" dirty="0"/>
              <a:t>throw </a:t>
            </a:r>
            <a:r>
              <a:rPr lang="zh-CN" altLang="en-US" dirty="0"/>
              <a:t>使用，能够设置更详细的错误信息</a:t>
            </a:r>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endParaRPr lang="zh-CN" altLang="en-US"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indent="0">
              <a:buFont typeface="Wingdings" panose="05000000000000000000" pitchFamily="2" charset="2"/>
              <a:buNone/>
            </a:pPr>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5143518" y="1200573"/>
            <a:ext cx="5760000" cy="4708800"/>
          </a:xfrm>
        </p:spPr>
        <p:txBody>
          <a:bodyPr/>
          <a:lstStyle/>
          <a:p>
            <a:pPr>
              <a:lnSpc>
                <a:spcPct val="150000"/>
              </a:lnSpc>
            </a:pPr>
            <a:r>
              <a:rPr lang="zh-CN" altLang="en-US" dirty="0"/>
              <a:t>抛</a:t>
            </a:r>
            <a:r>
              <a:rPr lang="zh-CN" altLang="en-US" dirty="0" smtClean="0"/>
              <a:t>出异常我们用那个关键字？它会终止程序吗？</a:t>
            </a:r>
            <a:endParaRPr lang="en-US" altLang="zh-CN" dirty="0" smtClean="0"/>
          </a:p>
          <a:p>
            <a:pPr marL="895350" lvl="1" indent="-285750">
              <a:lnSpc>
                <a:spcPct val="150000"/>
              </a:lnSpc>
              <a:buFont typeface="Wingdings" panose="05000000000000000000" pitchFamily="2" charset="2"/>
              <a:buChar char="Ø"/>
            </a:pP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t</a:t>
            </a: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hrow </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关键字</a:t>
            </a: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smtClean="0">
                <a:solidFill>
                  <a:srgbClr val="C00000"/>
                </a:solidFill>
              </a:rPr>
              <a:t>会</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中止程序</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抛出</a:t>
            </a:r>
            <a:r>
              <a:rPr lang="zh-CN" altLang="en-US" dirty="0" smtClean="0"/>
              <a:t>异常经常</a:t>
            </a:r>
            <a:r>
              <a:rPr lang="zh-CN" altLang="en-US" dirty="0"/>
              <a:t>和谁配合使用</a:t>
            </a:r>
            <a:r>
              <a:rPr lang="zh-CN" altLang="en-US" dirty="0" smtClean="0"/>
              <a:t>？</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Error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对象配合 </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throw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endParaRPr lang="zh-CN" altLang="en-US" dirty="0"/>
          </a:p>
        </p:txBody>
      </p:sp>
      <p:pic>
        <p:nvPicPr>
          <p:cNvPr id="3" name="图片 2"/>
          <p:cNvPicPr>
            <a:picLocks noChangeAspect="1"/>
          </p:cNvPicPr>
          <p:nvPr/>
        </p:nvPicPr>
        <p:blipFill>
          <a:blip r:embed="rId1"/>
          <a:stretch>
            <a:fillRect/>
          </a:stretch>
        </p:blipFill>
        <p:spPr>
          <a:xfrm>
            <a:off x="5249013" y="4365802"/>
            <a:ext cx="3948077" cy="19249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smtClean="0"/>
              <a:t>异常处理</a:t>
            </a:r>
            <a:endParaRPr lang="zh-CN" altLang="en-US" dirty="0"/>
          </a:p>
        </p:txBody>
      </p:sp>
      <p:sp>
        <p:nvSpPr>
          <p:cNvPr id="4" name="文本占位符 3"/>
          <p:cNvSpPr>
            <a:spLocks noGrp="1"/>
          </p:cNvSpPr>
          <p:nvPr>
            <p:ph type="body" idx="10"/>
          </p:nvPr>
        </p:nvSpPr>
        <p:spPr/>
        <p:txBody>
          <a:bodyPr/>
          <a:lstStyle/>
          <a:p>
            <a:r>
              <a:rPr lang="en-US" altLang="zh-CN" dirty="0">
                <a:solidFill>
                  <a:schemeClr val="tx1"/>
                </a:solidFill>
              </a:rPr>
              <a:t>throw </a:t>
            </a:r>
            <a:r>
              <a:rPr lang="zh-CN" altLang="en-US" dirty="0">
                <a:solidFill>
                  <a:schemeClr val="tx1"/>
                </a:solidFill>
              </a:rPr>
              <a:t>抛异常</a:t>
            </a:r>
            <a:endParaRPr lang="en-US" altLang="zh-CN" dirty="0" smtClean="0">
              <a:solidFill>
                <a:schemeClr val="tx1"/>
              </a:solidFill>
            </a:endParaRPr>
          </a:p>
          <a:p>
            <a:r>
              <a:rPr lang="en-US" altLang="zh-CN" dirty="0">
                <a:solidFill>
                  <a:srgbClr val="C00000"/>
                </a:solidFill>
              </a:rPr>
              <a:t>try /</a:t>
            </a:r>
            <a:r>
              <a:rPr lang="en-US" altLang="zh-CN" dirty="0" smtClean="0">
                <a:solidFill>
                  <a:srgbClr val="C00000"/>
                </a:solidFill>
              </a:rPr>
              <a:t>catch </a:t>
            </a:r>
            <a:r>
              <a:rPr lang="zh-CN" altLang="en-US" dirty="0" smtClean="0">
                <a:solidFill>
                  <a:srgbClr val="C00000"/>
                </a:solidFill>
              </a:rPr>
              <a:t>捕获异常</a:t>
            </a:r>
            <a:endParaRPr lang="en-US" altLang="zh-CN" dirty="0" smtClean="0">
              <a:solidFill>
                <a:srgbClr val="C00000"/>
              </a:solidFill>
            </a:endParaRPr>
          </a:p>
          <a:p>
            <a:r>
              <a:rPr lang="en-US" altLang="zh-CN" dirty="0"/>
              <a:t>debugger</a:t>
            </a:r>
            <a:endParaRPr lang="en-US" altLang="zh-CN" dirty="0" smtClean="0"/>
          </a:p>
        </p:txBody>
      </p:sp>
      <p:sp>
        <p:nvSpPr>
          <p:cNvPr id="5" name="文本占位符 4"/>
          <p:cNvSpPr>
            <a:spLocks noGrp="1"/>
          </p:cNvSpPr>
          <p:nvPr>
            <p:ph type="body" sz="quarter" idx="11"/>
          </p:nvPr>
        </p:nvSpPr>
        <p:spPr/>
        <p:txBody>
          <a:bodyPr/>
          <a:lstStyle/>
          <a:p>
            <a:r>
              <a:rPr lang="en-US" altLang="zh-CN" dirty="0" smtClean="0"/>
              <a:t>02</a:t>
            </a:r>
            <a:endParaRPr lang="zh-CN" altLang="en-US" dirty="0"/>
          </a:p>
        </p:txBody>
      </p:sp>
      <p:sp>
        <p:nvSpPr>
          <p:cNvPr id="2" name="Rectangle 1"/>
          <p:cNvSpPr>
            <a:spLocks noChangeArrowheads="1"/>
          </p:cNvSpPr>
          <p:nvPr/>
        </p:nvSpPr>
        <p:spPr bwMode="auto">
          <a:xfrm>
            <a:off x="3132666" y="4931042"/>
            <a:ext cx="63161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smtClean="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了解 JavaScript 中程序异常处理的方法，提升代码运行的健壮性。</a:t>
            </a:r>
            <a:r>
              <a:rPr kumimoji="0" lang="zh-CN" altLang="zh-CN" sz="1600" b="0" i="0" u="none" strike="noStrike" cap="none" normalizeH="0" baseline="0" smtClean="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zh-CN" altLang="zh-CN" sz="1600" b="0" i="0" u="none" strike="noStrike" cap="none" normalizeH="0" baseline="0" smtClean="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try/catch </a:t>
            </a:r>
            <a:r>
              <a:rPr lang="zh-CN" altLang="en-US" dirty="0" smtClean="0"/>
              <a:t>捕获错误信息</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pPr marL="0" indent="0">
              <a:buNone/>
            </a:pPr>
            <a:r>
              <a:rPr lang="zh-CN" altLang="en-US" dirty="0" smtClean="0">
                <a:sym typeface="+mn-ea"/>
              </a:rPr>
              <a:t>我们可以通过</a:t>
            </a:r>
            <a:r>
              <a:rPr lang="en-US" altLang="zh-CN" dirty="0" smtClean="0">
                <a:sym typeface="+mn-ea"/>
              </a:rPr>
              <a:t>try / catch </a:t>
            </a:r>
            <a:r>
              <a:rPr lang="zh-CN" altLang="en-US" dirty="0" smtClean="0">
                <a:sym typeface="+mn-ea"/>
              </a:rPr>
              <a:t>捕获错误信息（浏览器提供的错误信息</a:t>
            </a:r>
            <a:r>
              <a:rPr lang="zh-CN" altLang="en-US" dirty="0" smtClean="0">
                <a:sym typeface="+mn-ea"/>
              </a:rPr>
              <a:t>）  </a:t>
            </a:r>
            <a:r>
              <a:rPr lang="en-US" altLang="zh-CN" dirty="0" smtClean="0">
                <a:sym typeface="+mn-ea"/>
              </a:rPr>
              <a:t>try </a:t>
            </a:r>
            <a:r>
              <a:rPr lang="zh-CN" altLang="en-US" dirty="0" smtClean="0">
                <a:sym typeface="+mn-ea"/>
              </a:rPr>
              <a:t>试试   </a:t>
            </a:r>
            <a:r>
              <a:rPr lang="en-US" altLang="zh-CN" dirty="0" smtClean="0">
                <a:sym typeface="+mn-ea"/>
              </a:rPr>
              <a:t>catch </a:t>
            </a:r>
            <a:r>
              <a:rPr lang="zh-CN" altLang="en-US" dirty="0" smtClean="0"/>
              <a:t>拦住  </a:t>
            </a:r>
            <a:r>
              <a:rPr lang="en-US" altLang="zh-CN" dirty="0" smtClean="0"/>
              <a:t>finally  </a:t>
            </a:r>
            <a:r>
              <a:rPr lang="zh-CN" altLang="en-US" dirty="0" smtClean="0"/>
              <a:t>最后</a:t>
            </a:r>
            <a:endParaRPr lang="en-US" altLang="zh-CN" dirty="0" smtClean="0">
              <a:sym typeface="+mn-ea"/>
            </a:endParaRPr>
          </a:p>
          <a:p>
            <a:endParaRPr lang="en-US" altLang="zh-CN" dirty="0">
              <a:sym typeface="+mn-ea"/>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smtClean="0">
              <a:solidFill>
                <a:srgbClr val="C00000"/>
              </a:solidFill>
              <a:sym typeface="+mn-ea"/>
            </a:endParaRPr>
          </a:p>
          <a:p>
            <a:endParaRPr lang="en-US" altLang="zh-CN" dirty="0">
              <a:solidFill>
                <a:srgbClr val="C00000"/>
              </a:solidFill>
              <a:sym typeface="+mn-ea"/>
            </a:endParaRPr>
          </a:p>
        </p:txBody>
      </p:sp>
      <p:sp>
        <p:nvSpPr>
          <p:cNvPr id="9" name="文本占位符 3"/>
          <p:cNvSpPr txBox="1"/>
          <p:nvPr/>
        </p:nvSpPr>
        <p:spPr>
          <a:xfrm>
            <a:off x="5245099" y="2628365"/>
            <a:ext cx="7023101" cy="3073934"/>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spcBef>
                <a:spcPct val="20000"/>
              </a:spcBef>
              <a:spcAft>
                <a:spcPct val="0"/>
              </a:spcAft>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en-US" altLang="zh-CN" dirty="0"/>
              <a:t>1. try...catch </a:t>
            </a:r>
            <a:r>
              <a:rPr lang="zh-CN" altLang="en-US" dirty="0"/>
              <a:t>用于捕获错误信息</a:t>
            </a:r>
            <a:br>
              <a:rPr lang="zh-CN" altLang="en-US" dirty="0"/>
            </a:br>
            <a:r>
              <a:rPr lang="en-US" altLang="zh-CN" dirty="0"/>
              <a:t>2. </a:t>
            </a:r>
            <a:r>
              <a:rPr lang="zh-CN" altLang="en-US" dirty="0"/>
              <a:t>将预估可能发生错误的代码写在 </a:t>
            </a:r>
            <a:r>
              <a:rPr lang="en-US" altLang="zh-CN" dirty="0"/>
              <a:t>try </a:t>
            </a:r>
            <a:r>
              <a:rPr lang="zh-CN" altLang="en-US" dirty="0"/>
              <a:t>代码段中</a:t>
            </a:r>
            <a:br>
              <a:rPr lang="zh-CN" altLang="en-US" dirty="0"/>
            </a:br>
            <a:r>
              <a:rPr lang="en-US" altLang="zh-CN" dirty="0"/>
              <a:t>3. </a:t>
            </a:r>
            <a:r>
              <a:rPr lang="zh-CN" altLang="en-US" dirty="0"/>
              <a:t>如果 </a:t>
            </a:r>
            <a:r>
              <a:rPr lang="en-US" altLang="zh-CN" dirty="0"/>
              <a:t>try </a:t>
            </a:r>
            <a:r>
              <a:rPr lang="zh-CN" altLang="en-US" dirty="0"/>
              <a:t>代码段中出现错误后，会执行 </a:t>
            </a:r>
            <a:r>
              <a:rPr lang="en-US" altLang="zh-CN" dirty="0"/>
              <a:t>catch </a:t>
            </a:r>
            <a:r>
              <a:rPr lang="zh-CN" altLang="en-US" dirty="0"/>
              <a:t>代码段，并截获到</a:t>
            </a:r>
            <a:r>
              <a:rPr lang="zh-CN" altLang="en-US" dirty="0" smtClean="0"/>
              <a:t>错误信息</a:t>
            </a:r>
            <a:endParaRPr lang="en-US" altLang="zh-CN" dirty="0" smtClean="0"/>
          </a:p>
          <a:p>
            <a:pPr marL="0" indent="0">
              <a:buNone/>
            </a:pPr>
            <a:r>
              <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4. </a:t>
            </a:r>
            <a:r>
              <a:rPr lang="en-US" altLang="zh-CN" dirty="0">
                <a:latin typeface="阿里巴巴普惠体" panose="00020600040101010101" pitchFamily="18" charset="-122"/>
                <a:cs typeface="阿里巴巴普惠体" panose="00020600040101010101" pitchFamily="18" charset="-122"/>
              </a:rPr>
              <a:t>f</a:t>
            </a:r>
            <a:r>
              <a:rPr lang="en-US" altLang="zh-CN" dirty="0" smtClean="0"/>
              <a:t>inally  </a:t>
            </a:r>
            <a:r>
              <a:rPr lang="zh-CN" altLang="en-US" dirty="0" smtClean="0"/>
              <a:t>不管是否有错误，都会执行</a:t>
            </a:r>
            <a:r>
              <a:rPr lang="en-US" altLang="zh-CN" dirty="0" smtClean="0"/>
              <a:t> </a:t>
            </a:r>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endParaRPr lang="zh-CN" altLang="en-US"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indent="0">
              <a:buFont typeface="Wingdings" panose="05000000000000000000" pitchFamily="2" charset="2"/>
              <a:buNone/>
            </a:pPr>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609280" y="5537266"/>
            <a:ext cx="4066667" cy="106666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图片 7"/>
          <p:cNvPicPr>
            <a:picLocks noChangeAspect="1"/>
          </p:cNvPicPr>
          <p:nvPr/>
        </p:nvPicPr>
        <p:blipFill>
          <a:blip r:embed="rId2"/>
          <a:stretch>
            <a:fillRect/>
          </a:stretch>
        </p:blipFill>
        <p:spPr>
          <a:xfrm>
            <a:off x="787080" y="2058119"/>
            <a:ext cx="3401254" cy="34073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406918" y="1263417"/>
            <a:ext cx="7048482" cy="4708800"/>
          </a:xfrm>
        </p:spPr>
        <p:txBody>
          <a:bodyPr/>
          <a:lstStyle/>
          <a:p>
            <a:pPr>
              <a:lnSpc>
                <a:spcPct val="150000"/>
              </a:lnSpc>
            </a:pPr>
            <a:r>
              <a:rPr lang="zh-CN" altLang="en-US" dirty="0" smtClean="0"/>
              <a:t>捕获异常我们用</a:t>
            </a:r>
            <a:r>
              <a:rPr lang="zh-CN" altLang="en-US" dirty="0" smtClean="0"/>
              <a:t>那</a:t>
            </a:r>
            <a:r>
              <a:rPr lang="en-US" altLang="zh-CN" dirty="0"/>
              <a:t>3</a:t>
            </a:r>
            <a:r>
              <a:rPr lang="zh-CN" altLang="en-US" dirty="0" smtClean="0"/>
              <a:t>个</a:t>
            </a:r>
            <a:r>
              <a:rPr lang="zh-CN" altLang="en-US" dirty="0" smtClean="0"/>
              <a:t>关键字？可能会出现的错误代码</a:t>
            </a:r>
            <a:r>
              <a:rPr lang="zh-CN" altLang="en-US" dirty="0"/>
              <a:t>写到谁里面</a:t>
            </a:r>
            <a:endParaRPr lang="en-US" altLang="zh-CN" dirty="0" smtClean="0"/>
          </a:p>
          <a:p>
            <a:pPr marL="895350" lvl="1" indent="-285750">
              <a:lnSpc>
                <a:spcPct val="150000"/>
              </a:lnSpc>
              <a:buFont typeface="Wingdings" panose="05000000000000000000" pitchFamily="2" charset="2"/>
              <a:buChar char="Ø"/>
            </a:pP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try </a:t>
            </a: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catch  finally</a:t>
            </a: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try</a:t>
            </a: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smtClean="0"/>
              <a:t>怎么调用错误信息？</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利用</a:t>
            </a: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catch</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的参数  </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endParaRPr lang="zh-CN" altLang="en-US" dirty="0"/>
          </a:p>
        </p:txBody>
      </p:sp>
      <p:pic>
        <p:nvPicPr>
          <p:cNvPr id="4" name="图片 3"/>
          <p:cNvPicPr>
            <a:picLocks noChangeAspect="1"/>
          </p:cNvPicPr>
          <p:nvPr/>
        </p:nvPicPr>
        <p:blipFill>
          <a:blip r:embed="rId1"/>
          <a:stretch>
            <a:fillRect/>
          </a:stretch>
        </p:blipFill>
        <p:spPr>
          <a:xfrm>
            <a:off x="8054146" y="2853985"/>
            <a:ext cx="3401254" cy="34073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smtClean="0"/>
              <a:t>异常处理</a:t>
            </a:r>
            <a:endParaRPr lang="zh-CN" altLang="en-US" dirty="0"/>
          </a:p>
        </p:txBody>
      </p:sp>
      <p:sp>
        <p:nvSpPr>
          <p:cNvPr id="4" name="文本占位符 3"/>
          <p:cNvSpPr>
            <a:spLocks noGrp="1"/>
          </p:cNvSpPr>
          <p:nvPr>
            <p:ph type="body" idx="10"/>
          </p:nvPr>
        </p:nvSpPr>
        <p:spPr/>
        <p:txBody>
          <a:bodyPr/>
          <a:lstStyle/>
          <a:p>
            <a:r>
              <a:rPr lang="en-US" altLang="zh-CN" dirty="0">
                <a:solidFill>
                  <a:schemeClr val="tx1"/>
                </a:solidFill>
              </a:rPr>
              <a:t>throw </a:t>
            </a:r>
            <a:r>
              <a:rPr lang="zh-CN" altLang="en-US" dirty="0">
                <a:solidFill>
                  <a:schemeClr val="tx1"/>
                </a:solidFill>
              </a:rPr>
              <a:t>抛异常</a:t>
            </a:r>
            <a:endParaRPr lang="en-US" altLang="zh-CN" dirty="0" smtClean="0">
              <a:solidFill>
                <a:schemeClr val="tx1"/>
              </a:solidFill>
            </a:endParaRPr>
          </a:p>
          <a:p>
            <a:r>
              <a:rPr lang="en-US" altLang="zh-CN" dirty="0">
                <a:solidFill>
                  <a:schemeClr val="tx1"/>
                </a:solidFill>
              </a:rPr>
              <a:t>try /</a:t>
            </a:r>
            <a:r>
              <a:rPr lang="en-US" altLang="zh-CN" dirty="0" smtClean="0">
                <a:solidFill>
                  <a:schemeClr val="tx1"/>
                </a:solidFill>
              </a:rPr>
              <a:t>catch </a:t>
            </a:r>
            <a:r>
              <a:rPr lang="zh-CN" altLang="en-US" dirty="0" smtClean="0">
                <a:solidFill>
                  <a:schemeClr val="tx1"/>
                </a:solidFill>
              </a:rPr>
              <a:t>捕获异常</a:t>
            </a:r>
            <a:endParaRPr lang="en-US" altLang="zh-CN" dirty="0" smtClean="0">
              <a:solidFill>
                <a:schemeClr val="tx1"/>
              </a:solidFill>
            </a:endParaRPr>
          </a:p>
          <a:p>
            <a:r>
              <a:rPr lang="en-US" altLang="zh-CN" dirty="0">
                <a:solidFill>
                  <a:srgbClr val="C00000"/>
                </a:solidFill>
              </a:rPr>
              <a:t>debugger</a:t>
            </a:r>
            <a:endParaRPr lang="en-US" altLang="zh-CN" dirty="0" smtClean="0">
              <a:solidFill>
                <a:srgbClr val="C00000"/>
              </a:solidFill>
            </a:endParaRPr>
          </a:p>
        </p:txBody>
      </p:sp>
      <p:sp>
        <p:nvSpPr>
          <p:cNvPr id="5" name="文本占位符 4"/>
          <p:cNvSpPr>
            <a:spLocks noGrp="1"/>
          </p:cNvSpPr>
          <p:nvPr>
            <p:ph type="body" sz="quarter" idx="11"/>
          </p:nvPr>
        </p:nvSpPr>
        <p:spPr/>
        <p:txBody>
          <a:bodyPr/>
          <a:lstStyle/>
          <a:p>
            <a:r>
              <a:rPr lang="en-US" altLang="zh-CN" dirty="0" smtClean="0"/>
              <a:t>02</a:t>
            </a:r>
            <a:endParaRPr lang="zh-CN" altLang="en-US" dirty="0"/>
          </a:p>
        </p:txBody>
      </p:sp>
      <p:sp>
        <p:nvSpPr>
          <p:cNvPr id="2" name="Rectangle 1"/>
          <p:cNvSpPr>
            <a:spLocks noChangeArrowheads="1"/>
          </p:cNvSpPr>
          <p:nvPr/>
        </p:nvSpPr>
        <p:spPr bwMode="auto">
          <a:xfrm>
            <a:off x="3132666" y="4931042"/>
            <a:ext cx="63161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smtClean="0">
                <a:ln>
                  <a:noFill/>
                </a:ln>
                <a:solidFill>
                  <a:srgbClr val="00000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了解 JavaScript 中程序异常处理的方法，提升代码运行的健壮性。</a:t>
            </a:r>
            <a:r>
              <a:rPr kumimoji="0" lang="zh-CN" altLang="zh-CN" sz="1600" b="0" i="0" u="none" strike="noStrike" cap="none" normalizeH="0" baseline="0" smtClean="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zh-CN" altLang="zh-CN" sz="1600" b="0" i="0" u="none" strike="noStrike" cap="none" normalizeH="0" baseline="0" smtClean="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debugger</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pPr marL="0" indent="0">
              <a:buNone/>
            </a:pPr>
            <a:r>
              <a:rPr lang="zh-CN" altLang="en-US" dirty="0" smtClean="0">
                <a:sym typeface="+mn-ea"/>
              </a:rPr>
              <a:t>我们可以通过</a:t>
            </a:r>
            <a:r>
              <a:rPr lang="en-US" altLang="zh-CN" dirty="0" smtClean="0">
                <a:sym typeface="+mn-ea"/>
              </a:rPr>
              <a:t>try / catch </a:t>
            </a:r>
            <a:r>
              <a:rPr lang="zh-CN" altLang="en-US" dirty="0" smtClean="0">
                <a:sym typeface="+mn-ea"/>
              </a:rPr>
              <a:t>捕获错误信息（浏览器提供的错误信息）</a:t>
            </a:r>
            <a:endParaRPr lang="en-US" altLang="zh-CN" dirty="0" smtClean="0">
              <a:sym typeface="+mn-ea"/>
            </a:endParaRPr>
          </a:p>
          <a:p>
            <a:endParaRPr lang="en-US" altLang="zh-CN" dirty="0">
              <a:sym typeface="+mn-ea"/>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smtClean="0">
              <a:solidFill>
                <a:srgbClr val="C00000"/>
              </a:solidFill>
              <a:sym typeface="+mn-ea"/>
            </a:endParaRPr>
          </a:p>
          <a:p>
            <a:endParaRPr lang="en-US" altLang="zh-CN" dirty="0">
              <a:solidFill>
                <a:srgbClr val="C00000"/>
              </a:solidFill>
              <a:sym typeface="+mn-ea"/>
            </a:endParaRPr>
          </a:p>
        </p:txBody>
      </p:sp>
      <p:pic>
        <p:nvPicPr>
          <p:cNvPr id="3" name="图片 2"/>
          <p:cNvPicPr>
            <a:picLocks noChangeAspect="1"/>
          </p:cNvPicPr>
          <p:nvPr/>
        </p:nvPicPr>
        <p:blipFill>
          <a:blip r:embed="rId1"/>
          <a:stretch>
            <a:fillRect/>
          </a:stretch>
        </p:blipFill>
        <p:spPr>
          <a:xfrm>
            <a:off x="6697134" y="2759608"/>
            <a:ext cx="4955676" cy="217624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5" name="图片 4"/>
          <p:cNvPicPr>
            <a:picLocks noChangeAspect="1"/>
          </p:cNvPicPr>
          <p:nvPr/>
        </p:nvPicPr>
        <p:blipFill>
          <a:blip r:embed="rId2"/>
          <a:stretch>
            <a:fillRect/>
          </a:stretch>
        </p:blipFill>
        <p:spPr>
          <a:xfrm>
            <a:off x="799990" y="2673838"/>
            <a:ext cx="5333502" cy="22620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67200" y="1430867"/>
            <a:ext cx="6300000" cy="3318934"/>
          </a:xfrm>
        </p:spPr>
        <p:txBody>
          <a:bodyPr/>
          <a:lstStyle/>
          <a:p>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深浅拷贝</a:t>
            </a:r>
            <a:endPar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处理</a:t>
            </a:r>
            <a:r>
              <a:rPr lang="en-US" altLang="zh-CN"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endParaRPr lang="en-US" altLang="zh-CN"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性能</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优化</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综合案例</a:t>
            </a:r>
            <a:endPar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smtClean="0"/>
              <a:t>处理</a:t>
            </a:r>
            <a:r>
              <a:rPr lang="en-US" altLang="zh-CN" dirty="0" smtClean="0"/>
              <a:t>this</a:t>
            </a:r>
            <a:endParaRPr lang="zh-CN" altLang="en-US" dirty="0"/>
          </a:p>
        </p:txBody>
      </p:sp>
      <p:sp>
        <p:nvSpPr>
          <p:cNvPr id="4" name="文本占位符 3"/>
          <p:cNvSpPr>
            <a:spLocks noGrp="1"/>
          </p:cNvSpPr>
          <p:nvPr>
            <p:ph type="body" idx="10"/>
          </p:nvPr>
        </p:nvSpPr>
        <p:spPr/>
        <p:txBody>
          <a:bodyPr/>
          <a:lstStyle/>
          <a:p>
            <a:r>
              <a:rPr lang="en-US" altLang="zh-CN" dirty="0">
                <a:solidFill>
                  <a:srgbClr val="C00000"/>
                </a:solidFill>
              </a:rPr>
              <a:t>this</a:t>
            </a:r>
            <a:r>
              <a:rPr lang="zh-CN" altLang="en-US" dirty="0">
                <a:solidFill>
                  <a:srgbClr val="C00000"/>
                </a:solidFill>
              </a:rPr>
              <a:t>指向</a:t>
            </a:r>
            <a:endParaRPr lang="en-US" altLang="zh-CN" dirty="0" smtClean="0">
              <a:solidFill>
                <a:srgbClr val="C00000"/>
              </a:solidFill>
            </a:endParaRPr>
          </a:p>
          <a:p>
            <a:r>
              <a:rPr lang="zh-CN" altLang="en-US" dirty="0" smtClean="0"/>
              <a:t>改变</a:t>
            </a:r>
            <a:r>
              <a:rPr lang="en-US" altLang="zh-CN" dirty="0" smtClean="0"/>
              <a:t>this</a:t>
            </a:r>
            <a:endParaRPr lang="en-US" altLang="zh-CN" dirty="0" smtClean="0"/>
          </a:p>
        </p:txBody>
      </p:sp>
      <p:sp>
        <p:nvSpPr>
          <p:cNvPr id="5" name="文本占位符 4"/>
          <p:cNvSpPr>
            <a:spLocks noGrp="1"/>
          </p:cNvSpPr>
          <p:nvPr>
            <p:ph type="body" sz="quarter" idx="11"/>
          </p:nvPr>
        </p:nvSpPr>
        <p:spPr/>
        <p:txBody>
          <a:bodyPr/>
          <a:lstStyle/>
          <a:p>
            <a:r>
              <a:rPr lang="en-US" altLang="zh-CN" dirty="0" smtClean="0"/>
              <a:t>03</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en-US" altLang="zh-CN" dirty="0"/>
              <a:t>.</a:t>
            </a:r>
            <a:r>
              <a:rPr lang="en-US" altLang="zh-CN" dirty="0" smtClean="0"/>
              <a:t> </a:t>
            </a:r>
            <a:r>
              <a:rPr lang="zh-CN" altLang="en-US" dirty="0" smtClean="0"/>
              <a:t>深浅</a:t>
            </a:r>
            <a:r>
              <a:rPr lang="zh-CN" altLang="en-US" dirty="0"/>
              <a:t>拷贝</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开发中我们经常需要复制一个对象。如果直接用赋值会有下面问题：</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这</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好比有同学来</a:t>
            </a:r>
            <a:r>
              <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pink</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老师这里拷视频，竟然用的是剪切</a:t>
            </a:r>
            <a:r>
              <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气人不</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12220" y="2149190"/>
            <a:ext cx="5339008" cy="27360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p:cNvPicPr>
            <a:picLocks noChangeAspect="1"/>
          </p:cNvPicPr>
          <p:nvPr/>
        </p:nvPicPr>
        <p:blipFill>
          <a:blip r:embed="rId2"/>
          <a:stretch>
            <a:fillRect/>
          </a:stretch>
        </p:blipFill>
        <p:spPr>
          <a:xfrm>
            <a:off x="6570134" y="2381779"/>
            <a:ext cx="5405752" cy="2393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9" end="9"/>
                                            </p:txEl>
                                          </p:spTgt>
                                        </p:tgtEl>
                                        <p:attrNameLst>
                                          <p:attrName>style.visibility</p:attrName>
                                        </p:attrNameLst>
                                      </p:cBhvr>
                                      <p:to>
                                        <p:strVal val="visible"/>
                                      </p:to>
                                    </p:set>
                                    <p:animEffect transition="in" filter="fade">
                                      <p:cBhvr>
                                        <p:cTn id="12" dur="500"/>
                                        <p:tgtEl>
                                          <p:spTgt spid="4">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处理</a:t>
            </a:r>
            <a:r>
              <a:rPr lang="en-US" altLang="zh-CN" dirty="0" smtClean="0"/>
              <a:t>this</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endParaRPr lang="en-US" altLang="zh-CN" dirty="0">
              <a:sym typeface="+mn-ea"/>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smtClean="0">
              <a:solidFill>
                <a:srgbClr val="C00000"/>
              </a:solidFill>
              <a:sym typeface="+mn-ea"/>
            </a:endParaRPr>
          </a:p>
          <a:p>
            <a:endParaRPr lang="en-US" altLang="zh-CN" dirty="0">
              <a:solidFill>
                <a:srgbClr val="C00000"/>
              </a:solidFill>
              <a:sym typeface="+mn-ea"/>
            </a:endParaRPr>
          </a:p>
        </p:txBody>
      </p:sp>
      <p:sp>
        <p:nvSpPr>
          <p:cNvPr id="10" name="文本占位符 3"/>
          <p:cNvSpPr txBox="1"/>
          <p:nvPr/>
        </p:nvSpPr>
        <p:spPr>
          <a:xfrm>
            <a:off x="863280" y="1743599"/>
            <a:ext cx="10720800" cy="5148267"/>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spcBef>
                <a:spcPct val="20000"/>
              </a:spcBef>
              <a:spcAft>
                <a:spcPct val="0"/>
              </a:spcAft>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dirty="0"/>
              <a:t>this </a:t>
            </a:r>
            <a:r>
              <a:rPr lang="zh-CN" altLang="en-US" dirty="0"/>
              <a:t>是 </a:t>
            </a:r>
            <a:r>
              <a:rPr lang="en-US" altLang="zh-CN" dirty="0"/>
              <a:t>JavaScript </a:t>
            </a:r>
            <a:r>
              <a:rPr lang="zh-CN" altLang="en-US" dirty="0"/>
              <a:t>最具“魅惑”的知识点，不同的应用场合 </a:t>
            </a:r>
            <a:r>
              <a:rPr lang="en-US" altLang="zh-CN" dirty="0"/>
              <a:t>this </a:t>
            </a:r>
            <a:r>
              <a:rPr lang="zh-CN" altLang="en-US" dirty="0"/>
              <a:t>的取值可能会有意想不到的结果，在此我们对以往学习过的关于</a:t>
            </a:r>
            <a:r>
              <a:rPr lang="en-US" altLang="zh-CN" dirty="0"/>
              <a:t>【 this </a:t>
            </a:r>
            <a:r>
              <a:rPr lang="zh-CN" altLang="en-US" dirty="0"/>
              <a:t>默认的取值</a:t>
            </a:r>
            <a:r>
              <a:rPr lang="en-US" altLang="zh-CN" dirty="0"/>
              <a:t>】</a:t>
            </a:r>
            <a:r>
              <a:rPr lang="zh-CN" altLang="en-US" dirty="0"/>
              <a:t>情况进行归纳和总结</a:t>
            </a:r>
            <a:r>
              <a:rPr lang="zh-CN" altLang="en-US" dirty="0" smtClean="0"/>
              <a:t>。</a:t>
            </a:r>
            <a:endParaRPr lang="en-US" altLang="zh-CN" dirty="0" smtClean="0"/>
          </a:p>
          <a:p>
            <a:pPr marL="0" indent="0">
              <a:buNone/>
            </a:pPr>
            <a:r>
              <a:rPr lang="zh-CN" altLang="en-US" dirty="0" smtClean="0"/>
              <a:t>目标： 了解</a:t>
            </a:r>
            <a:r>
              <a:rPr lang="zh-CN" altLang="en-US" dirty="0"/>
              <a:t>函数中 </a:t>
            </a:r>
            <a:r>
              <a:rPr lang="en-US" altLang="zh-CN" dirty="0"/>
              <a:t>this </a:t>
            </a:r>
            <a:r>
              <a:rPr lang="zh-CN" altLang="en-US" dirty="0"/>
              <a:t>在不同场景下的默认值，知道动态指定函数 </a:t>
            </a:r>
            <a:r>
              <a:rPr lang="en-US" altLang="zh-CN" dirty="0"/>
              <a:t>this </a:t>
            </a:r>
            <a:r>
              <a:rPr lang="zh-CN" altLang="en-US" dirty="0"/>
              <a:t>值的</a:t>
            </a:r>
            <a:r>
              <a:rPr lang="zh-CN" altLang="en-US" dirty="0" smtClean="0"/>
              <a:t>方法</a:t>
            </a:r>
            <a:endParaRPr lang="en-US" altLang="zh-CN" dirty="0" smtClean="0"/>
          </a:p>
          <a:p>
            <a:pPr marL="0" indent="0">
              <a:buNone/>
            </a:pPr>
            <a:endParaRPr lang="en-US" altLang="zh-CN" dirty="0" smtClean="0">
              <a:sym typeface="+mn-ea"/>
            </a:endParaRPr>
          </a:p>
          <a:p>
            <a:pPr marL="0" indent="0">
              <a:buNone/>
            </a:pPr>
            <a:r>
              <a:rPr lang="zh-CN" altLang="en-US" dirty="0" smtClean="0">
                <a:sym typeface="+mn-ea"/>
              </a:rPr>
              <a:t>学习路径：</a:t>
            </a:r>
            <a:endParaRPr lang="en-US" altLang="zh-CN" dirty="0" smtClean="0">
              <a:sym typeface="+mn-ea"/>
            </a:endParaRPr>
          </a:p>
          <a:p>
            <a:pPr marL="342900" indent="-342900">
              <a:buAutoNum type="arabicPeriod"/>
            </a:pPr>
            <a:r>
              <a:rPr lang="zh-CN" altLang="en-US" dirty="0" smtClean="0">
                <a:solidFill>
                  <a:srgbClr val="C00000"/>
                </a:solidFill>
                <a:sym typeface="+mn-ea"/>
              </a:rPr>
              <a:t>普通函数</a:t>
            </a:r>
            <a:r>
              <a:rPr lang="en-US" altLang="zh-CN" dirty="0" smtClean="0">
                <a:solidFill>
                  <a:srgbClr val="C00000"/>
                </a:solidFill>
                <a:sym typeface="+mn-ea"/>
              </a:rPr>
              <a:t>this</a:t>
            </a:r>
            <a:r>
              <a:rPr lang="zh-CN" altLang="en-US" dirty="0" smtClean="0">
                <a:solidFill>
                  <a:srgbClr val="C00000"/>
                </a:solidFill>
                <a:sym typeface="+mn-ea"/>
              </a:rPr>
              <a:t>指向</a:t>
            </a:r>
            <a:endParaRPr lang="en-US" altLang="zh-CN" dirty="0" smtClean="0">
              <a:solidFill>
                <a:srgbClr val="C00000"/>
              </a:solidFill>
              <a:sym typeface="+mn-ea"/>
            </a:endParaRPr>
          </a:p>
          <a:p>
            <a:pPr marL="342900" indent="-342900">
              <a:buAutoNum type="arabicPeriod"/>
            </a:pPr>
            <a:r>
              <a:rPr lang="zh-CN" altLang="en-US" dirty="0" smtClean="0">
                <a:sym typeface="+mn-ea"/>
              </a:rPr>
              <a:t>箭头函数</a:t>
            </a:r>
            <a:r>
              <a:rPr lang="en-US" altLang="zh-CN" dirty="0" smtClean="0">
                <a:sym typeface="+mn-ea"/>
              </a:rPr>
              <a:t>this</a:t>
            </a:r>
            <a:r>
              <a:rPr lang="zh-CN" altLang="en-US" dirty="0" smtClean="0">
                <a:sym typeface="+mn-ea"/>
              </a:rPr>
              <a:t>指向</a:t>
            </a:r>
            <a:endParaRPr lang="zh-CN" altLang="en-US" dirty="0" smtClean="0">
              <a:sym typeface="+mn-ea"/>
            </a:endParaRPr>
          </a:p>
          <a:p>
            <a:pPr marL="0" indent="0">
              <a:buFont typeface="Wingdings" panose="05000000000000000000" pitchFamily="2" charset="2"/>
              <a:buNone/>
            </a:pPr>
            <a:endPar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solidFill>
                <a:srgbClr val="C00000"/>
              </a:solidFill>
              <a:sym typeface="+mn-ea"/>
            </a:endParaRPr>
          </a:p>
          <a:p>
            <a:endParaRPr lang="zh-CN" altLang="en-US" dirty="0">
              <a:solidFill>
                <a:srgbClr val="C00000"/>
              </a:solidFill>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en-US" altLang="zh-CN" dirty="0"/>
              <a:t>1 this</a:t>
            </a:r>
            <a:r>
              <a:rPr lang="zh-CN" altLang="en-US" dirty="0" smtClean="0"/>
              <a:t>指向</a:t>
            </a:r>
            <a:r>
              <a:rPr lang="en-US" altLang="zh-CN" dirty="0" smtClean="0"/>
              <a:t>-</a:t>
            </a:r>
            <a:r>
              <a:rPr lang="zh-CN" altLang="en-US" dirty="0" smtClean="0"/>
              <a:t>普通</a:t>
            </a:r>
            <a:r>
              <a:rPr lang="zh-CN" altLang="en-US" dirty="0"/>
              <a:t>函数</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endParaRPr lang="en-US" altLang="zh-CN" dirty="0">
              <a:sym typeface="+mn-ea"/>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smtClean="0">
              <a:solidFill>
                <a:srgbClr val="C00000"/>
              </a:solidFill>
              <a:sym typeface="+mn-ea"/>
            </a:endParaRPr>
          </a:p>
          <a:p>
            <a:endParaRPr lang="en-US" altLang="zh-CN" dirty="0">
              <a:solidFill>
                <a:srgbClr val="C00000"/>
              </a:solidFill>
              <a:sym typeface="+mn-ea"/>
            </a:endParaRPr>
          </a:p>
        </p:txBody>
      </p:sp>
      <p:sp>
        <p:nvSpPr>
          <p:cNvPr id="10" name="文本占位符 3"/>
          <p:cNvSpPr txBox="1"/>
          <p:nvPr/>
        </p:nvSpPr>
        <p:spPr>
          <a:xfrm>
            <a:off x="863280" y="1743599"/>
            <a:ext cx="10720800" cy="5148267"/>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spcBef>
                <a:spcPct val="20000"/>
              </a:spcBef>
              <a:spcAft>
                <a:spcPct val="0"/>
              </a:spcAft>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en-US" dirty="0" smtClean="0"/>
              <a:t>目标： 能说出普通函数的</a:t>
            </a:r>
            <a:r>
              <a:rPr lang="en-US" altLang="zh-CN" dirty="0" smtClean="0"/>
              <a:t>this</a:t>
            </a:r>
            <a:r>
              <a:rPr lang="zh-CN" altLang="en-US" dirty="0" smtClean="0"/>
              <a:t>指向</a:t>
            </a:r>
            <a:endParaRPr lang="en-US" altLang="zh-CN" dirty="0" smtClean="0"/>
          </a:p>
          <a:p>
            <a:pPr marL="0" indent="0">
              <a:buNone/>
            </a:pPr>
            <a:r>
              <a:rPr lang="zh-CN" altLang="en-US" dirty="0" smtClean="0"/>
              <a:t>普通</a:t>
            </a:r>
            <a:r>
              <a:rPr lang="zh-CN" altLang="en-US" dirty="0"/>
              <a:t>函数的调用方式决定了 </a:t>
            </a:r>
            <a:r>
              <a:rPr lang="en-US" altLang="zh-CN" dirty="0"/>
              <a:t>this </a:t>
            </a:r>
            <a:r>
              <a:rPr lang="zh-CN" altLang="en-US" dirty="0"/>
              <a:t>的值，即</a:t>
            </a:r>
            <a:r>
              <a:rPr lang="en-US" altLang="zh-CN" dirty="0"/>
              <a:t>【</a:t>
            </a:r>
            <a:r>
              <a:rPr lang="zh-CN" altLang="en-US" dirty="0"/>
              <a:t>谁调用 </a:t>
            </a:r>
            <a:r>
              <a:rPr lang="en-US" altLang="zh-CN" dirty="0"/>
              <a:t>this </a:t>
            </a:r>
            <a:r>
              <a:rPr lang="zh-CN" altLang="en-US" dirty="0"/>
              <a:t>的值指向谁</a:t>
            </a:r>
            <a:r>
              <a:rPr lang="en-US" altLang="zh-CN" dirty="0" smtClean="0"/>
              <a:t>】</a:t>
            </a:r>
            <a:endPar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t>普通函数没有明确调用者时 </a:t>
            </a:r>
            <a:r>
              <a:rPr lang="en-US" altLang="zh-CN" dirty="0"/>
              <a:t>this </a:t>
            </a:r>
            <a:r>
              <a:rPr lang="zh-CN" altLang="en-US" dirty="0"/>
              <a:t>值为 </a:t>
            </a:r>
            <a:r>
              <a:rPr lang="en-US" altLang="zh-CN" dirty="0" smtClean="0"/>
              <a:t>window</a:t>
            </a:r>
            <a:r>
              <a:rPr lang="zh-CN" altLang="en-US" dirty="0" smtClean="0"/>
              <a:t>，严格模式下没有调用者时 </a:t>
            </a:r>
            <a:r>
              <a:rPr lang="en-US" altLang="zh-CN" dirty="0" smtClean="0"/>
              <a:t>this </a:t>
            </a:r>
            <a:r>
              <a:rPr lang="zh-CN" altLang="en-US" dirty="0" smtClean="0"/>
              <a:t>的值为 </a:t>
            </a:r>
            <a:r>
              <a:rPr lang="en-US" altLang="zh-CN" dirty="0" smtClean="0"/>
              <a:t>undefined</a:t>
            </a:r>
            <a:endPar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solidFill>
                <a:srgbClr val="C00000"/>
              </a:solidFill>
              <a:sym typeface="+mn-ea"/>
            </a:endParaRPr>
          </a:p>
          <a:p>
            <a:endParaRPr lang="zh-CN" altLang="en-US" dirty="0">
              <a:solidFill>
                <a:srgbClr val="C00000"/>
              </a:solidFill>
              <a:sym typeface="+mn-ea"/>
            </a:endParaRPr>
          </a:p>
        </p:txBody>
      </p:sp>
      <p:pic>
        <p:nvPicPr>
          <p:cNvPr id="6" name="图片 5"/>
          <p:cNvPicPr>
            <a:picLocks noChangeAspect="1"/>
          </p:cNvPicPr>
          <p:nvPr/>
        </p:nvPicPr>
        <p:blipFill>
          <a:blip r:embed="rId1"/>
          <a:stretch>
            <a:fillRect/>
          </a:stretch>
        </p:blipFill>
        <p:spPr>
          <a:xfrm>
            <a:off x="981814" y="2961822"/>
            <a:ext cx="3507115" cy="28678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p:cNvPicPr>
            <a:picLocks noChangeAspect="1"/>
          </p:cNvPicPr>
          <p:nvPr/>
        </p:nvPicPr>
        <p:blipFill>
          <a:blip r:embed="rId2"/>
          <a:stretch>
            <a:fillRect/>
          </a:stretch>
        </p:blipFill>
        <p:spPr>
          <a:xfrm>
            <a:off x="5418665" y="2805755"/>
            <a:ext cx="2825009" cy="30239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图片 2"/>
          <p:cNvPicPr>
            <a:picLocks noChangeAspect="1"/>
          </p:cNvPicPr>
          <p:nvPr/>
        </p:nvPicPr>
        <p:blipFill>
          <a:blip r:embed="rId3"/>
          <a:stretch>
            <a:fillRect/>
          </a:stretch>
        </p:blipFill>
        <p:spPr>
          <a:xfrm>
            <a:off x="8450967" y="3636764"/>
            <a:ext cx="3445581" cy="1361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627051" y="1788351"/>
            <a:ext cx="7048482" cy="3943583"/>
          </a:xfrm>
        </p:spPr>
        <p:txBody>
          <a:bodyPr/>
          <a:lstStyle/>
          <a:p>
            <a:pPr>
              <a:lnSpc>
                <a:spcPct val="150000"/>
              </a:lnSpc>
            </a:pPr>
            <a:r>
              <a:rPr lang="zh-CN" altLang="en-US" dirty="0" smtClean="0"/>
              <a:t>普通函数</a:t>
            </a:r>
            <a:r>
              <a:rPr lang="en-US" altLang="zh-CN" dirty="0" smtClean="0"/>
              <a:t>this</a:t>
            </a:r>
            <a:r>
              <a:rPr lang="zh-CN" altLang="en-US" dirty="0" smtClean="0"/>
              <a:t>指向我们怎么记忆？</a:t>
            </a:r>
            <a:endParaRPr lang="en-US" altLang="zh-CN" dirty="0" smtClean="0"/>
          </a:p>
          <a:p>
            <a:pPr marL="895350" lvl="1" indent="-285750">
              <a:lnSpc>
                <a:spcPct val="150000"/>
              </a:lnSpc>
              <a:buFont typeface="Wingdings" panose="05000000000000000000" pitchFamily="2" charset="2"/>
              <a:buChar char="Ø"/>
            </a:pP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谁调用 </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的值指向谁</a:t>
            </a: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smtClean="0"/>
              <a:t>普通函数严格模式下指向谁？</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严格模式下指向 </a:t>
            </a: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undefined</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this</a:t>
            </a:r>
            <a:r>
              <a:rPr lang="zh-CN" altLang="en-US" dirty="0" smtClean="0"/>
              <a:t>指向</a:t>
            </a:r>
            <a:r>
              <a:rPr lang="en-US" altLang="zh-CN" dirty="0" smtClean="0"/>
              <a:t>-</a:t>
            </a:r>
            <a:r>
              <a:rPr lang="zh-CN" altLang="en-US" dirty="0" smtClean="0"/>
              <a:t>箭头函数</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endParaRPr lang="en-US" altLang="zh-CN" dirty="0">
              <a:sym typeface="+mn-ea"/>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smtClean="0">
              <a:solidFill>
                <a:srgbClr val="C00000"/>
              </a:solidFill>
              <a:sym typeface="+mn-ea"/>
            </a:endParaRPr>
          </a:p>
          <a:p>
            <a:endParaRPr lang="en-US" altLang="zh-CN" dirty="0">
              <a:solidFill>
                <a:srgbClr val="C00000"/>
              </a:solidFill>
              <a:sym typeface="+mn-ea"/>
            </a:endParaRPr>
          </a:p>
        </p:txBody>
      </p:sp>
      <p:sp>
        <p:nvSpPr>
          <p:cNvPr id="10" name="文本占位符 3"/>
          <p:cNvSpPr txBox="1"/>
          <p:nvPr/>
        </p:nvSpPr>
        <p:spPr>
          <a:xfrm>
            <a:off x="863279" y="1743599"/>
            <a:ext cx="11210187" cy="5148267"/>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spcBef>
                <a:spcPct val="20000"/>
              </a:spcBef>
              <a:spcAft>
                <a:spcPct val="0"/>
              </a:spcAft>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en-US" dirty="0" smtClean="0"/>
              <a:t>目标： 能说出箭头函数的</a:t>
            </a:r>
            <a:r>
              <a:rPr lang="en-US" altLang="zh-CN" dirty="0" smtClean="0"/>
              <a:t>this</a:t>
            </a:r>
            <a:r>
              <a:rPr lang="zh-CN" altLang="en-US" dirty="0" smtClean="0"/>
              <a:t>指向</a:t>
            </a:r>
            <a:endParaRPr lang="en-US" altLang="zh-CN" dirty="0" smtClean="0"/>
          </a:p>
          <a:p>
            <a:pPr marL="0" indent="0">
              <a:buNone/>
            </a:pPr>
            <a:r>
              <a:rPr lang="zh-CN" altLang="en-US" dirty="0"/>
              <a:t>箭头函数中的 </a:t>
            </a:r>
            <a:r>
              <a:rPr lang="en-US" altLang="zh-CN" dirty="0"/>
              <a:t>this </a:t>
            </a:r>
            <a:r>
              <a:rPr lang="zh-CN" altLang="en-US" dirty="0"/>
              <a:t>与普通函数完全不同，也不受调用方式的影响，事实上</a:t>
            </a:r>
            <a:r>
              <a:rPr lang="zh-CN" altLang="en-US" dirty="0">
                <a:solidFill>
                  <a:srgbClr val="C00000"/>
                </a:solidFill>
              </a:rPr>
              <a:t>箭头函数中并不存在 </a:t>
            </a:r>
            <a:r>
              <a:rPr lang="en-US" altLang="zh-CN" dirty="0">
                <a:solidFill>
                  <a:srgbClr val="C00000"/>
                </a:solidFill>
              </a:rPr>
              <a:t>this </a:t>
            </a:r>
            <a:r>
              <a:rPr lang="zh-CN" altLang="en-US" dirty="0" smtClean="0"/>
              <a:t>！</a:t>
            </a:r>
            <a:endParaRPr lang="en-US" altLang="zh-CN" dirty="0" smtClean="0"/>
          </a:p>
          <a:p>
            <a:pPr marL="0" indent="0">
              <a:buNone/>
            </a:pPr>
            <a:r>
              <a:rPr lang="en-US" altLang="zh-CN" dirty="0" smtClean="0"/>
              <a:t>1.</a:t>
            </a:r>
            <a:r>
              <a:rPr lang="zh-CN" altLang="en-US" dirty="0" smtClean="0"/>
              <a:t> 箭头</a:t>
            </a:r>
            <a:r>
              <a:rPr lang="zh-CN" altLang="en-US" dirty="0"/>
              <a:t>函数会默认帮我们绑定外层 </a:t>
            </a:r>
            <a:r>
              <a:rPr lang="en-US" altLang="zh-CN" dirty="0"/>
              <a:t>this </a:t>
            </a:r>
            <a:r>
              <a:rPr lang="zh-CN" altLang="en-US" dirty="0"/>
              <a:t>的值，所以在箭头函数中 </a:t>
            </a:r>
            <a:r>
              <a:rPr lang="en-US" altLang="zh-CN" dirty="0"/>
              <a:t>this </a:t>
            </a:r>
            <a:r>
              <a:rPr lang="zh-CN" altLang="en-US" dirty="0"/>
              <a:t>的值和外层的 </a:t>
            </a:r>
            <a:r>
              <a:rPr lang="en-US" altLang="zh-CN" dirty="0"/>
              <a:t>this </a:t>
            </a:r>
            <a:r>
              <a:rPr lang="zh-CN" altLang="en-US" dirty="0"/>
              <a:t>是一样</a:t>
            </a:r>
            <a:r>
              <a:rPr lang="zh-CN" altLang="en-US" dirty="0" smtClean="0"/>
              <a:t>的</a:t>
            </a:r>
            <a:endParaRPr lang="zh-CN" altLang="en-US" dirty="0"/>
          </a:p>
          <a:p>
            <a:pPr marL="0" indent="0">
              <a:buNone/>
            </a:pPr>
            <a:r>
              <a:rPr lang="en-US" altLang="zh-CN" dirty="0"/>
              <a:t>2.</a:t>
            </a:r>
            <a:r>
              <a:rPr lang="zh-CN" altLang="en-US" dirty="0"/>
              <a:t>箭头函数中的</a:t>
            </a:r>
            <a:r>
              <a:rPr lang="en-US" altLang="zh-CN" dirty="0"/>
              <a:t>this</a:t>
            </a:r>
            <a:r>
              <a:rPr lang="zh-CN" altLang="en-US" dirty="0"/>
              <a:t>引用的就是最近作用域中的</a:t>
            </a:r>
            <a:r>
              <a:rPr lang="en-US" altLang="zh-CN" dirty="0"/>
              <a:t>this</a:t>
            </a:r>
            <a:endParaRPr lang="en-US" altLang="zh-CN" dirty="0"/>
          </a:p>
          <a:p>
            <a:pPr marL="0" indent="0">
              <a:buNone/>
            </a:pPr>
            <a:r>
              <a:rPr lang="en-US" altLang="zh-CN" dirty="0"/>
              <a:t>3.</a:t>
            </a:r>
            <a:r>
              <a:rPr lang="zh-CN" altLang="en-US" dirty="0"/>
              <a:t>向外层作用域中，一层一层查找</a:t>
            </a:r>
            <a:r>
              <a:rPr lang="en-US" altLang="zh-CN" dirty="0"/>
              <a:t>this</a:t>
            </a:r>
            <a:r>
              <a:rPr lang="zh-CN" altLang="en-US" dirty="0"/>
              <a:t>，直到有</a:t>
            </a:r>
            <a:r>
              <a:rPr lang="en-US" altLang="zh-CN" dirty="0"/>
              <a:t>this</a:t>
            </a:r>
            <a:r>
              <a:rPr lang="zh-CN" altLang="en-US" dirty="0"/>
              <a:t>的定义</a:t>
            </a:r>
            <a:endParaRPr lang="zh-CN" altLang="en-US" dirty="0"/>
          </a:p>
          <a:p>
            <a:pPr marL="0" indent="0">
              <a:buNone/>
            </a:pPr>
            <a:r>
              <a:rPr lang="en-US" altLang="zh-CN" dirty="0">
                <a:solidFill>
                  <a:srgbClr val="FF0000"/>
                </a:solidFill>
              </a:rPr>
              <a:t>4. </a:t>
            </a:r>
            <a:r>
              <a:rPr dirty="0">
                <a:solidFill>
                  <a:srgbClr val="FF0000"/>
                </a:solidFill>
              </a:rPr>
              <a:t>箭头函数的</a:t>
            </a:r>
            <a:r>
              <a:rPr lang="en-US" altLang="zh-CN" dirty="0">
                <a:solidFill>
                  <a:srgbClr val="FF0000"/>
                </a:solidFill>
              </a:rPr>
              <a:t>this</a:t>
            </a:r>
            <a:r>
              <a:rPr dirty="0">
                <a:solidFill>
                  <a:srgbClr val="FF0000"/>
                </a:solidFill>
              </a:rPr>
              <a:t>指向外层作用域中的</a:t>
            </a:r>
            <a:r>
              <a:rPr lang="en-US" altLang="zh-CN" dirty="0">
                <a:solidFill>
                  <a:srgbClr val="FF0000"/>
                </a:solidFill>
              </a:rPr>
              <a:t>this</a:t>
            </a:r>
            <a:endParaRPr lang="zh-CN" altLang="en-US" dirty="0"/>
          </a:p>
          <a:p>
            <a:pPr marL="0" indent="0">
              <a:buNone/>
            </a:pPr>
            <a:endParaRPr lang="en-US" altLang="zh-CN" b="1"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solidFill>
                <a:srgbClr val="C00000"/>
              </a:solidFill>
              <a:sym typeface="+mn-ea"/>
            </a:endParaRPr>
          </a:p>
          <a:p>
            <a:endParaRPr lang="zh-CN" altLang="en-US" dirty="0">
              <a:solidFill>
                <a:srgbClr val="C00000"/>
              </a:solidFill>
              <a:sym typeface="+mn-ea"/>
            </a:endParaRPr>
          </a:p>
        </p:txBody>
      </p:sp>
      <p:pic>
        <p:nvPicPr>
          <p:cNvPr id="3" name="图片 2"/>
          <p:cNvPicPr>
            <a:picLocks noChangeAspect="1"/>
          </p:cNvPicPr>
          <p:nvPr/>
        </p:nvPicPr>
        <p:blipFill>
          <a:blip r:embed="rId1"/>
          <a:stretch>
            <a:fillRect/>
          </a:stretch>
        </p:blipFill>
        <p:spPr>
          <a:xfrm>
            <a:off x="863279" y="4582352"/>
            <a:ext cx="6590476" cy="15904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图片 4"/>
          <p:cNvPicPr>
            <a:picLocks noChangeAspect="1"/>
          </p:cNvPicPr>
          <p:nvPr/>
        </p:nvPicPr>
        <p:blipFill>
          <a:blip r:embed="rId2"/>
          <a:stretch>
            <a:fillRect/>
          </a:stretch>
        </p:blipFill>
        <p:spPr>
          <a:xfrm>
            <a:off x="7842918" y="4582352"/>
            <a:ext cx="3808794" cy="16048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this</a:t>
            </a:r>
            <a:r>
              <a:rPr lang="zh-CN" altLang="en-US" dirty="0"/>
              <a:t>指向</a:t>
            </a:r>
            <a:r>
              <a:rPr lang="en-US" altLang="zh-CN" dirty="0"/>
              <a:t>-</a:t>
            </a:r>
            <a:r>
              <a:rPr lang="zh-CN" altLang="en-US" dirty="0"/>
              <a:t>箭头函数</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endParaRPr lang="en-US" altLang="zh-CN" dirty="0">
              <a:sym typeface="+mn-ea"/>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smtClean="0">
              <a:solidFill>
                <a:srgbClr val="C00000"/>
              </a:solidFill>
              <a:sym typeface="+mn-ea"/>
            </a:endParaRPr>
          </a:p>
          <a:p>
            <a:endParaRPr lang="en-US" altLang="zh-CN" dirty="0">
              <a:solidFill>
                <a:srgbClr val="C00000"/>
              </a:solidFill>
              <a:sym typeface="+mn-ea"/>
            </a:endParaRPr>
          </a:p>
        </p:txBody>
      </p:sp>
      <p:sp>
        <p:nvSpPr>
          <p:cNvPr id="10" name="文本占位符 3"/>
          <p:cNvSpPr txBox="1"/>
          <p:nvPr/>
        </p:nvSpPr>
        <p:spPr>
          <a:xfrm>
            <a:off x="863280" y="1743599"/>
            <a:ext cx="10720800" cy="5148267"/>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spcBef>
                <a:spcPct val="20000"/>
              </a:spcBef>
              <a:spcAft>
                <a:spcPct val="0"/>
              </a:spcAft>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en-US" b="1" dirty="0" smtClean="0"/>
              <a:t>注意情况</a:t>
            </a:r>
            <a:r>
              <a:rPr lang="en-US" altLang="zh-CN" b="1" dirty="0" smtClean="0"/>
              <a:t>1</a:t>
            </a:r>
            <a:r>
              <a:rPr lang="zh-CN" altLang="en-US" b="1" dirty="0" smtClean="0"/>
              <a:t>：</a:t>
            </a:r>
            <a:endParaRPr lang="en-US" altLang="zh-CN" b="1" dirty="0" smtClean="0"/>
          </a:p>
          <a:p>
            <a:pPr marL="0" indent="0">
              <a:buNone/>
            </a:pPr>
            <a:r>
              <a:rPr lang="zh-CN" altLang="en-US" dirty="0" smtClean="0"/>
              <a:t>在</a:t>
            </a:r>
            <a:r>
              <a:rPr lang="zh-CN" altLang="en-US" dirty="0"/>
              <a:t>开发中</a:t>
            </a:r>
            <a:r>
              <a:rPr lang="en-US" altLang="zh-CN" dirty="0"/>
              <a:t>【</a:t>
            </a:r>
            <a:r>
              <a:rPr lang="zh-CN" altLang="en-US" dirty="0"/>
              <a:t>使用箭头函数前需要考虑函数中 </a:t>
            </a:r>
            <a:r>
              <a:rPr lang="en-US" altLang="zh-CN" dirty="0"/>
              <a:t>this </a:t>
            </a:r>
            <a:r>
              <a:rPr lang="zh-CN" altLang="en-US" dirty="0"/>
              <a:t>的值</a:t>
            </a:r>
            <a:r>
              <a:rPr lang="en-US" altLang="zh-CN" dirty="0"/>
              <a:t>】</a:t>
            </a:r>
            <a:r>
              <a:rPr lang="zh-CN" altLang="en-US" dirty="0"/>
              <a:t>，事件回调函数使用箭头函数时，</a:t>
            </a:r>
            <a:r>
              <a:rPr lang="en-US" altLang="zh-CN" dirty="0"/>
              <a:t>this </a:t>
            </a:r>
            <a:r>
              <a:rPr lang="zh-CN" altLang="en-US" dirty="0"/>
              <a:t>为全局的 </a:t>
            </a:r>
            <a:r>
              <a:rPr lang="en-US" altLang="zh-CN" dirty="0" smtClean="0"/>
              <a:t>window</a:t>
            </a:r>
            <a:endParaRPr lang="en-US" altLang="zh-CN" dirty="0" smtClean="0"/>
          </a:p>
          <a:p>
            <a:pPr marL="0" indent="0">
              <a:buNone/>
            </a:pPr>
            <a:r>
              <a:rPr lang="zh-CN" altLang="en-US" dirty="0" smtClean="0"/>
              <a:t>因此</a:t>
            </a:r>
            <a:r>
              <a:rPr lang="en-US" altLang="zh-CN" dirty="0"/>
              <a:t>DOM</a:t>
            </a:r>
            <a:r>
              <a:rPr lang="zh-CN" altLang="en-US" dirty="0"/>
              <a:t>事件回调函</a:t>
            </a:r>
            <a:r>
              <a:rPr lang="zh-CN" altLang="en-US" dirty="0" smtClean="0"/>
              <a:t>数</a:t>
            </a:r>
            <a:r>
              <a:rPr lang="zh-CN" altLang="en-US" dirty="0" smtClean="0">
                <a:solidFill>
                  <a:srgbClr val="C00000"/>
                </a:solidFill>
              </a:rPr>
              <a:t>如果里面需要</a:t>
            </a:r>
            <a:r>
              <a:rPr lang="en-US" altLang="zh-CN" dirty="0" smtClean="0"/>
              <a:t>DOM</a:t>
            </a:r>
            <a:r>
              <a:rPr lang="zh-CN" altLang="en-US" dirty="0" smtClean="0"/>
              <a:t>对象的</a:t>
            </a:r>
            <a:r>
              <a:rPr lang="en-US" altLang="zh-CN" dirty="0" smtClean="0"/>
              <a:t>this</a:t>
            </a:r>
            <a:r>
              <a:rPr lang="zh-CN" altLang="en-US" dirty="0" smtClean="0"/>
              <a:t>，则不</a:t>
            </a:r>
            <a:r>
              <a:rPr lang="zh-CN" altLang="en-US" dirty="0"/>
              <a:t>推荐使用箭头函数</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solidFill>
                <a:srgbClr val="C00000"/>
              </a:solidFill>
              <a:sym typeface="+mn-ea"/>
            </a:endParaRPr>
          </a:p>
          <a:p>
            <a:endParaRPr lang="zh-CN" altLang="en-US" dirty="0">
              <a:solidFill>
                <a:srgbClr val="C00000"/>
              </a:solidFill>
              <a:sym typeface="+mn-ea"/>
            </a:endParaRPr>
          </a:p>
        </p:txBody>
      </p:sp>
      <p:pic>
        <p:nvPicPr>
          <p:cNvPr id="6" name="图片 5"/>
          <p:cNvPicPr>
            <a:picLocks noChangeAspect="1"/>
          </p:cNvPicPr>
          <p:nvPr/>
        </p:nvPicPr>
        <p:blipFill>
          <a:blip r:embed="rId1"/>
          <a:stretch>
            <a:fillRect/>
          </a:stretch>
        </p:blipFill>
        <p:spPr>
          <a:xfrm>
            <a:off x="943791" y="3176762"/>
            <a:ext cx="4356342" cy="26536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this</a:t>
            </a:r>
            <a:r>
              <a:rPr lang="zh-CN" altLang="en-US" dirty="0"/>
              <a:t>指向</a:t>
            </a:r>
            <a:r>
              <a:rPr lang="en-US" altLang="zh-CN" dirty="0"/>
              <a:t>-</a:t>
            </a:r>
            <a:r>
              <a:rPr lang="zh-CN" altLang="en-US" dirty="0"/>
              <a:t>箭头函数</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endParaRPr lang="en-US" altLang="zh-CN" dirty="0">
              <a:sym typeface="+mn-ea"/>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smtClean="0">
              <a:solidFill>
                <a:srgbClr val="C00000"/>
              </a:solidFill>
              <a:sym typeface="+mn-ea"/>
            </a:endParaRPr>
          </a:p>
          <a:p>
            <a:endParaRPr lang="en-US" altLang="zh-CN" dirty="0">
              <a:solidFill>
                <a:srgbClr val="C00000"/>
              </a:solidFill>
              <a:sym typeface="+mn-ea"/>
            </a:endParaRPr>
          </a:p>
        </p:txBody>
      </p:sp>
      <p:sp>
        <p:nvSpPr>
          <p:cNvPr id="10" name="文本占位符 3"/>
          <p:cNvSpPr txBox="1"/>
          <p:nvPr/>
        </p:nvSpPr>
        <p:spPr>
          <a:xfrm>
            <a:off x="863280" y="1743599"/>
            <a:ext cx="10720800" cy="5148267"/>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spcBef>
                <a:spcPct val="20000"/>
              </a:spcBef>
              <a:spcAft>
                <a:spcPct val="0"/>
              </a:spcAft>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en-US" b="1" dirty="0" smtClean="0"/>
              <a:t>注意情况</a:t>
            </a:r>
            <a:r>
              <a:rPr lang="en-US" altLang="zh-CN" b="1" dirty="0"/>
              <a:t>2</a:t>
            </a:r>
            <a:r>
              <a:rPr lang="zh-CN" altLang="en-US" b="1" dirty="0" smtClean="0"/>
              <a:t>：</a:t>
            </a:r>
            <a:endParaRPr lang="en-US" altLang="zh-CN" b="1" dirty="0" smtClean="0"/>
          </a:p>
          <a:p>
            <a:pPr marL="0" indent="0">
              <a:buNone/>
            </a:pPr>
            <a:r>
              <a:rPr lang="zh-CN" altLang="en-US" dirty="0"/>
              <a:t>同样由于箭头函数 </a:t>
            </a:r>
            <a:r>
              <a:rPr lang="en-US" altLang="zh-CN" dirty="0"/>
              <a:t>this </a:t>
            </a:r>
            <a:r>
              <a:rPr lang="zh-CN" altLang="en-US" dirty="0"/>
              <a:t>的原因，基于原型的面向对象也不推荐采用箭头函数</a:t>
            </a: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solidFill>
                <a:srgbClr val="C00000"/>
              </a:solidFill>
              <a:sym typeface="+mn-ea"/>
            </a:endParaRPr>
          </a:p>
          <a:p>
            <a:endParaRPr lang="zh-CN" altLang="en-US" dirty="0">
              <a:solidFill>
                <a:srgbClr val="C00000"/>
              </a:solidFill>
              <a:sym typeface="+mn-ea"/>
            </a:endParaRPr>
          </a:p>
        </p:txBody>
      </p:sp>
      <p:pic>
        <p:nvPicPr>
          <p:cNvPr id="3" name="图片 2"/>
          <p:cNvPicPr>
            <a:picLocks noChangeAspect="1"/>
          </p:cNvPicPr>
          <p:nvPr/>
        </p:nvPicPr>
        <p:blipFill>
          <a:blip r:embed="rId1"/>
          <a:stretch>
            <a:fillRect/>
          </a:stretch>
        </p:blipFill>
        <p:spPr>
          <a:xfrm>
            <a:off x="947946" y="2782514"/>
            <a:ext cx="3514286" cy="2495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文本占位符 3"/>
          <p:cNvSpPr txBox="1"/>
          <p:nvPr/>
        </p:nvSpPr>
        <p:spPr>
          <a:xfrm>
            <a:off x="5168899" y="2780765"/>
            <a:ext cx="7023101" cy="3073934"/>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spcBef>
                <a:spcPct val="20000"/>
              </a:spcBef>
              <a:spcAft>
                <a:spcPct val="0"/>
              </a:spcAft>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en-US" altLang="zh-CN" dirty="0"/>
              <a:t>1. </a:t>
            </a:r>
            <a:r>
              <a:rPr lang="zh-CN" altLang="en-US" dirty="0"/>
              <a:t>函数内不存在</a:t>
            </a:r>
            <a:r>
              <a:rPr lang="en-US" altLang="zh-CN" dirty="0"/>
              <a:t>this</a:t>
            </a:r>
            <a:r>
              <a:rPr lang="zh-CN" altLang="en-US" dirty="0"/>
              <a:t>，沿用上一级的</a:t>
            </a:r>
            <a:endParaRPr lang="zh-CN" altLang="en-US" dirty="0"/>
          </a:p>
          <a:p>
            <a:pPr marL="0" indent="0">
              <a:buNone/>
            </a:pPr>
            <a:r>
              <a:rPr lang="en-US" altLang="zh-CN" dirty="0" smtClean="0"/>
              <a:t>2.</a:t>
            </a:r>
            <a:r>
              <a:rPr lang="zh-CN" altLang="en-US" dirty="0" smtClean="0"/>
              <a:t>不适用</a:t>
            </a:r>
            <a:endParaRPr lang="zh-CN" altLang="en-US" dirty="0"/>
          </a:p>
          <a:p>
            <a:pPr>
              <a:buFont typeface="Wingdings" panose="05000000000000000000" pitchFamily="2" charset="2"/>
              <a:buChar char="Ø"/>
            </a:pPr>
            <a:r>
              <a:rPr lang="zh-CN" altLang="en-US" dirty="0" smtClean="0"/>
              <a:t>构造</a:t>
            </a:r>
            <a:r>
              <a:rPr lang="zh-CN" altLang="en-US" dirty="0"/>
              <a:t>函数，</a:t>
            </a:r>
            <a:r>
              <a:rPr lang="zh-CN" altLang="en-US" dirty="0" smtClean="0"/>
              <a:t>原型函数，</a:t>
            </a:r>
            <a:r>
              <a:rPr lang="en-US" altLang="zh-CN" dirty="0" err="1" smtClean="0"/>
              <a:t>dom</a:t>
            </a:r>
            <a:r>
              <a:rPr lang="zh-CN" altLang="en-US" dirty="0"/>
              <a:t>事件</a:t>
            </a:r>
            <a:r>
              <a:rPr lang="zh-CN" altLang="en-US" dirty="0" smtClean="0"/>
              <a:t>函数等等</a:t>
            </a:r>
            <a:endParaRPr lang="zh-CN" altLang="en-US" dirty="0"/>
          </a:p>
          <a:p>
            <a:pPr marL="0" indent="0">
              <a:buNone/>
            </a:pPr>
            <a:r>
              <a:rPr lang="en-US" altLang="zh-CN" dirty="0" smtClean="0"/>
              <a:t>3. </a:t>
            </a:r>
            <a:r>
              <a:rPr lang="zh-CN" altLang="en-US" dirty="0" smtClean="0"/>
              <a:t>适用</a:t>
            </a:r>
            <a:endParaRPr lang="zh-CN" altLang="en-US" dirty="0"/>
          </a:p>
          <a:p>
            <a:pPr>
              <a:buFont typeface="Wingdings" panose="05000000000000000000" pitchFamily="2" charset="2"/>
              <a:buChar char="Ø"/>
            </a:pPr>
            <a:r>
              <a:rPr lang="zh-CN" altLang="en-US" dirty="0" smtClean="0"/>
              <a:t>需要</a:t>
            </a:r>
            <a:r>
              <a:rPr lang="zh-CN" altLang="en-US" dirty="0"/>
              <a:t>使用上层</a:t>
            </a:r>
            <a:r>
              <a:rPr lang="en-US" altLang="zh-CN" dirty="0"/>
              <a:t>this</a:t>
            </a:r>
            <a:r>
              <a:rPr lang="zh-CN" altLang="en-US" dirty="0"/>
              <a:t>的地方</a:t>
            </a:r>
            <a:endParaRPr lang="zh-CN" altLang="en-US" dirty="0"/>
          </a:p>
          <a:p>
            <a:pPr marL="0" indent="0">
              <a:buNone/>
            </a:pPr>
            <a:r>
              <a:rPr lang="en-US" altLang="zh-CN" dirty="0" smtClean="0"/>
              <a:t>4. </a:t>
            </a:r>
            <a:r>
              <a:rPr lang="zh-CN" altLang="en-US" dirty="0" smtClean="0"/>
              <a:t>使用</a:t>
            </a:r>
            <a:r>
              <a:rPr lang="zh-CN" altLang="en-US" dirty="0"/>
              <a:t>正确的话，它会在很多地方带来方便，后面我们会大量使用慢慢体会</a:t>
            </a:r>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zh-CN" altLang="en-US"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endParaRPr lang="zh-CN" altLang="en-US"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0" indent="0">
              <a:buFont typeface="Wingdings" panose="05000000000000000000" pitchFamily="2" charset="2"/>
              <a:buNone/>
            </a:pPr>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533918" y="1779885"/>
            <a:ext cx="7048482" cy="3943583"/>
          </a:xfrm>
        </p:spPr>
        <p:txBody>
          <a:bodyPr/>
          <a:lstStyle/>
          <a:p>
            <a:r>
              <a:rPr lang="zh-CN" altLang="en-US" dirty="0"/>
              <a:t>函数内不存在</a:t>
            </a:r>
            <a:r>
              <a:rPr lang="en-US" altLang="zh-CN" dirty="0"/>
              <a:t>this</a:t>
            </a:r>
            <a:r>
              <a:rPr lang="zh-CN" altLang="en-US" dirty="0"/>
              <a:t>，沿用上一级的，过程：向外层作用域中，一层一层查找</a:t>
            </a:r>
            <a:r>
              <a:rPr lang="en-US" altLang="zh-CN" dirty="0"/>
              <a:t>this</a:t>
            </a:r>
            <a:r>
              <a:rPr lang="zh-CN" altLang="en-US" dirty="0"/>
              <a:t>，直到有</a:t>
            </a:r>
            <a:r>
              <a:rPr lang="en-US" altLang="zh-CN" dirty="0"/>
              <a:t>this</a:t>
            </a:r>
            <a:r>
              <a:rPr lang="zh-CN" altLang="en-US" dirty="0"/>
              <a:t>的定义</a:t>
            </a:r>
            <a:endParaRPr lang="zh-CN" altLang="en-US" dirty="0"/>
          </a:p>
          <a:p>
            <a:r>
              <a:rPr lang="zh-CN" altLang="en-US" b="1" dirty="0"/>
              <a:t>不适用</a:t>
            </a:r>
            <a:endParaRPr lang="zh-CN" altLang="en-US" b="1" dirty="0"/>
          </a:p>
          <a:p>
            <a:pPr lvl="1">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构造函数，原型函数，字面量对象中函数，</a:t>
            </a:r>
            <a:r>
              <a:rPr lang="en-US" altLang="zh-CN" sz="1600" b="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dom</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事件函数</a:t>
            </a:r>
            <a:endPar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b="1" dirty="0"/>
              <a:t>适用</a:t>
            </a:r>
            <a:endParaRPr lang="zh-CN" altLang="en-US" b="1" dirty="0"/>
          </a:p>
          <a:p>
            <a:pPr lvl="1">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需要使用上层</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的地方</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smtClean="0"/>
              <a:t>处理</a:t>
            </a:r>
            <a:r>
              <a:rPr lang="en-US" altLang="zh-CN" dirty="0" smtClean="0"/>
              <a:t>this</a:t>
            </a:r>
            <a:endParaRPr lang="zh-CN" altLang="en-US" dirty="0"/>
          </a:p>
        </p:txBody>
      </p:sp>
      <p:sp>
        <p:nvSpPr>
          <p:cNvPr id="4" name="文本占位符 3"/>
          <p:cNvSpPr>
            <a:spLocks noGrp="1"/>
          </p:cNvSpPr>
          <p:nvPr>
            <p:ph type="body" idx="10"/>
          </p:nvPr>
        </p:nvSpPr>
        <p:spPr/>
        <p:txBody>
          <a:bodyPr/>
          <a:lstStyle/>
          <a:p>
            <a:r>
              <a:rPr lang="en-US" altLang="zh-CN" dirty="0">
                <a:solidFill>
                  <a:schemeClr val="tx1"/>
                </a:solidFill>
              </a:rPr>
              <a:t>this</a:t>
            </a:r>
            <a:r>
              <a:rPr lang="zh-CN" altLang="en-US" dirty="0">
                <a:solidFill>
                  <a:schemeClr val="tx1"/>
                </a:solidFill>
              </a:rPr>
              <a:t>指向</a:t>
            </a:r>
            <a:endParaRPr lang="en-US" altLang="zh-CN" dirty="0" smtClean="0">
              <a:solidFill>
                <a:schemeClr val="tx1"/>
              </a:solidFill>
            </a:endParaRPr>
          </a:p>
          <a:p>
            <a:r>
              <a:rPr lang="zh-CN" altLang="en-US" dirty="0" smtClean="0">
                <a:solidFill>
                  <a:srgbClr val="C00000"/>
                </a:solidFill>
              </a:rPr>
              <a:t>改变</a:t>
            </a:r>
            <a:r>
              <a:rPr lang="en-US" altLang="zh-CN" dirty="0" smtClean="0">
                <a:solidFill>
                  <a:srgbClr val="C00000"/>
                </a:solidFill>
              </a:rPr>
              <a:t>this</a:t>
            </a:r>
            <a:endParaRPr lang="en-US" altLang="zh-CN" dirty="0" smtClean="0">
              <a:solidFill>
                <a:srgbClr val="C00000"/>
              </a:solidFill>
            </a:endParaRPr>
          </a:p>
        </p:txBody>
      </p:sp>
      <p:sp>
        <p:nvSpPr>
          <p:cNvPr id="5" name="文本占位符 4"/>
          <p:cNvSpPr>
            <a:spLocks noGrp="1"/>
          </p:cNvSpPr>
          <p:nvPr>
            <p:ph type="body" sz="quarter" idx="11"/>
          </p:nvPr>
        </p:nvSpPr>
        <p:spPr/>
        <p:txBody>
          <a:bodyPr/>
          <a:lstStyle/>
          <a:p>
            <a:r>
              <a:rPr lang="en-US" altLang="zh-CN" dirty="0" smtClean="0"/>
              <a:t>03</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改变</a:t>
            </a:r>
            <a:r>
              <a:rPr lang="en-US" altLang="zh-CN" dirty="0" smtClean="0"/>
              <a:t>this</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pPr marL="0" indent="0">
              <a:buNone/>
            </a:pPr>
            <a:r>
              <a:rPr lang="en-US" altLang="zh-CN" dirty="0"/>
              <a:t> JavaScript </a:t>
            </a:r>
            <a:r>
              <a:rPr lang="zh-CN" altLang="en-US" dirty="0"/>
              <a:t>中还允许指定函数中 </a:t>
            </a:r>
            <a:r>
              <a:rPr lang="en-US" altLang="zh-CN" dirty="0"/>
              <a:t>this </a:t>
            </a:r>
            <a:r>
              <a:rPr lang="zh-CN" altLang="en-US" dirty="0"/>
              <a:t>的指向，有 </a:t>
            </a:r>
            <a:r>
              <a:rPr lang="en-US" altLang="zh-CN" dirty="0"/>
              <a:t>3 </a:t>
            </a:r>
            <a:r>
              <a:rPr lang="zh-CN" altLang="en-US" dirty="0"/>
              <a:t>个方法可以动态指定普通函数中 </a:t>
            </a:r>
            <a:r>
              <a:rPr lang="en-US" altLang="zh-CN" dirty="0"/>
              <a:t>this </a:t>
            </a:r>
            <a:r>
              <a:rPr lang="zh-CN" altLang="en-US" dirty="0"/>
              <a:t>的</a:t>
            </a:r>
            <a:r>
              <a:rPr lang="zh-CN" altLang="en-US" dirty="0" smtClean="0"/>
              <a:t>指向</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r>
              <a:rPr lang="en-US" altLang="zh-CN"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all()</a:t>
            </a:r>
            <a:endParaRPr lang="en-US" altLang="zh-CN"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pply()</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b</a:t>
            </a:r>
            <a:r>
              <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ind()</a:t>
            </a:r>
            <a:endParaRPr lang="en-US" altLang="zh-CN" dirty="0">
              <a:solidFill>
                <a:srgbClr val="C00000"/>
              </a:solidFill>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改变</a:t>
            </a:r>
            <a:r>
              <a:rPr lang="en-US" altLang="zh-CN" dirty="0" smtClean="0"/>
              <a:t>this</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pPr marL="0" indent="0">
              <a:buNone/>
            </a:pPr>
            <a:r>
              <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1. call() –</a:t>
            </a:r>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了解</a:t>
            </a: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call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方法调用函数，同时</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指定被调用函数</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中 </a:t>
            </a:r>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 </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的</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值</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语法：</a:t>
            </a:r>
            <a:endParaRPr lang="en-US" altLang="zh-CN"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5" name="矩形 4"/>
          <p:cNvSpPr/>
          <p:nvPr/>
        </p:nvSpPr>
        <p:spPr>
          <a:xfrm>
            <a:off x="796924" y="3031254"/>
            <a:ext cx="6594476" cy="4389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defTabSz="914400" eaLnBrk="0" fontAlgn="base" hangingPunct="0">
              <a:spcBef>
                <a:spcPct val="0"/>
              </a:spcBef>
              <a:spcAft>
                <a:spcPct val="0"/>
              </a:spcAft>
            </a:pPr>
            <a:r>
              <a:rPr lang="en-US" altLang="zh-CN" sz="1600" noProof="1">
                <a:solidFill>
                  <a:prstClr val="black"/>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fun.call(thisArg, arg1, arg2, ...) </a:t>
            </a:r>
            <a:endParaRPr lang="en-US" altLang="zh-CN" sz="1600" noProof="1">
              <a:solidFill>
                <a:prstClr val="black"/>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6" name="内容占位符 5"/>
          <p:cNvSpPr>
            <a:spLocks noGrp="1"/>
          </p:cNvSpPr>
          <p:nvPr/>
        </p:nvSpPr>
        <p:spPr>
          <a:xfrm>
            <a:off x="796924" y="3666253"/>
            <a:ext cx="10133543" cy="2438214"/>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Wingdings" panose="05000000000000000000" pitchFamily="2" charset="2"/>
              <a:buChar char="Ø"/>
            </a:pPr>
            <a:r>
              <a:rPr lang="zh-CN" altLang="en-US" sz="16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thisArg：在 fun 函数</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运行时指定</a:t>
            </a:r>
            <a:r>
              <a:rPr lang="zh-CN" altLang="en-US" sz="16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的 this 值</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buFont typeface="Wingdings" panose="05000000000000000000" pitchFamily="2" charset="2"/>
              <a:buChar char="Ø"/>
            </a:pPr>
            <a:r>
              <a:rPr lang="en-US" altLang="zh-CN" sz="16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arg1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arg2</a:t>
            </a:r>
            <a:r>
              <a:rPr lang="zh-CN" altLang="en-US" sz="16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：传递</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的其他参数</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buFont typeface="Wingdings" panose="05000000000000000000" pitchFamily="2" charset="2"/>
              <a:buChar char="Ø"/>
            </a:pPr>
            <a:r>
              <a:rPr lang="en-US" altLang="zh-CN" sz="1600"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en-US" altLang="zh-CN" sz="1600" dirty="0" err="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返回</a:t>
            </a:r>
            <a:r>
              <a:rPr lang="zh-CN" altLang="en-US"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值就是函数的返回值，因为它就是调用</a:t>
            </a:r>
            <a:r>
              <a:rPr lang="zh-CN" altLang="en-US" sz="1600"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函数</a:t>
            </a:r>
            <a:endParaRPr lang="en-US" altLang="zh-CN"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3" name="图片 2"/>
          <p:cNvPicPr>
            <a:picLocks noChangeAspect="1"/>
          </p:cNvPicPr>
          <p:nvPr/>
        </p:nvPicPr>
        <p:blipFill>
          <a:blip r:embed="rId1"/>
          <a:stretch>
            <a:fillRect/>
          </a:stretch>
        </p:blipFill>
        <p:spPr>
          <a:xfrm>
            <a:off x="7730001" y="1260828"/>
            <a:ext cx="3987865" cy="14653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p:cNvPicPr>
            <a:picLocks noChangeAspect="1"/>
          </p:cNvPicPr>
          <p:nvPr/>
        </p:nvPicPr>
        <p:blipFill>
          <a:blip r:embed="rId2"/>
          <a:stretch>
            <a:fillRect/>
          </a:stretch>
        </p:blipFill>
        <p:spPr>
          <a:xfrm>
            <a:off x="7730001" y="3236715"/>
            <a:ext cx="4021602" cy="15645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smtClean="0"/>
              <a:t>深浅拷贝</a:t>
            </a:r>
            <a:endParaRPr lang="zh-CN" altLang="en-US" dirty="0"/>
          </a:p>
        </p:txBody>
      </p:sp>
      <p:sp>
        <p:nvSpPr>
          <p:cNvPr id="4" name="文本占位符 3"/>
          <p:cNvSpPr>
            <a:spLocks noGrp="1"/>
          </p:cNvSpPr>
          <p:nvPr>
            <p:ph type="body" idx="10"/>
          </p:nvPr>
        </p:nvSpPr>
        <p:spPr/>
        <p:txBody>
          <a:bodyPr/>
          <a:lstStyle/>
          <a:p>
            <a:r>
              <a:rPr lang="zh-CN" altLang="en-US" dirty="0" smtClean="0">
                <a:solidFill>
                  <a:srgbClr val="C00000"/>
                </a:solidFill>
              </a:rPr>
              <a:t>浅拷贝</a:t>
            </a:r>
            <a:endParaRPr lang="en-US" altLang="zh-CN" dirty="0" smtClean="0">
              <a:solidFill>
                <a:srgbClr val="C00000"/>
              </a:solidFill>
            </a:endParaRPr>
          </a:p>
          <a:p>
            <a:r>
              <a:rPr lang="zh-CN" altLang="en-US" dirty="0"/>
              <a:t>深拷贝</a:t>
            </a:r>
            <a:endParaRPr lang="en-US" altLang="zh-CN" dirty="0" smtClean="0"/>
          </a:p>
        </p:txBody>
      </p:sp>
      <p:sp>
        <p:nvSpPr>
          <p:cNvPr id="5" name="文本占位符 4"/>
          <p:cNvSpPr>
            <a:spLocks noGrp="1"/>
          </p:cNvSpPr>
          <p:nvPr>
            <p:ph type="body" sz="quarter" idx="11"/>
          </p:nvPr>
        </p:nvSpPr>
        <p:spPr/>
        <p:txBody>
          <a:bodyPr/>
          <a:lstStyle/>
          <a:p>
            <a:r>
              <a:rPr lang="en-US" altLang="zh-CN" dirty="0"/>
              <a:t>01</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5126355" y="1436370"/>
            <a:ext cx="6087745" cy="3863340"/>
          </a:xfrm>
        </p:spPr>
        <p:txBody>
          <a:bodyPr/>
          <a:lstStyle/>
          <a:p>
            <a:pPr marL="0" indent="0">
              <a:lnSpc>
                <a:spcPct val="150000"/>
              </a:lnSpc>
              <a:buNone/>
            </a:pPr>
            <a:r>
              <a:rPr lang="en-US" altLang="zh-CN" dirty="0"/>
              <a:t>1. c</a:t>
            </a:r>
            <a:r>
              <a:rPr lang="en-US" altLang="zh-CN" dirty="0" smtClean="0"/>
              <a:t>all</a:t>
            </a:r>
            <a:r>
              <a:rPr lang="zh-CN" altLang="en-US" dirty="0" smtClean="0"/>
              <a:t>的作用是？</a:t>
            </a:r>
            <a:endParaRPr lang="zh-CN" altLang="en-US" dirty="0" smtClean="0"/>
          </a:p>
          <a:p>
            <a:pPr marL="0" indent="0">
              <a:lnSpc>
                <a:spcPct val="150000"/>
              </a:lnSpc>
              <a:buNone/>
            </a:pP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调用函数，并可以改变被调用函数里面的</a:t>
            </a: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指向</a:t>
            </a: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150000"/>
              </a:lnSpc>
              <a:buNone/>
            </a:pPr>
            <a:r>
              <a:rPr lang="en-US" altLang="zh-CN" sz="1600" dirty="0" smtClean="0"/>
              <a:t>2. call </a:t>
            </a:r>
            <a:r>
              <a:rPr lang="zh-CN" altLang="en-US" sz="1600" dirty="0" smtClean="0"/>
              <a:t>里面第一个参数是 指定</a:t>
            </a:r>
            <a:r>
              <a:rPr lang="en-US" altLang="zh-CN" sz="1600" dirty="0" smtClean="0"/>
              <a:t>this</a:t>
            </a:r>
            <a:r>
              <a:rPr lang="zh-CN" altLang="en-US" sz="1600" dirty="0" smtClean="0"/>
              <a:t>， 其余是实参，传递的参数</a:t>
            </a:r>
            <a:endParaRPr lang="en-US" altLang="zh-CN" sz="1600" dirty="0" smtClean="0"/>
          </a:p>
          <a:p>
            <a:pPr marL="0" indent="0">
              <a:lnSpc>
                <a:spcPct val="150000"/>
              </a:lnSpc>
              <a:buNone/>
            </a:pP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整体做个了解，后期用的很少</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改变</a:t>
            </a:r>
            <a:r>
              <a:rPr lang="en-US" altLang="zh-CN" dirty="0" smtClean="0"/>
              <a:t>this</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pPr marL="0" indent="0">
              <a:buNone/>
            </a:pPr>
            <a:r>
              <a:rPr lang="en-US" altLang="zh-CN" dirty="0"/>
              <a:t> JavaScript </a:t>
            </a:r>
            <a:r>
              <a:rPr lang="zh-CN" altLang="en-US" dirty="0"/>
              <a:t>中还允许指定函数中 </a:t>
            </a:r>
            <a:r>
              <a:rPr lang="en-US" altLang="zh-CN" dirty="0"/>
              <a:t>this </a:t>
            </a:r>
            <a:r>
              <a:rPr lang="zh-CN" altLang="en-US" dirty="0"/>
              <a:t>的指向，有 </a:t>
            </a:r>
            <a:r>
              <a:rPr lang="en-US" altLang="zh-CN" dirty="0"/>
              <a:t>3 </a:t>
            </a:r>
            <a:r>
              <a:rPr lang="zh-CN" altLang="en-US" dirty="0"/>
              <a:t>个方法可以动态指定普通函数中 </a:t>
            </a:r>
            <a:r>
              <a:rPr lang="en-US" altLang="zh-CN" dirty="0"/>
              <a:t>this </a:t>
            </a:r>
            <a:r>
              <a:rPr lang="zh-CN" altLang="en-US" dirty="0"/>
              <a:t>的</a:t>
            </a:r>
            <a:r>
              <a:rPr lang="zh-CN" altLang="en-US" dirty="0" smtClean="0"/>
              <a:t>指向</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c</a:t>
            </a:r>
            <a:r>
              <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all()</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en-US" altLang="zh-CN"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pply()</a:t>
            </a:r>
            <a:endParaRPr lang="en-US" altLang="zh-CN"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b</a:t>
            </a:r>
            <a:r>
              <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ind()</a:t>
            </a:r>
            <a:endParaRPr lang="en-US" altLang="zh-CN" dirty="0">
              <a:solidFill>
                <a:srgbClr val="C00000"/>
              </a:solidFill>
              <a:sym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改变</a:t>
            </a:r>
            <a:r>
              <a:rPr lang="en-US" altLang="zh-CN" dirty="0" smtClean="0"/>
              <a:t>this</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pPr marL="0" indent="0">
              <a:buNone/>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 apply()-</a:t>
            </a:r>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理解</a:t>
            </a: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t>使用 </a:t>
            </a:r>
            <a:r>
              <a:rPr lang="en-US" altLang="zh-CN" dirty="0"/>
              <a:t>apply </a:t>
            </a:r>
            <a:r>
              <a:rPr lang="zh-CN" altLang="en-US" dirty="0"/>
              <a:t>方法调用函数，同时</a:t>
            </a:r>
            <a:r>
              <a:rPr lang="zh-CN" altLang="en-US" dirty="0" smtClean="0"/>
              <a:t>指定被调用函数</a:t>
            </a:r>
            <a:r>
              <a:rPr lang="zh-CN" altLang="en-US" dirty="0"/>
              <a:t>中 </a:t>
            </a:r>
            <a:r>
              <a:rPr lang="en-US" altLang="zh-CN" dirty="0"/>
              <a:t>this </a:t>
            </a:r>
            <a:r>
              <a:rPr lang="zh-CN" altLang="en-US" dirty="0"/>
              <a:t>的</a:t>
            </a:r>
            <a:r>
              <a:rPr lang="zh-CN" altLang="en-US" dirty="0" smtClean="0"/>
              <a:t>值</a:t>
            </a:r>
            <a:endParaRPr lang="en-US" altLang="zh-CN" dirty="0" smtClean="0"/>
          </a:p>
          <a:p>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语法：</a:t>
            </a:r>
            <a:endParaRPr lang="en-US" altLang="zh-CN" dirty="0">
              <a:solidFill>
                <a:srgbClr val="C00000"/>
              </a:solidFill>
              <a:sym typeface="+mn-ea"/>
            </a:endParaRPr>
          </a:p>
        </p:txBody>
      </p:sp>
      <p:sp>
        <p:nvSpPr>
          <p:cNvPr id="6" name="内容占位符 5"/>
          <p:cNvSpPr>
            <a:spLocks noGrp="1"/>
          </p:cNvSpPr>
          <p:nvPr/>
        </p:nvSpPr>
        <p:spPr>
          <a:xfrm>
            <a:off x="796924" y="3666253"/>
            <a:ext cx="10133543" cy="2438214"/>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Wingdings" panose="05000000000000000000" pitchFamily="2" charset="2"/>
              <a:buChar char="Ø"/>
            </a:pPr>
            <a:r>
              <a:rPr lang="zh-CN" altLang="en-US" sz="160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thisArg：在fun函数运行时指定的 this 值</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buFont typeface="Wingdings" panose="05000000000000000000" pitchFamily="2" charset="2"/>
              <a:buChar char="Ø"/>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en-US" altLang="zh-CN" sz="1600" dirty="0" err="1">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argsArray</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：传递的值，必须包含在</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数组</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里面</a:t>
            </a: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buFont typeface="Wingdings" panose="05000000000000000000" pitchFamily="2" charset="2"/>
              <a:buChar char="Ø"/>
            </a:pPr>
            <a:r>
              <a:rPr lang="en-US" altLang="zh-CN"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en-US" altLang="zh-CN" sz="1600" dirty="0" err="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返回</a:t>
            </a:r>
            <a:r>
              <a:rPr lang="zh-CN" altLang="en-US"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值就是函数的返回值，因为它就是调用</a:t>
            </a:r>
            <a:r>
              <a:rPr lang="zh-CN" altLang="en-US" sz="1600"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函数</a:t>
            </a:r>
            <a:endParaRPr lang="en-US" altLang="zh-CN" sz="1600"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buFont typeface="Wingdings" panose="05000000000000000000" pitchFamily="2" charset="2"/>
              <a:buChar char="Ø"/>
            </a:pPr>
            <a:r>
              <a:rPr lang="zh-CN" altLang="en-US"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因此 </a:t>
            </a:r>
            <a:r>
              <a:rPr lang="en-US" altLang="zh-CN"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apply </a:t>
            </a:r>
            <a:r>
              <a:rPr lang="zh-CN" altLang="en-US"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主要跟数组有关系，比如使用 Math.max() 求数组的最大</a:t>
            </a:r>
            <a:r>
              <a:rPr lang="zh-CN" altLang="en-US" sz="1600"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值</a:t>
            </a:r>
            <a:endParaRPr lang="zh-CN" altLang="en-US"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8" name="矩形 7"/>
          <p:cNvSpPr/>
          <p:nvPr/>
        </p:nvSpPr>
        <p:spPr>
          <a:xfrm>
            <a:off x="923203" y="3012513"/>
            <a:ext cx="5604597" cy="4389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defTabSz="914400" eaLnBrk="0" fontAlgn="base" hangingPunct="0">
              <a:spcBef>
                <a:spcPct val="0"/>
              </a:spcBef>
              <a:spcAft>
                <a:spcPct val="0"/>
              </a:spcAft>
            </a:pPr>
            <a:r>
              <a:rPr lang="en-US" altLang="zh-CN" sz="1600" noProof="1">
                <a:solidFill>
                  <a:prstClr val="black"/>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fun.apply(thisArg, [argsArray])</a:t>
            </a:r>
            <a:endParaRPr lang="en-US" altLang="zh-CN" sz="1600" noProof="1">
              <a:solidFill>
                <a:prstClr val="black"/>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3" name="图片 2"/>
          <p:cNvPicPr>
            <a:picLocks noChangeAspect="1"/>
          </p:cNvPicPr>
          <p:nvPr/>
        </p:nvPicPr>
        <p:blipFill>
          <a:blip r:embed="rId1"/>
          <a:stretch>
            <a:fillRect/>
          </a:stretch>
        </p:blipFill>
        <p:spPr>
          <a:xfrm>
            <a:off x="8094133" y="2751383"/>
            <a:ext cx="3549870" cy="16861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改变</a:t>
            </a:r>
            <a:r>
              <a:rPr lang="en-US" altLang="zh-CN" dirty="0" smtClean="0"/>
              <a:t>this</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pPr marL="0" indent="0">
              <a:buNone/>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 apply()</a:t>
            </a: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求数组最大值</a:t>
            </a:r>
            <a:r>
              <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个方法：</a:t>
            </a:r>
            <a:endParaRPr lang="en-US" altLang="zh-CN" dirty="0">
              <a:solidFill>
                <a:srgbClr val="C00000"/>
              </a:solidFill>
              <a:sym typeface="+mn-ea"/>
            </a:endParaRPr>
          </a:p>
        </p:txBody>
      </p:sp>
      <p:pic>
        <p:nvPicPr>
          <p:cNvPr id="3" name="图片 2"/>
          <p:cNvPicPr>
            <a:picLocks noChangeAspect="1"/>
          </p:cNvPicPr>
          <p:nvPr/>
        </p:nvPicPr>
        <p:blipFill>
          <a:blip r:embed="rId1"/>
          <a:stretch>
            <a:fillRect/>
          </a:stretch>
        </p:blipFill>
        <p:spPr>
          <a:xfrm>
            <a:off x="804819" y="2549619"/>
            <a:ext cx="7771428" cy="15047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5126584" y="1436556"/>
            <a:ext cx="5760538" cy="3863577"/>
          </a:xfrm>
        </p:spPr>
        <p:txBody>
          <a:bodyPr/>
          <a:lstStyle/>
          <a:p>
            <a:pPr>
              <a:lnSpc>
                <a:spcPct val="150000"/>
              </a:lnSpc>
            </a:pPr>
            <a:r>
              <a:rPr lang="en-US" altLang="zh-CN" dirty="0"/>
              <a:t>c</a:t>
            </a:r>
            <a:r>
              <a:rPr lang="en-US" altLang="zh-CN" dirty="0" smtClean="0"/>
              <a:t>all</a:t>
            </a:r>
            <a:r>
              <a:rPr lang="zh-CN" altLang="en-US" dirty="0" smtClean="0"/>
              <a:t>和</a:t>
            </a:r>
            <a:r>
              <a:rPr lang="en-US" altLang="zh-CN" dirty="0" smtClean="0"/>
              <a:t>apply</a:t>
            </a:r>
            <a:r>
              <a:rPr lang="zh-CN" altLang="en-US" dirty="0" smtClean="0"/>
              <a:t>的区别是？</a:t>
            </a:r>
            <a:endParaRPr lang="en-US" altLang="zh-CN" dirty="0" smtClean="0"/>
          </a:p>
          <a:p>
            <a:pPr marL="895350" lvl="1" indent="-285750">
              <a:lnSpc>
                <a:spcPct val="150000"/>
              </a:lnSpc>
              <a:buFont typeface="Wingdings" panose="05000000000000000000" pitchFamily="2" charset="2"/>
              <a:buChar char="Ø"/>
            </a:pP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都是调用函数，都能改变</a:t>
            </a: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指向</a:t>
            </a: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参数不一样，</a:t>
            </a: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apply</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传递的必须是数组</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改变</a:t>
            </a:r>
            <a:r>
              <a:rPr lang="en-US" altLang="zh-CN" dirty="0" smtClean="0"/>
              <a:t>this</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pPr marL="0" indent="0">
              <a:buNone/>
            </a:pPr>
            <a:r>
              <a:rPr lang="en-US" altLang="zh-CN" dirty="0"/>
              <a:t> JavaScript </a:t>
            </a:r>
            <a:r>
              <a:rPr lang="zh-CN" altLang="en-US" dirty="0"/>
              <a:t>中还允许指定函数中 </a:t>
            </a:r>
            <a:r>
              <a:rPr lang="en-US" altLang="zh-CN" dirty="0"/>
              <a:t>this </a:t>
            </a:r>
            <a:r>
              <a:rPr lang="zh-CN" altLang="en-US" dirty="0"/>
              <a:t>的指向，有 </a:t>
            </a:r>
            <a:r>
              <a:rPr lang="en-US" altLang="zh-CN" dirty="0"/>
              <a:t>3 </a:t>
            </a:r>
            <a:r>
              <a:rPr lang="zh-CN" altLang="en-US" dirty="0"/>
              <a:t>个方法可以动态指定普通函数中 </a:t>
            </a:r>
            <a:r>
              <a:rPr lang="en-US" altLang="zh-CN" dirty="0"/>
              <a:t>this </a:t>
            </a:r>
            <a:r>
              <a:rPr lang="zh-CN" altLang="en-US" dirty="0"/>
              <a:t>的</a:t>
            </a:r>
            <a:r>
              <a:rPr lang="zh-CN" altLang="en-US" dirty="0" smtClean="0"/>
              <a:t>指向</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c</a:t>
            </a:r>
            <a:r>
              <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all()</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pply()</a:t>
            </a:r>
            <a:endPar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a:t>
            </a:r>
            <a:r>
              <a:rPr lang="en-US" altLang="zh-CN"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ind()</a:t>
            </a:r>
            <a:endParaRPr lang="en-US" altLang="zh-CN" dirty="0">
              <a:solidFill>
                <a:srgbClr val="C00000"/>
              </a:solidFill>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改变</a:t>
            </a:r>
            <a:r>
              <a:rPr lang="en-US" altLang="zh-CN" dirty="0" smtClean="0"/>
              <a:t>this</a:t>
            </a:r>
            <a:endParaRPr lang="zh-CN" altLang="en-US" dirty="0"/>
          </a:p>
        </p:txBody>
      </p:sp>
      <p:sp>
        <p:nvSpPr>
          <p:cNvPr id="4" name="文本占位符 3"/>
          <p:cNvSpPr>
            <a:spLocks noGrp="1"/>
          </p:cNvSpPr>
          <p:nvPr>
            <p:ph type="body" sz="quarter" idx="11"/>
          </p:nvPr>
        </p:nvSpPr>
        <p:spPr>
          <a:xfrm>
            <a:off x="710880" y="1591199"/>
            <a:ext cx="10720800" cy="5148267"/>
          </a:xfrm>
        </p:spPr>
        <p:txBody>
          <a:bodyPr/>
          <a:lstStyle/>
          <a:p>
            <a:pPr marL="0" indent="0">
              <a:buNone/>
            </a:pPr>
            <a:r>
              <a:rPr lang="en-US" altLang="zh-CN" b="1"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 bind()-</a:t>
            </a:r>
            <a:r>
              <a:rPr lang="zh-CN" altLang="en-US" b="1"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重点</a:t>
            </a:r>
            <a:endParaRPr lang="en-US" altLang="zh-CN" b="1"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sym typeface="+mn-ea"/>
              </a:rPr>
              <a:t>bind() </a:t>
            </a:r>
            <a:r>
              <a:rPr lang="zh-CN" altLang="en-US" dirty="0">
                <a:sym typeface="+mn-ea"/>
              </a:rPr>
              <a:t>方法不会调用函数。但是能改变函数内部</a:t>
            </a:r>
            <a:r>
              <a:rPr lang="en-US" altLang="zh-CN" dirty="0">
                <a:sym typeface="+mn-ea"/>
              </a:rPr>
              <a:t>this </a:t>
            </a:r>
            <a:r>
              <a:rPr lang="zh-CN" altLang="en-US" dirty="0">
                <a:sym typeface="+mn-ea"/>
              </a:rPr>
              <a:t>指向 </a:t>
            </a:r>
            <a:endParaRPr lang="zh-CN" altLang="en-US" dirty="0">
              <a:sym typeface="+mn-ea"/>
            </a:endParaRPr>
          </a:p>
          <a:p>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语法：</a:t>
            </a:r>
            <a:endParaRPr lang="en-US" altLang="zh-CN" dirty="0">
              <a:solidFill>
                <a:srgbClr val="C00000"/>
              </a:solidFill>
              <a:sym typeface="+mn-ea"/>
            </a:endParaRPr>
          </a:p>
        </p:txBody>
      </p:sp>
      <p:sp>
        <p:nvSpPr>
          <p:cNvPr id="6" name="内容占位符 5"/>
          <p:cNvSpPr>
            <a:spLocks noGrp="1"/>
          </p:cNvSpPr>
          <p:nvPr/>
        </p:nvSpPr>
        <p:spPr>
          <a:xfrm>
            <a:off x="796924" y="3666253"/>
            <a:ext cx="10133543" cy="2438214"/>
          </a:xfrm>
          <a:prstGeom prst="rect">
            <a:avLst/>
          </a:prstGeom>
        </p:spPr>
        <p:txBody>
          <a:bodyPr>
            <a:no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85750" indent="-285750">
              <a:buFont typeface="Wingdings" panose="05000000000000000000" pitchFamily="2" charset="2"/>
              <a:buChar char="Ø"/>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thisArg：在 fun 函数运行时指定的 this 值</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buFont typeface="Wingdings" panose="05000000000000000000" pitchFamily="2" charset="2"/>
              <a:buChar char="Ø"/>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arg1</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arg2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：传递的其他参数</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buFont typeface="Wingdings" panose="05000000000000000000" pitchFamily="2" charset="2"/>
              <a:buChar char="Ø"/>
            </a:pPr>
            <a:r>
              <a:rPr lang="en-US" altLang="zh-CN" sz="1600" dirty="0" err="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返回由指定的</a:t>
            </a:r>
            <a:r>
              <a:rPr lang="en-US" altLang="zh-CN"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this </a:t>
            </a:r>
            <a:r>
              <a:rPr lang="en-US" altLang="zh-CN" sz="1600" dirty="0" err="1"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值和初始化参数改造的</a:t>
            </a:r>
            <a:r>
              <a:rPr lang="en-US" altLang="zh-CN" sz="1600"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en-US" altLang="zh-CN" sz="1600" dirty="0" err="1"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原函数拷贝</a:t>
            </a:r>
            <a:r>
              <a:rPr lang="en-US" altLang="zh-CN" sz="1600"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600"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（新函数）</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buFont typeface="Wingdings" panose="05000000000000000000" pitchFamily="2" charset="2"/>
              <a:buChar char="Ø"/>
            </a:pPr>
            <a:r>
              <a:rPr lang="en-US" altLang="zh-CN"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因此当我们只是想改变 </a:t>
            </a:r>
            <a:r>
              <a:rPr lang="en-US" altLang="zh-CN"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 </a:t>
            </a:r>
            <a:r>
              <a:rPr lang="zh-CN" altLang="en-US"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指向，并且不想调用这个函数的时候，可以使用 </a:t>
            </a:r>
            <a:r>
              <a:rPr lang="en-US" altLang="zh-CN" sz="1600"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bind</a:t>
            </a:r>
            <a:r>
              <a:rPr lang="zh-CN" altLang="en-US" sz="1600"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比如改变定时器内部的</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指向</a:t>
            </a:r>
            <a:endParaRPr lang="en-US" altLang="zh-CN" sz="16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7" name="矩形 6"/>
          <p:cNvSpPr/>
          <p:nvPr/>
        </p:nvSpPr>
        <p:spPr>
          <a:xfrm>
            <a:off x="949323" y="3031254"/>
            <a:ext cx="6594476" cy="4389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09855" defTabSz="914400" eaLnBrk="0" fontAlgn="base" hangingPunct="0">
              <a:spcBef>
                <a:spcPct val="0"/>
              </a:spcBef>
              <a:spcAft>
                <a:spcPct val="0"/>
              </a:spcAft>
            </a:pPr>
            <a:r>
              <a:rPr lang="en-US" noProof="1">
                <a:solidFill>
                  <a:prstClr val="black"/>
                </a:solidFill>
                <a:latin typeface="Courier New" panose="02070309020205020404" pitchFamily="49" charset="0"/>
                <a:ea typeface="微软雅黑" panose="020B0503020204020204" pitchFamily="34" charset="-122"/>
                <a:cs typeface="Courier New" panose="02070309020205020404" pitchFamily="49" charset="0"/>
                <a:sym typeface="+mn-ea"/>
              </a:rPr>
              <a:t>fun.bind(thisArg, arg1, arg2, ...)</a:t>
            </a:r>
            <a:r>
              <a:rPr noProof="1">
                <a:solidFill>
                  <a:prstClr val="black"/>
                </a:solidFill>
                <a:latin typeface="Courier New" panose="02070309020205020404" pitchFamily="49" charset="0"/>
                <a:ea typeface="微软雅黑" panose="020B0503020204020204" pitchFamily="34" charset="-122"/>
                <a:cs typeface="Courier New" panose="02070309020205020404" pitchFamily="49" charset="0"/>
                <a:sym typeface="+mn-ea"/>
              </a:rPr>
              <a:t> </a:t>
            </a:r>
            <a:endParaRPr noProof="1">
              <a:solidFill>
                <a:prstClr val="black"/>
              </a:solidFill>
              <a:latin typeface="Courier New" panose="02070309020205020404" pitchFamily="49" charset="0"/>
              <a:ea typeface="微软雅黑" panose="020B0503020204020204" pitchFamily="34" charset="-122"/>
              <a:cs typeface="Courier New" panose="02070309020205020404" pitchFamily="49" charset="0"/>
              <a:sym typeface="+mn-ea"/>
            </a:endParaRPr>
          </a:p>
        </p:txBody>
      </p:sp>
      <p:pic>
        <p:nvPicPr>
          <p:cNvPr id="3" name="图片 2"/>
          <p:cNvPicPr>
            <a:picLocks noChangeAspect="1"/>
          </p:cNvPicPr>
          <p:nvPr/>
        </p:nvPicPr>
        <p:blipFill>
          <a:blip r:embed="rId1"/>
          <a:stretch>
            <a:fillRect/>
          </a:stretch>
        </p:blipFill>
        <p:spPr>
          <a:xfrm>
            <a:off x="8373550" y="1715451"/>
            <a:ext cx="3085387" cy="27978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722310" y="1013663"/>
            <a:ext cx="10748057" cy="517190"/>
          </a:xfrm>
        </p:spPr>
        <p:txBody>
          <a:bodyPr/>
          <a:lstStyle/>
          <a:p>
            <a:r>
              <a:rPr lang="en-US" altLang="zh-CN" dirty="0"/>
              <a:t>call  apply  bind </a:t>
            </a:r>
            <a:r>
              <a:rPr lang="zh-CN" altLang="en-US" dirty="0"/>
              <a:t>总结</a:t>
            </a:r>
            <a:endParaRPr lang="zh-CN" altLang="en-US" dirty="0"/>
          </a:p>
        </p:txBody>
      </p:sp>
      <p:sp>
        <p:nvSpPr>
          <p:cNvPr id="2" name="文本占位符 1"/>
          <p:cNvSpPr>
            <a:spLocks noGrp="1"/>
          </p:cNvSpPr>
          <p:nvPr>
            <p:ph type="body" sz="quarter" idx="11"/>
          </p:nvPr>
        </p:nvSpPr>
        <p:spPr>
          <a:xfrm>
            <a:off x="814718" y="1708324"/>
            <a:ext cx="10720800" cy="4550400"/>
          </a:xfrm>
        </p:spPr>
        <p:txBody>
          <a:bodyPr/>
          <a:lstStyle/>
          <a:p>
            <a:r>
              <a:rPr lang="zh-CN" altLang="en-US" b="1" dirty="0">
                <a:sym typeface="+mn-ea"/>
              </a:rPr>
              <a:t>相同点</a:t>
            </a:r>
            <a:r>
              <a:rPr lang="en-US" altLang="zh-CN" b="1" dirty="0">
                <a:sym typeface="+mn-ea"/>
              </a:rPr>
              <a:t>:  </a:t>
            </a:r>
            <a:endParaRPr lang="en-US" altLang="zh-CN" b="1" dirty="0">
              <a:sym typeface="+mn-ea"/>
            </a:endParaRPr>
          </a:p>
          <a:p>
            <a:pPr lvl="1">
              <a:lnSpc>
                <a:spcPct val="150000"/>
              </a:lnSpc>
              <a:buFont typeface="Wingdings" panose="05000000000000000000" pitchFamily="2" charset="2"/>
              <a:buChar char="Ø"/>
            </a:pPr>
            <a:r>
              <a:rPr lang="zh-CN" altLang="en-US" dirty="0">
                <a:sym typeface="+mn-ea"/>
              </a:rPr>
              <a:t>都可以改变函数内部的</a:t>
            </a:r>
            <a:r>
              <a:rPr lang="en-US" altLang="zh-CN" dirty="0">
                <a:sym typeface="+mn-ea"/>
              </a:rPr>
              <a:t>this</a:t>
            </a:r>
            <a:r>
              <a:rPr lang="zh-CN" altLang="en-US" dirty="0">
                <a:sym typeface="+mn-ea"/>
              </a:rPr>
              <a:t>指向</a:t>
            </a:r>
            <a:endParaRPr lang="zh-CN" altLang="en-US" dirty="0">
              <a:sym typeface="+mn-ea"/>
            </a:endParaRPr>
          </a:p>
          <a:p>
            <a:r>
              <a:rPr lang="zh-CN" altLang="en-US" b="1" dirty="0">
                <a:sym typeface="+mn-ea"/>
              </a:rPr>
              <a:t>区别点</a:t>
            </a:r>
            <a:r>
              <a:rPr lang="en-US" altLang="zh-CN" b="1" dirty="0">
                <a:sym typeface="+mn-ea"/>
              </a:rPr>
              <a:t>:  </a:t>
            </a:r>
            <a:endParaRPr lang="en-US" altLang="zh-CN" b="1" dirty="0">
              <a:sym typeface="+mn-ea"/>
            </a:endParaRPr>
          </a:p>
          <a:p>
            <a:pPr lvl="1">
              <a:lnSpc>
                <a:spcPct val="150000"/>
              </a:lnSpc>
              <a:buFont typeface="Wingdings" panose="05000000000000000000" pitchFamily="2" charset="2"/>
              <a:buChar char="Ø"/>
            </a:pPr>
            <a:r>
              <a:rPr lang="en-US" altLang="zh-CN" dirty="0">
                <a:sym typeface="+mn-ea"/>
              </a:rPr>
              <a:t>call </a:t>
            </a:r>
            <a:r>
              <a:rPr lang="zh-CN" altLang="en-US" dirty="0">
                <a:sym typeface="+mn-ea"/>
              </a:rPr>
              <a:t>和 </a:t>
            </a:r>
            <a:r>
              <a:rPr lang="en-US" altLang="zh-CN" dirty="0">
                <a:sym typeface="+mn-ea"/>
              </a:rPr>
              <a:t>apply  </a:t>
            </a:r>
            <a:r>
              <a:rPr lang="zh-CN" altLang="en-US" dirty="0">
                <a:sym typeface="+mn-ea"/>
              </a:rPr>
              <a:t>会调用函数</a:t>
            </a:r>
            <a:r>
              <a:rPr lang="en-US" altLang="zh-CN" dirty="0">
                <a:sym typeface="+mn-ea"/>
              </a:rPr>
              <a:t>, </a:t>
            </a:r>
            <a:r>
              <a:rPr lang="zh-CN" altLang="en-US" dirty="0">
                <a:sym typeface="+mn-ea"/>
              </a:rPr>
              <a:t>并且改变函数内部</a:t>
            </a:r>
            <a:r>
              <a:rPr lang="en-US" altLang="zh-CN" dirty="0">
                <a:sym typeface="+mn-ea"/>
              </a:rPr>
              <a:t>this</a:t>
            </a:r>
            <a:r>
              <a:rPr lang="zh-CN" altLang="en-US" dirty="0">
                <a:sym typeface="+mn-ea"/>
              </a:rPr>
              <a:t>指向</a:t>
            </a:r>
            <a:endParaRPr lang="en-US" altLang="zh-CN" dirty="0">
              <a:sym typeface="+mn-ea"/>
            </a:endParaRPr>
          </a:p>
          <a:p>
            <a:pPr lvl="1">
              <a:lnSpc>
                <a:spcPct val="150000"/>
              </a:lnSpc>
              <a:buFont typeface="Wingdings" panose="05000000000000000000" pitchFamily="2" charset="2"/>
              <a:buChar char="Ø"/>
            </a:pPr>
            <a:r>
              <a:rPr lang="en-US" altLang="zh-CN" dirty="0">
                <a:sym typeface="+mn-ea"/>
              </a:rPr>
              <a:t>call </a:t>
            </a:r>
            <a:r>
              <a:rPr lang="zh-CN" altLang="en-US" dirty="0">
                <a:sym typeface="+mn-ea"/>
              </a:rPr>
              <a:t>和 </a:t>
            </a:r>
            <a:r>
              <a:rPr lang="en-US" altLang="zh-CN" dirty="0">
                <a:sym typeface="+mn-ea"/>
              </a:rPr>
              <a:t>apply </a:t>
            </a:r>
            <a:r>
              <a:rPr lang="zh-CN" altLang="en-US" dirty="0">
                <a:sym typeface="+mn-ea"/>
              </a:rPr>
              <a:t>传递的参数不一样</a:t>
            </a:r>
            <a:r>
              <a:rPr lang="en-US" altLang="zh-CN" dirty="0">
                <a:sym typeface="+mn-ea"/>
              </a:rPr>
              <a:t>, call </a:t>
            </a:r>
            <a:r>
              <a:rPr lang="zh-CN" altLang="en-US" dirty="0">
                <a:sym typeface="+mn-ea"/>
              </a:rPr>
              <a:t>传递参数 </a:t>
            </a:r>
            <a:r>
              <a:rPr lang="en-US" altLang="zh-CN" dirty="0">
                <a:sym typeface="+mn-ea"/>
              </a:rPr>
              <a:t>aru1, aru2..</a:t>
            </a:r>
            <a:r>
              <a:rPr lang="zh-CN" altLang="en-US" dirty="0">
                <a:sym typeface="+mn-ea"/>
              </a:rPr>
              <a:t>形式  </a:t>
            </a:r>
            <a:r>
              <a:rPr lang="en-US" altLang="zh-CN" dirty="0">
                <a:sym typeface="+mn-ea"/>
              </a:rPr>
              <a:t>apply </a:t>
            </a:r>
            <a:r>
              <a:rPr lang="zh-CN" altLang="en-US" dirty="0">
                <a:sym typeface="+mn-ea"/>
              </a:rPr>
              <a:t>必须数组形式</a:t>
            </a:r>
            <a:r>
              <a:rPr lang="en-US" altLang="zh-CN" dirty="0">
                <a:sym typeface="+mn-ea"/>
              </a:rPr>
              <a:t>[</a:t>
            </a:r>
            <a:r>
              <a:rPr lang="en-US" altLang="zh-CN" dirty="0" err="1">
                <a:sym typeface="+mn-ea"/>
              </a:rPr>
              <a:t>arg</a:t>
            </a:r>
            <a:r>
              <a:rPr lang="en-US" altLang="zh-CN" dirty="0">
                <a:sym typeface="+mn-ea"/>
              </a:rPr>
              <a:t>]</a:t>
            </a:r>
            <a:endParaRPr lang="en-US" altLang="zh-CN" dirty="0">
              <a:sym typeface="+mn-ea"/>
            </a:endParaRPr>
          </a:p>
          <a:p>
            <a:pPr lvl="1">
              <a:lnSpc>
                <a:spcPct val="150000"/>
              </a:lnSpc>
              <a:buFont typeface="Wingdings" panose="05000000000000000000" pitchFamily="2" charset="2"/>
              <a:buChar char="Ø"/>
            </a:pPr>
            <a:r>
              <a:rPr lang="en-US" altLang="zh-CN" dirty="0">
                <a:solidFill>
                  <a:srgbClr val="C00000"/>
                </a:solidFill>
                <a:sym typeface="+mn-ea"/>
              </a:rPr>
              <a:t>bind  </a:t>
            </a:r>
            <a:r>
              <a:rPr lang="zh-CN" altLang="en-US" dirty="0">
                <a:solidFill>
                  <a:srgbClr val="C00000"/>
                </a:solidFill>
                <a:sym typeface="+mn-ea"/>
              </a:rPr>
              <a:t>不会调用函数</a:t>
            </a:r>
            <a:r>
              <a:rPr lang="en-US" altLang="zh-CN" dirty="0">
                <a:solidFill>
                  <a:srgbClr val="C00000"/>
                </a:solidFill>
                <a:sym typeface="+mn-ea"/>
              </a:rPr>
              <a:t>, </a:t>
            </a:r>
            <a:r>
              <a:rPr lang="zh-CN" altLang="en-US" dirty="0">
                <a:solidFill>
                  <a:srgbClr val="C00000"/>
                </a:solidFill>
                <a:sym typeface="+mn-ea"/>
              </a:rPr>
              <a:t>可以改变函数内部</a:t>
            </a:r>
            <a:r>
              <a:rPr lang="en-US" altLang="zh-CN" dirty="0">
                <a:solidFill>
                  <a:srgbClr val="C00000"/>
                </a:solidFill>
                <a:sym typeface="+mn-ea"/>
              </a:rPr>
              <a:t>this</a:t>
            </a:r>
            <a:r>
              <a:rPr lang="zh-CN" altLang="en-US" dirty="0">
                <a:solidFill>
                  <a:srgbClr val="C00000"/>
                </a:solidFill>
                <a:sym typeface="+mn-ea"/>
              </a:rPr>
              <a:t>指向</a:t>
            </a:r>
            <a:endParaRPr lang="en-US" altLang="zh-CN" dirty="0">
              <a:solidFill>
                <a:srgbClr val="C00000"/>
              </a:solidFill>
              <a:sym typeface="+mn-ea"/>
            </a:endParaRPr>
          </a:p>
          <a:p>
            <a:r>
              <a:rPr lang="zh-CN" altLang="en-US" b="1" dirty="0">
                <a:sym typeface="+mn-ea"/>
              </a:rPr>
              <a:t>主要应用场景</a:t>
            </a:r>
            <a:r>
              <a:rPr lang="en-US" altLang="zh-CN" b="1" dirty="0">
                <a:sym typeface="+mn-ea"/>
              </a:rPr>
              <a:t>:  </a:t>
            </a:r>
            <a:endParaRPr lang="en-US" altLang="zh-CN" b="1" dirty="0">
              <a:sym typeface="+mn-ea"/>
            </a:endParaRPr>
          </a:p>
          <a:p>
            <a:pPr lvl="1">
              <a:lnSpc>
                <a:spcPct val="150000"/>
              </a:lnSpc>
              <a:buFont typeface="Wingdings" panose="05000000000000000000" pitchFamily="2" charset="2"/>
              <a:buChar char="Ø"/>
            </a:pPr>
            <a:r>
              <a:rPr lang="en-US" altLang="zh-CN" dirty="0" smtClean="0">
                <a:sym typeface="+mn-ea"/>
              </a:rPr>
              <a:t>call </a:t>
            </a:r>
            <a:r>
              <a:rPr lang="zh-CN" altLang="en-US" dirty="0">
                <a:sym typeface="+mn-ea"/>
              </a:rPr>
              <a:t> </a:t>
            </a:r>
            <a:r>
              <a:rPr lang="zh-CN" altLang="en-US" dirty="0" smtClean="0">
                <a:sym typeface="+mn-ea"/>
              </a:rPr>
              <a:t>调用函数并且可以传递参数</a:t>
            </a:r>
            <a:endParaRPr lang="en-US" altLang="zh-CN" dirty="0">
              <a:sym typeface="+mn-ea"/>
            </a:endParaRPr>
          </a:p>
          <a:p>
            <a:pPr lvl="1">
              <a:lnSpc>
                <a:spcPct val="150000"/>
              </a:lnSpc>
              <a:buFont typeface="Wingdings" panose="05000000000000000000" pitchFamily="2" charset="2"/>
              <a:buChar char="Ø"/>
            </a:pPr>
            <a:r>
              <a:rPr lang="en-US" altLang="zh-CN" dirty="0">
                <a:sym typeface="+mn-ea"/>
              </a:rPr>
              <a:t>apply </a:t>
            </a:r>
            <a:r>
              <a:rPr lang="zh-CN" altLang="en-US" dirty="0">
                <a:sym typeface="+mn-ea"/>
              </a:rPr>
              <a:t>经常跟数组有关系</a:t>
            </a:r>
            <a:r>
              <a:rPr lang="en-US" altLang="zh-CN" dirty="0">
                <a:sym typeface="+mn-ea"/>
              </a:rPr>
              <a:t>.  </a:t>
            </a:r>
            <a:r>
              <a:rPr lang="zh-CN" altLang="en-US" dirty="0">
                <a:sym typeface="+mn-ea"/>
              </a:rPr>
              <a:t>比如借助于数学对象实现数组最大值最小值</a:t>
            </a:r>
            <a:endParaRPr lang="en-US" altLang="zh-CN" dirty="0">
              <a:sym typeface="+mn-ea"/>
            </a:endParaRPr>
          </a:p>
          <a:p>
            <a:pPr lvl="1">
              <a:lnSpc>
                <a:spcPct val="150000"/>
              </a:lnSpc>
              <a:buFont typeface="Wingdings" panose="05000000000000000000" pitchFamily="2" charset="2"/>
              <a:buChar char="Ø"/>
            </a:pPr>
            <a:r>
              <a:rPr lang="en-US" altLang="zh-CN" dirty="0">
                <a:solidFill>
                  <a:srgbClr val="C00000"/>
                </a:solidFill>
                <a:sym typeface="+mn-ea"/>
              </a:rPr>
              <a:t>bind  </a:t>
            </a:r>
            <a:r>
              <a:rPr lang="zh-CN" altLang="en-US" dirty="0">
                <a:solidFill>
                  <a:srgbClr val="C00000"/>
                </a:solidFill>
                <a:sym typeface="+mn-ea"/>
              </a:rPr>
              <a:t>不调用函数</a:t>
            </a:r>
            <a:r>
              <a:rPr lang="en-US" altLang="zh-CN" dirty="0">
                <a:solidFill>
                  <a:srgbClr val="C00000"/>
                </a:solidFill>
                <a:sym typeface="+mn-ea"/>
              </a:rPr>
              <a:t>,</a:t>
            </a:r>
            <a:r>
              <a:rPr lang="zh-CN" altLang="en-US" dirty="0">
                <a:solidFill>
                  <a:srgbClr val="C00000"/>
                </a:solidFill>
                <a:sym typeface="+mn-ea"/>
              </a:rPr>
              <a:t>但是还想改变</a:t>
            </a:r>
            <a:r>
              <a:rPr lang="en-US" altLang="zh-CN" dirty="0">
                <a:solidFill>
                  <a:srgbClr val="C00000"/>
                </a:solidFill>
                <a:sym typeface="+mn-ea"/>
              </a:rPr>
              <a:t>this</a:t>
            </a:r>
            <a:r>
              <a:rPr lang="zh-CN" altLang="en-US" dirty="0">
                <a:solidFill>
                  <a:srgbClr val="C00000"/>
                </a:solidFill>
                <a:sym typeface="+mn-ea"/>
              </a:rPr>
              <a:t>指向</a:t>
            </a:r>
            <a:r>
              <a:rPr lang="en-US" altLang="zh-CN" dirty="0">
                <a:solidFill>
                  <a:srgbClr val="C00000"/>
                </a:solidFill>
                <a:sym typeface="+mn-ea"/>
              </a:rPr>
              <a:t>. </a:t>
            </a:r>
            <a:r>
              <a:rPr lang="zh-CN" altLang="en-US" dirty="0">
                <a:solidFill>
                  <a:srgbClr val="C00000"/>
                </a:solidFill>
                <a:sym typeface="+mn-ea"/>
              </a:rPr>
              <a:t>比如改变定时器内部的</a:t>
            </a:r>
            <a:r>
              <a:rPr lang="en-US" altLang="zh-CN" dirty="0">
                <a:solidFill>
                  <a:srgbClr val="C00000"/>
                </a:solidFill>
                <a:sym typeface="+mn-ea"/>
              </a:rPr>
              <a:t>this</a:t>
            </a:r>
            <a:r>
              <a:rPr lang="zh-CN" altLang="en-US" dirty="0">
                <a:solidFill>
                  <a:srgbClr val="C00000"/>
                </a:solidFill>
                <a:sym typeface="+mn-ea"/>
              </a:rPr>
              <a:t>指向</a:t>
            </a:r>
            <a:endParaRPr lang="zh-CN" altLang="en-US" dirty="0"/>
          </a:p>
        </p:txBody>
      </p:sp>
      <p:sp>
        <p:nvSpPr>
          <p:cNvPr id="7" name="内容占位符 5"/>
          <p:cNvSpPr>
            <a:spLocks noGrp="1"/>
          </p:cNvSpPr>
          <p:nvPr/>
        </p:nvSpPr>
        <p:spPr>
          <a:xfrm>
            <a:off x="1028699" y="1805516"/>
            <a:ext cx="8984827" cy="1077533"/>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zh-CN" altLang="en-US" sz="1400" dirty="0">
              <a:sym typeface="+mn-ea"/>
            </a:endParaRPr>
          </a:p>
        </p:txBody>
      </p:sp>
      <p:sp>
        <p:nvSpPr>
          <p:cNvPr id="12" name="内容占位符 5"/>
          <p:cNvSpPr>
            <a:spLocks noGrp="1"/>
          </p:cNvSpPr>
          <p:nvPr/>
        </p:nvSpPr>
        <p:spPr>
          <a:xfrm>
            <a:off x="1028699" y="2768297"/>
            <a:ext cx="8984827" cy="1879003"/>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altLang="zh-CN" sz="1400" dirty="0">
              <a:sym typeface="+mn-ea"/>
            </a:endParaRPr>
          </a:p>
        </p:txBody>
      </p:sp>
      <p:sp>
        <p:nvSpPr>
          <p:cNvPr id="13" name="内容占位符 5"/>
          <p:cNvSpPr>
            <a:spLocks noGrp="1"/>
          </p:cNvSpPr>
          <p:nvPr/>
        </p:nvSpPr>
        <p:spPr>
          <a:xfrm>
            <a:off x="1043043" y="4647300"/>
            <a:ext cx="8984827" cy="1879003"/>
          </a:xfrm>
          <a:prstGeom prst="rect">
            <a:avLst/>
          </a:prstGeom>
        </p:spPr>
        <p:txBody>
          <a:bodyPr>
            <a:normAutofit/>
          </a:bodyPr>
          <a:lstStyle>
            <a:lvl1pPr marL="0" indent="0" algn="l" defTabSz="685800" rtl="0" eaLnBrk="1" latinLnBrk="0" hangingPunct="1">
              <a:lnSpc>
                <a:spcPct val="150000"/>
              </a:lnSpc>
              <a:spcBef>
                <a:spcPts val="750"/>
              </a:spcBef>
              <a:buFont typeface="+mj-ea"/>
              <a:buNone/>
              <a:defRPr sz="1050" b="0" i="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685800" indent="-342900" algn="l" defTabSz="685800" rtl="0" eaLnBrk="1" latinLnBrk="0" hangingPunct="1">
              <a:lnSpc>
                <a:spcPct val="90000"/>
              </a:lnSpc>
              <a:spcBef>
                <a:spcPts val="375"/>
              </a:spcBef>
              <a:buFont typeface="+mj-lt"/>
              <a:buAutoNum type="arabicPeriod"/>
              <a:defRPr sz="1400" b="0" i="0" kern="1200">
                <a:solidFill>
                  <a:srgbClr val="404040"/>
                </a:solidFill>
                <a:latin typeface="微软雅黑" panose="020B0503020204020204" pitchFamily="34" charset="-122"/>
                <a:ea typeface="微软雅黑" panose="020B0503020204020204" pitchFamily="34" charset="-122"/>
                <a:cs typeface="+mn-cs"/>
              </a:defRPr>
            </a:lvl2pPr>
            <a:lvl3pPr marL="1028700" indent="-342900" algn="l" defTabSz="685800" rtl="0" eaLnBrk="1" latinLnBrk="0" hangingPunct="1">
              <a:lnSpc>
                <a:spcPct val="90000"/>
              </a:lnSpc>
              <a:spcBef>
                <a:spcPts val="375"/>
              </a:spcBef>
              <a:buFont typeface="+mj-ea"/>
              <a:buAutoNum type="circleNumDbPlain"/>
              <a:defRPr sz="1050" b="0" i="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050" b="0" i="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altLang="zh-CN" sz="1400" dirty="0">
              <a:sym typeface="+mn-ea"/>
            </a:endParaRPr>
          </a:p>
        </p:txBody>
      </p:sp>
      <p:sp>
        <p:nvSpPr>
          <p:cNvPr id="3" name="文本框 2"/>
          <p:cNvSpPr txBox="1"/>
          <p:nvPr/>
        </p:nvSpPr>
        <p:spPr>
          <a:xfrm>
            <a:off x="1285240" y="5748020"/>
            <a:ext cx="8892540" cy="337185"/>
          </a:xfrm>
          <a:prstGeom prst="rect">
            <a:avLst/>
          </a:prstGeom>
          <a:noFill/>
        </p:spPr>
        <p:txBody>
          <a:bodyPr wrap="none">
            <a:spAutoFit/>
          </a:bodyPr>
          <a:p>
            <a:pPr fontAlgn="auto">
              <a:spcBef>
                <a:spcPts val="0"/>
              </a:spcBef>
              <a:spcAft>
                <a:spcPts val="0"/>
              </a:spcAft>
            </a:pPr>
            <a:r>
              <a:rPr lang="zh-CN" altLang="en-US" sz="1600" dirty="0">
                <a:solidFill>
                  <a:srgbClr val="0070C0"/>
                </a:solidFill>
                <a:latin typeface="+mn-lt"/>
                <a:ea typeface="+mn-ea"/>
              </a:rPr>
              <a:t>箭头函数没有自身的</a:t>
            </a:r>
            <a:r>
              <a:rPr lang="en-US" altLang="zh-CN" sz="1600" dirty="0">
                <a:solidFill>
                  <a:srgbClr val="0070C0"/>
                </a:solidFill>
                <a:latin typeface="+mn-lt"/>
                <a:ea typeface="+mn-ea"/>
              </a:rPr>
              <a:t>this</a:t>
            </a:r>
            <a:r>
              <a:rPr lang="zh-CN" altLang="en-US" sz="1600" dirty="0">
                <a:solidFill>
                  <a:srgbClr val="0070C0"/>
                </a:solidFill>
                <a:latin typeface="+mn-lt"/>
                <a:ea typeface="+mn-ea"/>
              </a:rPr>
              <a:t>，它的</a:t>
            </a:r>
            <a:r>
              <a:rPr lang="en-US" altLang="zh-CN" sz="1600" dirty="0">
                <a:solidFill>
                  <a:srgbClr val="0070C0"/>
                </a:solidFill>
                <a:latin typeface="+mn-lt"/>
                <a:ea typeface="+mn-ea"/>
              </a:rPr>
              <a:t>this</a:t>
            </a:r>
            <a:r>
              <a:rPr lang="zh-CN" altLang="en-US" sz="1600" dirty="0">
                <a:solidFill>
                  <a:srgbClr val="0070C0"/>
                </a:solidFill>
                <a:latin typeface="+mn-lt"/>
                <a:ea typeface="+mn-ea"/>
              </a:rPr>
              <a:t>由外层作用域</a:t>
            </a:r>
            <a:r>
              <a:rPr lang="en-US" altLang="zh-CN" sz="1600" dirty="0">
                <a:solidFill>
                  <a:srgbClr val="0070C0"/>
                </a:solidFill>
                <a:latin typeface="+mn-lt"/>
                <a:ea typeface="+mn-ea"/>
              </a:rPr>
              <a:t>this</a:t>
            </a:r>
            <a:r>
              <a:rPr lang="zh-CN" altLang="en-US" sz="1600" dirty="0">
                <a:solidFill>
                  <a:srgbClr val="0070C0"/>
                </a:solidFill>
                <a:latin typeface="+mn-lt"/>
                <a:ea typeface="+mn-ea"/>
              </a:rPr>
              <a:t>决定，也无法通过</a:t>
            </a:r>
            <a:r>
              <a:rPr lang="en-US" altLang="zh-CN" sz="1600" dirty="0">
                <a:solidFill>
                  <a:srgbClr val="0070C0"/>
                </a:solidFill>
                <a:latin typeface="+mn-lt"/>
                <a:ea typeface="+mn-ea"/>
              </a:rPr>
              <a:t>call apply bind</a:t>
            </a:r>
            <a:r>
              <a:rPr lang="zh-CN" altLang="en-US" sz="1600" dirty="0">
                <a:solidFill>
                  <a:srgbClr val="0070C0"/>
                </a:solidFill>
                <a:latin typeface="+mn-lt"/>
                <a:ea typeface="+mn-ea"/>
              </a:rPr>
              <a:t>修改它的</a:t>
            </a:r>
            <a:r>
              <a:rPr lang="en-US" altLang="zh-CN" sz="1600" dirty="0">
                <a:solidFill>
                  <a:srgbClr val="0070C0"/>
                </a:solidFill>
                <a:latin typeface="+mn-lt"/>
                <a:ea typeface="+mn-ea"/>
              </a:rPr>
              <a:t>this</a:t>
            </a:r>
            <a:endParaRPr lang="en-US" altLang="zh-CN" sz="1600" dirty="0">
              <a:solidFill>
                <a:srgbClr val="0070C0"/>
              </a:solidFill>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nodePh="1">
                                  <p:stCondLst>
                                    <p:cond delay="0"/>
                                  </p:stCondLst>
                                  <p:endCondLst>
                                    <p:cond evt="begin" delay="0">
                                      <p:tn val="13"/>
                                    </p:cond>
                                  </p:end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67200" y="1430867"/>
            <a:ext cx="6300000" cy="3318934"/>
          </a:xfrm>
        </p:spPr>
        <p:txBody>
          <a:bodyPr/>
          <a:lstStyle/>
          <a:p>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深浅拷贝</a:t>
            </a:r>
            <a:endPar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处理</a:t>
            </a:r>
            <a:r>
              <a:rPr lang="en-US" altLang="zh-CN"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endPar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性能</a:t>
            </a:r>
            <a:r>
              <a:rPr lang="zh-CN" altLang="en-US"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优化</a:t>
            </a:r>
            <a:endParaRPr lang="en-US" altLang="zh-CN"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综合案例</a:t>
            </a:r>
            <a:endPar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smtClean="0"/>
              <a:t>性能优化</a:t>
            </a:r>
            <a:endParaRPr lang="zh-CN" altLang="en-US" dirty="0"/>
          </a:p>
        </p:txBody>
      </p:sp>
      <p:sp>
        <p:nvSpPr>
          <p:cNvPr id="4" name="文本占位符 3"/>
          <p:cNvSpPr>
            <a:spLocks noGrp="1"/>
          </p:cNvSpPr>
          <p:nvPr>
            <p:ph type="body" idx="10"/>
          </p:nvPr>
        </p:nvSpPr>
        <p:spPr/>
        <p:txBody>
          <a:bodyPr/>
          <a:lstStyle/>
          <a:p>
            <a:r>
              <a:rPr lang="zh-CN" altLang="en-US" dirty="0" smtClean="0">
                <a:solidFill>
                  <a:srgbClr val="C00000"/>
                </a:solidFill>
              </a:rPr>
              <a:t>防抖</a:t>
            </a:r>
            <a:endParaRPr lang="en-US" altLang="zh-CN" dirty="0" smtClean="0">
              <a:solidFill>
                <a:srgbClr val="C00000"/>
              </a:solidFill>
            </a:endParaRPr>
          </a:p>
          <a:p>
            <a:r>
              <a:rPr lang="zh-CN" altLang="en-US" dirty="0"/>
              <a:t>节流</a:t>
            </a:r>
            <a:endParaRPr lang="en-US" altLang="zh-CN" dirty="0" smtClean="0"/>
          </a:p>
        </p:txBody>
      </p:sp>
      <p:sp>
        <p:nvSpPr>
          <p:cNvPr id="5" name="文本占位符 4"/>
          <p:cNvSpPr>
            <a:spLocks noGrp="1"/>
          </p:cNvSpPr>
          <p:nvPr>
            <p:ph type="body" sz="quarter" idx="11"/>
          </p:nvPr>
        </p:nvSpPr>
        <p:spPr/>
        <p:txBody>
          <a:bodyPr/>
          <a:lstStyle/>
          <a:p>
            <a:r>
              <a:rPr lang="en-US" altLang="zh-CN" dirty="0" smtClean="0"/>
              <a:t>04</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a:t>浅拷贝</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首先浅拷贝和深拷贝只</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针对引用类型</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浅拷贝：拷贝的是地址</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常见方法：</a:t>
            </a: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en-US" altLang="zh-CN" dirty="0" smtClean="0"/>
              <a:t>1. </a:t>
            </a:r>
            <a:r>
              <a:rPr lang="zh-CN" altLang="en-US" dirty="0" smtClean="0"/>
              <a:t>拷贝对象：</a:t>
            </a:r>
            <a:r>
              <a:rPr lang="en-US" altLang="zh-CN" dirty="0" err="1" smtClean="0"/>
              <a:t>Object.assgin</a:t>
            </a:r>
            <a:r>
              <a:rPr lang="en-US" altLang="zh-CN" dirty="0"/>
              <a:t>() </a:t>
            </a:r>
            <a:r>
              <a:rPr lang="en-US" altLang="zh-CN" dirty="0" smtClean="0"/>
              <a:t> / </a:t>
            </a:r>
            <a:r>
              <a:rPr lang="zh-CN" altLang="en-US" dirty="0" smtClean="0"/>
              <a:t>展开运算符</a:t>
            </a:r>
            <a:r>
              <a:rPr lang="en-US" altLang="zh-CN" dirty="0" smtClean="0"/>
              <a:t>  {...</a:t>
            </a:r>
            <a:r>
              <a:rPr lang="en-US" altLang="zh-CN" dirty="0" err="1"/>
              <a:t>obj</a:t>
            </a:r>
            <a:r>
              <a:rPr lang="en-US" altLang="zh-CN" dirty="0" smtClean="0"/>
              <a:t>} </a:t>
            </a:r>
            <a:r>
              <a:rPr lang="zh-CN" altLang="en-US" dirty="0"/>
              <a:t> </a:t>
            </a:r>
            <a:r>
              <a:rPr lang="zh-CN" altLang="en-US" dirty="0" smtClean="0"/>
              <a:t>拷贝对象</a:t>
            </a:r>
            <a:endParaRPr lang="en-US" altLang="zh-CN" dirty="0" smtClean="0"/>
          </a:p>
          <a:p>
            <a:pPr marL="0" indent="0">
              <a:buNone/>
            </a:pPr>
            <a:r>
              <a:rPr lang="en-US" altLang="zh-CN" dirty="0" smtClean="0"/>
              <a:t> 2.</a:t>
            </a:r>
            <a:r>
              <a:rPr lang="zh-CN" altLang="en-US" dirty="0" smtClean="0"/>
              <a:t>拷贝数组：</a:t>
            </a:r>
            <a:r>
              <a:rPr lang="en-US" altLang="zh-CN" dirty="0" err="1" smtClean="0"/>
              <a:t>Array.prototype.concat</a:t>
            </a:r>
            <a:r>
              <a:rPr lang="en-US" altLang="zh-CN" dirty="0" smtClean="0"/>
              <a:t>()   </a:t>
            </a:r>
            <a:r>
              <a:rPr lang="zh-CN" altLang="en-US" dirty="0" smtClean="0"/>
              <a:t>或者  </a:t>
            </a:r>
            <a:r>
              <a:rPr lang="en-US" altLang="zh-CN" dirty="0" smtClean="0"/>
              <a:t>[...</a:t>
            </a:r>
            <a:r>
              <a:rPr lang="en-US" altLang="zh-CN" dirty="0" err="1"/>
              <a:t>arr</a:t>
            </a:r>
            <a:r>
              <a:rPr lang="en-US" altLang="zh-CN" dirty="0" smtClean="0"/>
              <a:t>]</a:t>
            </a:r>
            <a:endParaRPr lang="en-US" altLang="zh-CN" dirty="0" smtClean="0"/>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但是还有问题</a:t>
            </a:r>
            <a:r>
              <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6553201" y="1840432"/>
            <a:ext cx="5401736" cy="3161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图片 2"/>
          <p:cNvPicPr>
            <a:picLocks noChangeAspect="1"/>
          </p:cNvPicPr>
          <p:nvPr/>
        </p:nvPicPr>
        <p:blipFill>
          <a:blip r:embed="rId2"/>
          <a:stretch>
            <a:fillRect/>
          </a:stretch>
        </p:blipFill>
        <p:spPr>
          <a:xfrm>
            <a:off x="827809" y="3807134"/>
            <a:ext cx="3278524" cy="1757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a:t>节流</a:t>
            </a:r>
            <a:endParaRPr lang="zh-CN" altLang="en-US" dirty="0"/>
          </a:p>
        </p:txBody>
      </p:sp>
      <p:sp>
        <p:nvSpPr>
          <p:cNvPr id="4" name="文本占位符 3"/>
          <p:cNvSpPr>
            <a:spLocks noGrp="1"/>
          </p:cNvSpPr>
          <p:nvPr>
            <p:ph type="body" sz="quarter" idx="11"/>
          </p:nvPr>
        </p:nvSpPr>
        <p:spPr/>
        <p:txBody>
          <a:bodyPr/>
          <a:lstStyle/>
          <a:p>
            <a:r>
              <a:rPr lang="zh-CN" altLang="en-US" dirty="0"/>
              <a:t>节流（</a:t>
            </a:r>
            <a:r>
              <a:rPr lang="en-US" altLang="zh-CN" dirty="0"/>
              <a:t>throttle</a:t>
            </a:r>
            <a:r>
              <a:rPr lang="zh-CN" altLang="en-US" dirty="0"/>
              <a:t>）</a:t>
            </a:r>
            <a:br>
              <a:rPr lang="zh-CN" altLang="en-US" dirty="0"/>
            </a:br>
            <a:r>
              <a:rPr lang="zh-CN" altLang="en-US" dirty="0" smtClean="0"/>
              <a:t>所谓</a:t>
            </a:r>
            <a:r>
              <a:rPr lang="zh-CN" altLang="en-US" dirty="0"/>
              <a:t>节流，就是指连续触发事件但是在 </a:t>
            </a:r>
            <a:r>
              <a:rPr lang="en-US" altLang="zh-CN" dirty="0"/>
              <a:t>n </a:t>
            </a:r>
            <a:r>
              <a:rPr lang="zh-CN" altLang="en-US" dirty="0"/>
              <a:t>秒中只执行</a:t>
            </a:r>
            <a:r>
              <a:rPr lang="zh-CN" altLang="en-US" dirty="0" smtClean="0"/>
              <a:t>一次函数</a:t>
            </a:r>
            <a:endParaRPr lang="en-US" altLang="zh-CN" dirty="0" smtClean="0"/>
          </a:p>
          <a:p>
            <a:endParaRPr lang="en-US" altLang="zh-CN" b="1" dirty="0"/>
          </a:p>
          <a:p>
            <a:endParaRPr lang="en-US" altLang="zh-CN" b="1" dirty="0" smtClean="0"/>
          </a:p>
          <a:p>
            <a:endParaRPr lang="en-US" altLang="zh-CN" b="1" dirty="0"/>
          </a:p>
          <a:p>
            <a:endParaRPr lang="en-US" altLang="zh-CN" b="1" dirty="0" smtClean="0"/>
          </a:p>
          <a:p>
            <a:endParaRPr lang="en-US" altLang="zh-CN" b="1" dirty="0"/>
          </a:p>
          <a:p>
            <a:endParaRPr lang="en-US" altLang="zh-CN" b="1" dirty="0" smtClean="0"/>
          </a:p>
          <a:p>
            <a:endParaRPr lang="en-US" altLang="zh-CN" b="1" dirty="0"/>
          </a:p>
          <a:p>
            <a:r>
              <a:rPr lang="zh-CN" altLang="en-US" dirty="0" smtClean="0"/>
              <a:t>只有等到了上一个人做完核酸，整个动作完成了， 第二个人才能排队跟上</a:t>
            </a:r>
            <a:endParaRPr lang="en-US" altLang="zh-CN" dirty="0" smtClean="0"/>
          </a:p>
        </p:txBody>
      </p:sp>
      <p:pic>
        <p:nvPicPr>
          <p:cNvPr id="3" name="图片 2"/>
          <p:cNvPicPr>
            <a:picLocks noChangeAspect="1"/>
          </p:cNvPicPr>
          <p:nvPr/>
        </p:nvPicPr>
        <p:blipFill>
          <a:blip r:embed="rId1"/>
          <a:stretch>
            <a:fillRect/>
          </a:stretch>
        </p:blipFill>
        <p:spPr>
          <a:xfrm>
            <a:off x="1109132" y="2650112"/>
            <a:ext cx="3801534" cy="2581156"/>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a:t>节流</a:t>
            </a:r>
            <a:endParaRPr lang="zh-CN" altLang="en-US" dirty="0"/>
          </a:p>
        </p:txBody>
      </p:sp>
      <p:sp>
        <p:nvSpPr>
          <p:cNvPr id="4" name="文本占位符 3"/>
          <p:cNvSpPr>
            <a:spLocks noGrp="1"/>
          </p:cNvSpPr>
          <p:nvPr>
            <p:ph type="body" sz="quarter" idx="11"/>
          </p:nvPr>
        </p:nvSpPr>
        <p:spPr>
          <a:xfrm>
            <a:off x="710880" y="1591199"/>
            <a:ext cx="10720800" cy="5055133"/>
          </a:xfrm>
        </p:spPr>
        <p:txBody>
          <a:bodyPr/>
          <a:lstStyle/>
          <a:p>
            <a:r>
              <a:rPr lang="zh-CN" altLang="en-US" dirty="0"/>
              <a:t>节流（</a:t>
            </a:r>
            <a:r>
              <a:rPr lang="en-US" altLang="zh-CN" dirty="0" smtClean="0"/>
              <a:t>throttle</a:t>
            </a:r>
            <a:r>
              <a:rPr lang="zh-CN" altLang="en-US" dirty="0" smtClean="0"/>
              <a:t>）</a:t>
            </a:r>
            <a:endParaRPr lang="en-US" altLang="zh-CN" dirty="0" smtClean="0"/>
          </a:p>
          <a:p>
            <a:pPr marL="0" indent="0">
              <a:buNone/>
            </a:pPr>
            <a:r>
              <a:rPr lang="zh-CN" altLang="en-US" dirty="0"/>
              <a:t>所谓节流，就是指连续触发事件但是在 </a:t>
            </a:r>
            <a:r>
              <a:rPr lang="en-US" altLang="zh-CN" dirty="0"/>
              <a:t>n </a:t>
            </a:r>
            <a:r>
              <a:rPr lang="zh-CN" altLang="en-US" dirty="0"/>
              <a:t>秒中只执行</a:t>
            </a:r>
            <a:r>
              <a:rPr lang="zh-CN" altLang="en-US" dirty="0" smtClean="0"/>
              <a:t>一次函数</a:t>
            </a:r>
            <a:endParaRPr lang="en-US" altLang="zh-CN" b="1" dirty="0" smtClean="0"/>
          </a:p>
          <a:p>
            <a:r>
              <a:rPr lang="zh-CN" altLang="en-US" dirty="0" smtClean="0"/>
              <a:t>开发使用场景 </a:t>
            </a:r>
            <a:r>
              <a:rPr lang="en-US" altLang="zh-CN" dirty="0" smtClean="0"/>
              <a:t>– </a:t>
            </a:r>
            <a:r>
              <a:rPr lang="zh-CN" altLang="en-US" dirty="0" smtClean="0"/>
              <a:t>小米</a:t>
            </a:r>
            <a:r>
              <a:rPr lang="zh-CN" altLang="en-US" b="1" dirty="0" smtClean="0"/>
              <a:t>轮播图点击效果   、  鼠标移动、页面尺寸缩放</a:t>
            </a:r>
            <a:r>
              <a:rPr lang="en-US" altLang="zh-CN" b="1" dirty="0" smtClean="0"/>
              <a:t>resize</a:t>
            </a:r>
            <a:r>
              <a:rPr lang="zh-CN" altLang="en-US" b="1" dirty="0" smtClean="0"/>
              <a:t>、滚动条滚动 就可以加节流 </a:t>
            </a:r>
            <a:endParaRPr lang="en-US" altLang="zh-CN" b="1" dirty="0" smtClean="0"/>
          </a:p>
          <a:p>
            <a:endParaRPr lang="en-US" altLang="zh-CN" b="1" dirty="0"/>
          </a:p>
          <a:p>
            <a:endParaRPr lang="en-US" altLang="zh-CN" b="1" dirty="0"/>
          </a:p>
          <a:p>
            <a:endParaRPr lang="en-US" altLang="zh-CN" b="1" dirty="0" smtClean="0"/>
          </a:p>
          <a:p>
            <a:endParaRPr lang="en-US" altLang="zh-CN" b="1" dirty="0"/>
          </a:p>
          <a:p>
            <a:endParaRPr lang="en-US" altLang="zh-CN" b="1" dirty="0" smtClean="0"/>
          </a:p>
          <a:p>
            <a:endParaRPr lang="en-US" altLang="zh-CN" b="1" dirty="0"/>
          </a:p>
          <a:p>
            <a:r>
              <a:rPr lang="zh-CN" altLang="en-US" dirty="0" smtClean="0"/>
              <a:t>假如一张轮播图完成切换需要</a:t>
            </a:r>
            <a:r>
              <a:rPr lang="en-US" altLang="zh-CN" dirty="0" smtClean="0"/>
              <a:t>300ms</a:t>
            </a:r>
            <a:r>
              <a:rPr lang="zh-CN" altLang="en-US" dirty="0" smtClean="0"/>
              <a:t>， 不加节流效果，快速点击，则嗖嗖嗖的切换</a:t>
            </a:r>
            <a:endParaRPr lang="en-US" altLang="zh-CN" dirty="0" smtClean="0"/>
          </a:p>
          <a:p>
            <a:r>
              <a:rPr lang="zh-CN" altLang="en-US" dirty="0" smtClean="0"/>
              <a:t>加上节流效果， 不管快速点击多少次， </a:t>
            </a:r>
            <a:r>
              <a:rPr lang="en-US" altLang="zh-CN" dirty="0" smtClean="0"/>
              <a:t>300ms</a:t>
            </a:r>
            <a:r>
              <a:rPr lang="zh-CN" altLang="en-US" dirty="0" smtClean="0"/>
              <a:t>时间内，只能切换一张图片。</a:t>
            </a:r>
            <a:endParaRPr lang="en-US" altLang="zh-CN" dirty="0" smtClean="0"/>
          </a:p>
        </p:txBody>
      </p:sp>
      <p:pic>
        <p:nvPicPr>
          <p:cNvPr id="5" name="图片 4"/>
          <p:cNvPicPr>
            <a:picLocks noChangeAspect="1"/>
          </p:cNvPicPr>
          <p:nvPr/>
        </p:nvPicPr>
        <p:blipFill>
          <a:blip r:embed="rId1"/>
          <a:stretch>
            <a:fillRect/>
          </a:stretch>
        </p:blipFill>
        <p:spPr>
          <a:xfrm>
            <a:off x="1126156" y="2985091"/>
            <a:ext cx="4478778" cy="2123404"/>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利用节流来处理</a:t>
            </a:r>
            <a:r>
              <a:rPr lang="en-US" altLang="zh-CN" dirty="0" smtClean="0"/>
              <a:t>-</a:t>
            </a:r>
            <a:r>
              <a:rPr lang="zh-CN" altLang="en-US" dirty="0" smtClean="0"/>
              <a:t>鼠标滑过盒子显示文字</a:t>
            </a:r>
            <a:endParaRPr lang="zh-CN" altLang="en-US" dirty="0"/>
          </a:p>
        </p:txBody>
      </p:sp>
      <p:sp>
        <p:nvSpPr>
          <p:cNvPr id="4" name="文本占位符 3"/>
          <p:cNvSpPr>
            <a:spLocks noGrp="1"/>
          </p:cNvSpPr>
          <p:nvPr>
            <p:ph type="body" sz="quarter" idx="11"/>
          </p:nvPr>
        </p:nvSpPr>
        <p:spPr/>
        <p:txBody>
          <a:bodyPr/>
          <a:lstStyle/>
          <a:p>
            <a:r>
              <a:rPr lang="zh-CN" altLang="en-US" dirty="0" smtClean="0"/>
              <a:t>要求： 鼠标在盒子上移动，里面的数字就会变化</a:t>
            </a:r>
            <a:r>
              <a:rPr lang="en-US" altLang="zh-CN" dirty="0" smtClean="0"/>
              <a:t>+1</a:t>
            </a:r>
            <a:endParaRPr lang="en-US" altLang="zh-CN" dirty="0" smtClean="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90823" y="2467722"/>
            <a:ext cx="2917233" cy="2801645"/>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利用节流来处理</a:t>
            </a:r>
            <a:r>
              <a:rPr lang="en-US" altLang="zh-CN" dirty="0" smtClean="0"/>
              <a:t>-</a:t>
            </a:r>
            <a:r>
              <a:rPr lang="zh-CN" altLang="en-US" dirty="0" smtClean="0"/>
              <a:t>鼠标滑过盒子显示文字</a:t>
            </a:r>
            <a:endParaRPr lang="zh-CN" altLang="en-US" dirty="0"/>
          </a:p>
        </p:txBody>
      </p:sp>
      <p:sp>
        <p:nvSpPr>
          <p:cNvPr id="4" name="文本占位符 3"/>
          <p:cNvSpPr>
            <a:spLocks noGrp="1"/>
          </p:cNvSpPr>
          <p:nvPr>
            <p:ph type="body" sz="quarter" idx="11"/>
          </p:nvPr>
        </p:nvSpPr>
        <p:spPr/>
        <p:txBody>
          <a:bodyPr/>
          <a:lstStyle/>
          <a:p>
            <a:r>
              <a:rPr lang="zh-CN" altLang="en-US" dirty="0" smtClean="0"/>
              <a:t>要求： 鼠标在盒子上移动，里面的数字就会变化</a:t>
            </a:r>
            <a:r>
              <a:rPr lang="en-US" altLang="zh-CN" dirty="0" smtClean="0"/>
              <a:t>+1</a:t>
            </a:r>
            <a:endParaRPr lang="en-US" altLang="zh-CN" dirty="0" smtClean="0"/>
          </a:p>
          <a:p>
            <a:r>
              <a:rPr lang="zh-CN" altLang="en-US" dirty="0" smtClean="0"/>
              <a:t>①： 如果以前方式，每次鼠标移动就会有大量操作，触发频次太高</a:t>
            </a:r>
            <a:endParaRPr lang="en-US" altLang="zh-CN" dirty="0" smtClean="0"/>
          </a:p>
        </p:txBody>
      </p:sp>
      <p:pic>
        <p:nvPicPr>
          <p:cNvPr id="5" name="图片 4"/>
          <p:cNvPicPr>
            <a:picLocks noChangeAspect="1"/>
          </p:cNvPicPr>
          <p:nvPr/>
        </p:nvPicPr>
        <p:blipFill>
          <a:blip r:embed="rId1"/>
          <a:stretch>
            <a:fillRect/>
          </a:stretch>
        </p:blipFill>
        <p:spPr>
          <a:xfrm>
            <a:off x="2195450" y="2707382"/>
            <a:ext cx="6306571" cy="18302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利用节流来处理</a:t>
            </a:r>
            <a:r>
              <a:rPr lang="en-US" altLang="zh-CN" dirty="0" smtClean="0"/>
              <a:t>-</a:t>
            </a:r>
            <a:r>
              <a:rPr lang="zh-CN" altLang="en-US" dirty="0" smtClean="0"/>
              <a:t>鼠标滑过盒子显示文字</a:t>
            </a:r>
            <a:endParaRPr lang="zh-CN" altLang="en-US" dirty="0"/>
          </a:p>
        </p:txBody>
      </p:sp>
      <p:sp>
        <p:nvSpPr>
          <p:cNvPr id="4" name="文本占位符 3"/>
          <p:cNvSpPr>
            <a:spLocks noGrp="1"/>
          </p:cNvSpPr>
          <p:nvPr>
            <p:ph type="body" sz="quarter" idx="11"/>
          </p:nvPr>
        </p:nvSpPr>
        <p:spPr/>
        <p:txBody>
          <a:bodyPr/>
          <a:lstStyle/>
          <a:p>
            <a:r>
              <a:rPr lang="zh-CN" altLang="en-US" dirty="0" smtClean="0"/>
              <a:t>要求： 鼠标在盒子上移动，里面的数字就会变化</a:t>
            </a:r>
            <a:r>
              <a:rPr lang="en-US" altLang="zh-CN" dirty="0" smtClean="0"/>
              <a:t>+1</a:t>
            </a:r>
            <a:endParaRPr lang="en-US" altLang="zh-CN" dirty="0" smtClean="0"/>
          </a:p>
          <a:p>
            <a:r>
              <a:rPr lang="zh-CN" altLang="en-US" dirty="0" smtClean="0"/>
              <a:t>利用节流的方式， 鼠标经过，</a:t>
            </a:r>
            <a:r>
              <a:rPr lang="en-US" altLang="zh-CN" dirty="0"/>
              <a:t>5</a:t>
            </a:r>
            <a:r>
              <a:rPr lang="en-US" altLang="zh-CN" dirty="0" smtClean="0"/>
              <a:t>00ms </a:t>
            </a:r>
            <a:r>
              <a:rPr lang="zh-CN" altLang="en-US" dirty="0" smtClean="0"/>
              <a:t>，数字才显示</a:t>
            </a:r>
            <a:endParaRPr lang="en-US" altLang="zh-CN" dirty="0" smtClean="0"/>
          </a:p>
          <a:p>
            <a:r>
              <a:rPr lang="zh-CN" altLang="en-US" dirty="0" smtClean="0"/>
              <a:t>核心思路：</a:t>
            </a:r>
            <a:endParaRPr lang="en-US" altLang="zh-CN" dirty="0" smtClean="0"/>
          </a:p>
          <a:p>
            <a:r>
              <a:rPr lang="zh-CN" altLang="en-US" dirty="0" smtClean="0"/>
              <a:t>利用时间相减：移动后的时间 </a:t>
            </a:r>
            <a:r>
              <a:rPr lang="en-US" altLang="zh-CN" dirty="0" smtClean="0"/>
              <a:t>- </a:t>
            </a:r>
            <a:r>
              <a:rPr lang="zh-CN" altLang="en-US" dirty="0" smtClean="0"/>
              <a:t>  刚开始移动的时间  </a:t>
            </a:r>
            <a:r>
              <a:rPr lang="en-US" altLang="zh-CN" dirty="0" smtClean="0"/>
              <a:t>&gt;= 500ms  </a:t>
            </a:r>
            <a:r>
              <a:rPr lang="zh-CN" altLang="en-US" dirty="0" smtClean="0"/>
              <a:t>我才去执行 </a:t>
            </a:r>
            <a:r>
              <a:rPr lang="en-US" altLang="zh-CN" dirty="0" err="1" smtClean="0"/>
              <a:t>mouseMove</a:t>
            </a:r>
            <a:r>
              <a:rPr lang="zh-CN" altLang="en-US" dirty="0" smtClean="0"/>
              <a:t>函数</a:t>
            </a:r>
            <a:endParaRPr lang="en-US" altLang="zh-CN" dirty="0" smtClean="0"/>
          </a:p>
          <a:p>
            <a:r>
              <a:rPr lang="zh-CN" altLang="en-US" dirty="0" smtClean="0"/>
              <a:t>①： 写一个节流函数</a:t>
            </a:r>
            <a:r>
              <a:rPr lang="en-US" altLang="zh-CN" dirty="0"/>
              <a:t>throttle </a:t>
            </a:r>
            <a:r>
              <a:rPr lang="zh-CN" altLang="en-US" dirty="0" smtClean="0"/>
              <a:t>，来控制这个操作函数</a:t>
            </a:r>
            <a:r>
              <a:rPr lang="en-US" altLang="zh-CN" dirty="0" smtClean="0"/>
              <a:t>(</a:t>
            </a:r>
            <a:r>
              <a:rPr lang="en-US" altLang="zh-CN" dirty="0" err="1" smtClean="0"/>
              <a:t>mouseMove</a:t>
            </a:r>
            <a:r>
              <a:rPr lang="en-US" altLang="zh-CN" dirty="0" smtClean="0"/>
              <a:t>)</a:t>
            </a:r>
            <a:r>
              <a:rPr lang="zh-CN" altLang="en-US" dirty="0" smtClean="0"/>
              <a:t>， </a:t>
            </a:r>
            <a:r>
              <a:rPr lang="en-US" altLang="zh-CN" dirty="0" smtClean="0"/>
              <a:t>500ms</a:t>
            </a:r>
            <a:r>
              <a:rPr lang="zh-CN" altLang="en-US" dirty="0" smtClean="0"/>
              <a:t>之后才去执行这个函数</a:t>
            </a:r>
            <a:endParaRPr lang="en-US" altLang="zh-CN" dirty="0" smtClean="0"/>
          </a:p>
          <a:p>
            <a:r>
              <a:rPr lang="zh-CN" altLang="en-US" dirty="0" smtClean="0"/>
              <a:t>②</a:t>
            </a:r>
            <a:r>
              <a:rPr lang="en-US" altLang="zh-CN" dirty="0" smtClean="0"/>
              <a:t>:   </a:t>
            </a:r>
            <a:r>
              <a:rPr lang="zh-CN" altLang="en-US" dirty="0" smtClean="0"/>
              <a:t>节流函数传递</a:t>
            </a:r>
            <a:r>
              <a:rPr lang="en-US" altLang="zh-CN" dirty="0" smtClean="0"/>
              <a:t>2</a:t>
            </a:r>
            <a:r>
              <a:rPr lang="zh-CN" altLang="en-US" dirty="0" smtClean="0"/>
              <a:t>个参数， 第一个参数 </a:t>
            </a:r>
            <a:r>
              <a:rPr lang="en-US" altLang="zh-CN" dirty="0" err="1" smtClean="0"/>
              <a:t>mouseMove</a:t>
            </a:r>
            <a:r>
              <a:rPr lang="zh-CN" altLang="en-US" dirty="0" smtClean="0"/>
              <a:t>函数，第二个参数 指定时间</a:t>
            </a:r>
            <a:r>
              <a:rPr lang="en-US" altLang="zh-CN" dirty="0" smtClean="0"/>
              <a:t>500ms</a:t>
            </a:r>
            <a:endParaRPr lang="en-US" altLang="zh-CN" dirty="0" smtClean="0"/>
          </a:p>
          <a:p>
            <a:r>
              <a:rPr lang="zh-CN" altLang="en-US" dirty="0" smtClean="0"/>
              <a:t>③： 鼠标移动事件，里面写的是节流函数</a:t>
            </a:r>
            <a:endParaRPr lang="en-US" altLang="zh-CN" dirty="0" smtClean="0"/>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animEffect transition="in" filter="fade">
                                      <p:cBhvr>
                                        <p:cTn id="11" dur="500"/>
                                        <p:tgtEl>
                                          <p:spTgt spid="4">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利用节流来处理</a:t>
            </a:r>
            <a:r>
              <a:rPr lang="en-US" altLang="zh-CN" dirty="0" smtClean="0"/>
              <a:t>-</a:t>
            </a:r>
            <a:r>
              <a:rPr lang="zh-CN" altLang="en-US" dirty="0" smtClean="0"/>
              <a:t>鼠标滑过盒子显示文字</a:t>
            </a:r>
            <a:endParaRPr lang="zh-CN" altLang="en-US" dirty="0"/>
          </a:p>
        </p:txBody>
      </p:sp>
      <p:sp>
        <p:nvSpPr>
          <p:cNvPr id="4" name="文本占位符 3"/>
          <p:cNvSpPr>
            <a:spLocks noGrp="1"/>
          </p:cNvSpPr>
          <p:nvPr>
            <p:ph type="body" sz="quarter" idx="11"/>
          </p:nvPr>
        </p:nvSpPr>
        <p:spPr/>
        <p:txBody>
          <a:bodyPr/>
          <a:lstStyle/>
          <a:p>
            <a:r>
              <a:rPr lang="zh-CN" altLang="en-US" dirty="0" smtClean="0"/>
              <a:t>要求： 鼠标在盒子上移动，里面的数字就会变化</a:t>
            </a:r>
            <a:r>
              <a:rPr lang="en-US" altLang="zh-CN" dirty="0" smtClean="0"/>
              <a:t>+1</a:t>
            </a:r>
            <a:endParaRPr lang="en-US" altLang="zh-CN" dirty="0" smtClean="0"/>
          </a:p>
          <a:p>
            <a:r>
              <a:rPr lang="zh-CN" altLang="en-US" dirty="0" smtClean="0"/>
              <a:t>利用节流的方式， 鼠标经过，</a:t>
            </a:r>
            <a:r>
              <a:rPr lang="en-US" altLang="zh-CN" dirty="0"/>
              <a:t>5</a:t>
            </a:r>
            <a:r>
              <a:rPr lang="en-US" altLang="zh-CN" dirty="0" smtClean="0"/>
              <a:t>00ms </a:t>
            </a:r>
            <a:r>
              <a:rPr lang="zh-CN" altLang="en-US" dirty="0" smtClean="0"/>
              <a:t>，数字才显示</a:t>
            </a:r>
            <a:endParaRPr lang="en-US" altLang="zh-CN" dirty="0" smtClean="0"/>
          </a:p>
          <a:p>
            <a:r>
              <a:rPr lang="zh-CN" altLang="en-US" dirty="0" smtClean="0"/>
              <a:t>核心思路：</a:t>
            </a:r>
            <a:endParaRPr lang="en-US" altLang="zh-CN" dirty="0" smtClean="0"/>
          </a:p>
          <a:p>
            <a:r>
              <a:rPr lang="zh-CN" altLang="en-US" dirty="0" smtClean="0"/>
              <a:t>利用时间相减：移动后的时间 </a:t>
            </a:r>
            <a:r>
              <a:rPr lang="en-US" altLang="zh-CN" dirty="0" smtClean="0"/>
              <a:t>- </a:t>
            </a:r>
            <a:r>
              <a:rPr lang="zh-CN" altLang="en-US" dirty="0" smtClean="0"/>
              <a:t>  刚开始移动的时间  </a:t>
            </a:r>
            <a:r>
              <a:rPr lang="en-US" altLang="zh-CN" dirty="0" smtClean="0"/>
              <a:t>&gt;= 500ms  </a:t>
            </a:r>
            <a:r>
              <a:rPr lang="zh-CN" altLang="en-US" dirty="0" smtClean="0"/>
              <a:t>我才去执行 </a:t>
            </a:r>
            <a:r>
              <a:rPr lang="en-US" altLang="zh-CN" dirty="0" err="1" smtClean="0"/>
              <a:t>mouseMove</a:t>
            </a:r>
            <a:r>
              <a:rPr lang="zh-CN" altLang="en-US" dirty="0" smtClean="0"/>
              <a:t>函数</a:t>
            </a:r>
            <a:endParaRPr lang="en-US" altLang="zh-CN" dirty="0" smtClean="0"/>
          </a:p>
          <a:p>
            <a:r>
              <a:rPr lang="zh-CN" altLang="en-US" dirty="0" smtClean="0"/>
              <a:t>④： 声明一个起始时间 </a:t>
            </a:r>
            <a:r>
              <a:rPr lang="en-US" altLang="zh-CN" dirty="0" err="1" smtClean="0"/>
              <a:t>startTime</a:t>
            </a:r>
            <a:r>
              <a:rPr lang="en-US" altLang="zh-CN" dirty="0" smtClean="0"/>
              <a:t> = 0</a:t>
            </a:r>
            <a:endParaRPr lang="en-US" altLang="zh-CN" dirty="0" smtClean="0"/>
          </a:p>
          <a:p>
            <a:r>
              <a:rPr lang="zh-CN" altLang="en-US" dirty="0" smtClean="0"/>
              <a:t>⑤： 但是节流函数因为里面写的函数名  </a:t>
            </a:r>
            <a:r>
              <a:rPr lang="en-US" altLang="zh-CN" dirty="0"/>
              <a:t>throttle(</a:t>
            </a:r>
            <a:r>
              <a:rPr lang="en-US" altLang="zh-CN" dirty="0" err="1"/>
              <a:t>mouseMove</a:t>
            </a:r>
            <a:r>
              <a:rPr lang="en-US" altLang="zh-CN" dirty="0"/>
              <a:t>, 500</a:t>
            </a:r>
            <a:r>
              <a:rPr lang="en-US" altLang="zh-CN" dirty="0" smtClean="0"/>
              <a:t>), </a:t>
            </a:r>
            <a:r>
              <a:rPr lang="zh-CN" altLang="en-US" dirty="0" smtClean="0"/>
              <a:t>是调用函数，无法再次调用执行，所以需要在节流函数里面写</a:t>
            </a:r>
            <a:r>
              <a:rPr lang="en-US" altLang="zh-CN" dirty="0" smtClean="0"/>
              <a:t>return </a:t>
            </a:r>
            <a:r>
              <a:rPr lang="zh-CN" altLang="en-US" dirty="0" smtClean="0"/>
              <a:t>函数 这样可以多次执行</a:t>
            </a:r>
            <a:endParaRPr lang="en-US" altLang="zh-CN" dirty="0" smtClean="0"/>
          </a:p>
          <a:p>
            <a:r>
              <a:rPr lang="zh-CN" altLang="en-US" dirty="0" smtClean="0"/>
              <a:t>⑥：记录当前时间  </a:t>
            </a:r>
            <a:r>
              <a:rPr lang="en-US" altLang="zh-CN" dirty="0" smtClean="0"/>
              <a:t>now   =  </a:t>
            </a:r>
            <a:r>
              <a:rPr lang="en-US" altLang="zh-CN" dirty="0" err="1" smtClean="0"/>
              <a:t>Date.now</a:t>
            </a:r>
            <a:r>
              <a:rPr lang="en-US" altLang="zh-CN" dirty="0" smtClean="0"/>
              <a:t>()</a:t>
            </a:r>
            <a:endParaRPr lang="en-US" altLang="zh-CN" dirty="0" smtClean="0"/>
          </a:p>
          <a:p>
            <a:r>
              <a:rPr lang="zh-CN" altLang="en-US" dirty="0" smtClean="0"/>
              <a:t>⑦：进行判断 如果大于等于 </a:t>
            </a:r>
            <a:r>
              <a:rPr lang="en-US" altLang="zh-CN" dirty="0" smtClean="0"/>
              <a:t>500ms</a:t>
            </a:r>
            <a:r>
              <a:rPr lang="zh-CN" altLang="en-US" dirty="0" smtClean="0"/>
              <a:t>，则执行函数， 但是千万不要忘记 让 起始时间  </a:t>
            </a:r>
            <a:r>
              <a:rPr lang="en-US" altLang="zh-CN" dirty="0" smtClean="0"/>
              <a:t>=  </a:t>
            </a:r>
            <a:r>
              <a:rPr lang="zh-CN" altLang="en-US" dirty="0" smtClean="0"/>
              <a:t>现在时间</a:t>
            </a:r>
            <a:endParaRPr lang="en-US" altLang="zh-CN" dirty="0"/>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利用节流来处理</a:t>
            </a:r>
            <a:r>
              <a:rPr lang="en-US" altLang="zh-CN" dirty="0" smtClean="0"/>
              <a:t>-</a:t>
            </a:r>
            <a:r>
              <a:rPr lang="zh-CN" altLang="en-US" dirty="0" smtClean="0"/>
              <a:t>鼠标滑过盒子显示文字</a:t>
            </a:r>
            <a:endParaRPr lang="zh-CN" altLang="en-US" dirty="0"/>
          </a:p>
        </p:txBody>
      </p:sp>
      <p:sp>
        <p:nvSpPr>
          <p:cNvPr id="4" name="文本占位符 3"/>
          <p:cNvSpPr>
            <a:spLocks noGrp="1"/>
          </p:cNvSpPr>
          <p:nvPr>
            <p:ph type="body" sz="quarter" idx="11"/>
          </p:nvPr>
        </p:nvSpPr>
        <p:spPr/>
        <p:txBody>
          <a:bodyPr/>
          <a:lstStyle/>
          <a:p>
            <a:r>
              <a:rPr lang="zh-CN" altLang="en-US" dirty="0" smtClean="0"/>
              <a:t>要求： 鼠标在盒子上移动，里面的数字就会变化</a:t>
            </a:r>
            <a:r>
              <a:rPr lang="en-US" altLang="zh-CN" dirty="0" smtClean="0"/>
              <a:t>+1</a:t>
            </a:r>
            <a:endParaRPr lang="en-US" altLang="zh-CN" dirty="0" smtClean="0"/>
          </a:p>
          <a:p>
            <a:r>
              <a:rPr lang="zh-CN" altLang="en-US" dirty="0" smtClean="0"/>
              <a:t>利用节流的方式， 鼠标经过，</a:t>
            </a:r>
            <a:r>
              <a:rPr lang="en-US" altLang="zh-CN" dirty="0"/>
              <a:t>5</a:t>
            </a:r>
            <a:r>
              <a:rPr lang="en-US" altLang="zh-CN" dirty="0" smtClean="0"/>
              <a:t>00ms </a:t>
            </a:r>
            <a:r>
              <a:rPr lang="zh-CN" altLang="en-US" dirty="0" smtClean="0"/>
              <a:t>，数字才显示</a:t>
            </a:r>
            <a:endParaRPr lang="en-US" altLang="zh-CN" dirty="0" smtClean="0"/>
          </a:p>
          <a:p>
            <a:endParaRPr lang="en-US" altLang="zh-CN" dirty="0" smtClean="0"/>
          </a:p>
        </p:txBody>
      </p:sp>
      <p:pic>
        <p:nvPicPr>
          <p:cNvPr id="2" name="图片 1"/>
          <p:cNvPicPr>
            <a:picLocks noChangeAspect="1"/>
          </p:cNvPicPr>
          <p:nvPr/>
        </p:nvPicPr>
        <p:blipFill>
          <a:blip r:embed="rId1"/>
          <a:stretch>
            <a:fillRect/>
          </a:stretch>
        </p:blipFill>
        <p:spPr>
          <a:xfrm>
            <a:off x="2286000" y="2597031"/>
            <a:ext cx="5342466" cy="3782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a:t>防抖</a:t>
            </a:r>
            <a:endParaRPr lang="zh-CN" altLang="en-US" dirty="0"/>
          </a:p>
        </p:txBody>
      </p:sp>
      <p:sp>
        <p:nvSpPr>
          <p:cNvPr id="4" name="文本占位符 3"/>
          <p:cNvSpPr>
            <a:spLocks noGrp="1"/>
          </p:cNvSpPr>
          <p:nvPr>
            <p:ph type="body" sz="quarter" idx="11"/>
          </p:nvPr>
        </p:nvSpPr>
        <p:spPr>
          <a:xfrm>
            <a:off x="710879" y="1591200"/>
            <a:ext cx="11142453" cy="4550400"/>
          </a:xfrm>
        </p:spPr>
        <p:txBody>
          <a:bodyPr/>
          <a:lstStyle/>
          <a:p>
            <a:r>
              <a:rPr lang="zh-CN" altLang="en-US" dirty="0"/>
              <a:t>防抖（</a:t>
            </a:r>
            <a:r>
              <a:rPr lang="en-US" altLang="zh-CN" dirty="0" err="1"/>
              <a:t>debounce</a:t>
            </a:r>
            <a:r>
              <a:rPr lang="zh-CN" altLang="en-US" dirty="0" smtClean="0"/>
              <a:t>）</a:t>
            </a:r>
            <a:br>
              <a:rPr lang="zh-CN" altLang="en-US" dirty="0"/>
            </a:br>
            <a:r>
              <a:rPr lang="zh-CN" altLang="en-US" dirty="0"/>
              <a:t>所谓防抖，就是指触发事件后在 </a:t>
            </a:r>
            <a:r>
              <a:rPr lang="en-US" altLang="zh-CN" dirty="0"/>
              <a:t>n </a:t>
            </a:r>
            <a:r>
              <a:rPr lang="zh-CN" altLang="en-US" dirty="0"/>
              <a:t>秒内函数只能执行一次，如果在 </a:t>
            </a:r>
            <a:r>
              <a:rPr lang="en-US" altLang="zh-CN" dirty="0"/>
              <a:t>n </a:t>
            </a:r>
            <a:r>
              <a:rPr lang="zh-CN" altLang="en-US" dirty="0"/>
              <a:t>秒内又触发了事件，则会重新计算函数</a:t>
            </a:r>
            <a:r>
              <a:rPr lang="zh-CN" altLang="en-US" dirty="0" smtClean="0"/>
              <a:t>执行时间</a:t>
            </a:r>
            <a:endParaRPr lang="en-US" altLang="zh-CN" dirty="0" smtClean="0"/>
          </a:p>
          <a:p>
            <a:r>
              <a:rPr lang="zh-CN" altLang="en-US" b="1" dirty="0"/>
              <a:t>举</a:t>
            </a:r>
            <a:r>
              <a:rPr lang="zh-CN" altLang="en-US" b="1" dirty="0" smtClean="0"/>
              <a:t>个栗子：</a:t>
            </a:r>
            <a:endParaRPr lang="en-US" altLang="zh-CN" b="1" dirty="0" smtClean="0"/>
          </a:p>
          <a:p>
            <a:pPr marL="0" indent="0">
              <a:buNone/>
            </a:pPr>
            <a:r>
              <a:rPr lang="zh-CN" altLang="en-US" dirty="0" smtClean="0"/>
              <a:t>北京买房政策：需要连续</a:t>
            </a:r>
            <a:r>
              <a:rPr lang="en-US" altLang="zh-CN" dirty="0" smtClean="0"/>
              <a:t>5</a:t>
            </a:r>
            <a:r>
              <a:rPr lang="zh-CN" altLang="en-US" dirty="0"/>
              <a:t>年</a:t>
            </a:r>
            <a:r>
              <a:rPr lang="zh-CN" altLang="en-US" dirty="0" smtClean="0"/>
              <a:t>的社保，如果中间有一年断了社保，则需要从新开始计算</a:t>
            </a:r>
            <a:endParaRPr lang="en-US" altLang="zh-CN" dirty="0" smtClean="0"/>
          </a:p>
          <a:p>
            <a:pPr marL="0" indent="0">
              <a:buNone/>
            </a:pPr>
            <a:r>
              <a:rPr lang="zh-CN" altLang="en-US" dirty="0" smtClean="0"/>
              <a:t>比如，我 </a:t>
            </a:r>
            <a:r>
              <a:rPr lang="en-US" altLang="zh-CN" dirty="0" smtClean="0"/>
              <a:t>2020</a:t>
            </a:r>
            <a:r>
              <a:rPr lang="zh-CN" altLang="en-US" dirty="0" smtClean="0"/>
              <a:t>年开始计算，连续交</a:t>
            </a:r>
            <a:r>
              <a:rPr lang="en-US" altLang="zh-CN" dirty="0" smtClean="0"/>
              <a:t>5</a:t>
            </a:r>
            <a:r>
              <a:rPr lang="zh-CN" altLang="en-US" dirty="0" smtClean="0"/>
              <a:t>年，也就是到</a:t>
            </a:r>
            <a:r>
              <a:rPr lang="en-US" altLang="zh-CN" dirty="0" smtClean="0"/>
              <a:t>2024</a:t>
            </a:r>
            <a:r>
              <a:rPr lang="zh-CN" altLang="en-US" dirty="0" smtClean="0"/>
              <a:t>年可以买房了，包含</a:t>
            </a:r>
            <a:r>
              <a:rPr lang="en-US" altLang="zh-CN" dirty="0" smtClean="0"/>
              <a:t>2020</a:t>
            </a:r>
            <a:r>
              <a:rPr lang="zh-CN" altLang="en-US" dirty="0" smtClean="0"/>
              <a:t>年</a:t>
            </a:r>
            <a:endParaRPr lang="en-US" altLang="zh-CN" dirty="0" smtClean="0"/>
          </a:p>
          <a:p>
            <a:pPr marL="0" indent="0">
              <a:buNone/>
            </a:pPr>
            <a:r>
              <a:rPr lang="zh-CN" altLang="en-US" dirty="0" smtClean="0"/>
              <a:t>但是我 </a:t>
            </a:r>
            <a:r>
              <a:rPr lang="en-US" altLang="zh-CN" dirty="0" smtClean="0"/>
              <a:t>2024</a:t>
            </a:r>
            <a:r>
              <a:rPr lang="zh-CN" altLang="en-US" dirty="0" smtClean="0"/>
              <a:t>年断社保了，整年没交，则需要从</a:t>
            </a:r>
            <a:r>
              <a:rPr lang="en-US" altLang="zh-CN" dirty="0" smtClean="0"/>
              <a:t>2025</a:t>
            </a:r>
            <a:r>
              <a:rPr lang="zh-CN" altLang="en-US" dirty="0" smtClean="0"/>
              <a:t>年开始算第一年往后推</a:t>
            </a:r>
            <a:r>
              <a:rPr lang="en-US" altLang="zh-CN" dirty="0" smtClean="0"/>
              <a:t>5</a:t>
            </a:r>
            <a:r>
              <a:rPr lang="zh-CN" altLang="en-US" dirty="0" smtClean="0"/>
              <a:t>年</a:t>
            </a:r>
            <a:r>
              <a:rPr lang="en-US" altLang="zh-CN" dirty="0" smtClean="0"/>
              <a:t>… </a:t>
            </a:r>
            <a:r>
              <a:rPr lang="zh-CN" altLang="en-US" dirty="0" smtClean="0"/>
              <a:t>也就是 </a:t>
            </a:r>
            <a:r>
              <a:rPr lang="en-US" altLang="zh-CN" dirty="0" smtClean="0"/>
              <a:t>2029</a:t>
            </a:r>
            <a:r>
              <a:rPr lang="zh-CN" altLang="en-US" dirty="0" smtClean="0"/>
              <a:t>年才能买房</a:t>
            </a:r>
            <a:r>
              <a:rPr lang="en-US" altLang="zh-CN" dirty="0" smtClean="0"/>
              <a:t>…</a:t>
            </a:r>
            <a:endParaRPr lang="en-US" altLang="zh-CN" dirty="0" smtClean="0"/>
          </a:p>
          <a:p>
            <a:pPr marL="0" indent="0">
              <a:buNone/>
            </a:pPr>
            <a:endParaRPr lang="en-US" altLang="zh-CN" b="1"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a:t>防抖</a:t>
            </a:r>
            <a:endParaRPr lang="zh-CN" altLang="en-US" dirty="0"/>
          </a:p>
        </p:txBody>
      </p:sp>
      <p:sp>
        <p:nvSpPr>
          <p:cNvPr id="4" name="文本占位符 3"/>
          <p:cNvSpPr>
            <a:spLocks noGrp="1"/>
          </p:cNvSpPr>
          <p:nvPr>
            <p:ph type="body" sz="quarter" idx="11"/>
          </p:nvPr>
        </p:nvSpPr>
        <p:spPr>
          <a:xfrm>
            <a:off x="710879" y="1591200"/>
            <a:ext cx="11142453" cy="4550400"/>
          </a:xfrm>
        </p:spPr>
        <p:txBody>
          <a:bodyPr/>
          <a:lstStyle/>
          <a:p>
            <a:r>
              <a:rPr lang="zh-CN" altLang="en-US" dirty="0"/>
              <a:t>防抖（</a:t>
            </a:r>
            <a:r>
              <a:rPr lang="en-US" altLang="zh-CN" dirty="0" err="1"/>
              <a:t>debounce</a:t>
            </a:r>
            <a:r>
              <a:rPr lang="zh-CN" altLang="en-US" dirty="0" smtClean="0"/>
              <a:t>）</a:t>
            </a:r>
            <a:br>
              <a:rPr lang="zh-CN" altLang="en-US" dirty="0"/>
            </a:br>
            <a:r>
              <a:rPr lang="zh-CN" altLang="en-US" dirty="0"/>
              <a:t>所谓防抖，就是指触发事件后在 </a:t>
            </a:r>
            <a:r>
              <a:rPr lang="en-US" altLang="zh-CN" dirty="0"/>
              <a:t>n </a:t>
            </a:r>
            <a:r>
              <a:rPr lang="zh-CN" altLang="en-US" dirty="0"/>
              <a:t>秒内函数只能执行一次，如果在 </a:t>
            </a:r>
            <a:r>
              <a:rPr lang="en-US" altLang="zh-CN" dirty="0"/>
              <a:t>n </a:t>
            </a:r>
            <a:r>
              <a:rPr lang="zh-CN" altLang="en-US" dirty="0"/>
              <a:t>秒内又触发了事件，则会重新计算函数</a:t>
            </a:r>
            <a:r>
              <a:rPr lang="zh-CN" altLang="en-US" dirty="0" smtClean="0"/>
              <a:t>执行时间</a:t>
            </a:r>
            <a:endParaRPr lang="en-US" altLang="zh-CN" dirty="0" smtClean="0"/>
          </a:p>
          <a:p>
            <a:r>
              <a:rPr lang="zh-CN" altLang="en-US" b="1" dirty="0" smtClean="0"/>
              <a:t>开发使用场景</a:t>
            </a:r>
            <a:r>
              <a:rPr lang="en-US" altLang="zh-CN" b="1" dirty="0" smtClean="0"/>
              <a:t>- </a:t>
            </a:r>
            <a:r>
              <a:rPr lang="zh-CN" altLang="en-US" b="1" dirty="0" smtClean="0"/>
              <a:t>搜索框防抖</a:t>
            </a:r>
            <a:endParaRPr lang="en-US" altLang="zh-CN" b="1" dirty="0" smtClean="0"/>
          </a:p>
          <a:p>
            <a:pPr marL="0" indent="0">
              <a:buNone/>
            </a:pPr>
            <a:r>
              <a:rPr lang="zh-CN" altLang="en-US" dirty="0"/>
              <a:t>假设输入就可以发送请求，但是</a:t>
            </a:r>
            <a:r>
              <a:rPr lang="zh-CN" altLang="en-US" dirty="0" smtClean="0"/>
              <a:t>不能每次</a:t>
            </a:r>
            <a:r>
              <a:rPr lang="zh-CN" altLang="en-US" dirty="0"/>
              <a:t>输入都去发送请求</a:t>
            </a:r>
            <a:r>
              <a:rPr lang="zh-CN" altLang="en-US" dirty="0" smtClean="0"/>
              <a:t>，输入比较快发送请求会比较多</a:t>
            </a:r>
            <a:endParaRPr lang="en-US" altLang="zh-CN" dirty="0" smtClean="0"/>
          </a:p>
          <a:p>
            <a:pPr marL="0" indent="0">
              <a:buNone/>
            </a:pPr>
            <a:r>
              <a:rPr lang="zh-CN" altLang="en-US" dirty="0" smtClean="0"/>
              <a:t>我们设定一个时间，假如</a:t>
            </a:r>
            <a:r>
              <a:rPr lang="en-US" altLang="zh-CN" dirty="0" smtClean="0"/>
              <a:t>300ms</a:t>
            </a:r>
            <a:r>
              <a:rPr lang="zh-CN" altLang="en-US" dirty="0" smtClean="0"/>
              <a:t>， 当输入第一个字符时候，</a:t>
            </a:r>
            <a:r>
              <a:rPr lang="en-US" altLang="zh-CN" dirty="0" smtClean="0"/>
              <a:t>300ms</a:t>
            </a:r>
            <a:r>
              <a:rPr lang="zh-CN" altLang="en-US" dirty="0" smtClean="0"/>
              <a:t>后发送请求，但是在</a:t>
            </a:r>
            <a:r>
              <a:rPr lang="en-US" altLang="zh-CN" dirty="0" smtClean="0"/>
              <a:t>200ms</a:t>
            </a:r>
            <a:r>
              <a:rPr lang="zh-CN" altLang="en-US" dirty="0" smtClean="0"/>
              <a:t>的时候又输入了一个字符，则需要再等</a:t>
            </a:r>
            <a:r>
              <a:rPr lang="en-US" altLang="zh-CN" dirty="0" smtClean="0"/>
              <a:t>300ms </a:t>
            </a:r>
            <a:r>
              <a:rPr lang="zh-CN" altLang="en-US" dirty="0" smtClean="0"/>
              <a:t>后发送请求</a:t>
            </a:r>
            <a:endParaRPr lang="en-US"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利用防抖来处理</a:t>
            </a:r>
            <a:r>
              <a:rPr lang="en-US" altLang="zh-CN" dirty="0" smtClean="0"/>
              <a:t>-</a:t>
            </a:r>
            <a:r>
              <a:rPr lang="zh-CN" altLang="en-US" dirty="0" smtClean="0"/>
              <a:t>鼠标滑过盒子显示文字</a:t>
            </a:r>
            <a:endParaRPr lang="zh-CN" altLang="en-US" dirty="0"/>
          </a:p>
        </p:txBody>
      </p:sp>
      <p:sp>
        <p:nvSpPr>
          <p:cNvPr id="4" name="文本占位符 3"/>
          <p:cNvSpPr>
            <a:spLocks noGrp="1"/>
          </p:cNvSpPr>
          <p:nvPr>
            <p:ph type="body" sz="quarter" idx="11"/>
          </p:nvPr>
        </p:nvSpPr>
        <p:spPr/>
        <p:txBody>
          <a:bodyPr/>
          <a:lstStyle/>
          <a:p>
            <a:r>
              <a:rPr lang="zh-CN" altLang="en-US" dirty="0" smtClean="0"/>
              <a:t>要求： 鼠标在盒子上移动，鼠标停止之后，</a:t>
            </a:r>
            <a:r>
              <a:rPr lang="en-US" altLang="zh-CN" dirty="0" smtClean="0"/>
              <a:t>500ms</a:t>
            </a:r>
            <a:r>
              <a:rPr lang="zh-CN" altLang="en-US" dirty="0" smtClean="0"/>
              <a:t>后里面的数字就会变化</a:t>
            </a:r>
            <a:r>
              <a:rPr lang="en-US" altLang="zh-CN" dirty="0" smtClean="0"/>
              <a:t>+1</a:t>
            </a:r>
            <a:endParaRPr lang="en-US" altLang="zh-CN" dirty="0" smtClean="0"/>
          </a:p>
        </p:txBody>
      </p:sp>
      <p:pic>
        <p:nvPicPr>
          <p:cNvPr id="2" name="图片 1"/>
          <p:cNvPicPr>
            <a:picLocks noChangeAspect="1"/>
          </p:cNvPicPr>
          <p:nvPr/>
        </p:nvPicPr>
        <p:blipFill>
          <a:blip r:embed="rId1"/>
          <a:stretch>
            <a:fillRect/>
          </a:stretch>
        </p:blipFill>
        <p:spPr>
          <a:xfrm>
            <a:off x="2195450" y="2360248"/>
            <a:ext cx="6675274" cy="19373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a:t>浅拷贝</a:t>
            </a:r>
            <a:endParaRPr lang="zh-CN" altLang="en-US" dirty="0"/>
          </a:p>
        </p:txBody>
      </p:sp>
      <p:sp>
        <p:nvSpPr>
          <p:cNvPr id="4" name="文本占位符 3"/>
          <p:cNvSpPr>
            <a:spLocks noGrp="1"/>
          </p:cNvSpPr>
          <p:nvPr>
            <p:ph type="body" sz="quarter" idx="11"/>
          </p:nvPr>
        </p:nvSpPr>
        <p:spPr/>
        <p:txBody>
          <a:bodyPr/>
          <a:lstStyle/>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3" name="图片 2"/>
          <p:cNvPicPr>
            <a:picLocks noChangeAspect="1"/>
          </p:cNvPicPr>
          <p:nvPr/>
        </p:nvPicPr>
        <p:blipFill>
          <a:blip r:embed="rId1"/>
          <a:stretch>
            <a:fillRect/>
          </a:stretch>
        </p:blipFill>
        <p:spPr>
          <a:xfrm>
            <a:off x="710880" y="1724774"/>
            <a:ext cx="4529987" cy="33607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矩形 5"/>
          <p:cNvSpPr/>
          <p:nvPr/>
        </p:nvSpPr>
        <p:spPr>
          <a:xfrm>
            <a:off x="710880" y="3987800"/>
            <a:ext cx="4021667" cy="43740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6627719" y="1769533"/>
            <a:ext cx="4358663" cy="3175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8" name="矩形 7"/>
          <p:cNvSpPr/>
          <p:nvPr/>
        </p:nvSpPr>
        <p:spPr>
          <a:xfrm>
            <a:off x="6923216" y="4008900"/>
            <a:ext cx="3075917" cy="416300"/>
          </a:xfrm>
          <a:prstGeom prst="rect">
            <a:avLst/>
          </a:prstGeom>
          <a:noFill/>
          <a:ln>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3"/>
          <p:cNvSpPr txBox="1"/>
          <p:nvPr/>
        </p:nvSpPr>
        <p:spPr>
          <a:xfrm>
            <a:off x="710880" y="1769533"/>
            <a:ext cx="10720800" cy="4550400"/>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spcBef>
                <a:spcPct val="20000"/>
              </a:spcBef>
              <a:spcAft>
                <a:spcPct val="0"/>
              </a:spcAft>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Wingdings" panose="05000000000000000000" pitchFamily="2" charset="2"/>
              <a:buNone/>
            </a:pP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Font typeface="Wingdings" panose="05000000000000000000" pitchFamily="2" charset="2"/>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Font typeface="Wingdings" panose="05000000000000000000" pitchFamily="2" charset="2"/>
              <a:buNone/>
            </a:pP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Font typeface="Wingdings" panose="05000000000000000000" pitchFamily="2" charset="2"/>
              <a:buNone/>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Font typeface="Wingdings" panose="05000000000000000000" pitchFamily="2" charset="2"/>
              <a:buNone/>
            </a:pP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Font typeface="Wingdings" panose="05000000000000000000" pitchFamily="2" charset="2"/>
              <a:buNone/>
            </a:pPr>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Font typeface="Wingdings" panose="05000000000000000000" pitchFamily="2" charset="2"/>
              <a:buNone/>
            </a:pPr>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Font typeface="Wingdings" panose="05000000000000000000" pitchFamily="2" charset="2"/>
              <a:buNone/>
            </a:pPr>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Font typeface="Wingdings" panose="05000000000000000000" pitchFamily="2" charset="2"/>
              <a:buNone/>
            </a:pPr>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Font typeface="Wingdings" panose="05000000000000000000" pitchFamily="2" charset="2"/>
              <a:buNone/>
            </a:pPr>
            <a:endPar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Font typeface="Wingdings" panose="05000000000000000000" pitchFamily="2" charset="2"/>
              <a:buNone/>
            </a:pP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如果是简单数据类型拷贝值，引用数据类型拷贝的是地址 </a:t>
            </a:r>
            <a:r>
              <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简单理解： 如果是单层对象，没问题，如果有多层就有问题</a:t>
            </a:r>
            <a:r>
              <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10" end="10"/>
                                            </p:txEl>
                                          </p:spTgt>
                                        </p:tgtEl>
                                        <p:attrNameLst>
                                          <p:attrName>style.visibility</p:attrName>
                                        </p:attrNameLst>
                                      </p:cBhvr>
                                      <p:to>
                                        <p:strVal val="visible"/>
                                      </p:to>
                                    </p:set>
                                    <p:animEffect transition="in" filter="fade">
                                      <p:cBhvr>
                                        <p:cTn id="22"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利用防抖来处理</a:t>
            </a:r>
            <a:r>
              <a:rPr lang="en-US" altLang="zh-CN" dirty="0"/>
              <a:t>-</a:t>
            </a:r>
            <a:r>
              <a:rPr lang="zh-CN" altLang="en-US" dirty="0"/>
              <a:t>鼠标滑过盒子显示文字</a:t>
            </a:r>
            <a:endParaRPr lang="zh-CN" altLang="en-US" dirty="0"/>
          </a:p>
        </p:txBody>
      </p:sp>
      <p:sp>
        <p:nvSpPr>
          <p:cNvPr id="4" name="文本占位符 3"/>
          <p:cNvSpPr>
            <a:spLocks noGrp="1"/>
          </p:cNvSpPr>
          <p:nvPr>
            <p:ph type="body" sz="quarter" idx="11"/>
          </p:nvPr>
        </p:nvSpPr>
        <p:spPr>
          <a:xfrm>
            <a:off x="2195449" y="1666800"/>
            <a:ext cx="9632483" cy="4550400"/>
          </a:xfrm>
        </p:spPr>
        <p:txBody>
          <a:bodyPr/>
          <a:lstStyle/>
          <a:p>
            <a:r>
              <a:rPr lang="zh-CN" altLang="en-US" dirty="0"/>
              <a:t>要求： 鼠标在盒子上移动，鼠标停止之后，</a:t>
            </a:r>
            <a:r>
              <a:rPr lang="en-US" altLang="zh-CN" dirty="0"/>
              <a:t>500ms</a:t>
            </a:r>
            <a:r>
              <a:rPr lang="zh-CN" altLang="en-US" dirty="0"/>
              <a:t>后里面的数字就会变化</a:t>
            </a:r>
            <a:r>
              <a:rPr lang="en-US" altLang="zh-CN" dirty="0"/>
              <a:t>+1</a:t>
            </a:r>
            <a:endParaRPr lang="en-US" altLang="zh-CN" dirty="0"/>
          </a:p>
          <a:p>
            <a:r>
              <a:rPr lang="zh-CN" altLang="en-US" dirty="0" smtClean="0"/>
              <a:t>利用</a:t>
            </a:r>
            <a:r>
              <a:rPr lang="zh-CN" altLang="en-US" dirty="0"/>
              <a:t>防抖</a:t>
            </a:r>
            <a:r>
              <a:rPr lang="zh-CN" altLang="en-US" dirty="0" smtClean="0"/>
              <a:t>的方式实现</a:t>
            </a:r>
            <a:endParaRPr lang="en-US" altLang="zh-CN" dirty="0" smtClean="0"/>
          </a:p>
          <a:p>
            <a:r>
              <a:rPr lang="zh-CN" altLang="en-US" dirty="0" smtClean="0"/>
              <a:t>核心思路：</a:t>
            </a:r>
            <a:endParaRPr lang="en-US" altLang="zh-CN" dirty="0" smtClean="0"/>
          </a:p>
          <a:p>
            <a:r>
              <a:rPr lang="zh-CN" altLang="en-US" dirty="0" smtClean="0"/>
              <a:t>利用定时器实现，当鼠标滑过，判断有没有定时器，还有就清除，以最后一次滑动为准开启定时器</a:t>
            </a:r>
            <a:endParaRPr lang="en-US" altLang="zh-CN" dirty="0" smtClean="0"/>
          </a:p>
          <a:p>
            <a:r>
              <a:rPr lang="zh-CN" altLang="en-US" dirty="0" smtClean="0"/>
              <a:t>①： 写一个防抖函数</a:t>
            </a:r>
            <a:r>
              <a:rPr lang="en-US" altLang="zh-CN" dirty="0" err="1"/>
              <a:t>debounce</a:t>
            </a:r>
            <a:r>
              <a:rPr lang="en-US" altLang="zh-CN" dirty="0"/>
              <a:t> </a:t>
            </a:r>
            <a:r>
              <a:rPr lang="en-US" altLang="zh-CN" dirty="0" smtClean="0"/>
              <a:t> </a:t>
            </a:r>
            <a:r>
              <a:rPr lang="zh-CN" altLang="en-US" dirty="0" smtClean="0"/>
              <a:t>，来控制这个操作函数</a:t>
            </a:r>
            <a:r>
              <a:rPr lang="en-US" altLang="zh-CN" dirty="0" smtClean="0"/>
              <a:t>(</a:t>
            </a:r>
            <a:r>
              <a:rPr lang="en-US" altLang="zh-CN" dirty="0" err="1" smtClean="0"/>
              <a:t>mouseMove</a:t>
            </a:r>
            <a:r>
              <a:rPr lang="en-US" altLang="zh-CN" dirty="0" smtClean="0"/>
              <a:t>)</a:t>
            </a:r>
            <a:endParaRPr lang="en-US" altLang="zh-CN" dirty="0"/>
          </a:p>
          <a:p>
            <a:r>
              <a:rPr lang="zh-CN" altLang="en-US" dirty="0" smtClean="0"/>
              <a:t>②</a:t>
            </a:r>
            <a:r>
              <a:rPr lang="en-US" altLang="zh-CN" dirty="0" smtClean="0"/>
              <a:t>:   </a:t>
            </a:r>
            <a:r>
              <a:rPr lang="zh-CN" altLang="en-US" dirty="0" smtClean="0"/>
              <a:t>防</a:t>
            </a:r>
            <a:r>
              <a:rPr lang="zh-CN" altLang="en-US" dirty="0"/>
              <a:t>抖函数</a:t>
            </a:r>
            <a:r>
              <a:rPr lang="zh-CN" altLang="en-US" dirty="0" smtClean="0"/>
              <a:t>传递</a:t>
            </a:r>
            <a:r>
              <a:rPr lang="en-US" altLang="zh-CN" dirty="0" smtClean="0"/>
              <a:t>2</a:t>
            </a:r>
            <a:r>
              <a:rPr lang="zh-CN" altLang="en-US" dirty="0" smtClean="0"/>
              <a:t>个参数， 第一个参数 </a:t>
            </a:r>
            <a:r>
              <a:rPr lang="en-US" altLang="zh-CN" dirty="0" err="1" smtClean="0"/>
              <a:t>mouseMove</a:t>
            </a:r>
            <a:r>
              <a:rPr lang="zh-CN" altLang="en-US" dirty="0" smtClean="0"/>
              <a:t>函数，第二个参数 指定时间</a:t>
            </a:r>
            <a:r>
              <a:rPr lang="en-US" altLang="zh-CN" dirty="0" smtClean="0"/>
              <a:t>500ms</a:t>
            </a:r>
            <a:endParaRPr lang="en-US" altLang="zh-CN" dirty="0" smtClean="0"/>
          </a:p>
          <a:p>
            <a:r>
              <a:rPr lang="zh-CN" altLang="en-US" dirty="0" smtClean="0"/>
              <a:t>③： 鼠标移动事件，里面写的是防抖函数</a:t>
            </a:r>
            <a:endParaRPr lang="en-US" altLang="zh-CN" dirty="0" smtClean="0"/>
          </a:p>
          <a:p>
            <a:r>
              <a:rPr lang="zh-CN" altLang="en-US" dirty="0" smtClean="0"/>
              <a:t>④： 声明定时器变量  </a:t>
            </a:r>
            <a:r>
              <a:rPr lang="en-US" altLang="zh-CN" dirty="0" err="1" smtClean="0"/>
              <a:t>timeId</a:t>
            </a:r>
            <a:endParaRPr lang="en-US" altLang="zh-CN" dirty="0" smtClean="0"/>
          </a:p>
          <a:p>
            <a:r>
              <a:rPr lang="zh-CN" altLang="en-US" dirty="0"/>
              <a:t>⑤</a:t>
            </a:r>
            <a:r>
              <a:rPr lang="zh-CN" altLang="en-US" dirty="0" smtClean="0"/>
              <a:t>： 但是</a:t>
            </a:r>
            <a:r>
              <a:rPr lang="zh-CN" altLang="en-US" dirty="0"/>
              <a:t>节流函数因为里面写的函数名 </a:t>
            </a:r>
            <a:r>
              <a:rPr lang="en-US" altLang="zh-CN" dirty="0" err="1"/>
              <a:t>debounce</a:t>
            </a:r>
            <a:r>
              <a:rPr lang="en-US" altLang="zh-CN" dirty="0" smtClean="0"/>
              <a:t>(</a:t>
            </a:r>
            <a:r>
              <a:rPr lang="en-US" altLang="zh-CN" dirty="0" err="1" smtClean="0"/>
              <a:t>mouseMove</a:t>
            </a:r>
            <a:r>
              <a:rPr lang="en-US" altLang="zh-CN" dirty="0" smtClean="0"/>
              <a:t>, </a:t>
            </a:r>
            <a:r>
              <a:rPr lang="en-US" altLang="zh-CN" dirty="0"/>
              <a:t>500), </a:t>
            </a:r>
            <a:r>
              <a:rPr lang="zh-CN" altLang="en-US" dirty="0"/>
              <a:t>是调用函数，无法再次调用执行，所以需要在节流函数里面写</a:t>
            </a:r>
            <a:r>
              <a:rPr lang="en-US" altLang="zh-CN" dirty="0"/>
              <a:t>return </a:t>
            </a:r>
            <a:r>
              <a:rPr lang="zh-CN" altLang="en-US" dirty="0"/>
              <a:t>函数 这样可以多次执行</a:t>
            </a:r>
            <a:endParaRPr lang="en-US" altLang="zh-CN" dirty="0"/>
          </a:p>
          <a:p>
            <a:endParaRPr lang="en-US" altLang="zh-CN" dirty="0" smtClean="0"/>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7" end="7"/>
                                            </p:txEl>
                                          </p:spTgt>
                                        </p:tgtEl>
                                        <p:attrNameLst>
                                          <p:attrName>style.visibility</p:attrName>
                                        </p:attrNameLst>
                                      </p:cBhvr>
                                      <p:to>
                                        <p:strVal val="visible"/>
                                      </p:to>
                                    </p:set>
                                    <p:animEffect transition="in" filter="fade">
                                      <p:cBhvr>
                                        <p:cTn id="24" dur="500"/>
                                        <p:tgtEl>
                                          <p:spTgt spid="4">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Effect transition="in" filter="fade">
                                      <p:cBhvr>
                                        <p:cTn id="2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利用防抖来处理</a:t>
            </a:r>
            <a:r>
              <a:rPr lang="en-US" altLang="zh-CN" dirty="0"/>
              <a:t>-</a:t>
            </a:r>
            <a:r>
              <a:rPr lang="zh-CN" altLang="en-US" dirty="0"/>
              <a:t>鼠标滑过盒子显示文字</a:t>
            </a:r>
            <a:endParaRPr lang="zh-CN" altLang="en-US" dirty="0"/>
          </a:p>
        </p:txBody>
      </p:sp>
      <p:sp>
        <p:nvSpPr>
          <p:cNvPr id="4" name="文本占位符 3"/>
          <p:cNvSpPr>
            <a:spLocks noGrp="1"/>
          </p:cNvSpPr>
          <p:nvPr>
            <p:ph type="body" sz="quarter" idx="11"/>
          </p:nvPr>
        </p:nvSpPr>
        <p:spPr>
          <a:xfrm>
            <a:off x="2195449" y="1666800"/>
            <a:ext cx="9632483" cy="4550400"/>
          </a:xfrm>
        </p:spPr>
        <p:txBody>
          <a:bodyPr/>
          <a:lstStyle/>
          <a:p>
            <a:r>
              <a:rPr lang="zh-CN" altLang="en-US" dirty="0"/>
              <a:t>要求： 鼠标在盒子上移动，鼠标停止之后，</a:t>
            </a:r>
            <a:r>
              <a:rPr lang="en-US" altLang="zh-CN" dirty="0"/>
              <a:t>500ms</a:t>
            </a:r>
            <a:r>
              <a:rPr lang="zh-CN" altLang="en-US" dirty="0"/>
              <a:t>后里面的数字就会变化</a:t>
            </a:r>
            <a:r>
              <a:rPr lang="en-US" altLang="zh-CN" dirty="0"/>
              <a:t>+1</a:t>
            </a:r>
            <a:endParaRPr lang="en-US" altLang="zh-CN" dirty="0"/>
          </a:p>
          <a:p>
            <a:r>
              <a:rPr lang="zh-CN" altLang="en-US" dirty="0" smtClean="0"/>
              <a:t>利用</a:t>
            </a:r>
            <a:r>
              <a:rPr lang="zh-CN" altLang="en-US" dirty="0"/>
              <a:t>防抖</a:t>
            </a:r>
            <a:r>
              <a:rPr lang="zh-CN" altLang="en-US" dirty="0" smtClean="0"/>
              <a:t>的方式实现</a:t>
            </a:r>
            <a:endParaRPr lang="en-US" altLang="zh-CN" dirty="0" smtClean="0"/>
          </a:p>
          <a:p>
            <a:r>
              <a:rPr lang="zh-CN" altLang="en-US" dirty="0" smtClean="0"/>
              <a:t>核心思路：</a:t>
            </a:r>
            <a:endParaRPr lang="en-US" altLang="zh-CN" dirty="0" smtClean="0"/>
          </a:p>
          <a:p>
            <a:r>
              <a:rPr lang="zh-CN" altLang="en-US" dirty="0" smtClean="0"/>
              <a:t>利用定时器实现，当鼠标滑过，判断有没有定时器，还有就清除，以最后一次滑动为准开启定时器</a:t>
            </a:r>
            <a:endParaRPr lang="en-US" altLang="zh-CN" dirty="0" smtClean="0"/>
          </a:p>
          <a:p>
            <a:r>
              <a:rPr lang="zh-CN" altLang="en-US" dirty="0" smtClean="0"/>
              <a:t>⑥： 如果有定时器，则清除定时器</a:t>
            </a:r>
            <a:endParaRPr lang="en-US" altLang="zh-CN" dirty="0" smtClean="0"/>
          </a:p>
          <a:p>
            <a:r>
              <a:rPr lang="zh-CN" altLang="en-US" dirty="0" smtClean="0"/>
              <a:t>⑦</a:t>
            </a:r>
            <a:r>
              <a:rPr lang="en-US" altLang="zh-CN" dirty="0" smtClean="0"/>
              <a:t>:    </a:t>
            </a:r>
            <a:r>
              <a:rPr lang="zh-CN" altLang="en-US" dirty="0" smtClean="0"/>
              <a:t>否则开启定时器， 在设定时间内，调用函数</a:t>
            </a:r>
            <a:endParaRPr lang="en-US" altLang="zh-CN" dirty="0" smtClean="0"/>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利用防抖来处理</a:t>
            </a:r>
            <a:r>
              <a:rPr lang="en-US" altLang="zh-CN" dirty="0"/>
              <a:t>-</a:t>
            </a:r>
            <a:r>
              <a:rPr lang="zh-CN" altLang="en-US" dirty="0"/>
              <a:t>鼠标滑过盒子显示文字</a:t>
            </a:r>
            <a:endParaRPr lang="zh-CN" altLang="en-US" dirty="0"/>
          </a:p>
        </p:txBody>
      </p:sp>
      <p:pic>
        <p:nvPicPr>
          <p:cNvPr id="5" name="图片 4"/>
          <p:cNvPicPr>
            <a:picLocks noChangeAspect="1"/>
          </p:cNvPicPr>
          <p:nvPr/>
        </p:nvPicPr>
        <p:blipFill>
          <a:blip r:embed="rId1"/>
          <a:stretch>
            <a:fillRect/>
          </a:stretch>
        </p:blipFill>
        <p:spPr>
          <a:xfrm>
            <a:off x="2195450" y="1955954"/>
            <a:ext cx="5375410" cy="35727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728650" y="2362200"/>
            <a:ext cx="6565883" cy="3767667"/>
          </a:xfrm>
        </p:spPr>
        <p:txBody>
          <a:bodyPr/>
          <a:lstStyle/>
          <a:p>
            <a:pPr>
              <a:lnSpc>
                <a:spcPct val="150000"/>
              </a:lnSpc>
            </a:pPr>
            <a:r>
              <a:rPr lang="zh-CN" altLang="en-US" dirty="0"/>
              <a:t>节流</a:t>
            </a:r>
            <a:r>
              <a:rPr lang="zh-CN" altLang="en-US" dirty="0" smtClean="0"/>
              <a:t>和防抖的区别是？</a:t>
            </a:r>
            <a:endParaRPr lang="en-US" altLang="zh-CN" dirty="0" smtClean="0"/>
          </a:p>
          <a:p>
            <a:pPr marL="895350" lvl="1" indent="-285750">
              <a:lnSpc>
                <a:spcPct val="150000"/>
              </a:lnSpc>
              <a:buFont typeface="Wingdings" panose="05000000000000000000" pitchFamily="2" charset="2"/>
              <a:buChar char="Ø"/>
            </a:pP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节流</a:t>
            </a: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就是指连续触发事件但是在 </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n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秒中只执行一次函数</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比如 可以利用节流实现 </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1s</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之内 只能触发一次鼠标移动</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事件</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防抖：如果在 </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n </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秒内又触发了事件，则会</a:t>
            </a:r>
            <a:r>
              <a:rPr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重新计算</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函数</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执行时间</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节流和防抖</a:t>
            </a:r>
            <a:r>
              <a:rPr lang="zh-CN" altLang="en-US" dirty="0" smtClean="0"/>
              <a:t>的使用场景是</a:t>
            </a:r>
            <a:r>
              <a:rPr lang="zh-CN" altLang="en-US" dirty="0"/>
              <a:t>？</a:t>
            </a:r>
            <a:endParaRPr lang="en-US" altLang="zh-CN" dirty="0"/>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节流</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鼠标移动，页面尺寸发生变化，滚动条滚动等开销比较大的情况下</a:t>
            </a: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防抖</a:t>
            </a: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搜索框输入，设定每次输入完毕</a:t>
            </a: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n</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秒后发送请求，如果期间还有输入，则从新计算时间</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150000"/>
              </a:lnSpc>
            </a:pPr>
            <a:r>
              <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Lodash</a:t>
            </a:r>
            <a:r>
              <a:rPr lang="en-US" altLang="zh-CN" dirty="0" smtClean="0"/>
              <a:t> </a:t>
            </a:r>
            <a:r>
              <a:rPr lang="zh-CN" altLang="en-US" dirty="0" smtClean="0"/>
              <a:t>库 实现节流和防抖</a:t>
            </a:r>
            <a:endParaRPr lang="zh-CN" altLang="en-US" dirty="0"/>
          </a:p>
        </p:txBody>
      </p:sp>
      <p:pic>
        <p:nvPicPr>
          <p:cNvPr id="5" name="图片 4"/>
          <p:cNvPicPr>
            <a:picLocks noChangeAspect="1"/>
          </p:cNvPicPr>
          <p:nvPr/>
        </p:nvPicPr>
        <p:blipFill>
          <a:blip r:embed="rId1"/>
          <a:stretch>
            <a:fillRect/>
          </a:stretch>
        </p:blipFill>
        <p:spPr>
          <a:xfrm>
            <a:off x="804943" y="1892467"/>
            <a:ext cx="6002257" cy="16412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图片 6"/>
          <p:cNvPicPr>
            <a:picLocks noChangeAspect="1"/>
          </p:cNvPicPr>
          <p:nvPr/>
        </p:nvPicPr>
        <p:blipFill>
          <a:blip r:embed="rId2"/>
          <a:stretch>
            <a:fillRect/>
          </a:stretch>
        </p:blipFill>
        <p:spPr>
          <a:xfrm>
            <a:off x="804943" y="4308441"/>
            <a:ext cx="6002257" cy="16090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867200" y="1430867"/>
            <a:ext cx="6300000" cy="3318934"/>
          </a:xfrm>
        </p:spPr>
        <p:txBody>
          <a:bodyPr/>
          <a:lstStyle/>
          <a:p>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深浅拷贝</a:t>
            </a:r>
            <a:endPar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异常处理</a:t>
            </a:r>
            <a:endPar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处理</a:t>
            </a:r>
            <a:r>
              <a:rPr lang="en-US" altLang="zh-CN"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endPar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性能</a:t>
            </a:r>
            <a:r>
              <a:rPr lang="zh-CN" altLang="en-US"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优化</a:t>
            </a:r>
            <a:endParaRPr lang="en-US" altLang="zh-CN" dirty="0" smtClean="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节流综合案例</a:t>
            </a:r>
            <a:endParaRPr lang="en-US" altLang="zh-CN" dirty="0" smtClean="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页面打开，可以记录上一次的视频播放位置</a:t>
            </a:r>
            <a:endParaRPr lang="zh-CN" altLang="en-US" dirty="0"/>
          </a:p>
        </p:txBody>
      </p:sp>
      <p:sp>
        <p:nvSpPr>
          <p:cNvPr id="4" name="文本占位符 3"/>
          <p:cNvSpPr>
            <a:spLocks noGrp="1"/>
          </p:cNvSpPr>
          <p:nvPr>
            <p:ph type="body" sz="quarter" idx="11"/>
          </p:nvPr>
        </p:nvSpPr>
        <p:spPr>
          <a:xfrm>
            <a:off x="2195449" y="1666800"/>
            <a:ext cx="9632483" cy="4550400"/>
          </a:xfrm>
        </p:spPr>
        <p:txBody>
          <a:bodyPr/>
          <a:lstStyle/>
          <a:p>
            <a:r>
              <a:rPr lang="zh-CN" altLang="en-US" dirty="0" smtClean="0"/>
              <a:t>分析：</a:t>
            </a:r>
            <a:endParaRPr lang="en-US" altLang="zh-CN" dirty="0" smtClean="0"/>
          </a:p>
          <a:p>
            <a:r>
              <a:rPr lang="zh-CN" altLang="en-US" dirty="0" smtClean="0"/>
              <a:t>两个事件</a:t>
            </a:r>
            <a:r>
              <a:rPr lang="en-US" altLang="zh-CN" dirty="0" smtClean="0"/>
              <a:t>:</a:t>
            </a:r>
            <a:endParaRPr lang="en-US" altLang="zh-CN" dirty="0" smtClean="0"/>
          </a:p>
          <a:p>
            <a:r>
              <a:rPr lang="zh-CN" altLang="en-US" dirty="0" smtClean="0"/>
              <a:t>①：</a:t>
            </a:r>
            <a:r>
              <a:rPr lang="en-US" altLang="zh-CN" dirty="0" err="1" smtClean="0"/>
              <a:t>ontimeupdate</a:t>
            </a:r>
            <a:r>
              <a:rPr lang="en-US" altLang="zh-CN" dirty="0" smtClean="0"/>
              <a:t>   </a:t>
            </a:r>
            <a:r>
              <a:rPr lang="zh-CN" altLang="en-US" dirty="0" smtClean="0"/>
              <a:t>事件</a:t>
            </a:r>
            <a:r>
              <a:rPr lang="zh-CN" altLang="en-US" dirty="0"/>
              <a:t>在视频</a:t>
            </a:r>
            <a:r>
              <a:rPr lang="en-US" altLang="zh-CN" dirty="0"/>
              <a:t>/</a:t>
            </a:r>
            <a:r>
              <a:rPr lang="zh-CN" altLang="en-US" dirty="0"/>
              <a:t>音频（</a:t>
            </a:r>
            <a:r>
              <a:rPr lang="en-US" altLang="zh-CN" dirty="0"/>
              <a:t>audio/video</a:t>
            </a:r>
            <a:r>
              <a:rPr lang="zh-CN" altLang="en-US" dirty="0"/>
              <a:t>）当前的播放位置发送改变时</a:t>
            </a:r>
            <a:r>
              <a:rPr lang="zh-CN" altLang="en-US" dirty="0" smtClean="0"/>
              <a:t>触发 </a:t>
            </a:r>
            <a:endParaRPr lang="en-US" altLang="zh-CN" dirty="0" smtClean="0"/>
          </a:p>
          <a:p>
            <a:r>
              <a:rPr lang="zh-CN" altLang="en-US" dirty="0" smtClean="0"/>
              <a:t>②：</a:t>
            </a:r>
            <a:r>
              <a:rPr lang="en-US" altLang="zh-CN" dirty="0" err="1"/>
              <a:t>onloadeddata</a:t>
            </a:r>
            <a:r>
              <a:rPr lang="en-US" altLang="zh-CN" dirty="0"/>
              <a:t> </a:t>
            </a:r>
            <a:r>
              <a:rPr lang="zh-CN" altLang="en-US" dirty="0"/>
              <a:t>事件在当前帧的数据加载完成且还没有足够的数据播放视频</a:t>
            </a:r>
            <a:r>
              <a:rPr lang="en-US" altLang="zh-CN" dirty="0"/>
              <a:t>/</a:t>
            </a:r>
            <a:r>
              <a:rPr lang="zh-CN" altLang="en-US" dirty="0"/>
              <a:t>音频（</a:t>
            </a:r>
            <a:r>
              <a:rPr lang="en-US" altLang="zh-CN" dirty="0"/>
              <a:t>audio/video</a:t>
            </a:r>
            <a:r>
              <a:rPr lang="zh-CN" altLang="en-US" dirty="0"/>
              <a:t>）的下一帧时</a:t>
            </a:r>
            <a:r>
              <a:rPr lang="zh-CN" altLang="en-US" dirty="0" smtClean="0"/>
              <a:t>触发  </a:t>
            </a:r>
            <a:endParaRPr lang="en-US" altLang="zh-CN" dirty="0" smtClean="0"/>
          </a:p>
          <a:p>
            <a:r>
              <a:rPr lang="zh-CN" altLang="en-US" dirty="0"/>
              <a:t>谁</a:t>
            </a:r>
            <a:r>
              <a:rPr lang="zh-CN" altLang="en-US" dirty="0" smtClean="0"/>
              <a:t>需要节流？</a:t>
            </a:r>
            <a:endParaRPr lang="en-US" altLang="zh-CN" dirty="0" smtClean="0"/>
          </a:p>
          <a:p>
            <a:r>
              <a:rPr lang="en-US" altLang="zh-CN" dirty="0" err="1"/>
              <a:t>o</a:t>
            </a:r>
            <a:r>
              <a:rPr lang="en-US" altLang="zh-CN" dirty="0" err="1" smtClean="0"/>
              <a:t>ntimeupdate</a:t>
            </a:r>
            <a:r>
              <a:rPr lang="en-US" altLang="zh-CN" dirty="0" smtClean="0"/>
              <a:t> </a:t>
            </a:r>
            <a:r>
              <a:rPr lang="zh-CN" altLang="en-US" dirty="0" smtClean="0"/>
              <a:t>， 触发频次太高了，我们可以设定 </a:t>
            </a:r>
            <a:r>
              <a:rPr lang="en-US" altLang="zh-CN" dirty="0" smtClean="0"/>
              <a:t>1</a:t>
            </a:r>
            <a:r>
              <a:rPr lang="zh-CN" altLang="en-US" dirty="0" smtClean="0"/>
              <a:t>秒钟触发一次</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页面打开，可以记录上一次的视频播放位置</a:t>
            </a:r>
            <a:endParaRPr lang="zh-CN" altLang="en-US" dirty="0"/>
          </a:p>
        </p:txBody>
      </p:sp>
      <p:sp>
        <p:nvSpPr>
          <p:cNvPr id="4" name="文本占位符 3"/>
          <p:cNvSpPr>
            <a:spLocks noGrp="1"/>
          </p:cNvSpPr>
          <p:nvPr>
            <p:ph type="body" sz="quarter" idx="11"/>
          </p:nvPr>
        </p:nvSpPr>
        <p:spPr>
          <a:xfrm>
            <a:off x="2195449" y="1666800"/>
            <a:ext cx="9632483" cy="4550400"/>
          </a:xfrm>
        </p:spPr>
        <p:txBody>
          <a:bodyPr/>
          <a:lstStyle/>
          <a:p>
            <a:r>
              <a:rPr lang="zh-CN" altLang="en-US" dirty="0" smtClean="0"/>
              <a:t>思路：</a:t>
            </a:r>
            <a:endParaRPr lang="en-US" altLang="zh-CN" dirty="0" smtClean="0"/>
          </a:p>
          <a:p>
            <a:pPr marL="342900" indent="-342900">
              <a:buAutoNum type="arabicPeriod"/>
            </a:pPr>
            <a:r>
              <a:rPr lang="zh-CN" altLang="en-US" dirty="0" smtClean="0"/>
              <a:t>在</a:t>
            </a:r>
            <a:r>
              <a:rPr lang="en-US" altLang="zh-CN" dirty="0" err="1" smtClean="0"/>
              <a:t>ontimeupdate</a:t>
            </a:r>
            <a:r>
              <a:rPr lang="zh-CN" altLang="en-US" dirty="0" smtClean="0"/>
              <a:t>事件触发的时候，每隔</a:t>
            </a:r>
            <a:r>
              <a:rPr lang="en-US" altLang="zh-CN" dirty="0" smtClean="0"/>
              <a:t>1</a:t>
            </a:r>
            <a:r>
              <a:rPr lang="zh-CN" altLang="en-US" dirty="0" smtClean="0"/>
              <a:t>秒钟，就记录当前时间到本地存储</a:t>
            </a:r>
            <a:endParaRPr lang="en-US" altLang="zh-CN" dirty="0" smtClean="0"/>
          </a:p>
          <a:p>
            <a:pPr marL="342900" indent="-342900">
              <a:buAutoNum type="arabicPeriod"/>
            </a:pPr>
            <a:r>
              <a:rPr lang="zh-CN" altLang="en-US" dirty="0" smtClean="0"/>
              <a:t>下次打开页面，</a:t>
            </a:r>
            <a:r>
              <a:rPr lang="en-US" altLang="zh-CN" dirty="0"/>
              <a:t> </a:t>
            </a:r>
            <a:r>
              <a:rPr lang="en-US" altLang="zh-CN" dirty="0" err="1" smtClean="0"/>
              <a:t>onloadeddata</a:t>
            </a:r>
            <a:r>
              <a:rPr lang="en-US" altLang="zh-CN" dirty="0" smtClean="0"/>
              <a:t> </a:t>
            </a:r>
            <a:r>
              <a:rPr lang="zh-CN" altLang="en-US" dirty="0" smtClean="0"/>
              <a:t>事件触发，就可以从本地存储取出时间，让视频从取出的时间播放，如果没有就默认为</a:t>
            </a:r>
            <a:r>
              <a:rPr lang="en-US" altLang="zh-CN" dirty="0" smtClean="0"/>
              <a:t>0s</a:t>
            </a:r>
            <a:endParaRPr lang="en-US" altLang="zh-CN" dirty="0"/>
          </a:p>
          <a:p>
            <a:pPr marL="342900" indent="-342900">
              <a:buAutoNum type="arabicPeriod"/>
            </a:pPr>
            <a:r>
              <a:rPr lang="zh-CN" altLang="en-US" dirty="0" smtClean="0"/>
              <a:t>获得当前时间  </a:t>
            </a:r>
            <a:r>
              <a:rPr lang="en-US" altLang="zh-CN" dirty="0" err="1"/>
              <a:t>video.currentTime</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页面打开，可以记录上一次的视频播放位置</a:t>
            </a:r>
            <a:endParaRPr lang="zh-CN" altLang="en-US" dirty="0"/>
          </a:p>
        </p:txBody>
      </p:sp>
      <p:sp>
        <p:nvSpPr>
          <p:cNvPr id="4" name="文本占位符 3"/>
          <p:cNvSpPr>
            <a:spLocks noGrp="1"/>
          </p:cNvSpPr>
          <p:nvPr>
            <p:ph type="body" sz="quarter" idx="11"/>
          </p:nvPr>
        </p:nvSpPr>
        <p:spPr>
          <a:xfrm>
            <a:off x="2195449" y="1666800"/>
            <a:ext cx="9632483" cy="4550400"/>
          </a:xfrm>
        </p:spPr>
        <p:txBody>
          <a:bodyPr/>
          <a:lstStyle/>
          <a:p>
            <a:r>
              <a:rPr lang="zh-CN" altLang="en-US" dirty="0"/>
              <a:t>答案</a:t>
            </a:r>
            <a:r>
              <a:rPr lang="zh-CN" altLang="en-US" dirty="0" smtClean="0"/>
              <a:t>：</a:t>
            </a:r>
            <a:endParaRPr lang="en-US" altLang="zh-CN" dirty="0" smtClean="0"/>
          </a:p>
        </p:txBody>
      </p:sp>
      <p:pic>
        <p:nvPicPr>
          <p:cNvPr id="2" name="图片 1"/>
          <p:cNvPicPr>
            <a:picLocks noChangeAspect="1"/>
          </p:cNvPicPr>
          <p:nvPr/>
        </p:nvPicPr>
        <p:blipFill>
          <a:blip r:embed="rId1"/>
          <a:stretch>
            <a:fillRect/>
          </a:stretch>
        </p:blipFill>
        <p:spPr>
          <a:xfrm>
            <a:off x="2116754" y="2630143"/>
            <a:ext cx="8237980" cy="26237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847184" y="1422400"/>
            <a:ext cx="7497216" cy="3352800"/>
          </a:xfrm>
        </p:spPr>
        <p:txBody>
          <a:bodyPr/>
          <a:lstStyle/>
          <a:p>
            <a:r>
              <a:rPr lang="zh-CN" altLang="en-US" dirty="0" smtClean="0"/>
              <a:t>整理笔记</a:t>
            </a:r>
            <a:endParaRPr lang="en-US" altLang="zh-CN" dirty="0" smtClean="0"/>
          </a:p>
          <a:p>
            <a:r>
              <a:rPr lang="zh-CN" altLang="en-US" dirty="0" smtClean="0"/>
              <a:t>开始做测试题：  </a:t>
            </a:r>
            <a:r>
              <a:rPr lang="en-US" altLang="zh-CN" dirty="0" smtClean="0"/>
              <a:t>PC</a:t>
            </a:r>
            <a:r>
              <a:rPr lang="zh-CN" altLang="en-US" dirty="0" smtClean="0"/>
              <a:t>端地址：</a:t>
            </a:r>
            <a:r>
              <a:rPr lang="en-US" altLang="zh-CN" dirty="0"/>
              <a:t> https://ks.wjx.top/vj/QARCGSJ.aspx</a:t>
            </a:r>
            <a:endParaRPr lang="en-US" altLang="zh-CN" dirty="0" smtClean="0"/>
          </a:p>
          <a:p>
            <a:r>
              <a:rPr lang="zh-CN" altLang="en-US" dirty="0" smtClean="0"/>
              <a:t>总结整个</a:t>
            </a:r>
            <a:r>
              <a:rPr lang="en-US" altLang="zh-CN" dirty="0" err="1" smtClean="0"/>
              <a:t>js</a:t>
            </a:r>
            <a:r>
              <a:rPr lang="zh-CN" altLang="en-US" dirty="0" smtClean="0"/>
              <a:t>阶段内容，重点看新语法</a:t>
            </a:r>
            <a:endParaRPr lang="en-US" altLang="zh-CN" dirty="0" smtClean="0"/>
          </a:p>
          <a:p>
            <a:r>
              <a:rPr lang="zh-CN" altLang="en-US" dirty="0" smtClean="0"/>
              <a:t>明天上午考试，下午预习</a:t>
            </a:r>
            <a:endParaRPr lang="zh-CN" altLang="en-US"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85867" y="3987800"/>
            <a:ext cx="2438400" cy="2438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4855650" y="1454573"/>
            <a:ext cx="6938415" cy="4708800"/>
          </a:xfrm>
        </p:spPr>
        <p:txBody>
          <a:bodyPr/>
          <a:lstStyle/>
          <a:p>
            <a:pPr>
              <a:lnSpc>
                <a:spcPct val="150000"/>
              </a:lnSpc>
            </a:pPr>
            <a:r>
              <a:rPr lang="zh-CN" altLang="en-US" dirty="0" smtClean="0"/>
              <a:t>直接</a:t>
            </a:r>
            <a:r>
              <a:rPr lang="zh-CN" altLang="en-US" dirty="0"/>
              <a:t>赋值</a:t>
            </a:r>
            <a:r>
              <a:rPr lang="zh-CN" altLang="en-US" dirty="0" smtClean="0"/>
              <a:t>和浅拷贝有什么区别？</a:t>
            </a:r>
            <a:endParaRPr lang="en-US" altLang="zh-CN" dirty="0"/>
          </a:p>
          <a:p>
            <a:pPr marL="895350" lvl="1" indent="-285750">
              <a:lnSpc>
                <a:spcPct val="150000"/>
              </a:lnSpc>
              <a:buFont typeface="Wingdings" panose="05000000000000000000" pitchFamily="2" charset="2"/>
              <a:buChar char="Ø"/>
            </a:pP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直接赋值的方法，</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只要</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是对象，都会相互影响，因为是直接拷贝对象栈里面的地址</a:t>
            </a: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浅</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拷贝如果是一层对象，不相互影响，如果出现多层对象拷贝还会相互影响</a:t>
            </a:r>
            <a:endParaRPr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smtClean="0"/>
              <a:t>浅拷贝怎么理解？</a:t>
            </a:r>
            <a:endParaRPr lang="en-US" altLang="zh-CN" dirty="0" smtClean="0"/>
          </a:p>
          <a:p>
            <a:pPr marL="895350" lvl="1" indent="-285750">
              <a:lnSpc>
                <a:spcPct val="150000"/>
              </a:lnSpc>
              <a:buFont typeface="Wingdings" panose="05000000000000000000" pitchFamily="2" charset="2"/>
              <a:buChar char="Ø"/>
            </a:pP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拷贝对象之后，里面的属性值</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是</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简单数据类型直接拷贝值</a:t>
            </a:r>
            <a:endParaRPr lang="en-US" altLang="zh-CN"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50" lvl="1" indent="-285750">
              <a:lnSpc>
                <a:spcPct val="150000"/>
              </a:lnSpc>
              <a:buFont typeface="Wingdings" panose="05000000000000000000" pitchFamily="2" charset="2"/>
              <a:buChar char="Ø"/>
            </a:pP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如果属性值是引用数据类型则拷贝</a:t>
            </a:r>
            <a:r>
              <a:rPr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的是</a:t>
            </a:r>
            <a:r>
              <a:rPr lang="zh-CN" altLang="en-US" sz="1600" b="0"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地址</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fontScale="90000"/>
          </a:bodyPr>
          <a:lstStyle/>
          <a:p>
            <a:r>
              <a:rPr lang="zh-CN" altLang="en-US" dirty="0" smtClean="0"/>
              <a:t>深浅拷贝</a:t>
            </a:r>
            <a:endParaRPr lang="zh-CN" altLang="en-US" dirty="0"/>
          </a:p>
        </p:txBody>
      </p:sp>
      <p:sp>
        <p:nvSpPr>
          <p:cNvPr id="4" name="文本占位符 3"/>
          <p:cNvSpPr>
            <a:spLocks noGrp="1"/>
          </p:cNvSpPr>
          <p:nvPr>
            <p:ph type="body" idx="10"/>
          </p:nvPr>
        </p:nvSpPr>
        <p:spPr/>
        <p:txBody>
          <a:bodyPr/>
          <a:lstStyle/>
          <a:p>
            <a:r>
              <a:rPr lang="zh-CN" altLang="en-US" dirty="0" smtClean="0">
                <a:solidFill>
                  <a:schemeClr val="tx1"/>
                </a:solidFill>
              </a:rPr>
              <a:t>浅拷贝</a:t>
            </a:r>
            <a:endParaRPr lang="en-US" altLang="zh-CN" dirty="0" smtClean="0">
              <a:solidFill>
                <a:schemeClr val="tx1"/>
              </a:solidFill>
            </a:endParaRPr>
          </a:p>
          <a:p>
            <a:r>
              <a:rPr lang="zh-CN" altLang="en-US" dirty="0">
                <a:solidFill>
                  <a:srgbClr val="C00000"/>
                </a:solidFill>
              </a:rPr>
              <a:t>深拷贝</a:t>
            </a:r>
            <a:endParaRPr lang="en-US" altLang="zh-CN" dirty="0" smtClean="0">
              <a:solidFill>
                <a:srgbClr val="C00000"/>
              </a:solidFill>
            </a:endParaRPr>
          </a:p>
        </p:txBody>
      </p:sp>
      <p:sp>
        <p:nvSpPr>
          <p:cNvPr id="5" name="文本占位符 4"/>
          <p:cNvSpPr>
            <a:spLocks noGrp="1"/>
          </p:cNvSpPr>
          <p:nvPr>
            <p:ph type="body" sz="quarter" idx="11"/>
          </p:nvPr>
        </p:nvSpPr>
        <p:spPr/>
        <p:txBody>
          <a:bodyPr/>
          <a:lstStyle/>
          <a:p>
            <a:r>
              <a:rPr lang="en-US" altLang="zh-CN" dirty="0"/>
              <a:t>01</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深拷贝</a:t>
            </a:r>
            <a:endParaRPr lang="zh-CN" altLang="en-US" dirty="0"/>
          </a:p>
        </p:txBody>
      </p:sp>
      <p:sp>
        <p:nvSpPr>
          <p:cNvPr id="4" name="文本占位符 3"/>
          <p:cNvSpPr>
            <a:spLocks noGrp="1"/>
          </p:cNvSpPr>
          <p:nvPr>
            <p:ph type="body" sz="quarter" idx="11"/>
          </p:nvPr>
        </p:nvSpPr>
        <p:spPr/>
        <p:txBody>
          <a:bodyPr/>
          <a:lstStyle/>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首先浅拷贝和深拷贝只</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针对引用类型</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深</a:t>
            </a:r>
            <a:r>
              <a:rPr lang="zh-CN" altLang="en-US"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拷贝：拷贝的是对象，不是地址</a:t>
            </a:r>
            <a:endParaRPr lang="en-US" altLang="zh-CN"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buNone/>
            </a:pPr>
            <a:r>
              <a:rPr lang="zh-CN" altLang="en-US"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rPr>
              <a:t>常见方法：</a:t>
            </a:r>
            <a:endParaRPr lang="en-US" altLang="zh-CN" b="1" dirty="0" smtClean="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AutoNum type="arabicPeriod"/>
            </a:pPr>
            <a:r>
              <a:rPr lang="zh-CN" altLang="en-US" dirty="0" smtClean="0"/>
              <a:t>通过</a:t>
            </a:r>
            <a:r>
              <a:rPr lang="zh-CN" altLang="en-US" dirty="0"/>
              <a:t>递归实现深</a:t>
            </a:r>
            <a:r>
              <a:rPr lang="zh-CN" altLang="en-US" dirty="0" smtClean="0"/>
              <a:t>拷贝</a:t>
            </a:r>
            <a:endParaRPr lang="en-US" altLang="zh-CN" dirty="0" smtClean="0"/>
          </a:p>
          <a:p>
            <a:pPr marL="342900" indent="-342900">
              <a:buAutoNum type="arabicPeriod"/>
            </a:pPr>
            <a:r>
              <a:rPr lang="en-US" altLang="zh-CN" dirty="0" err="1" smtClean="0"/>
              <a:t>lodash</a:t>
            </a:r>
            <a:r>
              <a:rPr lang="en-US" altLang="zh-CN" dirty="0" smtClean="0"/>
              <a:t>/</a:t>
            </a:r>
            <a:r>
              <a:rPr lang="en-US" altLang="zh-CN" dirty="0" err="1" smtClean="0"/>
              <a:t>cloneDeep</a:t>
            </a:r>
            <a:endParaRPr lang="en-US" altLang="zh-CN" dirty="0"/>
          </a:p>
          <a:p>
            <a:pPr marL="0" indent="0">
              <a:buNone/>
            </a:pPr>
            <a:r>
              <a:rPr lang="en-US" altLang="zh-CN" dirty="0" smtClean="0"/>
              <a:t>3.   </a:t>
            </a:r>
            <a:r>
              <a:rPr lang="zh-CN" altLang="en-US" dirty="0" smtClean="0"/>
              <a:t>通过</a:t>
            </a:r>
            <a:r>
              <a:rPr lang="en-US" altLang="zh-CN" dirty="0" err="1"/>
              <a:t>JSON.stringify</a:t>
            </a:r>
            <a:r>
              <a:rPr lang="en-US" altLang="zh-CN" dirty="0"/>
              <a:t>()</a:t>
            </a:r>
            <a:r>
              <a:rPr lang="zh-CN" altLang="en-US" dirty="0"/>
              <a:t>实现</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封面">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7586</Words>
  <Application>WPS 演示</Application>
  <PresentationFormat>宽屏</PresentationFormat>
  <Paragraphs>676</Paragraphs>
  <Slides>70</Slides>
  <Notes>0</Notes>
  <HiddenSlides>0</HiddenSlides>
  <MMClips>0</MMClips>
  <ScaleCrop>false</ScaleCrop>
  <HeadingPairs>
    <vt:vector size="6" baseType="variant">
      <vt:variant>
        <vt:lpstr>已用的字体</vt:lpstr>
      </vt:variant>
      <vt:variant>
        <vt:i4>28</vt:i4>
      </vt:variant>
      <vt:variant>
        <vt:lpstr>主题</vt:lpstr>
      </vt:variant>
      <vt:variant>
        <vt:i4>3</vt:i4>
      </vt:variant>
      <vt:variant>
        <vt:lpstr>幻灯片标题</vt:lpstr>
      </vt:variant>
      <vt:variant>
        <vt:i4>70</vt:i4>
      </vt:variant>
    </vt:vector>
  </HeadingPairs>
  <TitlesOfParts>
    <vt:vector size="101" baseType="lpstr">
      <vt:lpstr>Arial</vt:lpstr>
      <vt:lpstr>宋体</vt:lpstr>
      <vt:lpstr>Wingdings</vt:lpstr>
      <vt:lpstr>Calibri</vt:lpstr>
      <vt:lpstr>Helvetica Neue</vt:lpstr>
      <vt:lpstr>黑体</vt:lpstr>
      <vt:lpstr>汉仪中黑KW</vt:lpstr>
      <vt:lpstr>汉仪书宋二KW</vt:lpstr>
      <vt:lpstr>Alibaba PuHuiTi B</vt:lpstr>
      <vt:lpstr>苹方-简</vt:lpstr>
      <vt:lpstr>Alibaba PuHuiTi R</vt:lpstr>
      <vt:lpstr>阿里巴巴普惠体</vt:lpstr>
      <vt:lpstr>Segoe UI Light</vt:lpstr>
      <vt:lpstr>微软雅黑 Light</vt:lpstr>
      <vt:lpstr>Alibaba PuHuiTi M</vt:lpstr>
      <vt:lpstr>微软雅黑</vt:lpstr>
      <vt:lpstr>汉仪旗黑</vt:lpstr>
      <vt:lpstr>华文楷体</vt:lpstr>
      <vt:lpstr>Alibaba PuHuiTi</vt:lpstr>
      <vt:lpstr>Segoe UI</vt:lpstr>
      <vt:lpstr>STKaiti</vt:lpstr>
      <vt:lpstr>Verdana</vt:lpstr>
      <vt:lpstr>Alibaba PuHuiTi Medium</vt:lpstr>
      <vt:lpstr>Courier New</vt:lpstr>
      <vt:lpstr>宋体</vt:lpstr>
      <vt:lpstr>Arial Unicode MS</vt:lpstr>
      <vt:lpstr>等线</vt:lpstr>
      <vt:lpstr>汉仪中等线KW</vt:lpstr>
      <vt:lpstr>封面</vt:lpstr>
      <vt:lpstr>正文设计方案</vt:lpstr>
      <vt:lpstr>5_结束页设计方案</vt:lpstr>
      <vt:lpstr>PowerPoint 演示文稿</vt:lpstr>
      <vt:lpstr>深浅拷贝</vt:lpstr>
      <vt:lpstr>1. 深浅拷贝</vt:lpstr>
      <vt:lpstr>深浅拷贝</vt:lpstr>
      <vt:lpstr>1.1 浅拷贝</vt:lpstr>
      <vt:lpstr>1.1 浅拷贝</vt:lpstr>
      <vt:lpstr>PowerPoint 演示文稿</vt:lpstr>
      <vt:lpstr>深浅拷贝</vt:lpstr>
      <vt:lpstr>1.2 深拷贝</vt:lpstr>
      <vt:lpstr>1.2 深拷贝</vt:lpstr>
      <vt:lpstr>1.2 深拷贝</vt:lpstr>
      <vt:lpstr>1.2 深拷贝</vt:lpstr>
      <vt:lpstr>PowerPoint 演示文稿</vt:lpstr>
      <vt:lpstr>PowerPoint 演示文稿</vt:lpstr>
      <vt:lpstr>1.2 深拷贝</vt:lpstr>
      <vt:lpstr>1.2 深拷贝</vt:lpstr>
      <vt:lpstr>1.2 深拷贝</vt:lpstr>
      <vt:lpstr>PowerPoint 演示文稿</vt:lpstr>
      <vt:lpstr>PowerPoint 演示文稿</vt:lpstr>
      <vt:lpstr>异常处理</vt:lpstr>
      <vt:lpstr>2.1 throw 抛异常</vt:lpstr>
      <vt:lpstr>PowerPoint 演示文稿</vt:lpstr>
      <vt:lpstr>异常处理</vt:lpstr>
      <vt:lpstr>2.2 try/catch 捕获错误信息</vt:lpstr>
      <vt:lpstr>PowerPoint 演示文稿</vt:lpstr>
      <vt:lpstr>异常处理</vt:lpstr>
      <vt:lpstr>2.3 debugger</vt:lpstr>
      <vt:lpstr>PowerPoint 演示文稿</vt:lpstr>
      <vt:lpstr>处理this</vt:lpstr>
      <vt:lpstr>3.1 处理this</vt:lpstr>
      <vt:lpstr>3.1 this指向-普通函数</vt:lpstr>
      <vt:lpstr>PowerPoint 演示文稿</vt:lpstr>
      <vt:lpstr>3.1 this指向-箭头函数</vt:lpstr>
      <vt:lpstr>3.1 this指向-箭头函数</vt:lpstr>
      <vt:lpstr>3.1 this指向-箭头函数</vt:lpstr>
      <vt:lpstr>PowerPoint 演示文稿</vt:lpstr>
      <vt:lpstr>处理this</vt:lpstr>
      <vt:lpstr>3.2 改变this</vt:lpstr>
      <vt:lpstr>3.2 改变this</vt:lpstr>
      <vt:lpstr>PowerPoint 演示文稿</vt:lpstr>
      <vt:lpstr>3.2 改变this</vt:lpstr>
      <vt:lpstr>3.2 改变this</vt:lpstr>
      <vt:lpstr>3.2 改变this</vt:lpstr>
      <vt:lpstr>PowerPoint 演示文稿</vt:lpstr>
      <vt:lpstr>3.2 改变this</vt:lpstr>
      <vt:lpstr>3.2 改变this</vt:lpstr>
      <vt:lpstr>call  apply  bind 总结</vt:lpstr>
      <vt:lpstr>PowerPoint 演示文稿</vt:lpstr>
      <vt:lpstr>性能优化</vt:lpstr>
      <vt:lpstr>4.2 节流</vt:lpstr>
      <vt:lpstr>4.2 节流</vt:lpstr>
      <vt:lpstr>PowerPoint 演示文稿</vt:lpstr>
      <vt:lpstr>PowerPoint 演示文稿</vt:lpstr>
      <vt:lpstr>PowerPoint 演示文稿</vt:lpstr>
      <vt:lpstr>PowerPoint 演示文稿</vt:lpstr>
      <vt:lpstr>PowerPoint 演示文稿</vt:lpstr>
      <vt:lpstr>4.1 防抖</vt:lpstr>
      <vt:lpstr>4.1 防抖</vt:lpstr>
      <vt:lpstr>PowerPoint 演示文稿</vt:lpstr>
      <vt:lpstr>PowerPoint 演示文稿</vt:lpstr>
      <vt:lpstr>PowerPoint 演示文稿</vt:lpstr>
      <vt:lpstr>PowerPoint 演示文稿</vt:lpstr>
      <vt:lpstr>PowerPoint 演示文稿</vt:lpstr>
      <vt:lpstr>Lodash 库 实现节流和防抖</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去大西洋攻城</cp:lastModifiedBy>
  <cp:revision>5802</cp:revision>
  <dcterms:created xsi:type="dcterms:W3CDTF">2023-04-07T01:16:04Z</dcterms:created>
  <dcterms:modified xsi:type="dcterms:W3CDTF">2023-04-07T01:16:04Z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807D2F6BDFB3956F21DA0F64A7C7663B_42</vt:lpwstr>
  </property>
  <property fmtid="{D5CDD505-2E9C-101B-9397-08002B2CF9AE}" pid="3" name="KSOProductBuildVer">
    <vt:lpwstr>2052-5.2.1.7798</vt:lpwstr>
  </property>
</Properties>
</file>