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6" r:id="rId4"/>
  </p:sldMasterIdLst>
  <p:notesMasterIdLst>
    <p:notesMasterId r:id="rId68"/>
  </p:notesMasterIdLst>
  <p:handoutMasterIdLst>
    <p:handoutMasterId r:id="rId69"/>
  </p:handoutMasterIdLst>
  <p:sldIdLst>
    <p:sldId id="533" r:id="rId5"/>
    <p:sldId id="535" r:id="rId6"/>
    <p:sldId id="536" r:id="rId7"/>
    <p:sldId id="538" r:id="rId8"/>
    <p:sldId id="675" r:id="rId9"/>
    <p:sldId id="674" r:id="rId10"/>
    <p:sldId id="676" r:id="rId11"/>
    <p:sldId id="677" r:id="rId12"/>
    <p:sldId id="678" r:id="rId13"/>
    <p:sldId id="679" r:id="rId14"/>
    <p:sldId id="680" r:id="rId15"/>
    <p:sldId id="681" r:id="rId16"/>
    <p:sldId id="594" r:id="rId17"/>
    <p:sldId id="682" r:id="rId18"/>
    <p:sldId id="683" r:id="rId19"/>
    <p:sldId id="684" r:id="rId20"/>
    <p:sldId id="685" r:id="rId21"/>
    <p:sldId id="595" r:id="rId22"/>
    <p:sldId id="686" r:id="rId23"/>
    <p:sldId id="688" r:id="rId24"/>
    <p:sldId id="689" r:id="rId25"/>
    <p:sldId id="690" r:id="rId26"/>
    <p:sldId id="692" r:id="rId27"/>
    <p:sldId id="691" r:id="rId28"/>
    <p:sldId id="694" r:id="rId29"/>
    <p:sldId id="693" r:id="rId30"/>
    <p:sldId id="596" r:id="rId31"/>
    <p:sldId id="696" r:id="rId32"/>
    <p:sldId id="697" r:id="rId33"/>
    <p:sldId id="698" r:id="rId34"/>
    <p:sldId id="700" r:id="rId35"/>
    <p:sldId id="729" r:id="rId36"/>
    <p:sldId id="728" r:id="rId37"/>
    <p:sldId id="598" r:id="rId38"/>
    <p:sldId id="695" r:id="rId39"/>
    <p:sldId id="702" r:id="rId40"/>
    <p:sldId id="703" r:id="rId41"/>
    <p:sldId id="705" r:id="rId42"/>
    <p:sldId id="706" r:id="rId43"/>
    <p:sldId id="707" r:id="rId44"/>
    <p:sldId id="708" r:id="rId45"/>
    <p:sldId id="704" r:id="rId46"/>
    <p:sldId id="709" r:id="rId47"/>
    <p:sldId id="593" r:id="rId48"/>
    <p:sldId id="710" r:id="rId49"/>
    <p:sldId id="712" r:id="rId50"/>
    <p:sldId id="713" r:id="rId51"/>
    <p:sldId id="714" r:id="rId52"/>
    <p:sldId id="715" r:id="rId53"/>
    <p:sldId id="716" r:id="rId54"/>
    <p:sldId id="717" r:id="rId55"/>
    <p:sldId id="666" r:id="rId56"/>
    <p:sldId id="718" r:id="rId57"/>
    <p:sldId id="719" r:id="rId58"/>
    <p:sldId id="720" r:id="rId59"/>
    <p:sldId id="722" r:id="rId60"/>
    <p:sldId id="723" r:id="rId61"/>
    <p:sldId id="724" r:id="rId62"/>
    <p:sldId id="725" r:id="rId63"/>
    <p:sldId id="726" r:id="rId64"/>
    <p:sldId id="727" r:id="rId65"/>
    <p:sldId id="721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3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image" Target="../media/image4.png"/><Relationship Id="rId23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43.png"/><Relationship Id="rId1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51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ym typeface="+mn-ea"/>
              </a:rPr>
              <a:t>创建对象</a:t>
            </a:r>
            <a:r>
              <a:rPr lang="en-US" altLang="zh-CN" sz="5400" dirty="0">
                <a:sym typeface="+mn-ea"/>
              </a:rPr>
              <a:t> </a:t>
            </a:r>
            <a:r>
              <a:rPr lang="zh-CN" altLang="en-US" sz="5400" dirty="0">
                <a:sym typeface="+mn-ea"/>
              </a:rPr>
              <a:t>包装</a:t>
            </a:r>
            <a:r>
              <a:rPr lang="zh-CN" altLang="en-US" sz="5400" dirty="0">
                <a:sym typeface="+mn-ea"/>
              </a:rPr>
              <a:t>类型</a:t>
            </a:r>
            <a:endParaRPr lang="zh-CN" altLang="en-US" sz="5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利用构造函数创建多个对象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①：写一个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r>
              <a:rPr lang="zh-CN" altLang="en-US" dirty="0" smtClean="0"/>
              <a:t>②：里面包含属性  </a:t>
            </a:r>
            <a:r>
              <a:rPr lang="en-US" altLang="zh-CN" dirty="0" smtClean="0"/>
              <a:t>name  </a:t>
            </a:r>
            <a:r>
              <a:rPr lang="zh-CN" altLang="en-US" dirty="0" smtClean="0"/>
              <a:t>商品名称 </a:t>
            </a:r>
            <a:r>
              <a:rPr lang="en-US" altLang="zh-CN" dirty="0" smtClean="0"/>
              <a:t>  price </a:t>
            </a:r>
            <a:r>
              <a:rPr lang="zh-CN" altLang="en-US" dirty="0" smtClean="0"/>
              <a:t>价格   </a:t>
            </a:r>
            <a:r>
              <a:rPr lang="en-US" altLang="zh-CN" dirty="0" smtClean="0"/>
              <a:t>count </a:t>
            </a:r>
            <a:r>
              <a:rPr lang="zh-CN" altLang="en-US" dirty="0" smtClean="0"/>
              <a:t>库存数量</a:t>
            </a:r>
            <a:endParaRPr lang="en-US" altLang="zh-CN" dirty="0" smtClean="0"/>
          </a:p>
          <a:p>
            <a:r>
              <a:rPr lang="zh-CN" altLang="en-US" dirty="0" smtClean="0"/>
              <a:t>③：实例化多个商品对象，并打印到控制台，例如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  小米   </a:t>
            </a:r>
            <a:r>
              <a:rPr lang="en-US" altLang="zh-CN" dirty="0" smtClean="0"/>
              <a:t>1999       20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华为   </a:t>
            </a:r>
            <a:r>
              <a:rPr lang="en-US" altLang="zh-CN" dirty="0" smtClean="0"/>
              <a:t>3999       59    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vivo   1888      100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实例化执行过程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296" y="2122037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/>
          <p:cNvSpPr txBox="1"/>
          <p:nvPr/>
        </p:nvSpPr>
        <p:spPr>
          <a:xfrm>
            <a:off x="986770" y="2193814"/>
            <a:ext cx="5869951" cy="31714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说明：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zh-CN" altLang="en-US" dirty="0" smtClean="0"/>
              <a:t>新</a:t>
            </a:r>
            <a:r>
              <a:rPr lang="zh-CN" altLang="en-US" dirty="0"/>
              <a:t>空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构造函数</a:t>
            </a:r>
            <a:r>
              <a:rPr lang="en-US" altLang="zh-CN" dirty="0"/>
              <a:t>this</a:t>
            </a:r>
            <a:r>
              <a:rPr lang="zh-CN" altLang="en-US" dirty="0"/>
              <a:t>指向新对象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执行构造函数</a:t>
            </a:r>
            <a:r>
              <a:rPr lang="zh-CN" altLang="en-US" dirty="0" smtClean="0"/>
              <a:t>代码，修改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，添加新的属性</a:t>
            </a:r>
            <a:endParaRPr lang="zh-CN" alt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返回新对象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静态成员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199"/>
            <a:ext cx="11286387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实例成员：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通过构造函数创建的对象称为实例对象，实例对象中的属性和方法称为实例成员。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48" y="3093333"/>
            <a:ext cx="3894665" cy="336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/>
          <p:cNvSpPr txBox="1"/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 smtClean="0">
                <a:solidFill>
                  <a:srgbClr val="C00000"/>
                </a:solidFill>
              </a:rPr>
              <a:t>实例对象的</a:t>
            </a:r>
            <a:r>
              <a:rPr lang="zh-CN" altLang="en-US" dirty="0">
                <a:solidFill>
                  <a:srgbClr val="C00000"/>
                </a:solidFill>
              </a:rPr>
              <a:t>属性和方法即为实例成员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为构造函数传入参数，动态创建结构相同但值不同的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 </a:t>
            </a:r>
            <a:r>
              <a:rPr lang="zh-CN" altLang="en-US" dirty="0"/>
              <a:t>构造函数创建的实例对象彼此独立互不影响。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>
                <a:solidFill>
                  <a:srgbClr val="C00000"/>
                </a:solidFill>
              </a:rPr>
              <a:t>实例成员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静态</a:t>
            </a:r>
            <a:r>
              <a:rPr lang="zh-CN" altLang="en-US" dirty="0" smtClean="0">
                <a:solidFill>
                  <a:srgbClr val="C00000"/>
                </a:solidFill>
              </a:rPr>
              <a:t>成员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目标：能够说出什么是实例成员和静态成员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静态</a:t>
            </a:r>
            <a:r>
              <a:rPr lang="zh-CN" altLang="en-US" b="1" dirty="0" smtClean="0">
                <a:solidFill>
                  <a:schemeClr val="tx1"/>
                </a:solidFill>
              </a:rPr>
              <a:t>成员：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构造函数的属性和方法被称为静态成员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5334000" y="3093333"/>
            <a:ext cx="6663267" cy="232533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/>
              <a:t>构造函数的属性和方法被称为静态成员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一般</a:t>
            </a:r>
            <a:r>
              <a:rPr lang="zh-CN" altLang="en-US" dirty="0"/>
              <a:t>公共特征的属性或方法静态成员设置为静态成员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静态</a:t>
            </a:r>
            <a:r>
              <a:rPr lang="zh-CN" altLang="en-US" dirty="0"/>
              <a:t>成员方法中的 </a:t>
            </a:r>
            <a:r>
              <a:rPr lang="en-US" altLang="zh-CN" dirty="0"/>
              <a:t>this </a:t>
            </a:r>
            <a:r>
              <a:rPr lang="zh-CN" altLang="en-US" dirty="0"/>
              <a:t>指向构造函数本身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875" y="2928105"/>
            <a:ext cx="3752381" cy="3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什么是实例成员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实例对象的属性和方法即为实例成员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zh-CN" altLang="en-US" dirty="0"/>
              <a:t>静态</a:t>
            </a:r>
            <a:r>
              <a:rPr lang="zh-CN" altLang="en-US" dirty="0" smtClean="0"/>
              <a:t>成员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构造函数的属性和方法被称为静态成员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深入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内置构造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Array</a:t>
            </a:r>
            <a:endParaRPr lang="en-US" altLang="zh-CN" dirty="0" smtClean="0"/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 </a:t>
            </a:r>
            <a:r>
              <a:rPr lang="en-US" altLang="zh-CN" dirty="0"/>
              <a:t>JavaScript 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最主要</a:t>
            </a:r>
            <a:r>
              <a:rPr lang="zh-CN" altLang="en-US" dirty="0"/>
              <a:t>的数据类型有 </a:t>
            </a:r>
            <a:r>
              <a:rPr lang="en-US" altLang="zh-CN" dirty="0"/>
              <a:t>6 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基本数据类型：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字符串</a:t>
            </a:r>
            <a:r>
              <a:rPr lang="zh-CN" altLang="en-US" dirty="0"/>
              <a:t>、数值、布尔、</a:t>
            </a:r>
            <a:r>
              <a:rPr lang="en-US" altLang="zh-CN" dirty="0"/>
              <a:t>undefined</a:t>
            </a:r>
            <a:r>
              <a:rPr lang="zh-CN" altLang="en-US" dirty="0"/>
              <a:t>、</a:t>
            </a:r>
            <a:r>
              <a:rPr lang="en-US" altLang="zh-CN" dirty="0"/>
              <a:t>null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引用类型</a:t>
            </a:r>
            <a:r>
              <a:rPr lang="en-US" altLang="zh-CN" b="1" dirty="0" smtClean="0"/>
              <a:t>:  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但是，我们会发现有些特殊情况：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其实字符串、数值、布尔、等基本类型也都有专门的构造函数，这些我们称为包装类型。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JS</a:t>
            </a:r>
            <a:r>
              <a:rPr lang="zh-CN" altLang="en-US" dirty="0"/>
              <a:t>中几乎所有的数据都可以基于构成函数创建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43" y="4331294"/>
            <a:ext cx="4285714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6853555" y="1591310"/>
            <a:ext cx="4983480" cy="35382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在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js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中，除了直接创建原始值外，也可以创建原始值对象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通过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new String() 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可以创建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String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类型的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通过</a:t>
            </a: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new </a:t>
            </a: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Number() </a:t>
            </a: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可以创建</a:t>
            </a: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Number</a:t>
            </a: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类型的对象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通过</a:t>
            </a: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new Boolean() </a:t>
            </a: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可以创建</a:t>
            </a: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Boolean</a:t>
            </a:r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类型的对象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但是千万不要这么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做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包装类：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String 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字符串包装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String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Number 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数值包装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Number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Boolean 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布尔值包装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Boolean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Bigint 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大整数包装为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Bigint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endParaRPr lang="en-US" altLang="zh-CN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Symbol 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符号包装为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Symbol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对象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通过包装类可以将一个原始值包装为一个对象，当我们对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一个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原始值调用方法或者属性时，</a:t>
            </a: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js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解析器会临时将原始值包装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为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对应的对象，然后调用这个对象的属性或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方法</a:t>
            </a:r>
            <a:endParaRPr lang="zh-CN" altLang="en-US" sz="1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引用类型</a:t>
            </a: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Array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RegExp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Date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包装类型</a:t>
            </a: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Number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Boolean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58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深入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内置构造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综合案例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Array</a:t>
            </a:r>
            <a:endParaRPr lang="en-US" altLang="zh-CN" dirty="0" smtClean="0"/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是内置的构造函数，用于创建普通对象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推荐使用字面量方式声明对象，而不是 </a:t>
            </a:r>
            <a:r>
              <a:rPr lang="en-US" altLang="zh-CN" dirty="0">
                <a:solidFill>
                  <a:schemeClr val="tx1"/>
                </a:solidFill>
              </a:rPr>
              <a:t>Object </a:t>
            </a:r>
            <a:r>
              <a:rPr lang="zh-CN" altLang="en-US" dirty="0">
                <a:solidFill>
                  <a:schemeClr val="tx1"/>
                </a:solidFill>
              </a:rPr>
              <a:t>构造函数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224657"/>
            <a:ext cx="4771429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现在有新的方法了</a:t>
            </a:r>
            <a:r>
              <a:rPr lang="en-US" altLang="zh-CN" dirty="0" smtClean="0">
                <a:solidFill>
                  <a:schemeClr val="tx1"/>
                </a:solidFill>
              </a:rPr>
              <a:t>~~~~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562" y="2234734"/>
            <a:ext cx="5523809" cy="10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1" y="3704790"/>
            <a:ext cx="5266667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 err="1" smtClean="0"/>
              <a:t>Object.keys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</a:t>
            </a:r>
            <a:r>
              <a:rPr lang="zh-CN" altLang="en-US" dirty="0" smtClean="0"/>
              <a:t>属性（键） 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/>
              <a:t>返回的是一个数组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09" y="3016876"/>
            <a:ext cx="5552381" cy="1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 err="1"/>
              <a:t>Object.values</a:t>
            </a:r>
            <a:r>
              <a:rPr lang="en-US" altLang="zh-CN" dirty="0"/>
              <a:t> </a:t>
            </a:r>
            <a:r>
              <a:rPr lang="zh-CN" altLang="en-US" dirty="0"/>
              <a:t>静态方法获取对象中所有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注意： </a:t>
            </a:r>
            <a:r>
              <a:rPr lang="zh-CN" altLang="en-US" dirty="0" smtClean="0"/>
              <a:t>返回的是一个数组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867" y="2984066"/>
            <a:ext cx="5333333" cy="15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/>
              <a:t>Object. assign  </a:t>
            </a:r>
            <a:r>
              <a:rPr lang="zh-CN" altLang="en-US" dirty="0"/>
              <a:t>静态</a:t>
            </a:r>
            <a:r>
              <a:rPr lang="zh-CN" altLang="en-US" dirty="0" smtClean="0"/>
              <a:t>方法常用于对象拷贝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76" y="3012133"/>
            <a:ext cx="6219048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学习三个常用静态方法（静态方法就是只有构造函数</a:t>
            </a:r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r>
              <a:rPr lang="zh-CN" altLang="en-US" dirty="0" smtClean="0">
                <a:solidFill>
                  <a:schemeClr val="tx1"/>
                </a:solidFill>
              </a:rPr>
              <a:t>可以调用的）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 smtClean="0"/>
              <a:t>作用：</a:t>
            </a:r>
            <a:r>
              <a:rPr lang="en-US" altLang="zh-CN" dirty="0"/>
              <a:t>Object. assign  </a:t>
            </a:r>
            <a:r>
              <a:rPr lang="zh-CN" altLang="en-US" dirty="0"/>
              <a:t>静态</a:t>
            </a:r>
            <a:r>
              <a:rPr lang="zh-CN" altLang="en-US" dirty="0" smtClean="0"/>
              <a:t>方法常用于对象拷贝</a:t>
            </a:r>
            <a:endParaRPr lang="en-US" altLang="zh-CN" b="1" dirty="0"/>
          </a:p>
          <a:p>
            <a:r>
              <a:rPr lang="zh-CN" altLang="en-US" b="1" dirty="0" smtClean="0"/>
              <a:t>使用：</a:t>
            </a:r>
            <a:r>
              <a:rPr lang="zh-CN" altLang="en-US" dirty="0" smtClean="0"/>
              <a:t>经常使用的场景给对象添加属性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346" y="3141134"/>
            <a:ext cx="7542857" cy="1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什么是静态方法？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只能给构造函数使用的方法 比如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Object.keys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获取对象中所有属性（键）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Object.values</a:t>
            </a:r>
            <a:r>
              <a:rPr lang="en-US" altLang="zh-CN" dirty="0"/>
              <a:t>()</a:t>
            </a:r>
            <a:r>
              <a:rPr lang="zh-CN" altLang="en-US" dirty="0"/>
              <a:t>方法的作用是什么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获取对象中所有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属性值（值）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Array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String</a:t>
            </a:r>
            <a:endParaRPr lang="en-US" altLang="zh-CN" dirty="0" smtClean="0"/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Array </a:t>
            </a:r>
            <a:r>
              <a:rPr lang="zh-CN" altLang="en-US" dirty="0"/>
              <a:t>是内置的构造函数，用于创建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创建数组建议使用字面量创建，不用 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构造函数创建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66" y="2224447"/>
            <a:ext cx="4400000" cy="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创建对象三种方式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7999" y="839953"/>
            <a:ext cx="5142527" cy="3039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数组常见实例方法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核心方法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1873" y="4041598"/>
          <a:ext cx="9948653" cy="2489202"/>
        </p:xfrm>
        <a:graphic>
          <a:graphicData uri="http://schemas.openxmlformats.org/drawingml/2006/table">
            <a:tbl>
              <a:tblPr/>
              <a:tblGrid>
                <a:gridCol w="1690965"/>
                <a:gridCol w="1703887"/>
                <a:gridCol w="6553801"/>
              </a:tblGrid>
              <a:tr h="4469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不返回，用于不改变值，经常用于查找打印输出值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筛选数组元素，并生成新数组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返回新数组，新数组里面的元素是处理之后的值，经常用于处理数据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4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返回函数累计处理的结果，经常用于求和等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40844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>
                <a:solidFill>
                  <a:srgbClr val="262626"/>
                </a:solidFill>
              </a:rPr>
              <a:t>reduce  </a:t>
            </a:r>
            <a:r>
              <a:rPr lang="zh-CN" altLang="en-US" dirty="0" smtClean="0">
                <a:solidFill>
                  <a:srgbClr val="262626"/>
                </a:solidFill>
              </a:rPr>
              <a:t>返回</a:t>
            </a:r>
            <a:r>
              <a:rPr lang="zh-CN" altLang="en-US" dirty="0">
                <a:solidFill>
                  <a:srgbClr val="262626"/>
                </a:solidFill>
              </a:rPr>
              <a:t>函数累计处理的结果，经常用于求和</a:t>
            </a:r>
            <a:r>
              <a:rPr lang="zh-CN" altLang="en-US" dirty="0" smtClean="0">
                <a:solidFill>
                  <a:srgbClr val="262626"/>
                </a:solidFill>
              </a:rPr>
              <a:t>等</a:t>
            </a:r>
            <a:endParaRPr lang="en-US" altLang="zh-CN" dirty="0" smtClean="0"/>
          </a:p>
          <a:p>
            <a:r>
              <a:rPr lang="zh-CN" altLang="en-US" b="1" dirty="0"/>
              <a:t>基本</a:t>
            </a: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参数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起始值可以省略，如果写就作为第一次累计的起始值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362" y="2814666"/>
            <a:ext cx="5123809" cy="4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>
                <a:solidFill>
                  <a:srgbClr val="262626"/>
                </a:solidFill>
              </a:rPr>
              <a:t>reduce  </a:t>
            </a:r>
            <a:r>
              <a:rPr lang="zh-CN" altLang="en-US" dirty="0" smtClean="0">
                <a:solidFill>
                  <a:srgbClr val="262626"/>
                </a:solidFill>
              </a:rPr>
              <a:t>返回</a:t>
            </a:r>
            <a:r>
              <a:rPr lang="zh-CN" altLang="en-US" dirty="0">
                <a:solidFill>
                  <a:srgbClr val="262626"/>
                </a:solidFill>
              </a:rPr>
              <a:t>函数累计处理的结果，经常用于求和</a:t>
            </a:r>
            <a:r>
              <a:rPr lang="zh-CN" altLang="en-US" dirty="0" smtClean="0">
                <a:solidFill>
                  <a:srgbClr val="262626"/>
                </a:solidFill>
              </a:rPr>
              <a:t>等</a:t>
            </a:r>
            <a:endParaRPr lang="en-US" altLang="zh-CN" dirty="0" smtClean="0"/>
          </a:p>
          <a:p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累计值参数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如果有起始值，则以起始值为准开始累计， 累计值 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起始值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2.  </a:t>
            </a:r>
            <a:r>
              <a:rPr lang="zh-CN" altLang="en-US" dirty="0" smtClean="0"/>
              <a:t>如果没有起始值， 则累计值以数组的第一个数组元素作为起始值开始累计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3.  </a:t>
            </a:r>
            <a:r>
              <a:rPr lang="zh-CN" altLang="en-US" dirty="0" smtClean="0"/>
              <a:t>后面每次遍历就会用后面的数组元素 累计到 </a:t>
            </a:r>
            <a:r>
              <a:rPr lang="zh-CN" altLang="en-US" dirty="0" smtClean="0">
                <a:solidFill>
                  <a:srgbClr val="C00000"/>
                </a:solidFill>
              </a:rPr>
              <a:t>累计值 </a:t>
            </a:r>
            <a:r>
              <a:rPr lang="zh-CN" altLang="en-US" dirty="0" smtClean="0"/>
              <a:t>里面 （类似求和里面的 </a:t>
            </a:r>
            <a:r>
              <a:rPr lang="en-US" altLang="zh-CN" dirty="0" smtClean="0"/>
              <a:t>sum </a:t>
            </a:r>
            <a:r>
              <a:rPr lang="zh-CN" altLang="en-US" dirty="0" smtClean="0"/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879" y="2703029"/>
            <a:ext cx="9866667" cy="7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 smtClean="0"/>
              <a:t>作用：</a:t>
            </a:r>
            <a:r>
              <a:rPr lang="en-US" altLang="zh-CN" dirty="0" smtClean="0">
                <a:solidFill>
                  <a:srgbClr val="262626"/>
                </a:solidFill>
              </a:rPr>
              <a:t>reduce  </a:t>
            </a:r>
            <a:r>
              <a:rPr lang="zh-CN" altLang="en-US" dirty="0" smtClean="0">
                <a:solidFill>
                  <a:srgbClr val="262626"/>
                </a:solidFill>
              </a:rPr>
              <a:t>返回</a:t>
            </a:r>
            <a:r>
              <a:rPr lang="zh-CN" altLang="en-US" dirty="0">
                <a:solidFill>
                  <a:srgbClr val="262626"/>
                </a:solidFill>
              </a:rPr>
              <a:t>函数累计处理的结果，经常用于求和</a:t>
            </a:r>
            <a:r>
              <a:rPr lang="zh-CN" altLang="en-US" dirty="0" smtClean="0">
                <a:solidFill>
                  <a:srgbClr val="262626"/>
                </a:solidFill>
              </a:rPr>
              <a:t>等</a:t>
            </a:r>
            <a:endParaRPr lang="en-US" altLang="zh-CN" dirty="0" smtClean="0"/>
          </a:p>
          <a:p>
            <a:r>
              <a:rPr lang="zh-CN" altLang="en-US" b="1" dirty="0" smtClean="0"/>
              <a:t>使用场景：求和运算：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705" y="2710552"/>
            <a:ext cx="7647619" cy="12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1" y="1542687"/>
            <a:ext cx="4338192" cy="256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59000" y="4495799"/>
          <a:ext cx="9629859" cy="2280531"/>
        </p:xfrm>
        <a:graphic>
          <a:graphicData uri="http://schemas.openxmlformats.org/drawingml/2006/table">
            <a:tbl>
              <a:tblPr/>
              <a:tblGrid>
                <a:gridCol w="1636780"/>
                <a:gridCol w="1649288"/>
                <a:gridCol w="6343791"/>
              </a:tblGrid>
              <a:tr h="4095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forEach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遍历数组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不返回，用于不改变值，经常用于查找打印输出值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filter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过滤数组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筛选数组元素，并生成新数组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map 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迭代数组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返回新数组，新数组里面的元素是处理之后的值，经常用于处理数据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4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reduce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累计器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返回函数累计处理的结果，经常用于求和等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374203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员工涨薪计算成本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①：给员工每人涨薪 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en-US" altLang="zh-CN" dirty="0" smtClean="0"/>
          </a:p>
          <a:p>
            <a:r>
              <a:rPr lang="zh-CN" altLang="en-US" dirty="0" smtClean="0"/>
              <a:t>②：然后计算需要支出的费用</a:t>
            </a:r>
            <a:endParaRPr lang="en-US" altLang="zh-CN" dirty="0" smtClean="0"/>
          </a:p>
          <a:p>
            <a:r>
              <a:rPr lang="zh-CN" altLang="en-US" dirty="0" smtClean="0"/>
              <a:t>数据：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1510" y="1904080"/>
            <a:ext cx="6095238" cy="1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3"/>
          <p:cNvSpPr txBox="1"/>
          <p:nvPr/>
        </p:nvSpPr>
        <p:spPr>
          <a:xfrm>
            <a:off x="2195450" y="3811305"/>
            <a:ext cx="5770944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 = [{</a:t>
            </a:r>
            <a:endParaRPr lang="en-US" altLang="zh-CN" sz="1400" dirty="0"/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张三</a:t>
            </a:r>
            <a:r>
              <a:rPr lang="en-US" altLang="zh-CN" sz="1400" dirty="0"/>
              <a:t>',</a:t>
            </a:r>
            <a:endParaRPr lang="en-US" altLang="zh-CN" sz="1400" dirty="0"/>
          </a:p>
          <a:p>
            <a:r>
              <a:rPr lang="en-US" altLang="zh-CN" sz="1400" dirty="0"/>
              <a:t>      salary: 10000</a:t>
            </a:r>
            <a:endParaRPr lang="en-US" altLang="zh-CN" sz="1400" dirty="0"/>
          </a:p>
          <a:p>
            <a:r>
              <a:rPr lang="en-US" altLang="zh-CN" sz="1400" dirty="0"/>
              <a:t>    }, {</a:t>
            </a:r>
            <a:endParaRPr lang="en-US" altLang="zh-CN" sz="1400" dirty="0"/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李四</a:t>
            </a:r>
            <a:r>
              <a:rPr lang="en-US" altLang="zh-CN" sz="1400" dirty="0"/>
              <a:t>',</a:t>
            </a:r>
            <a:endParaRPr lang="en-US" altLang="zh-CN" sz="1400" dirty="0"/>
          </a:p>
          <a:p>
            <a:r>
              <a:rPr lang="en-US" altLang="zh-CN" sz="1400" dirty="0"/>
              <a:t>      salary: 10000</a:t>
            </a:r>
            <a:endParaRPr lang="en-US" altLang="zh-CN" sz="1400" dirty="0"/>
          </a:p>
          <a:p>
            <a:r>
              <a:rPr lang="en-US" altLang="zh-CN" sz="1400" dirty="0"/>
              <a:t>    }, {</a:t>
            </a:r>
            <a:endParaRPr lang="en-US" altLang="zh-CN" sz="1400" dirty="0"/>
          </a:p>
          <a:p>
            <a:r>
              <a:rPr lang="en-US" altLang="zh-CN" sz="1400" dirty="0"/>
              <a:t>      name: '</a:t>
            </a:r>
            <a:r>
              <a:rPr lang="zh-CN" altLang="en-US" sz="1400" dirty="0"/>
              <a:t>王五</a:t>
            </a:r>
            <a:r>
              <a:rPr lang="en-US" altLang="zh-CN" sz="1400" dirty="0"/>
              <a:t>',</a:t>
            </a:r>
            <a:endParaRPr lang="en-US" altLang="zh-CN" sz="1400" dirty="0"/>
          </a:p>
          <a:p>
            <a:r>
              <a:rPr lang="en-US" altLang="zh-CN" sz="1400" dirty="0"/>
              <a:t>      salary: 10000</a:t>
            </a:r>
            <a:endParaRPr lang="en-US" altLang="zh-CN" sz="1400" dirty="0"/>
          </a:p>
          <a:p>
            <a:r>
              <a:rPr lang="en-US" altLang="zh-CN" sz="1400" dirty="0"/>
              <a:t>    },</a:t>
            </a:r>
            <a:endParaRPr lang="en-US" altLang="zh-CN" sz="1400" dirty="0"/>
          </a:p>
          <a:p>
            <a:r>
              <a:rPr lang="en-US" altLang="zh-CN" sz="1400" dirty="0"/>
              <a:t>]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员工涨薪计算成本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5123468"/>
          </a:xfrm>
        </p:spPr>
        <p:txBody>
          <a:bodyPr/>
          <a:lstStyle/>
          <a:p>
            <a:r>
              <a:rPr lang="zh-CN" altLang="en-US" dirty="0"/>
              <a:t>答案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316" y="2827408"/>
            <a:ext cx="8629437" cy="906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数组常见方法</a:t>
            </a:r>
            <a:r>
              <a:rPr lang="en-US" altLang="zh-CN" b="1" dirty="0" smtClean="0"/>
              <a:t>-</a:t>
            </a:r>
            <a:r>
              <a:rPr lang="zh-CN" altLang="en-US" b="1" dirty="0"/>
              <a:t>其他</a:t>
            </a:r>
            <a:r>
              <a:rPr lang="zh-CN" altLang="en-US" b="1" dirty="0" smtClean="0"/>
              <a:t>方法 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896" y="2263464"/>
            <a:ext cx="9129521" cy="4116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42" y="59267"/>
            <a:ext cx="3675894" cy="27111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3" y="1795963"/>
            <a:ext cx="4531677" cy="46659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99" y="1895820"/>
            <a:ext cx="4818705" cy="12891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75" y="3348095"/>
            <a:ext cx="4571429" cy="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31019"/>
            <a:ext cx="7153199" cy="45879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4600" y="4538134"/>
            <a:ext cx="3522133" cy="3217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/>
              <a:t>创建对象三种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目标：了解创建对象有三种方式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利用对象字面量创建对象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 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利用构造函数创建对象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447" y="2694971"/>
            <a:ext cx="4142857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7" y="4737686"/>
            <a:ext cx="5628571" cy="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请完成以下需求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spec =  </a:t>
            </a:r>
            <a:r>
              <a:rPr lang="en-US" altLang="zh-CN" dirty="0"/>
              <a:t>{ size: '40cm*40cm' , color: '</a:t>
            </a:r>
            <a:r>
              <a:rPr lang="zh-CN" altLang="en-US" dirty="0"/>
              <a:t>黑色</a:t>
            </a:r>
            <a:r>
              <a:rPr lang="en-US" altLang="zh-CN" dirty="0" smtClean="0"/>
              <a:t>'}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里面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值拼接为字符串之后，写</a:t>
            </a:r>
            <a:r>
              <a:rPr lang="zh-CN" altLang="en-US" dirty="0" smtClean="0"/>
              <a:t>到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标签里面，展示内容如下：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请完成以下需求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3610734"/>
          </a:xfrm>
        </p:spPr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spec =  </a:t>
            </a:r>
            <a:r>
              <a:rPr lang="en-US" altLang="zh-CN" dirty="0"/>
              <a:t>{ size: '40cm*40cm' , color: '</a:t>
            </a:r>
            <a:r>
              <a:rPr lang="zh-CN" altLang="en-US" dirty="0"/>
              <a:t>黑色</a:t>
            </a:r>
            <a:r>
              <a:rPr lang="en-US" altLang="zh-CN" dirty="0" smtClean="0"/>
              <a:t>'}</a:t>
            </a:r>
            <a:endParaRPr lang="en-US" altLang="zh-CN" dirty="0" smtClean="0"/>
          </a:p>
          <a:p>
            <a:r>
              <a:rPr lang="zh-CN" altLang="en-US" dirty="0"/>
              <a:t>请将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里面的值拼接为字符串之后，写到</a:t>
            </a:r>
            <a:r>
              <a:rPr lang="en-US" altLang="zh-CN" dirty="0"/>
              <a:t>div</a:t>
            </a:r>
            <a:r>
              <a:rPr lang="zh-CN" altLang="en-US" dirty="0"/>
              <a:t>标签里面，展示内容如下：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思路： 获得所有的属性值，然后拼接字符串就可以了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①： 获得所有属性值是：  </a:t>
            </a:r>
            <a:r>
              <a:rPr lang="en-US" altLang="zh-CN" dirty="0" err="1" smtClean="0">
                <a:solidFill>
                  <a:schemeClr val="tx1"/>
                </a:solidFill>
              </a:rPr>
              <a:t>Object.values</a:t>
            </a:r>
            <a:r>
              <a:rPr lang="en-US" altLang="zh-CN" dirty="0" smtClean="0">
                <a:solidFill>
                  <a:schemeClr val="tx1"/>
                </a:solidFill>
              </a:rPr>
              <a:t>()   </a:t>
            </a:r>
            <a:r>
              <a:rPr lang="zh-CN" altLang="en-US" dirty="0" smtClean="0">
                <a:solidFill>
                  <a:schemeClr val="tx1"/>
                </a:solidFill>
              </a:rPr>
              <a:t>返回的是数组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②： 拼接数组是 </a:t>
            </a:r>
            <a:r>
              <a:rPr lang="en-US" altLang="zh-CN" dirty="0" smtClean="0">
                <a:solidFill>
                  <a:schemeClr val="tx1"/>
                </a:solidFill>
              </a:rPr>
              <a:t>join(‘’)  </a:t>
            </a:r>
            <a:r>
              <a:rPr lang="zh-CN" altLang="en-US" dirty="0" smtClean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546" y="2607466"/>
            <a:ext cx="2371429" cy="6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201933"/>
            <a:ext cx="7079708" cy="1376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Array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数组常见方法</a:t>
            </a:r>
            <a:r>
              <a:rPr lang="en-US" altLang="zh-CN" b="1" dirty="0" smtClean="0"/>
              <a:t>-</a:t>
            </a:r>
            <a:r>
              <a:rPr lang="zh-CN" altLang="en-US" b="1" dirty="0"/>
              <a:t> </a:t>
            </a:r>
            <a:r>
              <a:rPr lang="zh-CN" altLang="en-US" b="1" dirty="0" smtClean="0"/>
              <a:t>伪数组转换为真数组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静态方法 </a:t>
            </a:r>
            <a:r>
              <a:rPr lang="en-US" altLang="zh-CN" dirty="0" err="1" smtClean="0"/>
              <a:t>Array.from</a:t>
            </a:r>
            <a:r>
              <a:rPr lang="en-US" altLang="zh-CN" dirty="0" smtClean="0"/>
              <a:t>()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Number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String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 </a:t>
            </a:r>
            <a:r>
              <a:rPr lang="en-US" altLang="zh-CN" dirty="0"/>
              <a:t>JavaScript </a:t>
            </a:r>
            <a:r>
              <a:rPr lang="zh-CN" altLang="en-US" dirty="0"/>
              <a:t>中的字符串、数值、布尔具有对象的使用特征，如具有属性和方法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之所以具有对象特征的原因是字符串、数值、布尔类型数据是 </a:t>
            </a:r>
            <a:r>
              <a:rPr lang="en-US" altLang="zh-CN" dirty="0"/>
              <a:t>JavaScript </a:t>
            </a:r>
            <a:r>
              <a:rPr lang="zh-CN" altLang="en-US" dirty="0"/>
              <a:t>底层使用 </a:t>
            </a:r>
            <a:r>
              <a:rPr lang="en-US" altLang="zh-CN" dirty="0"/>
              <a:t>Object </a:t>
            </a:r>
            <a:r>
              <a:rPr lang="zh-CN" altLang="en-US" dirty="0"/>
              <a:t>构造函数“包装”来的，被称为</a:t>
            </a:r>
            <a:r>
              <a:rPr lang="zh-CN" altLang="en-US" b="1" dirty="0">
                <a:solidFill>
                  <a:srgbClr val="C00000"/>
                </a:solidFill>
              </a:rPr>
              <a:t>包装类型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538" y="2209426"/>
            <a:ext cx="3723809" cy="2523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6677025" y="2209165"/>
            <a:ext cx="4754880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+mn-lt"/>
                <a:ea typeface="+mn-ea"/>
              </a:rPr>
              <a:t>字符串本质就是一个字符数组，所以字符串的很多方法都和数组类似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const str = “hello” =&gt; [“h”, “e”, “l”, “l”]</a:t>
            </a:r>
            <a:endParaRPr lang="en-US" altLang="zh-CN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String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807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常见实例方法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260" y="1260828"/>
            <a:ext cx="8687677" cy="521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请完成以下需求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38" y="1868614"/>
            <a:ext cx="9409524" cy="23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8" y="4530358"/>
            <a:ext cx="7266667" cy="17047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显示赠品练习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 smtClean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 smtClean="0"/>
              <a:t>标签内部，结构必须如</a:t>
            </a:r>
            <a:r>
              <a:rPr lang="zh-CN" altLang="en-US" dirty="0"/>
              <a:t>左</a:t>
            </a:r>
            <a:r>
              <a:rPr lang="zh-CN" altLang="en-US" dirty="0" smtClean="0"/>
              <a:t>下图所示，展示效果如右图所示：</a:t>
            </a:r>
            <a:endParaRPr lang="en-US" altLang="zh-CN" dirty="0" smtClean="0"/>
          </a:p>
          <a:p>
            <a:r>
              <a:rPr lang="en-US" altLang="zh-CN" dirty="0" err="1"/>
              <a:t>const</a:t>
            </a:r>
            <a:r>
              <a:rPr lang="en-US" altLang="zh-CN" dirty="0"/>
              <a:t> gift = '50g</a:t>
            </a:r>
            <a:r>
              <a:rPr lang="zh-CN" altLang="en-US" dirty="0"/>
              <a:t>茶叶</a:t>
            </a:r>
            <a:r>
              <a:rPr lang="en-US" altLang="zh-CN" dirty="0"/>
              <a:t>,</a:t>
            </a:r>
            <a:r>
              <a:rPr lang="zh-CN" altLang="en-US" dirty="0"/>
              <a:t>清洗球</a:t>
            </a:r>
            <a:r>
              <a:rPr lang="en-US" altLang="zh-CN" dirty="0"/>
              <a:t>'</a:t>
            </a:r>
            <a:endParaRPr lang="zh-CN" altLang="en-US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思路：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①：把字符串拆分为数组，这样两个赠品就拆分开了  用那个方法？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②：利用</a:t>
            </a:r>
            <a:r>
              <a:rPr lang="en-US" altLang="zh-CN" dirty="0" smtClean="0">
                <a:solidFill>
                  <a:srgbClr val="C00000"/>
                </a:solidFill>
              </a:rPr>
              <a:t>map</a:t>
            </a:r>
            <a:r>
              <a:rPr lang="zh-CN" altLang="en-US" dirty="0" smtClean="0">
                <a:solidFill>
                  <a:schemeClr val="tx1"/>
                </a:solidFill>
              </a:rPr>
              <a:t>遍历数组，同时把数组元素生成到</a:t>
            </a:r>
            <a:r>
              <a:rPr lang="en-US" altLang="zh-CN" dirty="0" smtClean="0">
                <a:solidFill>
                  <a:schemeClr val="tx1"/>
                </a:solidFill>
              </a:rPr>
              <a:t>span</a:t>
            </a:r>
            <a:r>
              <a:rPr lang="zh-CN" altLang="en-US" dirty="0" smtClean="0">
                <a:solidFill>
                  <a:schemeClr val="tx1"/>
                </a:solidFill>
              </a:rPr>
              <a:t>里面，并且返回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③：因为返回的是数组，所以需要 转换为字符串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用那个方法？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④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err="1" smtClean="0">
                <a:solidFill>
                  <a:schemeClr val="tx1"/>
                </a:solidFill>
              </a:rPr>
              <a:t>innerHTML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存放刚才的返回值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813" y="2796680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62848"/>
            <a:ext cx="4961905" cy="12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7600" y="3005667"/>
            <a:ext cx="4411133" cy="629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0813" y="4969934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plit(‘,’)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9747" y="57912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C00000"/>
                </a:solidFill>
              </a:rPr>
              <a:t>join</a:t>
            </a:r>
            <a:r>
              <a:rPr lang="en-US" altLang="zh-CN" dirty="0" smtClean="0">
                <a:solidFill>
                  <a:srgbClr val="C00000"/>
                </a:solidFill>
              </a:rPr>
              <a:t>(‘’)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显示赠品练习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2828401"/>
          </a:xfrm>
        </p:spPr>
        <p:txBody>
          <a:bodyPr/>
          <a:lstStyle/>
          <a:p>
            <a:r>
              <a:rPr lang="zh-CN" altLang="en-US" dirty="0" smtClean="0"/>
              <a:t>请将下面字符串渲染到准备好的 </a:t>
            </a:r>
            <a:r>
              <a:rPr lang="en-US" altLang="zh-CN" dirty="0"/>
              <a:t>p</a:t>
            </a:r>
            <a:r>
              <a:rPr lang="zh-CN" altLang="en-US" dirty="0" smtClean="0"/>
              <a:t>标签内部，结构必须如</a:t>
            </a:r>
            <a:r>
              <a:rPr lang="zh-CN" altLang="en-US" dirty="0"/>
              <a:t>左</a:t>
            </a:r>
            <a:r>
              <a:rPr lang="zh-CN" altLang="en-US" dirty="0" smtClean="0"/>
              <a:t>下图所示，展示效果如右图所示：</a:t>
            </a:r>
            <a:endParaRPr lang="en-US" altLang="zh-CN" dirty="0" smtClean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思路：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604" y="3618666"/>
            <a:ext cx="11205729" cy="1286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94572"/>
            <a:ext cx="2104762" cy="838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内置构造函数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Number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深入对象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创建对象三种方式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构造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实例成员</a:t>
            </a:r>
            <a:r>
              <a:rPr lang="en-US" altLang="zh-CN" dirty="0"/>
              <a:t>&amp;</a:t>
            </a:r>
            <a:r>
              <a:rPr lang="zh-CN" altLang="en-US" dirty="0"/>
              <a:t>静态成员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Number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Number </a:t>
            </a:r>
            <a:r>
              <a:rPr lang="zh-CN" altLang="en-US" dirty="0"/>
              <a:t>是内置的构造函数，用于创建数值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toFixed</a:t>
            </a:r>
            <a:r>
              <a:rPr lang="en-US" altLang="zh-CN" dirty="0"/>
              <a:t>() </a:t>
            </a:r>
            <a:r>
              <a:rPr lang="zh-CN" altLang="en-US" dirty="0"/>
              <a:t>设置保留小数位的长度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075924"/>
            <a:ext cx="6095238" cy="1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深入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内置构造</a:t>
            </a:r>
            <a:r>
              <a:rPr lang="zh-CN" altLang="en-US" dirty="0" smtClean="0"/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r>
              <a:rPr lang="zh-CN" altLang="en-US" dirty="0" smtClean="0"/>
              <a:t>根据后台提供的数据，渲染购物车页面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599" y="2692128"/>
            <a:ext cx="7483391" cy="3767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48" y="1726067"/>
            <a:ext cx="921423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①：渲染图片、标题、颜色、价格、赠品等数据</a:t>
            </a:r>
            <a:endParaRPr lang="en-US" altLang="zh-CN" dirty="0" smtClean="0"/>
          </a:p>
          <a:p>
            <a:r>
              <a:rPr lang="zh-CN" altLang="en-US" dirty="0" smtClean="0"/>
              <a:t>②：单价和小计模块</a:t>
            </a:r>
            <a:endParaRPr lang="en-US" altLang="zh-CN" dirty="0" smtClean="0"/>
          </a:p>
          <a:p>
            <a:r>
              <a:rPr lang="zh-CN" altLang="en-US" dirty="0" smtClean="0"/>
              <a:t>③：总价模块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763" y="1105199"/>
            <a:ext cx="6197259" cy="3119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①：把整体的结构直接生成然后渲染到大盒子</a:t>
            </a:r>
            <a:r>
              <a:rPr lang="en-US" altLang="zh-CN" dirty="0" smtClean="0"/>
              <a:t>.list 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：那个方法可以遍历的同时还有返回值  </a:t>
            </a:r>
            <a:endParaRPr lang="en-US" altLang="zh-CN" dirty="0" smtClean="0"/>
          </a:p>
          <a:p>
            <a:r>
              <a:rPr lang="zh-CN" altLang="en-US" dirty="0" smtClean="0"/>
              <a:t>③：最后计算总价模块，那个方法可以求和？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5215" y="9527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4487765" y="270086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6756" y="3113969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reduce</a:t>
            </a: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①：先利用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来遍历，有多少条数据，渲染多少相同商品</a:t>
            </a:r>
            <a:endParaRPr lang="en-US" altLang="zh-CN" dirty="0" smtClean="0"/>
          </a:p>
          <a:p>
            <a:r>
              <a:rPr lang="zh-CN" altLang="en-US" dirty="0" smtClean="0"/>
              <a:t>②：里面更换各种数据，注意使用对象解构赋值</a:t>
            </a:r>
            <a:endParaRPr lang="en-US" altLang="zh-CN" dirty="0" smtClean="0"/>
          </a:p>
          <a:p>
            <a:r>
              <a:rPr lang="zh-CN" altLang="en-US" dirty="0" smtClean="0"/>
              <a:t>③：利用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计算总价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167" y="10120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 smtClean="0"/>
              <a:t>①：先利用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来遍历，有多少条数据，渲染多少相同商品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可以先写死的数据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返回值是 数组，我们需要用 </a:t>
            </a:r>
            <a:r>
              <a:rPr lang="en-US" altLang="zh-CN" dirty="0" smtClean="0"/>
              <a:t>join </a:t>
            </a:r>
            <a:r>
              <a:rPr lang="zh-CN" altLang="en-US" dirty="0" smtClean="0"/>
              <a:t>转换为字符串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把返回的字符串 赋值 给 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大盒子的 </a:t>
            </a:r>
            <a:r>
              <a:rPr lang="en-US" altLang="zh-CN" dirty="0" err="1" smtClean="0"/>
              <a:t>innerHTML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167" y="10120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先更换不需要处理的数据，图片，商品名称，单价，数量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采取对象解构的方式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注意 单价要保留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位小数， </a:t>
            </a:r>
            <a:r>
              <a:rPr lang="en-US" altLang="zh-CN" dirty="0" smtClean="0"/>
              <a:t>489.00     </a:t>
            </a:r>
            <a:r>
              <a:rPr lang="en-US" altLang="zh-CN" dirty="0" err="1" smtClean="0"/>
              <a:t>toFixed</a:t>
            </a:r>
            <a:r>
              <a:rPr lang="en-US" altLang="zh-CN" dirty="0" smtClean="0"/>
              <a:t>(2)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167" y="1012065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6763" y="1810732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处理 规格文字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获取 每个对象里面的 </a:t>
            </a:r>
            <a:r>
              <a:rPr lang="en-US" altLang="zh-CN" dirty="0" smtClean="0"/>
              <a:t>spec , </a:t>
            </a:r>
            <a:r>
              <a:rPr lang="zh-CN" altLang="en-US" dirty="0" smtClean="0"/>
              <a:t>上面对象解构添加 </a:t>
            </a:r>
            <a:r>
              <a:rPr lang="en-US" altLang="zh-CN" dirty="0" smtClean="0"/>
              <a:t>spec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- </a:t>
            </a:r>
            <a:r>
              <a:rPr lang="zh-CN" altLang="en-US" dirty="0" smtClean="0">
                <a:solidFill>
                  <a:schemeClr val="tx1"/>
                </a:solidFill>
              </a:rPr>
              <a:t>获得</a:t>
            </a:r>
            <a:r>
              <a:rPr lang="zh-CN" altLang="en-US" dirty="0">
                <a:solidFill>
                  <a:schemeClr val="tx1"/>
                </a:solidFill>
              </a:rPr>
              <a:t>所有属性值是：  </a:t>
            </a:r>
            <a:r>
              <a:rPr lang="en-US" altLang="zh-CN" dirty="0" err="1">
                <a:solidFill>
                  <a:schemeClr val="tx1"/>
                </a:solidFill>
              </a:rPr>
              <a:t>Object.values</a:t>
            </a:r>
            <a:r>
              <a:rPr lang="en-US" altLang="zh-CN" dirty="0">
                <a:solidFill>
                  <a:schemeClr val="tx1"/>
                </a:solidFill>
              </a:rPr>
              <a:t>()   </a:t>
            </a:r>
            <a:r>
              <a:rPr lang="zh-CN" altLang="en-US" dirty="0">
                <a:solidFill>
                  <a:schemeClr val="tx1"/>
                </a:solidFill>
              </a:rPr>
              <a:t>返回的是数组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-  </a:t>
            </a:r>
            <a:r>
              <a:rPr lang="zh-CN" altLang="en-US" dirty="0" smtClean="0">
                <a:solidFill>
                  <a:schemeClr val="tx1"/>
                </a:solidFill>
              </a:rPr>
              <a:t>拼接</a:t>
            </a:r>
            <a:r>
              <a:rPr lang="zh-CN" altLang="en-US" dirty="0">
                <a:solidFill>
                  <a:schemeClr val="tx1"/>
                </a:solidFill>
              </a:rPr>
              <a:t>数组是 </a:t>
            </a:r>
            <a:r>
              <a:rPr lang="en-US" altLang="zh-CN" dirty="0">
                <a:solidFill>
                  <a:schemeClr val="tx1"/>
                </a:solidFill>
              </a:rPr>
              <a:t>join(‘’)  </a:t>
            </a:r>
            <a:r>
              <a:rPr lang="zh-CN" altLang="en-US" dirty="0">
                <a:solidFill>
                  <a:schemeClr val="tx1"/>
                </a:solidFill>
              </a:rPr>
              <a:t>这样就可以转换为字符串了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767" y="10035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8483600" y="1544586"/>
            <a:ext cx="914400" cy="3588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67" y="3987799"/>
            <a:ext cx="5300003" cy="2163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494" y="3266501"/>
            <a:ext cx="5660273" cy="1380067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1517" y="1802266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处理 赠品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获取 每个对象里面的 </a:t>
            </a:r>
            <a:r>
              <a:rPr lang="en-US" altLang="zh-CN" dirty="0" smtClean="0"/>
              <a:t>gift , </a:t>
            </a:r>
            <a:r>
              <a:rPr lang="zh-CN" altLang="en-US" dirty="0" smtClean="0"/>
              <a:t>上面对象解构添加 </a:t>
            </a:r>
            <a:r>
              <a:rPr lang="en-US" altLang="zh-CN" dirty="0" smtClean="0"/>
              <a:t>gift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注意要判断是否有</a:t>
            </a:r>
            <a:r>
              <a:rPr lang="en-US" altLang="zh-CN" dirty="0" smtClean="0">
                <a:solidFill>
                  <a:srgbClr val="C00000"/>
                </a:solidFill>
              </a:rPr>
              <a:t>gif</a:t>
            </a:r>
            <a:r>
              <a:rPr lang="zh-CN" altLang="en-US" dirty="0" smtClean="0">
                <a:solidFill>
                  <a:srgbClr val="C00000"/>
                </a:solidFill>
              </a:rPr>
              <a:t>属性，没有的话不需要渲染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利用变成的字符串然后</a:t>
            </a:r>
            <a:r>
              <a:rPr lang="zh-CN" altLang="en-US" dirty="0">
                <a:solidFill>
                  <a:schemeClr val="tx1"/>
                </a:solidFill>
              </a:rPr>
              <a:t>写到 </a:t>
            </a:r>
            <a:r>
              <a:rPr lang="en-US" altLang="zh-CN" dirty="0"/>
              <a:t>p.name</a:t>
            </a:r>
            <a:r>
              <a:rPr lang="zh-CN" altLang="en-US" dirty="0"/>
              <a:t>里面</a:t>
            </a:r>
            <a:endParaRPr lang="en-US" altLang="zh-CN" dirty="0"/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67" y="1003599"/>
            <a:ext cx="5272207" cy="26540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7239000" y="2950053"/>
            <a:ext cx="914400" cy="3588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67" y="3956535"/>
            <a:ext cx="5272207" cy="22576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目标：能够利用构造函数创建对象</a:t>
            </a:r>
            <a:endParaRPr lang="en-US" altLang="zh-CN" dirty="0" smtClean="0"/>
          </a:p>
          <a:p>
            <a:r>
              <a:rPr lang="zh-CN" altLang="en-US" b="1" dirty="0">
                <a:solidFill>
                  <a:schemeClr val="tx1"/>
                </a:solidFill>
              </a:rPr>
              <a:t>构造函数 ：</a:t>
            </a:r>
            <a:r>
              <a:rPr lang="zh-CN" altLang="en-US" dirty="0"/>
              <a:t>是一种特殊的函数，主要用来初始化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b="1" dirty="0" smtClean="0"/>
              <a:t>使用场景：</a:t>
            </a:r>
            <a:r>
              <a:rPr lang="zh-CN" altLang="en-US" dirty="0"/>
              <a:t>常规的 </a:t>
            </a:r>
            <a:r>
              <a:rPr lang="en-US" altLang="zh-CN" dirty="0"/>
              <a:t>{...} </a:t>
            </a:r>
            <a:r>
              <a:rPr lang="zh-CN" altLang="en-US" dirty="0"/>
              <a:t>语法允许创建一个对象</a:t>
            </a:r>
            <a:r>
              <a:rPr lang="zh-CN" altLang="en-US" dirty="0" smtClean="0"/>
              <a:t>。比如我们创建了佩奇的对象，继续创建乔治的对象还需要重新写一遍，此时可以通过</a:t>
            </a:r>
            <a:r>
              <a:rPr lang="zh-CN" altLang="en-US" dirty="0" smtClean="0">
                <a:solidFill>
                  <a:srgbClr val="C00000"/>
                </a:solidFill>
              </a:rPr>
              <a:t>构造函数</a:t>
            </a:r>
            <a:r>
              <a:rPr lang="zh-CN" altLang="en-US" dirty="0" smtClean="0"/>
              <a:t>来</a:t>
            </a:r>
            <a:r>
              <a:rPr lang="zh-CN" altLang="en-US" dirty="0" smtClean="0">
                <a:solidFill>
                  <a:srgbClr val="C00000"/>
                </a:solidFill>
              </a:rPr>
              <a:t>快速创建多个类似</a:t>
            </a:r>
            <a:r>
              <a:rPr lang="zh-CN" altLang="en-US" dirty="0">
                <a:solidFill>
                  <a:srgbClr val="C00000"/>
                </a:solidFill>
              </a:rPr>
              <a:t>的对象</a:t>
            </a:r>
            <a:r>
              <a:rPr lang="zh-CN" altLang="en-US" dirty="0"/>
              <a:t>。</a:t>
            </a:r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06" y="3530733"/>
            <a:ext cx="1827028" cy="132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07" y="3526738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6" y="3526738"/>
            <a:ext cx="1806933" cy="132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06" y="5258840"/>
            <a:ext cx="1827028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66" y="5258841"/>
            <a:ext cx="1806933" cy="1328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9983" y="1894956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zh-CN" altLang="en-US" dirty="0" smtClean="0"/>
              <a:t>：更换数据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处理 </a:t>
            </a:r>
            <a:r>
              <a:rPr lang="zh-CN" altLang="en-US" dirty="0"/>
              <a:t>小计</a:t>
            </a:r>
            <a:r>
              <a:rPr lang="zh-CN" altLang="en-US" dirty="0" smtClean="0"/>
              <a:t>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小计 </a:t>
            </a:r>
            <a:r>
              <a:rPr lang="en-US" altLang="zh-CN" dirty="0" smtClean="0"/>
              <a:t>=  </a:t>
            </a:r>
            <a:r>
              <a:rPr lang="zh-CN" altLang="en-US" dirty="0" smtClean="0"/>
              <a:t>单价 *  数量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 </a:t>
            </a:r>
            <a:r>
              <a:rPr lang="zh-CN" altLang="en-US" dirty="0" smtClean="0"/>
              <a:t>小计名可以为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subTotal</a:t>
            </a:r>
            <a:r>
              <a:rPr lang="zh-CN" altLang="en-US" dirty="0" smtClean="0"/>
              <a:t>  </a:t>
            </a:r>
            <a:r>
              <a:rPr lang="en-US" altLang="zh-CN" dirty="0" smtClean="0"/>
              <a:t>=  price </a:t>
            </a:r>
            <a:r>
              <a:rPr lang="zh-CN" altLang="en-US" dirty="0" smtClean="0"/>
              <a:t>* </a:t>
            </a:r>
            <a:r>
              <a:rPr lang="en-US" altLang="zh-CN" dirty="0" smtClean="0"/>
              <a:t>count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    -  </a:t>
            </a:r>
            <a:r>
              <a:rPr lang="zh-CN" altLang="en-US" dirty="0" smtClean="0">
                <a:solidFill>
                  <a:schemeClr val="tx1"/>
                </a:solidFill>
              </a:rPr>
              <a:t>注意保留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位小数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关于小数的计算精度问题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0.1 + 0.2 = ?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解决方案： 我们经常转换为整数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0.1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100 + 0.2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/ 100  === 0.3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这里是给大家拓展思路和处理方案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720" y="1464010"/>
            <a:ext cx="6567280" cy="33059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10952480" y="1502410"/>
            <a:ext cx="914400" cy="3588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购物车展示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89983" y="1894956"/>
            <a:ext cx="9216000" cy="4550400"/>
          </a:xfrm>
        </p:spPr>
        <p:txBody>
          <a:bodyPr/>
          <a:lstStyle/>
          <a:p>
            <a:r>
              <a:rPr lang="zh-CN" altLang="en-US" dirty="0" smtClean="0"/>
              <a:t>分析业务模块：</a:t>
            </a:r>
            <a:endParaRPr lang="en-US" altLang="zh-CN" dirty="0" smtClean="0"/>
          </a:p>
          <a:p>
            <a:r>
              <a:rPr lang="zh-CN" altLang="en-US" dirty="0"/>
              <a:t>③</a:t>
            </a:r>
            <a:r>
              <a:rPr lang="zh-CN" altLang="en-US" dirty="0" smtClean="0"/>
              <a:t>：计算 合计 模块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zh-CN" altLang="en-US" dirty="0" smtClean="0"/>
              <a:t>求和用到数组 </a:t>
            </a:r>
            <a:r>
              <a:rPr lang="en-US" altLang="zh-CN" dirty="0" smtClean="0"/>
              <a:t>reduce </a:t>
            </a:r>
            <a:r>
              <a:rPr lang="zh-CN" altLang="en-US" dirty="0" smtClean="0"/>
              <a:t>方法  累计器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-  </a:t>
            </a:r>
            <a:r>
              <a:rPr lang="zh-CN" altLang="en-US" dirty="0" smtClean="0">
                <a:solidFill>
                  <a:schemeClr val="tx1"/>
                </a:solidFill>
              </a:rPr>
              <a:t>根据数据里面的数量和单价累加和即可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-  </a:t>
            </a:r>
            <a:r>
              <a:rPr lang="zh-CN" altLang="en-US" dirty="0" smtClean="0">
                <a:solidFill>
                  <a:schemeClr val="tx1"/>
                </a:solidFill>
              </a:rPr>
              <a:t>注意 </a:t>
            </a:r>
            <a:r>
              <a:rPr lang="en-US" altLang="zh-CN" dirty="0" smtClean="0">
                <a:solidFill>
                  <a:schemeClr val="tx1"/>
                </a:solidFill>
              </a:rPr>
              <a:t>reduce</a:t>
            </a:r>
            <a:r>
              <a:rPr lang="zh-CN" altLang="en-US" dirty="0" smtClean="0">
                <a:solidFill>
                  <a:schemeClr val="tx1"/>
                </a:solidFill>
              </a:rPr>
              <a:t>方法有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个参数，第一个是回调函数，第二个是 初始值，这里写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1733" y="871344"/>
            <a:ext cx="5105400" cy="25700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10588413" y="3101544"/>
            <a:ext cx="914400" cy="3588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47184" y="1422400"/>
            <a:ext cx="7497216" cy="3352800"/>
          </a:xfrm>
        </p:spPr>
        <p:txBody>
          <a:bodyPr/>
          <a:lstStyle/>
          <a:p>
            <a:r>
              <a:rPr lang="zh-CN" altLang="en-US" dirty="0" smtClean="0"/>
              <a:t>整理笔记</a:t>
            </a:r>
            <a:endParaRPr lang="en-US" altLang="zh-CN" dirty="0" smtClean="0"/>
          </a:p>
          <a:p>
            <a:r>
              <a:rPr lang="zh-CN" altLang="en-US" dirty="0" smtClean="0"/>
              <a:t>综合案例至少写三遍</a:t>
            </a:r>
            <a:endParaRPr lang="en-US" altLang="zh-CN" dirty="0" smtClean="0"/>
          </a:p>
          <a:p>
            <a:r>
              <a:rPr lang="zh-CN" altLang="en-US" dirty="0" smtClean="0"/>
              <a:t>开始做测试题：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端地址： </a:t>
            </a:r>
            <a:r>
              <a:rPr lang="en-US" altLang="zh-CN" dirty="0"/>
              <a:t>https://ks.wjx.top/vj/QG54lSj.aspx</a:t>
            </a:r>
            <a:endParaRPr lang="en-US" altLang="zh-CN" dirty="0" smtClean="0"/>
          </a:p>
          <a:p>
            <a:r>
              <a:rPr lang="zh-CN" altLang="en-US" dirty="0" smtClean="0"/>
              <a:t>明天上午总结这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天内容（重点是笔记和综合案例）</a:t>
            </a:r>
            <a:endParaRPr lang="en-US" altLang="zh-CN" dirty="0" smtClean="0"/>
          </a:p>
          <a:p>
            <a:r>
              <a:rPr lang="zh-CN" altLang="en-US" dirty="0"/>
              <a:t>明天</a:t>
            </a:r>
            <a:r>
              <a:rPr lang="zh-CN" altLang="en-US" dirty="0" smtClean="0"/>
              <a:t>下午预习第三天内容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66" y="4394199"/>
            <a:ext cx="21844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构造函数在技术上是常规函数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不过</a:t>
            </a:r>
            <a:r>
              <a:rPr lang="zh-CN" altLang="en-US" dirty="0"/>
              <a:t>有两个约定：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它们</a:t>
            </a:r>
            <a:r>
              <a:rPr lang="zh-CN" altLang="en-US" dirty="0"/>
              <a:t>的命名以大写字母开头。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它们</a:t>
            </a:r>
            <a:r>
              <a:rPr lang="zh-CN" altLang="en-US" dirty="0"/>
              <a:t>只能由 </a:t>
            </a:r>
            <a:r>
              <a:rPr lang="en-US" altLang="zh-CN" dirty="0"/>
              <a:t>"new" </a:t>
            </a:r>
            <a:r>
              <a:rPr lang="zh-CN" altLang="en-US" dirty="0"/>
              <a:t>操作符来执行。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4008" y="1591200"/>
            <a:ext cx="5419299" cy="296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构造函数语法：</a:t>
            </a:r>
            <a:r>
              <a:rPr lang="zh-CN" altLang="en-US" dirty="0" smtClean="0"/>
              <a:t>大写字母</a:t>
            </a:r>
            <a:r>
              <a:rPr lang="zh-CN" altLang="en-US" dirty="0"/>
              <a:t>开头的函数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创建构造函数：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628" y="2627505"/>
            <a:ext cx="5323809" cy="3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3"/>
          <p:cNvSpPr txBox="1"/>
          <p:nvPr/>
        </p:nvSpPr>
        <p:spPr>
          <a:xfrm>
            <a:off x="6542182" y="2627505"/>
            <a:ext cx="5869951" cy="31714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dirty="0" smtClean="0"/>
              <a:t>说明：</a:t>
            </a:r>
            <a:br>
              <a:rPr lang="zh-CN" altLang="en-US" dirty="0"/>
            </a:br>
            <a:r>
              <a:rPr lang="en-US" altLang="zh-CN" dirty="0"/>
              <a:t>1. </a:t>
            </a:r>
            <a:r>
              <a:rPr lang="zh-CN" altLang="en-US" dirty="0"/>
              <a:t>使用 </a:t>
            </a:r>
            <a:r>
              <a:rPr lang="en-US" altLang="zh-CN" dirty="0"/>
              <a:t>new </a:t>
            </a:r>
            <a:r>
              <a:rPr lang="zh-CN" altLang="en-US" dirty="0"/>
              <a:t>关键字调用函数的行为被称为</a:t>
            </a:r>
            <a:r>
              <a:rPr lang="zh-CN" altLang="en-US" dirty="0">
                <a:solidFill>
                  <a:srgbClr val="C00000"/>
                </a:solidFill>
              </a:rPr>
              <a:t>实例化</a:t>
            </a:r>
            <a:br>
              <a:rPr lang="zh-CN" altLang="en-US" dirty="0">
                <a:solidFill>
                  <a:srgbClr val="C00000"/>
                </a:solidFill>
              </a:rPr>
            </a:br>
            <a:r>
              <a:rPr lang="en-US" altLang="zh-CN" dirty="0"/>
              <a:t>2. </a:t>
            </a:r>
            <a:r>
              <a:rPr lang="zh-CN" altLang="en-US" dirty="0"/>
              <a:t>实例化构造函数时没有参数时可以省略 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构造函数内部无需写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</a:t>
            </a:r>
            <a:r>
              <a:rPr lang="zh-CN" altLang="en-US" dirty="0"/>
              <a:t>返回值即为新创建</a:t>
            </a:r>
            <a:r>
              <a:rPr lang="zh-CN" altLang="en-US" dirty="0" smtClean="0"/>
              <a:t>的</a:t>
            </a:r>
            <a:r>
              <a:rPr lang="zh-CN" altLang="en-US" dirty="0"/>
              <a:t>对象</a:t>
            </a:r>
            <a:br>
              <a:rPr lang="zh-CN" altLang="en-US" dirty="0"/>
            </a:br>
            <a:r>
              <a:rPr lang="en-US" altLang="zh-CN" dirty="0"/>
              <a:t>4. </a:t>
            </a:r>
            <a:r>
              <a:rPr lang="zh-CN" altLang="en-US" dirty="0"/>
              <a:t>构造函数内部的 </a:t>
            </a:r>
            <a:r>
              <a:rPr lang="en-US" altLang="zh-CN" dirty="0"/>
              <a:t>return </a:t>
            </a:r>
            <a:r>
              <a:rPr lang="zh-CN" altLang="en-US" dirty="0"/>
              <a:t>返回的值</a:t>
            </a:r>
            <a:r>
              <a:rPr lang="zh-CN" altLang="en-US" dirty="0" smtClean="0"/>
              <a:t>无效，所以不要写</a:t>
            </a:r>
            <a:r>
              <a:rPr lang="en-US" altLang="zh-CN" dirty="0" smtClean="0"/>
              <a:t>return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Object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new Date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（） 也是实例化构造函数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构造函数的作用是什么？怎么写呢？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函数是来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创建多个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大写字母开头的函数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new </a:t>
            </a:r>
            <a:r>
              <a:rPr lang="zh-CN" altLang="en-US" dirty="0"/>
              <a:t>关键字调用函数的行为被</a:t>
            </a:r>
            <a:r>
              <a:rPr lang="zh-CN" altLang="en-US" dirty="0" smtClean="0"/>
              <a:t>称为？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构造函数内部需要写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吗，返回值是什么？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构造函数自动返回创建的新的对象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5431</Words>
  <Application>WPS 演示</Application>
  <PresentationFormat>宽屏</PresentationFormat>
  <Paragraphs>600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汉仪旗黑</vt:lpstr>
      <vt:lpstr>华文楷体</vt:lpstr>
      <vt:lpstr>Alibaba PuHuiTi</vt:lpstr>
      <vt:lpstr>Segoe UI</vt:lpstr>
      <vt:lpstr>STKaiti</vt:lpstr>
      <vt:lpstr>Verdana</vt:lpstr>
      <vt:lpstr>Alibaba PuHuiTi Medium</vt:lpstr>
      <vt:lpstr>宋体</vt:lpstr>
      <vt:lpstr>Arial Unicode MS</vt:lpstr>
      <vt:lpstr>等线</vt:lpstr>
      <vt:lpstr>汉仪中等线KW</vt:lpstr>
      <vt:lpstr>黑体</vt:lpstr>
      <vt:lpstr>Apple Color Emoji</vt:lpstr>
      <vt:lpstr>封面</vt:lpstr>
      <vt:lpstr>正文设计方案</vt:lpstr>
      <vt:lpstr>5_结束页设计方案</vt:lpstr>
      <vt:lpstr>构造函数 数据常用函数</vt:lpstr>
      <vt:lpstr>PowerPoint 演示文稿</vt:lpstr>
      <vt:lpstr>深入对象</vt:lpstr>
      <vt:lpstr>1.1创建对象三种方式</vt:lpstr>
      <vt:lpstr>深入对象</vt:lpstr>
      <vt:lpstr>1.2 构造函数</vt:lpstr>
      <vt:lpstr>1.2 构造函数</vt:lpstr>
      <vt:lpstr>1.2 构造函数</vt:lpstr>
      <vt:lpstr>PowerPoint 演示文稿</vt:lpstr>
      <vt:lpstr>PowerPoint 演示文稿</vt:lpstr>
      <vt:lpstr>1.2 构造函数</vt:lpstr>
      <vt:lpstr>深入对象</vt:lpstr>
      <vt:lpstr>1.3实例成员&amp;静态成员</vt:lpstr>
      <vt:lpstr>1.3实例成员&amp;静态成员</vt:lpstr>
      <vt:lpstr>PowerPoint 演示文稿</vt:lpstr>
      <vt:lpstr>PowerPoint 演示文稿</vt:lpstr>
      <vt:lpstr>内置构造函数</vt:lpstr>
      <vt:lpstr>2. 内置构造函数</vt:lpstr>
      <vt:lpstr>2. 内置构造函数</vt:lpstr>
      <vt:lpstr>内置构造函数</vt:lpstr>
      <vt:lpstr>2.1 Object</vt:lpstr>
      <vt:lpstr>2.1 Object</vt:lpstr>
      <vt:lpstr>2.1 Object</vt:lpstr>
      <vt:lpstr>2.1 Object</vt:lpstr>
      <vt:lpstr>2.1 Object</vt:lpstr>
      <vt:lpstr>2.1 Object</vt:lpstr>
      <vt:lpstr>PowerPoint 演示文稿</vt:lpstr>
      <vt:lpstr>内置构造函数</vt:lpstr>
      <vt:lpstr>2.2 Array</vt:lpstr>
      <vt:lpstr>2.2 Array</vt:lpstr>
      <vt:lpstr>2.2 Array</vt:lpstr>
      <vt:lpstr>2.2 Array</vt:lpstr>
      <vt:lpstr>2.2 Array</vt:lpstr>
      <vt:lpstr>PowerPoint 演示文稿</vt:lpstr>
      <vt:lpstr>PowerPoint 演示文稿</vt:lpstr>
      <vt:lpstr>PowerPoint 演示文稿</vt:lpstr>
      <vt:lpstr>2.2 Array</vt:lpstr>
      <vt:lpstr>PowerPoint 演示文稿</vt:lpstr>
      <vt:lpstr>PowerPoint 演示文稿</vt:lpstr>
      <vt:lpstr>PowerPoint 演示文稿</vt:lpstr>
      <vt:lpstr>PowerPoint 演示文稿</vt:lpstr>
      <vt:lpstr>2.2 Array</vt:lpstr>
      <vt:lpstr>内置构造函数</vt:lpstr>
      <vt:lpstr>2.3 String</vt:lpstr>
      <vt:lpstr>2.3 String</vt:lpstr>
      <vt:lpstr>PowerPoint 演示文稿</vt:lpstr>
      <vt:lpstr>PowerPoint 演示文稿</vt:lpstr>
      <vt:lpstr>PowerPoint 演示文稿</vt:lpstr>
      <vt:lpstr>内置构造函数</vt:lpstr>
      <vt:lpstr>2.4 Number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5012</cp:revision>
  <dcterms:created xsi:type="dcterms:W3CDTF">2023-03-17T01:13:04Z</dcterms:created>
  <dcterms:modified xsi:type="dcterms:W3CDTF">2023-03-17T01:13:04Z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5ABD9058CDFDAD1791F9126425C805EA_42</vt:lpwstr>
  </property>
  <property fmtid="{D5CDD505-2E9C-101B-9397-08002B2CF9AE}" pid="3" name="KSOProductBuildVer">
    <vt:lpwstr>2052-5.2.1.7798</vt:lpwstr>
  </property>
</Properties>
</file>