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67" r:id="rId9"/>
    <p:sldId id="268" r:id="rId10"/>
    <p:sldId id="270" r:id="rId11"/>
    <p:sldId id="265" r:id="rId12"/>
  </p:sldIdLst>
  <p:sldSz cx="12192000" cy="6858000"/>
  <p:notesSz cx="12192000" cy="6858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Teko" charset="0"/>
      <p:regular r:id="rId18"/>
      <p:bold r:id="rId19"/>
    </p:embeddedFont>
    <p:embeddedFont>
      <p:font typeface="Century Gothic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DA7275-ABDD-4DF7-B5BF-27DBC83CDBB3}">
  <a:tblStyle styleId="{BCDA7275-ABDD-4DF7-B5BF-27DBC83CDB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xmlns="" id="{AE6E64AF-F54A-C71B-9A95-4A3FC5FD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>
            <a:extLst>
              <a:ext uri="{FF2B5EF4-FFF2-40B4-BE49-F238E27FC236}">
                <a16:creationId xmlns:a16="http://schemas.microsoft.com/office/drawing/2014/main" xmlns="" id="{393AC231-8283-89B5-4D28-717CF9F7B4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>
            <a:extLst>
              <a:ext uri="{FF2B5EF4-FFF2-40B4-BE49-F238E27FC236}">
                <a16:creationId xmlns:a16="http://schemas.microsoft.com/office/drawing/2014/main" xmlns="" id="{820C0880-9846-F028-9A78-22D5B6B28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4366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xmlns="" id="{2607BE7C-4CF1-CB3D-B992-19BA063AB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>
            <a:extLst>
              <a:ext uri="{FF2B5EF4-FFF2-40B4-BE49-F238E27FC236}">
                <a16:creationId xmlns:a16="http://schemas.microsoft.com/office/drawing/2014/main" xmlns="" id="{734A434A-FCB1-6D2C-6E7A-0A55ED420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>
            <a:extLst>
              <a:ext uri="{FF2B5EF4-FFF2-40B4-BE49-F238E27FC236}">
                <a16:creationId xmlns:a16="http://schemas.microsoft.com/office/drawing/2014/main" xmlns="" id="{2AF2F402-ECEC-470A-E407-41D028F46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4369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xmlns="" id="{55D5D480-792A-18ED-37E6-1FD4FC14E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>
            <a:extLst>
              <a:ext uri="{FF2B5EF4-FFF2-40B4-BE49-F238E27FC236}">
                <a16:creationId xmlns:a16="http://schemas.microsoft.com/office/drawing/2014/main" xmlns="" id="{F4EAB6CB-FF6D-63F3-0AE2-35BE9AC0A3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>
            <a:extLst>
              <a:ext uri="{FF2B5EF4-FFF2-40B4-BE49-F238E27FC236}">
                <a16:creationId xmlns:a16="http://schemas.microsoft.com/office/drawing/2014/main" xmlns="" id="{CCFF5AEF-6C81-E443-715E-EF8FCD596A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15533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xmlns="" id="{F55751FC-C802-7712-BC84-77B59499F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>
            <a:extLst>
              <a:ext uri="{FF2B5EF4-FFF2-40B4-BE49-F238E27FC236}">
                <a16:creationId xmlns:a16="http://schemas.microsoft.com/office/drawing/2014/main" xmlns="" id="{44D178E6-BF31-1BA1-1210-5F1C95288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>
            <a:extLst>
              <a:ext uri="{FF2B5EF4-FFF2-40B4-BE49-F238E27FC236}">
                <a16:creationId xmlns:a16="http://schemas.microsoft.com/office/drawing/2014/main" xmlns="" id="{BC5F9672-9D71-5978-5470-E928FC34F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0951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b="0" u="none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b="0" u="none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1_Title Onl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b="0" u="none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b="0" u="none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b="0" u="none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b="0" u="none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b="0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7" name="Google Shape;57;p7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93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58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98252" y="0"/>
              <a:ext cx="760488" cy="1203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7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278139" y="2968956"/>
            <a:ext cx="10017037" cy="1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106045" marR="508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DENTAL METRICS TO PREDICT GENDER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>
          <a:extLst>
            <a:ext uri="{FF2B5EF4-FFF2-40B4-BE49-F238E27FC236}">
              <a16:creationId xmlns:a16="http://schemas.microsoft.com/office/drawing/2014/main" xmlns="" id="{EC21ACD0-2ABE-925F-AADA-B925130A3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>
            <a:extLst>
              <a:ext uri="{FF2B5EF4-FFF2-40B4-BE49-F238E27FC236}">
                <a16:creationId xmlns:a16="http://schemas.microsoft.com/office/drawing/2014/main" xmlns="" id="{EF6F6FF9-5D6F-2D00-C66B-832533E85861}"/>
              </a:ext>
            </a:extLst>
          </p:cNvPr>
          <p:cNvGrpSpPr/>
          <p:nvPr/>
        </p:nvGrpSpPr>
        <p:grpSpPr>
          <a:xfrm>
            <a:off x="10407305" y="0"/>
            <a:ext cx="742381" cy="1194907"/>
            <a:chOff x="10407305" y="0"/>
            <a:chExt cx="742381" cy="1194907"/>
          </a:xfrm>
        </p:grpSpPr>
        <p:pic>
          <p:nvPicPr>
            <p:cNvPr id="177" name="Google Shape;177;p14">
              <a:extLst>
                <a:ext uri="{FF2B5EF4-FFF2-40B4-BE49-F238E27FC236}">
                  <a16:creationId xmlns:a16="http://schemas.microsoft.com/office/drawing/2014/main" xmlns="" id="{EA4E38C6-4D0D-1922-A528-9E546BAC7BE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07305" y="0"/>
              <a:ext cx="742381" cy="1194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4">
              <a:extLst>
                <a:ext uri="{FF2B5EF4-FFF2-40B4-BE49-F238E27FC236}">
                  <a16:creationId xmlns:a16="http://schemas.microsoft.com/office/drawing/2014/main" xmlns="" id="{078656C1-9913-ED9F-4CBB-58512CB91529}"/>
                </a:ext>
              </a:extLst>
            </p:cNvPr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4">
            <a:extLst>
              <a:ext uri="{FF2B5EF4-FFF2-40B4-BE49-F238E27FC236}">
                <a16:creationId xmlns:a16="http://schemas.microsoft.com/office/drawing/2014/main" xmlns="" id="{84788EA7-5839-E44F-AEF2-E0080C6F5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185" y="880311"/>
            <a:ext cx="10058400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4. Model Performance </a:t>
            </a:r>
            <a:r>
              <a:rPr lang="en-IN" sz="2800" b="1" dirty="0" smtClean="0"/>
              <a:t>Summary</a:t>
            </a:r>
            <a:endParaRPr 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XGBoost</a:t>
            </a:r>
            <a:r>
              <a:rPr lang="en-US" sz="2000" dirty="0"/>
              <a:t> performed the best with: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92%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 Precision &amp; Recall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Random Forest</a:t>
            </a:r>
            <a:r>
              <a:rPr lang="en-US" sz="2000" dirty="0"/>
              <a:t> had similar results but slightly lower than </a:t>
            </a:r>
            <a:r>
              <a:rPr lang="en-US" sz="2000" dirty="0" err="1"/>
              <a:t>XGBoost</a:t>
            </a:r>
            <a:r>
              <a:rPr lang="en-US" sz="2000" dirty="0"/>
              <a:t>.</a:t>
            </a:r>
            <a:endParaRPr lang="en-US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Logistic Regression</a:t>
            </a:r>
            <a:r>
              <a:rPr lang="en-US" sz="2000" dirty="0"/>
              <a:t> had the lowest accuracy.</a:t>
            </a:r>
            <a:endParaRPr lang="en-US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though </a:t>
            </a:r>
            <a:r>
              <a:rPr lang="en-US" sz="2000" b="1" dirty="0" err="1"/>
              <a:t>XGBoost</a:t>
            </a:r>
            <a:r>
              <a:rPr lang="en-US" sz="2000" dirty="0"/>
              <a:t> had the highest accuracy, </a:t>
            </a:r>
            <a:r>
              <a:rPr lang="en-US" sz="2000" b="1" dirty="0"/>
              <a:t>Random Forest</a:t>
            </a:r>
            <a:r>
              <a:rPr lang="en-US" sz="2000" dirty="0"/>
              <a:t> emerged as the best classifier based on </a:t>
            </a:r>
            <a:r>
              <a:rPr lang="en-US" sz="2000" b="1" dirty="0"/>
              <a:t>AUC value </a:t>
            </a:r>
            <a:r>
              <a:rPr lang="en-US" sz="2000" dirty="0"/>
              <a:t>as remaining values are almost same as </a:t>
            </a:r>
            <a:r>
              <a:rPr lang="en-US" sz="2000" dirty="0" err="1"/>
              <a:t>XGBoost</a:t>
            </a:r>
            <a:r>
              <a:rPr lang="en-US" sz="2000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79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960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436914" y="1055114"/>
            <a:ext cx="7557099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OBJECTIVE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901819" y="2363049"/>
            <a:ext cx="9861042" cy="167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4965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2250"/>
              <a:buFont typeface="Noto Sans Symbols"/>
              <a:buChar char="►"/>
            </a:pPr>
            <a:r>
              <a:rPr lang="en-US" sz="36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The goal of this project is to analyze the data and predict, the Gender of the person based on a combination of dental features.</a:t>
            </a: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691132" y="1042415"/>
            <a:ext cx="650036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BACKGROUND &amp; SCOPE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927831" y="1966029"/>
            <a:ext cx="9363075" cy="336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Forensic medicine is an interesting area of study. Forensic dentistry is a branch of forensic medicine. 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During natural calamities or due to some other reasons, many times, it will not be possible to find out the gender of the deceased person. 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In such cases, certain measurements of the tooth will be taken (as bones and teeth do not decay easily) and gender will be determined.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28600" y="2449067"/>
            <a:ext cx="2838577" cy="1475359"/>
            <a:chOff x="228600" y="2449067"/>
            <a:chExt cx="2838577" cy="1475359"/>
          </a:xfrm>
        </p:grpSpPr>
        <p:pic>
          <p:nvPicPr>
            <p:cNvPr id="88" name="Google Shape;8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3672" y="2644139"/>
              <a:ext cx="905256" cy="905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1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 extrusionOk="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 extrusionOk="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  <a:endParaRPr sz="360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2065" algn="l" rtl="0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Raw Data  Collection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>
            <a:off x="7241285" y="2815589"/>
            <a:ext cx="1211580" cy="609600"/>
            <a:chOff x="7241285" y="2815589"/>
            <a:chExt cx="1211580" cy="609600"/>
          </a:xfrm>
        </p:grpSpPr>
        <p:sp>
          <p:nvSpPr>
            <p:cNvPr id="95" name="Google Shape;95;p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1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7310" marR="5080" lvl="0" indent="-55244" algn="l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  Imputations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8" name="Google Shape;98;p11"/>
          <p:cNvGrpSpPr/>
          <p:nvPr/>
        </p:nvGrpSpPr>
        <p:grpSpPr>
          <a:xfrm>
            <a:off x="10612373" y="2815589"/>
            <a:ext cx="1211580" cy="609600"/>
            <a:chOff x="10612373" y="2815589"/>
            <a:chExt cx="1211580" cy="609600"/>
          </a:xfrm>
        </p:grpSpPr>
        <p:sp>
          <p:nvSpPr>
            <p:cNvPr id="99" name="Google Shape;99;p11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1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2" name="Google Shape;102;p11"/>
          <p:cNvGrpSpPr/>
          <p:nvPr/>
        </p:nvGrpSpPr>
        <p:grpSpPr>
          <a:xfrm>
            <a:off x="10612373" y="3955541"/>
            <a:ext cx="1211580" cy="608330"/>
            <a:chOff x="10612373" y="3955541"/>
            <a:chExt cx="1211580" cy="608330"/>
          </a:xfrm>
        </p:grpSpPr>
        <p:sp>
          <p:nvSpPr>
            <p:cNvPr id="103" name="Google Shape;103;p11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1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 Data Analysis  (EDA)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6" name="Google Shape;106;p11"/>
          <p:cNvGrpSpPr/>
          <p:nvPr/>
        </p:nvGrpSpPr>
        <p:grpSpPr>
          <a:xfrm>
            <a:off x="8980169" y="3979926"/>
            <a:ext cx="1211580" cy="593090"/>
            <a:chOff x="8980169" y="3979926"/>
            <a:chExt cx="1211580" cy="593090"/>
          </a:xfrm>
        </p:grpSpPr>
        <p:sp>
          <p:nvSpPr>
            <p:cNvPr id="107" name="Google Shape;107;p11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 extrusionOk="0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1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Modelling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7258981" y="5006884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 extrusionOk="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7302076" y="5002966"/>
            <a:ext cx="1211580" cy="579120"/>
          </a:xfrm>
          <a:prstGeom prst="rect">
            <a:avLst/>
          </a:prstGeom>
          <a:noFill/>
          <a:ln w="19050" cap="flat" cmpd="sng">
            <a:solidFill>
              <a:srgbClr val="8309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Reporting</a:t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8980169" y="2815589"/>
            <a:ext cx="1211580" cy="609600"/>
            <a:chOff x="8980169" y="2815589"/>
            <a:chExt cx="1211580" cy="609600"/>
          </a:xfrm>
        </p:grpSpPr>
        <p:sp>
          <p:nvSpPr>
            <p:cNvPr id="113" name="Google Shape;113;p11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7310" marR="5080" lvl="0" indent="-55244" algn="l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Handling  Outliers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3541014" y="2820161"/>
            <a:ext cx="1567180" cy="609600"/>
            <a:chOff x="3541014" y="2820161"/>
            <a:chExt cx="1567180" cy="609600"/>
          </a:xfrm>
        </p:grpSpPr>
        <p:sp>
          <p:nvSpPr>
            <p:cNvPr id="117" name="Google Shape;117;p11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 extrusionOk="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 extrusionOk="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5080" lvl="0" indent="-79375" algn="l" rtl="0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Importing Libraries in  Jupyter Notebook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5532882" y="2820161"/>
            <a:ext cx="1211580" cy="609600"/>
            <a:chOff x="5532882" y="2820161"/>
            <a:chExt cx="1211580" cy="609600"/>
          </a:xfrm>
        </p:grpSpPr>
        <p:sp>
          <p:nvSpPr>
            <p:cNvPr id="121" name="Google Shape;121;p1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1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 Dataset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4" name="Google Shape;124;p11"/>
          <p:cNvGrpSpPr/>
          <p:nvPr/>
        </p:nvGrpSpPr>
        <p:grpSpPr>
          <a:xfrm>
            <a:off x="7241285" y="3979926"/>
            <a:ext cx="1211580" cy="608330"/>
            <a:chOff x="7241285" y="3979926"/>
            <a:chExt cx="1211580" cy="608330"/>
          </a:xfrm>
        </p:grpSpPr>
        <p:sp>
          <p:nvSpPr>
            <p:cNvPr id="125" name="Google Shape;125;p11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1"/>
          <p:cNvSpPr txBox="1"/>
          <p:nvPr/>
        </p:nvSpPr>
        <p:spPr>
          <a:xfrm>
            <a:off x="7467600" y="4160413"/>
            <a:ext cx="845438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8" name="Google Shape;128;p11"/>
          <p:cNvGrpSpPr/>
          <p:nvPr/>
        </p:nvGrpSpPr>
        <p:grpSpPr>
          <a:xfrm>
            <a:off x="1402841" y="2526792"/>
            <a:ext cx="10502900" cy="2413338"/>
            <a:chOff x="1402841" y="2526792"/>
            <a:chExt cx="10502900" cy="2413338"/>
          </a:xfrm>
        </p:grpSpPr>
        <p:sp>
          <p:nvSpPr>
            <p:cNvPr id="129" name="Google Shape;129;p11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 extrusionOk="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noFill/>
            <a:ln w="9525" cap="flat" cmpd="sng">
              <a:solidFill>
                <a:srgbClr val="B311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 extrusionOk="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 extrusionOk="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7805990" y="4641045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7793842" y="4631995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1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764714" y="3899495"/>
            <a:ext cx="5607525" cy="493045"/>
            <a:chOff x="755141" y="3856482"/>
            <a:chExt cx="2796540" cy="535305"/>
          </a:xfrm>
        </p:grpSpPr>
        <p:sp>
          <p:nvSpPr>
            <p:cNvPr id="154" name="Google Shape;154;p11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 extrusionOk="0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 extrusionOk="0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World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7191586" y="5660479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 extrusionOk="0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31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7147919" y="5982477"/>
            <a:ext cx="2051685" cy="33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4785" marR="0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lang="en-US" sz="105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Documentation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60922" y="1156197"/>
            <a:ext cx="650036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DATASET INFORMATION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1066800" y="2514600"/>
            <a:ext cx="9715500" cy="364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Age: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The person's age in years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  <a:p>
            <a:pPr marL="12700" marR="0" lvl="0" indent="0" algn="just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Gender: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The person's sex (male, female) - Target Variable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  <a:p>
            <a:pPr marL="356870" marR="5080" lvl="0" indent="-344805" algn="just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SampleID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 and SL No. :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The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sampleID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 &amp; SL No. represents individuals unique ID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  <a:p>
            <a:pPr marL="127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Inter-canine distance intraoral , inter-canine distance casts, right canine cast, left canine cast, etc.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These features represent the measurement of the oral teeth 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🡨 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Our Independent Variables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500094" y="1570453"/>
            <a:ext cx="10896600" cy="418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Observations: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contains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1100 rows and 14 columns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"Sample ID"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is entirely empty (0 non-null values) and should be dropped.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No"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appears to be an index and can be dropped as well.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 ("Gender")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categorical and needs encoding.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columns contain numerical data related to dental measurements.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missing values (except for "Sample ID"). 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637851" y="481174"/>
            <a:ext cx="702564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Steps</a:t>
            </a:r>
            <a:r>
              <a:rPr lang="en-US" sz="4800" b="1" dirty="0" err="1" smtClean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Approach</a:t>
            </a:r>
            <a:endParaRPr sz="480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>
          <a:extLst>
            <a:ext uri="{FF2B5EF4-FFF2-40B4-BE49-F238E27FC236}">
              <a16:creationId xmlns:a16="http://schemas.microsoft.com/office/drawing/2014/main" xmlns="" id="{D88AA460-8BAC-FB51-50ED-3CF1775AE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>
            <a:extLst>
              <a:ext uri="{FF2B5EF4-FFF2-40B4-BE49-F238E27FC236}">
                <a16:creationId xmlns:a16="http://schemas.microsoft.com/office/drawing/2014/main" xmlns="" id="{86FD5553-411C-CFDF-86B2-798B4D3F04F3}"/>
              </a:ext>
            </a:extLst>
          </p:cNvPr>
          <p:cNvGrpSpPr/>
          <p:nvPr/>
        </p:nvGrpSpPr>
        <p:grpSpPr>
          <a:xfrm>
            <a:off x="10407305" y="0"/>
            <a:ext cx="742381" cy="1194907"/>
            <a:chOff x="10407305" y="0"/>
            <a:chExt cx="742381" cy="1194907"/>
          </a:xfrm>
        </p:grpSpPr>
        <p:pic>
          <p:nvPicPr>
            <p:cNvPr id="177" name="Google Shape;177;p14">
              <a:extLst>
                <a:ext uri="{FF2B5EF4-FFF2-40B4-BE49-F238E27FC236}">
                  <a16:creationId xmlns:a16="http://schemas.microsoft.com/office/drawing/2014/main" xmlns="" id="{2D4682B0-B49E-3C75-6E86-76B377D0EB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07305" y="0"/>
              <a:ext cx="742381" cy="1194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4">
              <a:extLst>
                <a:ext uri="{FF2B5EF4-FFF2-40B4-BE49-F238E27FC236}">
                  <a16:creationId xmlns:a16="http://schemas.microsoft.com/office/drawing/2014/main" xmlns="" id="{327B116A-801B-C226-A9AA-D72F83E2D4D9}"/>
                </a:ext>
              </a:extLst>
            </p:cNvPr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4">
            <a:extLst>
              <a:ext uri="{FF2B5EF4-FFF2-40B4-BE49-F238E27FC236}">
                <a16:creationId xmlns:a16="http://schemas.microsoft.com/office/drawing/2014/main" xmlns="" id="{6490C97A-7CAD-EB36-FA60-56D870DFB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447" y="256193"/>
            <a:ext cx="10058400" cy="660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800" b="1" dirty="0"/>
              <a:t>1. Data Preprocessing</a:t>
            </a:r>
            <a:endParaRPr sz="28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all required libraries.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Loaded the dataset: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"Dentistry Dataset.csv"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Dropped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"Sample ID"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No"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initial analysis.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Encoded the categorical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"Gender"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using </a:t>
            </a: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LabelEncoder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convert it into numerical format.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Plotted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identify outliers: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ranges from 18 to 25, indicating a relatively small spread.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Intercanine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distance casts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had high max-value outliers.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features, such as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&amp; left canine width (intraoral/casts)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&amp; left canine index (intraoral/casts)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showed small max-value outliers.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Interquartile Range (IQR)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removed outliers.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46 rows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deleted, leaving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1056 rows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864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>
          <a:extLst>
            <a:ext uri="{FF2B5EF4-FFF2-40B4-BE49-F238E27FC236}">
              <a16:creationId xmlns:a16="http://schemas.microsoft.com/office/drawing/2014/main" xmlns="" id="{F69F9CFA-EF46-E07B-A4F3-ED85FECED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>
            <a:extLst>
              <a:ext uri="{FF2B5EF4-FFF2-40B4-BE49-F238E27FC236}">
                <a16:creationId xmlns:a16="http://schemas.microsoft.com/office/drawing/2014/main" xmlns="" id="{8196227B-1E71-C46B-1827-4B92AE8F1318}"/>
              </a:ext>
            </a:extLst>
          </p:cNvPr>
          <p:cNvGrpSpPr/>
          <p:nvPr/>
        </p:nvGrpSpPr>
        <p:grpSpPr>
          <a:xfrm>
            <a:off x="10407305" y="0"/>
            <a:ext cx="742381" cy="1194907"/>
            <a:chOff x="10407305" y="0"/>
            <a:chExt cx="742381" cy="1194907"/>
          </a:xfrm>
        </p:grpSpPr>
        <p:pic>
          <p:nvPicPr>
            <p:cNvPr id="177" name="Google Shape;177;p14">
              <a:extLst>
                <a:ext uri="{FF2B5EF4-FFF2-40B4-BE49-F238E27FC236}">
                  <a16:creationId xmlns:a16="http://schemas.microsoft.com/office/drawing/2014/main" xmlns="" id="{E3B2EA80-82A8-120C-2769-CDFE2CD2833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07305" y="0"/>
              <a:ext cx="742381" cy="1194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4">
              <a:extLst>
                <a:ext uri="{FF2B5EF4-FFF2-40B4-BE49-F238E27FC236}">
                  <a16:creationId xmlns:a16="http://schemas.microsoft.com/office/drawing/2014/main" xmlns="" id="{A733BA65-DBD0-E3B4-2F56-1C2981CBDC9E}"/>
                </a:ext>
              </a:extLst>
            </p:cNvPr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4">
            <a:extLst>
              <a:ext uri="{FF2B5EF4-FFF2-40B4-BE49-F238E27FC236}">
                <a16:creationId xmlns:a16="http://schemas.microsoft.com/office/drawing/2014/main" xmlns="" id="{6C6B69BB-E2C8-C05C-426A-7C577A738B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3" y="3298426"/>
            <a:ext cx="10058400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sz="2400" b="1" dirty="0"/>
              <a:t>2. </a:t>
            </a:r>
            <a:r>
              <a:rPr lang="en-US" sz="2800" b="1" dirty="0"/>
              <a:t>Exploratory Data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Computed correlation using </a:t>
            </a:r>
            <a:r>
              <a:rPr lang="en-US" sz="2000" b="1" dirty="0" err="1"/>
              <a:t>corr</a:t>
            </a:r>
            <a:r>
              <a:rPr lang="en-US" sz="2000" b="1" dirty="0"/>
              <a:t>()</a:t>
            </a:r>
            <a:r>
              <a:rPr lang="en-US" sz="2000" dirty="0"/>
              <a:t> and visualized it with a </a:t>
            </a:r>
            <a:r>
              <a:rPr lang="en-US" sz="2000" b="1" dirty="0"/>
              <a:t>Heatmap</a:t>
            </a:r>
            <a:r>
              <a:rPr lang="en-US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Removed columns with a correlation value </a:t>
            </a:r>
            <a:r>
              <a:rPr lang="en-US" sz="2000" b="1" dirty="0"/>
              <a:t>≥ 0.9</a:t>
            </a:r>
            <a:r>
              <a:rPr lang="en-US" sz="2000" dirty="0"/>
              <a:t> to avoid multicollinearity.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Split the dataset into </a:t>
            </a:r>
            <a:r>
              <a:rPr lang="en-US" sz="2000" b="1" dirty="0"/>
              <a:t>70% training</a:t>
            </a:r>
            <a:r>
              <a:rPr lang="en-US" sz="2000" dirty="0"/>
              <a:t> and </a:t>
            </a:r>
            <a:r>
              <a:rPr lang="en-US" sz="2000" b="1" dirty="0"/>
              <a:t>30% test</a:t>
            </a:r>
            <a:r>
              <a:rPr lang="en-US" sz="2000" dirty="0"/>
              <a:t> sets.</a:t>
            </a:r>
          </a:p>
        </p:txBody>
      </p:sp>
      <p:sp>
        <p:nvSpPr>
          <p:cNvPr id="5" name="Google Shape;180;p14">
            <a:extLst>
              <a:ext uri="{FF2B5EF4-FFF2-40B4-BE49-F238E27FC236}">
                <a16:creationId xmlns:a16="http://schemas.microsoft.com/office/drawing/2014/main" xmlns="" id="{A8730D52-AAC9-6E39-7649-35789CAFE536}"/>
              </a:ext>
            </a:extLst>
          </p:cNvPr>
          <p:cNvSpPr txBox="1">
            <a:spLocks/>
          </p:cNvSpPr>
          <p:nvPr/>
        </p:nvSpPr>
        <p:spPr>
          <a:xfrm>
            <a:off x="393906" y="862597"/>
            <a:ext cx="10058400" cy="194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Separated independent variables (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the dependent variable (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Plotted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check normality: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columns were not normally distributed.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 the dataset within the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[0,1]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range using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Normalizer().</a:t>
            </a:r>
          </a:p>
        </p:txBody>
      </p:sp>
    </p:spTree>
    <p:extLst>
      <p:ext uri="{BB962C8B-B14F-4D97-AF65-F5344CB8AC3E}">
        <p14:creationId xmlns:p14="http://schemas.microsoft.com/office/powerpoint/2010/main" xmlns="" val="42067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>
          <a:extLst>
            <a:ext uri="{FF2B5EF4-FFF2-40B4-BE49-F238E27FC236}">
              <a16:creationId xmlns:a16="http://schemas.microsoft.com/office/drawing/2014/main" xmlns="" id="{D0F9A44F-A1C0-1E32-F036-AE824A40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>
            <a:extLst>
              <a:ext uri="{FF2B5EF4-FFF2-40B4-BE49-F238E27FC236}">
                <a16:creationId xmlns:a16="http://schemas.microsoft.com/office/drawing/2014/main" xmlns="" id="{D83AE10C-D8CB-8BEF-04CF-41EC6DD54A8A}"/>
              </a:ext>
            </a:extLst>
          </p:cNvPr>
          <p:cNvGrpSpPr/>
          <p:nvPr/>
        </p:nvGrpSpPr>
        <p:grpSpPr>
          <a:xfrm>
            <a:off x="10407305" y="0"/>
            <a:ext cx="742381" cy="1194907"/>
            <a:chOff x="10407305" y="0"/>
            <a:chExt cx="742381" cy="1194907"/>
          </a:xfrm>
        </p:grpSpPr>
        <p:pic>
          <p:nvPicPr>
            <p:cNvPr id="177" name="Google Shape;177;p14">
              <a:extLst>
                <a:ext uri="{FF2B5EF4-FFF2-40B4-BE49-F238E27FC236}">
                  <a16:creationId xmlns:a16="http://schemas.microsoft.com/office/drawing/2014/main" xmlns="" id="{E8F4D465-C178-0547-F301-1E37F10E193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07305" y="0"/>
              <a:ext cx="742381" cy="1194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4">
              <a:extLst>
                <a:ext uri="{FF2B5EF4-FFF2-40B4-BE49-F238E27FC236}">
                  <a16:creationId xmlns:a16="http://schemas.microsoft.com/office/drawing/2014/main" xmlns="" id="{FA6F47C7-84FF-017C-86D4-732A31C7B89B}"/>
                </a:ext>
              </a:extLst>
            </p:cNvPr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4">
            <a:extLst>
              <a:ext uri="{FF2B5EF4-FFF2-40B4-BE49-F238E27FC236}">
                <a16:creationId xmlns:a16="http://schemas.microsoft.com/office/drawing/2014/main" xmlns="" id="{B5A40AB3-8822-AFE7-BDA7-72C95363AE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4211" y="1016000"/>
            <a:ext cx="10058400" cy="527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3. Model Building</a:t>
            </a:r>
            <a:endParaRPr lang="en-US" sz="28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Machine learning models dataset is trained on are: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Logistic Regression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Decision Tree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Random Forest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 err="1"/>
              <a:t>XGBoost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Made predictions on the test set.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Evaluated models using: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 AUC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6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602</Words>
  <Application>Microsoft Office PowerPoint</Application>
  <PresentationFormat>Custom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Teko</vt:lpstr>
      <vt:lpstr>Century Gothic</vt:lpstr>
      <vt:lpstr>Noto Sans Symbols</vt:lpstr>
      <vt:lpstr>Times New Roman</vt:lpstr>
      <vt:lpstr>Aptos</vt:lpstr>
      <vt:lpstr>Wingdings</vt:lpstr>
      <vt:lpstr>Office Theme</vt:lpstr>
      <vt:lpstr> DENTAL METRICS TO PREDICT GENDER</vt:lpstr>
      <vt:lpstr>OBJECTIVE</vt:lpstr>
      <vt:lpstr>BACKGROUND &amp; SCOPE</vt:lpstr>
      <vt:lpstr>ARCHITECTURE</vt:lpstr>
      <vt:lpstr>DATASET INFORMATION</vt:lpstr>
      <vt:lpstr>Slide 6</vt:lpstr>
      <vt:lpstr>Slide 7</vt:lpstr>
      <vt:lpstr>Slide 8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DENTAL METRICS TO PREDICT GENDER</dc:title>
  <cp:lastModifiedBy>vinay</cp:lastModifiedBy>
  <cp:revision>7</cp:revision>
  <dcterms:modified xsi:type="dcterms:W3CDTF">2025-04-01T15:40:13Z</dcterms:modified>
</cp:coreProperties>
</file>