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9" r:id="rId5"/>
    <p:sldId id="290" r:id="rId6"/>
    <p:sldId id="285" r:id="rId7"/>
    <p:sldId id="291" r:id="rId8"/>
    <p:sldId id="292" r:id="rId9"/>
    <p:sldId id="268" r:id="rId10"/>
    <p:sldId id="267" r:id="rId11"/>
    <p:sldId id="272" r:id="rId12"/>
    <p:sldId id="259" r:id="rId13"/>
    <p:sldId id="260" r:id="rId14"/>
    <p:sldId id="261" r:id="rId15"/>
    <p:sldId id="269" r:id="rId16"/>
    <p:sldId id="263" r:id="rId17"/>
    <p:sldId id="264" r:id="rId18"/>
    <p:sldId id="265" r:id="rId19"/>
    <p:sldId id="270" r:id="rId20"/>
    <p:sldId id="275" r:id="rId21"/>
    <p:sldId id="293" r:id="rId22"/>
    <p:sldId id="297" r:id="rId23"/>
    <p:sldId id="295" r:id="rId24"/>
    <p:sldId id="298" r:id="rId25"/>
    <p:sldId id="299" r:id="rId26"/>
    <p:sldId id="294" r:id="rId27"/>
    <p:sldId id="300" r:id="rId28"/>
    <p:sldId id="301" r:id="rId29"/>
    <p:sldId id="302" r:id="rId30"/>
    <p:sldId id="304" r:id="rId31"/>
    <p:sldId id="305" r:id="rId32"/>
    <p:sldId id="317" r:id="rId33"/>
    <p:sldId id="307" r:id="rId34"/>
    <p:sldId id="308" r:id="rId35"/>
    <p:sldId id="318" r:id="rId36"/>
    <p:sldId id="329" r:id="rId37"/>
    <p:sldId id="277" r:id="rId38"/>
    <p:sldId id="278" r:id="rId39"/>
    <p:sldId id="279" r:id="rId40"/>
    <p:sldId id="280" r:id="rId41"/>
    <p:sldId id="281" r:id="rId42"/>
    <p:sldId id="282" r:id="rId43"/>
    <p:sldId id="326" r:id="rId44"/>
    <p:sldId id="327" r:id="rId45"/>
    <p:sldId id="331" r:id="rId46"/>
    <p:sldId id="332" r:id="rId47"/>
    <p:sldId id="321" r:id="rId48"/>
    <p:sldId id="309" r:id="rId49"/>
    <p:sldId id="333" r:id="rId50"/>
    <p:sldId id="334" r:id="rId51"/>
    <p:sldId id="273" r:id="rId52"/>
    <p:sldId id="303"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88" d="100"/>
          <a:sy n="88" d="100"/>
        </p:scale>
        <p:origin x="45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B6BC1-8329-4C86-B37B-5A163F3C66B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59F2E4-5BEA-430F-A7A4-05A43F492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BFEC74B-F89C-446F-AB21-B769118DCB45}"/>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E3D963AE-78B7-474E-B613-C934E5EB72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9974-F9E9-4DFB-B23F-AADA9C7672B1}"/>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332696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61449-44BC-4613-853E-7C988D7968F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F1B0F42-4204-43CD-8617-F6F94CE232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78D497-6A94-4D0D-9F38-A76919E63C48}"/>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1D3AFF2C-EDF8-4038-A5AF-F50C8A859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853DEA-D404-42CC-AC6C-CA7A430D5D95}"/>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38377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2EA80F-A711-4E79-A4B5-3386E27BDA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44160-1EDD-4949-A1BF-52C5FFC16F2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A8B32B-E8DD-4AA3-BA09-BB3904B472AC}"/>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9ED1A36B-5EA8-4EEA-8937-6AA4FAC040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BDDE15-79C0-466A-84EE-841CD9263ED1}"/>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98883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82405-BBAE-431B-B4F6-D3048A0BA9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57BC84-8632-4403-A53E-F37D6CEA10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DEF5D2-5389-4301-AA14-0ACA3B1EABCF}"/>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F3F9A6BB-E893-4F2E-BCB3-AF8B42DFDD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9B6D01-AD6F-4A64-989F-786DF8B1BA4A}"/>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4155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CE36E-4521-4E0C-A2A0-44FE268F08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2DD90B-410F-4EFB-B45F-CC447FA5B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8C52CF-9DF9-466B-83C2-30190B29A1FB}"/>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763F6080-BF4D-403D-8E92-6B1C79D934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F579B3-5DCA-43E1-B19D-5337925C9774}"/>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798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9E98D-3688-4CD0-8485-AF68A28BAA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5A5969-8D6C-4E84-B258-C296BC1EC2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38B222-0F2A-4A04-8848-68039F13973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A0CB22-0ABC-45F0-A479-D92808F1D25E}"/>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6" name="フッター プレースホルダー 5">
            <a:extLst>
              <a:ext uri="{FF2B5EF4-FFF2-40B4-BE49-F238E27FC236}">
                <a16:creationId xmlns:a16="http://schemas.microsoft.com/office/drawing/2014/main" id="{2FE03CC2-A139-4E56-B9C4-DF031334C3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1191B6-E38B-451D-B9C2-E48A9178FA83}"/>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336779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EDAE1-A15D-4F01-835E-C3E6399F59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77811F-A12F-463B-9DD1-3DDDC8702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45AAFD-4613-482F-AD2B-1C441E739A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817DD1-F15E-478E-A30D-710686D5A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3B135F-4055-46AB-BD32-0EF71EB0C5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744668-E14C-4474-921A-12A2B24FDFD9}"/>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8" name="フッター プレースホルダー 7">
            <a:extLst>
              <a:ext uri="{FF2B5EF4-FFF2-40B4-BE49-F238E27FC236}">
                <a16:creationId xmlns:a16="http://schemas.microsoft.com/office/drawing/2014/main" id="{243E87C6-C7D4-4AC6-B5C5-4A46480DCC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C88198-B1DE-4627-B0D2-E37142F14128}"/>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364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3E1FA-154E-4538-BF10-16F6D8C5EE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2E9B82-C012-4570-9743-9FA1B4D30823}"/>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4" name="フッター プレースホルダー 3">
            <a:extLst>
              <a:ext uri="{FF2B5EF4-FFF2-40B4-BE49-F238E27FC236}">
                <a16:creationId xmlns:a16="http://schemas.microsoft.com/office/drawing/2014/main" id="{CF58FBFF-7F8F-457D-B4D2-B083556A30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BE16F9-95DC-4E5C-B40F-784A9AED7505}"/>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14433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C65BE2-7789-4C3F-BC71-5EC50D6CED82}"/>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3" name="フッター プレースホルダー 2">
            <a:extLst>
              <a:ext uri="{FF2B5EF4-FFF2-40B4-BE49-F238E27FC236}">
                <a16:creationId xmlns:a16="http://schemas.microsoft.com/office/drawing/2014/main" id="{61827C05-78CF-4F66-8B22-ECA7B6C926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5FBC3D-4EDD-471D-82AF-9EE6FF5C0073}"/>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41141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565D5-181F-4099-AE8E-606DF654BA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356FC-BBEA-4B4D-9C54-843836255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775D39-D852-4456-968A-E0A4978ED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F76888-1452-4B56-82E6-913E6D756E2A}"/>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6" name="フッター プレースホルダー 5">
            <a:extLst>
              <a:ext uri="{FF2B5EF4-FFF2-40B4-BE49-F238E27FC236}">
                <a16:creationId xmlns:a16="http://schemas.microsoft.com/office/drawing/2014/main" id="{F9A32FB0-3778-4773-A712-EF1AC782C9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C6CE08-E437-4EFA-961E-A57935D2A7ED}"/>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23746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60E-2C46-4CC6-A130-35BCFB38872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F7544BC-A4AC-4E81-9A5E-1DFF30C3F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3396607-3AEF-4A8A-9D63-9D92D5B55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BF2086B-13F1-4390-85EF-FABC673C1B82}"/>
              </a:ext>
            </a:extLst>
          </p:cNvPr>
          <p:cNvSpPr>
            <a:spLocks noGrp="1"/>
          </p:cNvSpPr>
          <p:nvPr>
            <p:ph type="dt" sz="half" idx="10"/>
          </p:nvPr>
        </p:nvSpPr>
        <p:spPr/>
        <p:txBody>
          <a:bodyPr/>
          <a:lstStyle/>
          <a:p>
            <a:fld id="{D6D53B01-8301-4E97-93F6-AB5DD16E9224}" type="datetimeFigureOut">
              <a:rPr kumimoji="1" lang="ja-JP" altLang="en-US" smtClean="0"/>
              <a:t>2020/1/28</a:t>
            </a:fld>
            <a:endParaRPr kumimoji="1" lang="ja-JP" altLang="en-US"/>
          </a:p>
        </p:txBody>
      </p:sp>
      <p:sp>
        <p:nvSpPr>
          <p:cNvPr id="6" name="フッター プレースホルダー 5">
            <a:extLst>
              <a:ext uri="{FF2B5EF4-FFF2-40B4-BE49-F238E27FC236}">
                <a16:creationId xmlns:a16="http://schemas.microsoft.com/office/drawing/2014/main" id="{47F567D9-EE60-4B2A-B21B-90FD4581B4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5EEB0-7AA2-4DD9-8B22-D63BB1DCED0A}"/>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60588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E734158-B6A9-4EB8-A78E-765E9CC2D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5A9D43-C58A-4E1A-83B2-FDDE8AB5F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20C194-DB72-4EB1-A7AD-04F340D5F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53B01-8301-4E97-93F6-AB5DD16E9224}"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B2E4E8C7-BC13-40BE-A547-CC5E3CCFC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81FA94-970B-455D-A29C-5B2236B35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15260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D55E4-A0A1-490C-902D-B6C25050DCF4}"/>
              </a:ext>
            </a:extLst>
          </p:cNvPr>
          <p:cNvSpPr>
            <a:spLocks noGrp="1"/>
          </p:cNvSpPr>
          <p:nvPr>
            <p:ph type="ctrTitle"/>
          </p:nvPr>
        </p:nvSpPr>
        <p:spPr/>
        <p:txBody>
          <a:bodyPr>
            <a:normAutofit/>
          </a:bodyPr>
          <a:lstStyle/>
          <a:p>
            <a:r>
              <a:rPr kumimoji="1" lang="ja-JP" altLang="en-US" sz="8000" dirty="0"/>
              <a:t>卒業制作</a:t>
            </a:r>
          </a:p>
        </p:txBody>
      </p:sp>
      <p:sp>
        <p:nvSpPr>
          <p:cNvPr id="3" name="字幕 2">
            <a:extLst>
              <a:ext uri="{FF2B5EF4-FFF2-40B4-BE49-F238E27FC236}">
                <a16:creationId xmlns:a16="http://schemas.microsoft.com/office/drawing/2014/main" id="{C9E26E5E-B5C0-47F1-8F1A-0169B3E9173D}"/>
              </a:ext>
            </a:extLst>
          </p:cNvPr>
          <p:cNvSpPr>
            <a:spLocks noGrp="1"/>
          </p:cNvSpPr>
          <p:nvPr>
            <p:ph type="subTitle" idx="1"/>
          </p:nvPr>
        </p:nvSpPr>
        <p:spPr/>
        <p:txBody>
          <a:bodyPr>
            <a:normAutofit/>
          </a:bodyPr>
          <a:lstStyle/>
          <a:p>
            <a:r>
              <a:rPr kumimoji="1" lang="ja-JP" altLang="en-US" sz="8000" dirty="0"/>
              <a:t>発表</a:t>
            </a:r>
          </a:p>
        </p:txBody>
      </p:sp>
    </p:spTree>
    <p:extLst>
      <p:ext uri="{BB962C8B-B14F-4D97-AF65-F5344CB8AC3E}">
        <p14:creationId xmlns:p14="http://schemas.microsoft.com/office/powerpoint/2010/main" val="300440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30DFE-5C75-4E46-9C4D-E45CF540A0F9}"/>
              </a:ext>
            </a:extLst>
          </p:cNvPr>
          <p:cNvSpPr>
            <a:spLocks noGrp="1"/>
          </p:cNvSpPr>
          <p:nvPr>
            <p:ph type="title"/>
          </p:nvPr>
        </p:nvSpPr>
        <p:spPr/>
        <p:txBody>
          <a:bodyPr/>
          <a:lstStyle/>
          <a:p>
            <a:pPr algn="ctr"/>
            <a:r>
              <a:rPr kumimoji="1" lang="ja-JP" altLang="en-US" dirty="0"/>
              <a:t>ゲーム画面の作り方</a:t>
            </a:r>
          </a:p>
        </p:txBody>
      </p:sp>
      <p:sp>
        <p:nvSpPr>
          <p:cNvPr id="3" name="コンテンツ プレースホルダー 2">
            <a:extLst>
              <a:ext uri="{FF2B5EF4-FFF2-40B4-BE49-F238E27FC236}">
                <a16:creationId xmlns:a16="http://schemas.microsoft.com/office/drawing/2014/main" id="{130F1968-05AF-4CC7-98E2-D0A4B99E4502}"/>
              </a:ext>
            </a:extLst>
          </p:cNvPr>
          <p:cNvSpPr>
            <a:spLocks noGrp="1"/>
          </p:cNvSpPr>
          <p:nvPr>
            <p:ph idx="1"/>
          </p:nvPr>
        </p:nvSpPr>
        <p:spPr>
          <a:xfrm>
            <a:off x="838200" y="1825625"/>
            <a:ext cx="10515600" cy="4351338"/>
          </a:xfrm>
        </p:spPr>
        <p:txBody>
          <a:bodyPr>
            <a:normAutofit lnSpcReduction="10000"/>
          </a:bodyPr>
          <a:lstStyle/>
          <a:p>
            <a:pPr marL="0" lvl="0" indent="0">
              <a:buNone/>
            </a:pPr>
            <a:r>
              <a:rPr lang="ja-JP" altLang="en-US" dirty="0">
                <a:solidFill>
                  <a:prstClr val="black"/>
                </a:solidFill>
              </a:rPr>
              <a:t>座標</a:t>
            </a:r>
            <a:r>
              <a:rPr lang="en-US" altLang="ja-JP" sz="2400" dirty="0">
                <a:solidFill>
                  <a:prstClr val="black"/>
                </a:solidFill>
              </a:rPr>
              <a:t>(</a:t>
            </a:r>
            <a:r>
              <a:rPr lang="ja-JP" altLang="en-US" sz="2400" dirty="0">
                <a:solidFill>
                  <a:prstClr val="black"/>
                </a:solidFill>
              </a:rPr>
              <a:t>ざひょう</a:t>
            </a:r>
            <a:r>
              <a:rPr lang="en-US" altLang="ja-JP" sz="2400" dirty="0">
                <a:solidFill>
                  <a:prstClr val="black"/>
                </a:solidFill>
              </a:rPr>
              <a:t>)</a:t>
            </a:r>
            <a:r>
              <a:rPr lang="ja-JP" altLang="en-US" dirty="0">
                <a:solidFill>
                  <a:prstClr val="black"/>
                </a:solidFill>
              </a:rPr>
              <a:t>を指定</a:t>
            </a:r>
            <a:r>
              <a:rPr lang="en-US" altLang="ja-JP" sz="2400" dirty="0">
                <a:solidFill>
                  <a:prstClr val="black"/>
                </a:solidFill>
              </a:rPr>
              <a:t>(</a:t>
            </a:r>
            <a:r>
              <a:rPr lang="ja-JP" altLang="en-US" sz="2400" dirty="0">
                <a:solidFill>
                  <a:prstClr val="black"/>
                </a:solidFill>
              </a:rPr>
              <a:t>してい</a:t>
            </a:r>
            <a:r>
              <a:rPr lang="en-US" altLang="ja-JP" sz="2400" dirty="0">
                <a:solidFill>
                  <a:prstClr val="black"/>
                </a:solidFill>
              </a:rPr>
              <a:t>)</a:t>
            </a:r>
            <a:r>
              <a:rPr lang="ja-JP" altLang="en-US" dirty="0">
                <a:solidFill>
                  <a:prstClr val="black"/>
                </a:solidFill>
              </a:rPr>
              <a:t>すると、正確</a:t>
            </a:r>
            <a:r>
              <a:rPr lang="en-US" altLang="ja-JP" sz="2400" dirty="0">
                <a:solidFill>
                  <a:prstClr val="black"/>
                </a:solidFill>
              </a:rPr>
              <a:t>(</a:t>
            </a:r>
            <a:r>
              <a:rPr lang="ja-JP" altLang="en-US" sz="2400" dirty="0">
                <a:solidFill>
                  <a:prstClr val="black"/>
                </a:solidFill>
              </a:rPr>
              <a:t>せいかく</a:t>
            </a:r>
            <a:r>
              <a:rPr lang="en-US" altLang="ja-JP" sz="2400" dirty="0">
                <a:solidFill>
                  <a:prstClr val="black"/>
                </a:solidFill>
              </a:rPr>
              <a:t>)</a:t>
            </a:r>
            <a:r>
              <a:rPr lang="ja-JP" altLang="en-US" dirty="0">
                <a:solidFill>
                  <a:prstClr val="black"/>
                </a:solidFill>
              </a:rPr>
              <a:t>な場所に配置</a:t>
            </a:r>
            <a:r>
              <a:rPr lang="en-US" altLang="ja-JP" sz="2400" dirty="0">
                <a:solidFill>
                  <a:prstClr val="black"/>
                </a:solidFill>
              </a:rPr>
              <a:t>(</a:t>
            </a:r>
            <a:r>
              <a:rPr lang="ja-JP" altLang="en-US" sz="2400" dirty="0">
                <a:solidFill>
                  <a:prstClr val="black"/>
                </a:solidFill>
              </a:rPr>
              <a:t>はいち</a:t>
            </a:r>
            <a:r>
              <a:rPr lang="en-US" altLang="ja-JP" sz="2400" dirty="0">
                <a:solidFill>
                  <a:prstClr val="black"/>
                </a:solidFill>
              </a:rPr>
              <a:t>)</a:t>
            </a:r>
            <a:r>
              <a:rPr lang="ja-JP" altLang="en-US" dirty="0">
                <a:solidFill>
                  <a:prstClr val="black"/>
                </a:solidFill>
              </a:rPr>
              <a:t>できます。</a:t>
            </a:r>
          </a:p>
          <a:p>
            <a:pPr marL="0" indent="0">
              <a:buNone/>
            </a:pPr>
            <a:endParaRPr kumimoji="1" lang="en-US" altLang="ja-JP" dirty="0"/>
          </a:p>
          <a:p>
            <a:pPr marL="0" indent="0">
              <a:buNone/>
            </a:pPr>
            <a:r>
              <a:rPr kumimoji="1" lang="ja-JP" altLang="en-US" sz="2600" dirty="0"/>
              <a:t> </a:t>
            </a:r>
            <a:r>
              <a:rPr kumimoji="1" lang="ja-JP" altLang="en-US" sz="2400" dirty="0"/>
              <a:t>ページの左上を基準</a:t>
            </a:r>
            <a:r>
              <a:rPr kumimoji="1" lang="en-US" altLang="ja-JP" sz="2000" dirty="0"/>
              <a:t>(</a:t>
            </a:r>
            <a:r>
              <a:rPr kumimoji="1" lang="ja-JP" altLang="en-US" sz="2000" dirty="0"/>
              <a:t>きじゅん</a:t>
            </a:r>
            <a:r>
              <a:rPr kumimoji="1" lang="en-US" altLang="ja-JP" sz="2000" dirty="0"/>
              <a:t>)</a:t>
            </a:r>
            <a:r>
              <a:rPr kumimoji="1" lang="ja-JP" altLang="en-US" sz="2400" dirty="0"/>
              <a:t>として、そこから</a:t>
            </a:r>
            <a:r>
              <a:rPr lang="ja-JP" altLang="en-US" sz="2400" dirty="0"/>
              <a:t>右に</a:t>
            </a:r>
            <a:r>
              <a:rPr kumimoji="1" lang="ja-JP" altLang="en-US" sz="2400" dirty="0"/>
              <a:t>いくつ、</a:t>
            </a:r>
            <a:r>
              <a:rPr lang="ja-JP" altLang="en-US" sz="2400" dirty="0"/>
              <a:t>下にい</a:t>
            </a:r>
            <a:endParaRPr lang="en-US" altLang="ja-JP" sz="2400" dirty="0"/>
          </a:p>
          <a:p>
            <a:pPr marL="0" indent="0">
              <a:buNone/>
            </a:pPr>
            <a:r>
              <a:rPr lang="ja-JP" altLang="en-US" sz="2400" dirty="0"/>
              <a:t> くつ移動</a:t>
            </a:r>
            <a:r>
              <a:rPr lang="en-US" altLang="ja-JP" sz="2000" dirty="0"/>
              <a:t>(</a:t>
            </a:r>
            <a:r>
              <a:rPr lang="ja-JP" altLang="en-US" sz="2000" dirty="0"/>
              <a:t>いどう</a:t>
            </a:r>
            <a:r>
              <a:rPr lang="en-US" altLang="ja-JP" sz="2000" dirty="0"/>
              <a:t>)</a:t>
            </a:r>
            <a:r>
              <a:rPr lang="ja-JP" altLang="en-US" sz="2400" dirty="0"/>
              <a:t>したところなのかを示</a:t>
            </a:r>
            <a:r>
              <a:rPr lang="en-US" altLang="ja-JP" sz="2000" dirty="0"/>
              <a:t>(</a:t>
            </a:r>
            <a:r>
              <a:rPr lang="ja-JP" altLang="en-US" sz="2000" dirty="0"/>
              <a:t>しめ</a:t>
            </a:r>
            <a:r>
              <a:rPr lang="en-US" altLang="ja-JP" sz="2000" dirty="0"/>
              <a:t>)</a:t>
            </a:r>
            <a:r>
              <a:rPr lang="ja-JP" altLang="en-US" sz="2400" dirty="0"/>
              <a:t>します。</a:t>
            </a:r>
            <a:endParaRPr lang="en-US" altLang="ja-JP" sz="2400" dirty="0"/>
          </a:p>
          <a:p>
            <a:pPr marL="0" indent="0">
              <a:buNone/>
            </a:pPr>
            <a:endParaRPr lang="en-US" altLang="ja-JP" sz="2400" dirty="0"/>
          </a:p>
          <a:p>
            <a:pPr marL="0" indent="0">
              <a:buNone/>
            </a:pPr>
            <a:r>
              <a:rPr lang="ja-JP" altLang="en-US" sz="2400" dirty="0"/>
              <a:t> 基準からどれだけ移動したかを一つの点「</a:t>
            </a:r>
            <a:r>
              <a:rPr lang="en-US" altLang="ja-JP" sz="2400" dirty="0"/>
              <a:t>px</a:t>
            </a:r>
            <a:r>
              <a:rPr lang="en-US" altLang="ja-JP" sz="2000" dirty="0"/>
              <a:t>(</a:t>
            </a:r>
            <a:r>
              <a:rPr lang="ja-JP" altLang="en-US" sz="2000" dirty="0"/>
              <a:t>ピクセル</a:t>
            </a:r>
            <a:r>
              <a:rPr lang="en-US" altLang="ja-JP" sz="2000" dirty="0"/>
              <a:t>)</a:t>
            </a:r>
            <a:r>
              <a:rPr lang="ja-JP" altLang="en-US" sz="2400" dirty="0"/>
              <a:t>」で示します。</a:t>
            </a:r>
            <a:endParaRPr lang="en-US" altLang="ja-JP" sz="2400" dirty="0"/>
          </a:p>
          <a:p>
            <a:pPr marL="0" indent="0">
              <a:buNone/>
            </a:pPr>
            <a:endParaRPr lang="en-US" altLang="ja-JP" sz="2400" dirty="0"/>
          </a:p>
          <a:p>
            <a:pPr marL="0" indent="0">
              <a:buNone/>
            </a:pPr>
            <a:r>
              <a:rPr lang="ja-JP" altLang="en-US" sz="2400" dirty="0"/>
              <a:t> 左からの位置を「</a:t>
            </a:r>
            <a:r>
              <a:rPr lang="en-US" altLang="ja-JP" sz="2400" dirty="0"/>
              <a:t>left</a:t>
            </a:r>
            <a:r>
              <a:rPr lang="ja-JP" altLang="en-US" sz="2400" dirty="0"/>
              <a:t>」、上からの位置を「</a:t>
            </a:r>
            <a:r>
              <a:rPr lang="en-US" altLang="ja-JP" sz="2400" dirty="0"/>
              <a:t>top</a:t>
            </a:r>
            <a:r>
              <a:rPr lang="ja-JP" altLang="en-US" sz="2400" dirty="0"/>
              <a:t>」に続けて書きます。</a:t>
            </a:r>
            <a:endParaRPr lang="en-US" altLang="ja-JP" sz="2400" dirty="0"/>
          </a:p>
          <a:p>
            <a:pPr marL="0" indent="0">
              <a:buNone/>
            </a:pPr>
            <a:r>
              <a:rPr kumimoji="1" lang="ja-JP" altLang="en-US" sz="2400" dirty="0"/>
              <a:t>　　</a:t>
            </a:r>
            <a:r>
              <a:rPr kumimoji="1" lang="en-US" altLang="ja-JP" sz="2400" dirty="0"/>
              <a:t>	</a:t>
            </a:r>
            <a:r>
              <a:rPr kumimoji="1" lang="ja-JP" altLang="en-US" sz="2400" dirty="0"/>
              <a:t>　　</a:t>
            </a:r>
            <a:endParaRPr kumimoji="1" lang="en-US" altLang="ja-JP" sz="2400" dirty="0"/>
          </a:p>
          <a:p>
            <a:pPr marL="0" indent="0">
              <a:buNone/>
            </a:pPr>
            <a:endParaRPr kumimoji="1" lang="en-US" altLang="ja-JP" dirty="0"/>
          </a:p>
        </p:txBody>
      </p:sp>
    </p:spTree>
    <p:extLst>
      <p:ext uri="{BB962C8B-B14F-4D97-AF65-F5344CB8AC3E}">
        <p14:creationId xmlns:p14="http://schemas.microsoft.com/office/powerpoint/2010/main" val="78913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ゲーム画面の作り方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indent="0">
              <a:buNone/>
            </a:pPr>
            <a:r>
              <a:rPr lang="ja-JP" altLang="en-US" dirty="0"/>
              <a:t>ポイントをソースコードを示</a:t>
            </a:r>
            <a:r>
              <a:rPr lang="en-US" altLang="ja-JP" sz="2400" dirty="0"/>
              <a:t>(</a:t>
            </a:r>
            <a:r>
              <a:rPr lang="ja-JP" altLang="en-US" sz="2400" dirty="0"/>
              <a:t>しめ</a:t>
            </a:r>
            <a:r>
              <a:rPr lang="en-US" altLang="ja-JP" sz="2400" dirty="0"/>
              <a:t>)</a:t>
            </a:r>
            <a:r>
              <a:rPr lang="ja-JP" altLang="en-US" dirty="0"/>
              <a:t>しながら説明します。</a:t>
            </a:r>
            <a:endParaRPr kumimoji="1" lang="ja-JP" altLang="en-US" dirty="0"/>
          </a:p>
        </p:txBody>
      </p:sp>
    </p:spTree>
    <p:extLst>
      <p:ext uri="{BB962C8B-B14F-4D97-AF65-F5344CB8AC3E}">
        <p14:creationId xmlns:p14="http://schemas.microsoft.com/office/powerpoint/2010/main" val="420642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normAutofit/>
          </a:bodyPr>
          <a:lstStyle/>
          <a:p>
            <a:pPr marL="0" indent="0">
              <a:buNone/>
            </a:pPr>
            <a:r>
              <a:rPr kumimoji="1" lang="ja-JP" altLang="en-US" dirty="0"/>
              <a:t>タイトルを表示</a:t>
            </a:r>
            <a:r>
              <a:rPr kumimoji="1" lang="en-US" altLang="ja-JP" sz="2400" dirty="0"/>
              <a:t>(</a:t>
            </a:r>
            <a:r>
              <a:rPr kumimoji="1" lang="ja-JP" altLang="en-US" sz="2400" dirty="0"/>
              <a:t>ひょうじ</a:t>
            </a:r>
            <a:r>
              <a:rPr kumimoji="1" lang="en-US" altLang="ja-JP" sz="2400" dirty="0"/>
              <a:t>)</a:t>
            </a:r>
            <a:r>
              <a:rPr kumimoji="1" lang="ja-JP" altLang="en-US" dirty="0"/>
              <a:t>する</a:t>
            </a:r>
            <a:r>
              <a:rPr lang="ja-JP" altLang="en-US" dirty="0"/>
              <a:t>ところ</a:t>
            </a:r>
            <a:r>
              <a:rPr kumimoji="1" lang="ja-JP" altLang="en-US" dirty="0"/>
              <a:t>を</a:t>
            </a:r>
            <a:r>
              <a:rPr lang="ja-JP" altLang="en-US" dirty="0"/>
              <a:t>つくります。</a:t>
            </a:r>
            <a:endParaRPr lang="en-US" altLang="ja-JP" dirty="0"/>
          </a:p>
          <a:p>
            <a:pPr marL="0" indent="0">
              <a:buNone/>
            </a:pPr>
            <a:endParaRPr kumimoji="1" lang="en-US" altLang="ja-JP" dirty="0"/>
          </a:p>
          <a:p>
            <a:pPr marL="0" indent="0">
              <a:buNone/>
            </a:pPr>
            <a:r>
              <a:rPr lang="ja-JP" altLang="en-US" sz="2400" dirty="0"/>
              <a:t>　</a:t>
            </a:r>
            <a:r>
              <a:rPr lang="en-US" altLang="ja-JP" sz="2400" dirty="0" err="1"/>
              <a:t>position:abusolute</a:t>
            </a:r>
            <a:r>
              <a:rPr lang="en-US" altLang="ja-JP" sz="2400" dirty="0"/>
              <a:t> </a:t>
            </a:r>
            <a:r>
              <a:rPr lang="ja-JP" altLang="en-US" sz="2400" dirty="0"/>
              <a:t>で基準</a:t>
            </a:r>
            <a:r>
              <a:rPr lang="en-US" altLang="ja-JP" sz="2000" dirty="0"/>
              <a:t>(</a:t>
            </a:r>
            <a:r>
              <a:rPr lang="ja-JP" altLang="en-US" sz="2000" dirty="0"/>
              <a:t>きじゅん</a:t>
            </a:r>
            <a:r>
              <a:rPr lang="en-US" altLang="ja-JP" sz="2000" dirty="0"/>
              <a:t>)</a:t>
            </a:r>
            <a:r>
              <a:rPr lang="ja-JP" altLang="en-US" sz="2400" dirty="0"/>
              <a:t>となる場所を指定</a:t>
            </a:r>
            <a:r>
              <a:rPr lang="en-US" altLang="ja-JP" sz="2000" dirty="0"/>
              <a:t>(</a:t>
            </a:r>
            <a:r>
              <a:rPr lang="ja-JP" altLang="en-US" sz="2000" dirty="0"/>
              <a:t>してい</a:t>
            </a:r>
            <a:r>
              <a:rPr lang="en-US" altLang="ja-JP" sz="2000" dirty="0"/>
              <a:t>)</a:t>
            </a:r>
            <a:r>
              <a:rPr lang="ja-JP" altLang="en-US" sz="2400" dirty="0"/>
              <a:t>します。</a:t>
            </a:r>
            <a:endParaRPr lang="en-US" altLang="ja-JP" sz="2400" dirty="0"/>
          </a:p>
          <a:p>
            <a:pPr marL="0" indent="0">
              <a:buNone/>
            </a:pPr>
            <a:r>
              <a:rPr lang="en-US" altLang="ja-JP" sz="2400" dirty="0"/>
              <a:t>    </a:t>
            </a:r>
            <a:r>
              <a:rPr lang="ja-JP" altLang="en-US" sz="2400" dirty="0"/>
              <a:t>今回は左から</a:t>
            </a:r>
            <a:r>
              <a:rPr lang="en-US" altLang="ja-JP" sz="2400" dirty="0"/>
              <a:t>20</a:t>
            </a:r>
            <a:r>
              <a:rPr lang="ja-JP" altLang="en-US" sz="2400" dirty="0"/>
              <a:t>ピクセル、上から</a:t>
            </a:r>
            <a:r>
              <a:rPr lang="en-US" altLang="ja-JP" sz="2400" dirty="0"/>
              <a:t>10</a:t>
            </a:r>
            <a:r>
              <a:rPr lang="ja-JP" altLang="en-US" sz="2400" dirty="0"/>
              <a:t>ピクセルのところを基準にしました。</a:t>
            </a:r>
            <a:endParaRPr lang="en-US" altLang="ja-JP" sz="2400" dirty="0"/>
          </a:p>
          <a:p>
            <a:pPr marL="0" indent="0">
              <a:buNone/>
            </a:pPr>
            <a:r>
              <a:rPr kumimoji="1" lang="en-US" altLang="ja-JP" sz="2400" dirty="0"/>
              <a:t>&lt;body&gt;</a:t>
            </a:r>
          </a:p>
          <a:p>
            <a:pPr marL="0" indent="0">
              <a:buNone/>
            </a:pPr>
            <a:r>
              <a:rPr lang="en-US" altLang="ja-JP" sz="2400" dirty="0"/>
              <a:t>    &lt;div style=“</a:t>
            </a:r>
            <a:r>
              <a:rPr lang="en-US" altLang="ja-JP" sz="2400" b="1" dirty="0" err="1"/>
              <a:t>position:absolute</a:t>
            </a:r>
            <a:r>
              <a:rPr lang="en-US" altLang="ja-JP" sz="2400" dirty="0"/>
              <a:t>; left:20px;top:10px”&gt;</a:t>
            </a:r>
          </a:p>
          <a:p>
            <a:pPr marL="0" indent="0">
              <a:buNone/>
            </a:pPr>
            <a:r>
              <a:rPr kumimoji="1" lang="en-US" altLang="ja-JP" sz="2400" dirty="0"/>
              <a:t>        &lt;h</a:t>
            </a:r>
            <a:r>
              <a:rPr lang="en-US" altLang="ja-JP" sz="2400" dirty="0"/>
              <a:t>1&gt;</a:t>
            </a:r>
            <a:r>
              <a:rPr lang="ja-JP" altLang="en-US" sz="2400" dirty="0"/>
              <a:t>落ちものパズル</a:t>
            </a:r>
            <a:r>
              <a:rPr lang="en-US" altLang="ja-JP" sz="2400" dirty="0"/>
              <a:t>&lt;/h1&gt;</a:t>
            </a:r>
          </a:p>
          <a:p>
            <a:pPr marL="0" indent="0">
              <a:buNone/>
            </a:pPr>
            <a:r>
              <a:rPr kumimoji="1" lang="en-US" altLang="ja-JP" sz="2400" dirty="0"/>
              <a:t>    &lt;/div&gt;</a:t>
            </a:r>
          </a:p>
          <a:p>
            <a:pPr marL="0" indent="0">
              <a:buNone/>
            </a:pPr>
            <a:r>
              <a:rPr lang="en-US" altLang="ja-JP" sz="2400" dirty="0"/>
              <a:t>&lt;/body&gt;</a:t>
            </a:r>
            <a:endParaRPr kumimoji="1" lang="ja-JP" altLang="en-US" sz="2400" dirty="0"/>
          </a:p>
        </p:txBody>
      </p:sp>
    </p:spTree>
    <p:extLst>
      <p:ext uri="{BB962C8B-B14F-4D97-AF65-F5344CB8AC3E}">
        <p14:creationId xmlns:p14="http://schemas.microsoft.com/office/powerpoint/2010/main" val="3784561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normAutofit/>
          </a:bodyPr>
          <a:lstStyle/>
          <a:p>
            <a:pPr marL="0" indent="0">
              <a:buNone/>
            </a:pPr>
            <a:r>
              <a:rPr lang="ja-JP" altLang="en-US" dirty="0"/>
              <a:t>スコアを表示するところをつくります。</a:t>
            </a:r>
            <a:endParaRPr lang="en-US" altLang="ja-JP" dirty="0"/>
          </a:p>
          <a:p>
            <a:pPr marL="0" indent="0">
              <a:buNone/>
            </a:pPr>
            <a:endParaRPr kumimoji="1" lang="en-US" altLang="ja-JP" dirty="0"/>
          </a:p>
          <a:p>
            <a:pPr marL="0" indent="0">
              <a:buNone/>
            </a:pPr>
            <a:r>
              <a:rPr lang="ja-JP" altLang="en-US" sz="2400" dirty="0"/>
              <a:t>スコア部分の幅は</a:t>
            </a:r>
            <a:r>
              <a:rPr lang="en-US" altLang="ja-JP" sz="2400" dirty="0"/>
              <a:t>380px</a:t>
            </a:r>
            <a:r>
              <a:rPr lang="ja-JP" altLang="en-US" sz="2400" dirty="0"/>
              <a:t>で用意します。</a:t>
            </a:r>
            <a:endParaRPr lang="en-US" altLang="ja-JP" sz="2400" dirty="0"/>
          </a:p>
          <a:p>
            <a:pPr marL="0" indent="0">
              <a:buNone/>
            </a:pPr>
            <a:r>
              <a:rPr kumimoji="1" lang="ja-JP" altLang="en-US" sz="2400" dirty="0"/>
              <a:t>「</a:t>
            </a:r>
            <a:r>
              <a:rPr lang="en-US" altLang="ja-JP" sz="2400" dirty="0"/>
              <a:t>id</a:t>
            </a:r>
            <a:r>
              <a:rPr lang="ja-JP" altLang="en-US" sz="2400" dirty="0"/>
              <a:t>」には「</a:t>
            </a:r>
            <a:r>
              <a:rPr lang="en-US" altLang="ja-JP" sz="2400" dirty="0" err="1"/>
              <a:t>tokuten</a:t>
            </a:r>
            <a:r>
              <a:rPr lang="ja-JP" altLang="en-US" sz="2400" dirty="0"/>
              <a:t>」</a:t>
            </a:r>
            <a:r>
              <a:rPr lang="en-US" altLang="ja-JP" sz="2400" dirty="0"/>
              <a:t>(</a:t>
            </a:r>
            <a:r>
              <a:rPr lang="ja-JP" altLang="en-US" sz="2400" dirty="0"/>
              <a:t>とくてん</a:t>
            </a:r>
            <a:r>
              <a:rPr lang="en-US" altLang="ja-JP" sz="2400" dirty="0"/>
              <a:t>)</a:t>
            </a:r>
            <a:r>
              <a:rPr lang="ja-JP" altLang="en-US" sz="2400" dirty="0"/>
              <a:t>という名前を付けて、プログラムから、</a:t>
            </a:r>
            <a:endParaRPr lang="en-US" altLang="ja-JP" sz="2400" dirty="0"/>
          </a:p>
          <a:p>
            <a:pPr marL="0" indent="0">
              <a:buNone/>
            </a:pPr>
            <a:r>
              <a:rPr lang="ja-JP" altLang="en-US" sz="2400" dirty="0"/>
              <a:t>得点</a:t>
            </a:r>
            <a:r>
              <a:rPr lang="en-US" altLang="ja-JP" sz="2400" dirty="0"/>
              <a:t>(</a:t>
            </a:r>
            <a:r>
              <a:rPr lang="ja-JP" altLang="en-US" sz="2400" dirty="0"/>
              <a:t>とくてん</a:t>
            </a:r>
            <a:r>
              <a:rPr lang="en-US" altLang="ja-JP" sz="2400" dirty="0"/>
              <a:t>)</a:t>
            </a:r>
            <a:r>
              <a:rPr lang="ja-JP" altLang="en-US" sz="2400" dirty="0"/>
              <a:t>をこの場所に表示できるようにします。</a:t>
            </a:r>
            <a:endParaRPr lang="en-US" altLang="ja-JP" sz="2400" dirty="0"/>
          </a:p>
          <a:p>
            <a:pPr marL="0" indent="0">
              <a:buNone/>
            </a:pPr>
            <a:endParaRPr kumimoji="1" lang="en-US" altLang="ja-JP" sz="2400" dirty="0"/>
          </a:p>
          <a:p>
            <a:pPr marL="0" indent="0">
              <a:buNone/>
            </a:pPr>
            <a:r>
              <a:rPr lang="en-US" altLang="ja-JP" sz="2400" dirty="0"/>
              <a:t>&lt;div style=“width:380px;”&gt;</a:t>
            </a:r>
          </a:p>
          <a:p>
            <a:pPr marL="0" indent="0">
              <a:buNone/>
            </a:pPr>
            <a:r>
              <a:rPr kumimoji="1" lang="en-US" altLang="ja-JP" sz="2400" dirty="0"/>
              <a:t>    </a:t>
            </a:r>
            <a:r>
              <a:rPr kumimoji="1" lang="ja-JP" altLang="en-US" sz="2400" dirty="0"/>
              <a:t>スコア</a:t>
            </a:r>
            <a:r>
              <a:rPr kumimoji="1" lang="en-US" altLang="ja-JP" sz="2400" dirty="0"/>
              <a:t>:&lt;span </a:t>
            </a:r>
            <a:r>
              <a:rPr kumimoji="1" lang="en-US" altLang="ja-JP" sz="2400" b="1" dirty="0"/>
              <a:t>id=“</a:t>
            </a:r>
            <a:r>
              <a:rPr kumimoji="1" lang="en-US" altLang="ja-JP" sz="2400" b="1" dirty="0" err="1"/>
              <a:t>tokuten</a:t>
            </a:r>
            <a:r>
              <a:rPr kumimoji="1" lang="en-US" altLang="ja-JP" sz="2400" b="1" dirty="0"/>
              <a:t>”</a:t>
            </a:r>
            <a:r>
              <a:rPr kumimoji="1" lang="en-US" altLang="ja-JP" sz="2400" dirty="0"/>
              <a:t>&gt;0&lt;/span&gt;</a:t>
            </a:r>
          </a:p>
          <a:p>
            <a:pPr marL="0" indent="0">
              <a:buNone/>
            </a:pPr>
            <a:r>
              <a:rPr lang="en-US" altLang="ja-JP" sz="2400" dirty="0"/>
              <a:t>&lt;/div&gt;</a:t>
            </a:r>
            <a:endParaRPr kumimoji="1" lang="ja-JP" altLang="en-US" sz="2400" dirty="0"/>
          </a:p>
        </p:txBody>
      </p:sp>
    </p:spTree>
    <p:extLst>
      <p:ext uri="{BB962C8B-B14F-4D97-AF65-F5344CB8AC3E}">
        <p14:creationId xmlns:p14="http://schemas.microsoft.com/office/powerpoint/2010/main" val="171716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a:xfrm>
            <a:off x="838200" y="1825625"/>
            <a:ext cx="10515600" cy="4351338"/>
          </a:xfrm>
        </p:spPr>
        <p:txBody>
          <a:bodyPr>
            <a:noAutofit/>
          </a:bodyPr>
          <a:lstStyle/>
          <a:p>
            <a:pPr marL="0" indent="0">
              <a:buNone/>
            </a:pPr>
            <a:r>
              <a:rPr kumimoji="1" lang="ja-JP" altLang="en-US" dirty="0"/>
              <a:t>ゲームの背景部分をつく</a:t>
            </a:r>
            <a:r>
              <a:rPr lang="ja-JP" altLang="en-US" dirty="0"/>
              <a:t>ります。</a:t>
            </a:r>
            <a:endParaRPr kumimoji="1" lang="en-US" altLang="ja-JP" dirty="0"/>
          </a:p>
          <a:p>
            <a:pPr marL="0" indent="0">
              <a:buNone/>
            </a:pPr>
            <a:endParaRPr lang="en-US" altLang="ja-JP" dirty="0"/>
          </a:p>
          <a:p>
            <a:pPr marL="0" indent="0">
              <a:buNone/>
            </a:pPr>
            <a:r>
              <a:rPr kumimoji="1" lang="ja-JP" altLang="en-US" sz="2400" dirty="0"/>
              <a:t>ゲーム画面は「黒い背景</a:t>
            </a:r>
            <a:r>
              <a:rPr kumimoji="1" lang="en-US" altLang="ja-JP" sz="2000" dirty="0"/>
              <a:t>(</a:t>
            </a:r>
            <a:r>
              <a:rPr kumimoji="1" lang="ja-JP" altLang="en-US" sz="2000" dirty="0"/>
              <a:t>はいけい</a:t>
            </a:r>
            <a:r>
              <a:rPr kumimoji="1" lang="en-US" altLang="ja-JP" sz="2000" dirty="0"/>
              <a:t>)</a:t>
            </a:r>
            <a:r>
              <a:rPr kumimoji="1" lang="ja-JP" altLang="en-US" sz="2400" dirty="0"/>
              <a:t>」と「透明</a:t>
            </a:r>
            <a:r>
              <a:rPr kumimoji="1" lang="en-US" altLang="ja-JP" sz="2000" dirty="0"/>
              <a:t>(</a:t>
            </a:r>
            <a:r>
              <a:rPr kumimoji="1" lang="ja-JP" altLang="en-US" sz="2000" dirty="0"/>
              <a:t>とうめい</a:t>
            </a:r>
            <a:r>
              <a:rPr kumimoji="1" lang="en-US" altLang="ja-JP" sz="2000" dirty="0"/>
              <a:t>)</a:t>
            </a:r>
            <a:r>
              <a:rPr kumimoji="1" lang="ja-JP" altLang="en-US" sz="2400" dirty="0"/>
              <a:t>な背景」を重</a:t>
            </a:r>
            <a:r>
              <a:rPr kumimoji="1" lang="en-US" altLang="ja-JP" sz="2000" dirty="0"/>
              <a:t>(</a:t>
            </a:r>
            <a:r>
              <a:rPr kumimoji="1" lang="ja-JP" altLang="en-US" sz="2000" dirty="0"/>
              <a:t>かさ</a:t>
            </a:r>
            <a:r>
              <a:rPr kumimoji="1" lang="en-US" altLang="ja-JP" sz="2000" dirty="0"/>
              <a:t>)</a:t>
            </a:r>
            <a:r>
              <a:rPr kumimoji="1" lang="ja-JP" altLang="en-US" sz="2400" dirty="0"/>
              <a:t>ねます。</a:t>
            </a:r>
            <a:endParaRPr kumimoji="1" lang="en-US" altLang="ja-JP" sz="2400" dirty="0"/>
          </a:p>
          <a:p>
            <a:pPr marL="0" indent="0">
              <a:buNone/>
            </a:pPr>
            <a:endParaRPr lang="en-US" altLang="ja-JP" sz="2400" dirty="0"/>
          </a:p>
          <a:p>
            <a:pPr marL="0" indent="0">
              <a:buNone/>
            </a:pPr>
            <a:r>
              <a:rPr lang="en-US" altLang="ja-JP" sz="2400" dirty="0"/>
              <a:t>[</a:t>
            </a:r>
            <a:r>
              <a:rPr lang="ja-JP" altLang="en-US" sz="2400" dirty="0"/>
              <a:t>黒い背景</a:t>
            </a:r>
            <a:r>
              <a:rPr lang="en-US" altLang="ja-JP" sz="2400" dirty="0"/>
              <a:t>]</a:t>
            </a:r>
          </a:p>
          <a:p>
            <a:pPr marL="0" indent="0">
              <a:buNone/>
            </a:pPr>
            <a:endParaRPr kumimoji="1" lang="en-US" altLang="ja-JP" sz="2400" dirty="0"/>
          </a:p>
          <a:p>
            <a:pPr marL="0" indent="0">
              <a:buNone/>
            </a:pPr>
            <a:r>
              <a:rPr kumimoji="1" lang="en-US" altLang="ja-JP" sz="2400" dirty="0"/>
              <a:t>&lt;</a:t>
            </a:r>
            <a:r>
              <a:rPr kumimoji="1" lang="en-US" altLang="ja-JP" sz="2400" b="1" dirty="0"/>
              <a:t>canvas id=“back”</a:t>
            </a:r>
            <a:r>
              <a:rPr kumimoji="1" lang="en-US" altLang="ja-JP" sz="2400" dirty="0"/>
              <a:t> width=“240” height=“440”</a:t>
            </a:r>
          </a:p>
          <a:p>
            <a:pPr marL="0" indent="0">
              <a:buNone/>
            </a:pPr>
            <a:r>
              <a:rPr lang="en-US" altLang="ja-JP" sz="2400" dirty="0"/>
              <a:t>    style=“</a:t>
            </a:r>
            <a:r>
              <a:rPr lang="en-US" altLang="ja-JP" sz="2400" dirty="0" err="1"/>
              <a:t>position:absolute</a:t>
            </a:r>
            <a:r>
              <a:rPr lang="en-US" altLang="ja-JP" sz="2400" dirty="0"/>
              <a:t>; left:20px; top:</a:t>
            </a:r>
          </a:p>
          <a:p>
            <a:pPr marL="0" indent="0">
              <a:buNone/>
            </a:pPr>
            <a:r>
              <a:rPr kumimoji="1" lang="en-US" altLang="ja-JP" sz="2400" dirty="0"/>
              <a:t>1</a:t>
            </a:r>
            <a:r>
              <a:rPr lang="en-US" altLang="ja-JP" sz="2400" dirty="0"/>
              <a:t>50px; </a:t>
            </a:r>
            <a:r>
              <a:rPr lang="en-US" altLang="ja-JP" sz="2400" b="1" dirty="0"/>
              <a:t>background-color: black</a:t>
            </a:r>
            <a:r>
              <a:rPr lang="en-US" altLang="ja-JP" sz="2400" dirty="0"/>
              <a:t>”&gt;&lt;/canvas&gt;</a:t>
            </a:r>
            <a:endParaRPr kumimoji="1" lang="ja-JP" altLang="en-US" sz="2400" dirty="0"/>
          </a:p>
        </p:txBody>
      </p:sp>
    </p:spTree>
    <p:extLst>
      <p:ext uri="{BB962C8B-B14F-4D97-AF65-F5344CB8AC3E}">
        <p14:creationId xmlns:p14="http://schemas.microsoft.com/office/powerpoint/2010/main" val="149753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a:xfrm>
            <a:off x="838200" y="352339"/>
            <a:ext cx="10515600" cy="1338350"/>
          </a:xfrm>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a:xfrm>
            <a:off x="838200" y="1825625"/>
            <a:ext cx="10515600" cy="4351338"/>
          </a:xfrm>
        </p:spPr>
        <p:txBody>
          <a:bodyPr>
            <a:normAutofit/>
          </a:bodyPr>
          <a:lstStyle/>
          <a:p>
            <a:pPr marL="0" lvl="0" indent="0">
              <a:buNone/>
            </a:pPr>
            <a:r>
              <a:rPr lang="ja-JP" altLang="en-US" dirty="0">
                <a:solidFill>
                  <a:prstClr val="black"/>
                </a:solidFill>
              </a:rPr>
              <a:t>ゲームのブロックを動かす画面をつくります。</a:t>
            </a:r>
            <a:endParaRPr lang="en-US" altLang="ja-JP" dirty="0">
              <a:solidFill>
                <a:prstClr val="black"/>
              </a:solidFill>
            </a:endParaRPr>
          </a:p>
          <a:p>
            <a:pPr marL="0" indent="0">
              <a:buNone/>
            </a:pPr>
            <a:endParaRPr lang="en-US" altLang="ja-JP" dirty="0"/>
          </a:p>
          <a:p>
            <a:pPr marL="0" indent="0">
              <a:buNone/>
            </a:pPr>
            <a:endParaRPr lang="en-US" altLang="ja-JP" sz="2400" dirty="0"/>
          </a:p>
          <a:p>
            <a:pPr marL="0" indent="0">
              <a:buNone/>
            </a:pPr>
            <a:r>
              <a:rPr lang="en-US" altLang="ja-JP" sz="2400" dirty="0"/>
              <a:t>[</a:t>
            </a:r>
            <a:r>
              <a:rPr lang="ja-JP" altLang="en-US" sz="2400" dirty="0"/>
              <a:t>透明な背景</a:t>
            </a:r>
            <a:r>
              <a:rPr lang="en-US" altLang="ja-JP" sz="2400" dirty="0"/>
              <a:t>]</a:t>
            </a:r>
          </a:p>
          <a:p>
            <a:pPr marL="0" indent="0">
              <a:buNone/>
            </a:pPr>
            <a:endParaRPr kumimoji="1" lang="en-US" altLang="ja-JP" sz="2400" dirty="0"/>
          </a:p>
          <a:p>
            <a:pPr marL="0" lvl="0" indent="0">
              <a:buNone/>
            </a:pPr>
            <a:r>
              <a:rPr lang="en-US" altLang="ja-JP" sz="2400" dirty="0">
                <a:solidFill>
                  <a:prstClr val="black"/>
                </a:solidFill>
              </a:rPr>
              <a:t>&lt;</a:t>
            </a:r>
            <a:r>
              <a:rPr lang="en-US" altLang="ja-JP" sz="2400" b="1" dirty="0">
                <a:solidFill>
                  <a:prstClr val="black"/>
                </a:solidFill>
              </a:rPr>
              <a:t>canvas id=“game” </a:t>
            </a:r>
            <a:r>
              <a:rPr lang="en-US" altLang="ja-JP" sz="2400" dirty="0">
                <a:solidFill>
                  <a:prstClr val="black"/>
                </a:solidFill>
              </a:rPr>
              <a:t>width=“240” height=“440”</a:t>
            </a:r>
          </a:p>
          <a:p>
            <a:pPr marL="0" lvl="0" indent="0">
              <a:buNone/>
            </a:pPr>
            <a:r>
              <a:rPr lang="en-US" altLang="ja-JP" sz="2400" dirty="0">
                <a:solidFill>
                  <a:prstClr val="black"/>
                </a:solidFill>
              </a:rPr>
              <a:t>    style=“</a:t>
            </a:r>
            <a:r>
              <a:rPr lang="en-US" altLang="ja-JP" sz="2400" dirty="0" err="1">
                <a:solidFill>
                  <a:prstClr val="black"/>
                </a:solidFill>
              </a:rPr>
              <a:t>position:absolute</a:t>
            </a:r>
            <a:r>
              <a:rPr lang="en-US" altLang="ja-JP" sz="2400" dirty="0">
                <a:solidFill>
                  <a:prstClr val="black"/>
                </a:solidFill>
              </a:rPr>
              <a:t>; left:20px; top:150px;</a:t>
            </a:r>
            <a:r>
              <a:rPr lang="ja-JP" altLang="en-US" sz="2400" dirty="0">
                <a:solidFill>
                  <a:prstClr val="black"/>
                </a:solidFill>
              </a:rPr>
              <a:t> </a:t>
            </a:r>
            <a:r>
              <a:rPr lang="en-US" altLang="ja-JP" sz="2400" dirty="0">
                <a:solidFill>
                  <a:prstClr val="black"/>
                </a:solidFill>
              </a:rPr>
              <a:t>background</a:t>
            </a:r>
          </a:p>
          <a:p>
            <a:pPr marL="0" lvl="0" indent="0">
              <a:buNone/>
            </a:pPr>
            <a:r>
              <a:rPr lang="en-US" altLang="ja-JP" sz="2400" dirty="0">
                <a:solidFill>
                  <a:prstClr val="black"/>
                </a:solidFill>
              </a:rPr>
              <a:t>-color: </a:t>
            </a:r>
            <a:r>
              <a:rPr lang="en-US" altLang="ja-JP" sz="2400" b="1" dirty="0">
                <a:solidFill>
                  <a:prstClr val="black"/>
                </a:solidFill>
              </a:rPr>
              <a:t>transparent</a:t>
            </a:r>
            <a:r>
              <a:rPr lang="en-US" altLang="ja-JP" sz="2400" dirty="0">
                <a:solidFill>
                  <a:prstClr val="black"/>
                </a:solidFill>
              </a:rPr>
              <a:t>”&gt;&lt;/canvas&gt;</a:t>
            </a:r>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2684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a:xfrm>
            <a:off x="838200" y="1825625"/>
            <a:ext cx="10515600" cy="4351338"/>
          </a:xfrm>
        </p:spPr>
        <p:txBody>
          <a:bodyPr/>
          <a:lstStyle/>
          <a:p>
            <a:pPr marL="0" indent="0">
              <a:buNone/>
            </a:pPr>
            <a:r>
              <a:rPr kumimoji="1" lang="ja-JP" altLang="en-US" dirty="0"/>
              <a:t>次のブロックを表示する場所を</a:t>
            </a:r>
            <a:r>
              <a:rPr lang="ja-JP" altLang="en-US" dirty="0"/>
              <a:t>つくります。</a:t>
            </a:r>
            <a:endParaRPr kumimoji="1" lang="en-US" altLang="ja-JP" dirty="0"/>
          </a:p>
          <a:p>
            <a:pPr marL="0" indent="0">
              <a:buNone/>
            </a:pPr>
            <a:endParaRPr lang="en-US" altLang="ja-JP" dirty="0"/>
          </a:p>
          <a:p>
            <a:pPr marL="0" indent="0">
              <a:buNone/>
            </a:pPr>
            <a:r>
              <a:rPr lang="ja-JP" altLang="en-US" sz="2400" dirty="0"/>
              <a:t>どのようなブロックが落ちてくるのかを表示します。</a:t>
            </a:r>
            <a:endParaRPr lang="en-US" altLang="ja-JP" sz="2400" dirty="0"/>
          </a:p>
          <a:p>
            <a:pPr marL="0" indent="0">
              <a:buNone/>
            </a:pPr>
            <a:endParaRPr lang="en-US" altLang="ja-JP" sz="2400" dirty="0"/>
          </a:p>
          <a:p>
            <a:pPr marL="0" indent="0">
              <a:buNone/>
            </a:pPr>
            <a:r>
              <a:rPr kumimoji="1" lang="en-US" altLang="ja-JP" sz="2400" dirty="0"/>
              <a:t>&lt;</a:t>
            </a:r>
            <a:r>
              <a:rPr kumimoji="1" lang="en-US" altLang="ja-JP" sz="2400" b="1" dirty="0"/>
              <a:t>canvas id=“</a:t>
            </a:r>
            <a:r>
              <a:rPr kumimoji="1" lang="en-US" altLang="ja-JP" sz="2400" b="1" dirty="0" err="1"/>
              <a:t>tsugi</a:t>
            </a:r>
            <a:r>
              <a:rPr kumimoji="1" lang="en-US" altLang="ja-JP" sz="2400" b="1" dirty="0"/>
              <a:t>” </a:t>
            </a:r>
            <a:r>
              <a:rPr kumimoji="1" lang="en-US" altLang="ja-JP" sz="2400" dirty="0"/>
              <a:t>width=“80” height=“80”</a:t>
            </a:r>
          </a:p>
          <a:p>
            <a:pPr marL="0" indent="0">
              <a:buNone/>
            </a:pPr>
            <a:r>
              <a:rPr lang="en-US" altLang="ja-JP" sz="2400" dirty="0"/>
              <a:t>    style=“</a:t>
            </a:r>
            <a:r>
              <a:rPr lang="en-US" altLang="ja-JP" sz="2400" dirty="0" err="1"/>
              <a:t>position:absolute</a:t>
            </a:r>
            <a:r>
              <a:rPr lang="en-US" altLang="ja-JP" sz="2400" dirty="0"/>
              <a:t>; left:300px; top:150px; background-</a:t>
            </a:r>
          </a:p>
          <a:p>
            <a:pPr marL="0" indent="0">
              <a:buNone/>
            </a:pPr>
            <a:r>
              <a:rPr lang="en-US" altLang="ja-JP" sz="2400" dirty="0"/>
              <a:t>color: black”&gt;&lt;/canvas&gt;</a:t>
            </a:r>
            <a:endParaRPr kumimoji="1" lang="ja-JP" altLang="en-US" sz="2400" dirty="0"/>
          </a:p>
        </p:txBody>
      </p:sp>
      <p:pic>
        <p:nvPicPr>
          <p:cNvPr id="5" name="グラフィックス 4" descr="恋をしている顔 (塗りつぶしなし)">
            <a:extLst>
              <a:ext uri="{FF2B5EF4-FFF2-40B4-BE49-F238E27FC236}">
                <a16:creationId xmlns:a16="http://schemas.microsoft.com/office/drawing/2014/main" id="{97B19C8D-5B1B-4165-8AA1-63AABCC9AB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2162" y="5303196"/>
            <a:ext cx="431260" cy="431260"/>
          </a:xfrm>
          <a:prstGeom prst="rect">
            <a:avLst/>
          </a:prstGeom>
        </p:spPr>
      </p:pic>
    </p:spTree>
    <p:extLst>
      <p:ext uri="{BB962C8B-B14F-4D97-AF65-F5344CB8AC3E}">
        <p14:creationId xmlns:p14="http://schemas.microsoft.com/office/powerpoint/2010/main" val="375895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normAutofit/>
          </a:bodyPr>
          <a:lstStyle/>
          <a:p>
            <a:pPr marL="0" indent="0">
              <a:buNone/>
            </a:pPr>
            <a:r>
              <a:rPr lang="ja-JP" altLang="en-US" dirty="0"/>
              <a:t>ゲームスタートのボタンをつくります。</a:t>
            </a:r>
            <a:endParaRPr lang="en-US" altLang="ja-JP" dirty="0"/>
          </a:p>
          <a:p>
            <a:pPr marL="0" indent="0">
              <a:buNone/>
            </a:pPr>
            <a:endParaRPr kumimoji="1" lang="en-US" altLang="ja-JP" dirty="0"/>
          </a:p>
          <a:p>
            <a:pPr marL="0" indent="0">
              <a:buNone/>
            </a:pPr>
            <a:r>
              <a:rPr kumimoji="1" lang="en-US" altLang="ja-JP" sz="2400" dirty="0"/>
              <a:t>(300, 300)</a:t>
            </a:r>
            <a:r>
              <a:rPr kumimoji="1" lang="ja-JP" altLang="en-US" sz="2400" dirty="0"/>
              <a:t>の位置に、</a:t>
            </a:r>
            <a:r>
              <a:rPr lang="ja-JP" altLang="en-US" sz="2400" dirty="0"/>
              <a:t>幅</a:t>
            </a:r>
            <a:r>
              <a:rPr lang="en-US" altLang="ja-JP" sz="2400" dirty="0"/>
              <a:t>80,</a:t>
            </a:r>
            <a:r>
              <a:rPr lang="ja-JP" altLang="en-US" sz="2400" dirty="0"/>
              <a:t>高さ</a:t>
            </a:r>
            <a:r>
              <a:rPr lang="en-US" altLang="ja-JP" sz="2400" dirty="0"/>
              <a:t>50</a:t>
            </a:r>
            <a:r>
              <a:rPr lang="ja-JP" altLang="en-US" sz="2400" dirty="0"/>
              <a:t>として配置します。</a:t>
            </a:r>
            <a:endParaRPr lang="en-US" altLang="ja-JP" sz="2400" dirty="0"/>
          </a:p>
          <a:p>
            <a:pPr marL="0" indent="0">
              <a:buNone/>
            </a:pPr>
            <a:endParaRPr kumimoji="1" lang="en-US" altLang="ja-JP" sz="2400" dirty="0"/>
          </a:p>
          <a:p>
            <a:pPr marL="0" indent="0">
              <a:buNone/>
            </a:pPr>
            <a:r>
              <a:rPr lang="en-US" altLang="ja-JP" sz="2400" dirty="0"/>
              <a:t>&lt;button id=“</a:t>
            </a:r>
            <a:r>
              <a:rPr lang="en-US" altLang="ja-JP" sz="2400" dirty="0" err="1"/>
              <a:t>kaishibtn</a:t>
            </a:r>
            <a:r>
              <a:rPr lang="en-US" altLang="ja-JP" sz="2400" dirty="0"/>
              <a:t>”</a:t>
            </a:r>
          </a:p>
          <a:p>
            <a:pPr marL="0" indent="0">
              <a:buNone/>
            </a:pPr>
            <a:r>
              <a:rPr kumimoji="1" lang="en-US" altLang="ja-JP" sz="2400" dirty="0"/>
              <a:t>    </a:t>
            </a:r>
            <a:r>
              <a:rPr lang="en-US" altLang="ja-JP" sz="2400" dirty="0"/>
              <a:t>style=“position: absolute; left:</a:t>
            </a:r>
            <a:r>
              <a:rPr lang="en-US" altLang="ja-JP" sz="2400" b="1" dirty="0"/>
              <a:t>300</a:t>
            </a:r>
            <a:r>
              <a:rPr lang="en-US" altLang="ja-JP" sz="2400" dirty="0"/>
              <a:t>px; top:</a:t>
            </a:r>
            <a:r>
              <a:rPr lang="en-US" altLang="ja-JP" sz="2400" b="1" dirty="0"/>
              <a:t>300</a:t>
            </a:r>
            <a:r>
              <a:rPr lang="en-US" altLang="ja-JP" sz="2400" dirty="0"/>
              <a:t>px;width:</a:t>
            </a:r>
            <a:r>
              <a:rPr lang="en-US" altLang="ja-JP" sz="2400" b="1" dirty="0"/>
              <a:t>80</a:t>
            </a:r>
            <a:r>
              <a:rPr lang="en-US" altLang="ja-JP" sz="2400" dirty="0"/>
              <a:t>px;</a:t>
            </a:r>
          </a:p>
          <a:p>
            <a:pPr marL="0" indent="0">
              <a:buNone/>
            </a:pPr>
            <a:r>
              <a:rPr kumimoji="1" lang="en-US" altLang="ja-JP" sz="2400" dirty="0"/>
              <a:t>height:</a:t>
            </a:r>
            <a:r>
              <a:rPr kumimoji="1" lang="en-US" altLang="ja-JP" sz="2400" b="1" dirty="0"/>
              <a:t>50</a:t>
            </a:r>
            <a:r>
              <a:rPr kumimoji="1" lang="en-US" altLang="ja-JP" sz="2400" dirty="0"/>
              <a:t>px”&gt;</a:t>
            </a:r>
          </a:p>
          <a:p>
            <a:pPr marL="0" indent="0">
              <a:buNone/>
            </a:pPr>
            <a:r>
              <a:rPr lang="en-US" altLang="ja-JP" sz="2400" dirty="0"/>
              <a:t>    </a:t>
            </a:r>
            <a:r>
              <a:rPr lang="ja-JP" altLang="en-US" sz="2400" dirty="0"/>
              <a:t>ゲーム</a:t>
            </a:r>
            <a:r>
              <a:rPr lang="en-US" altLang="ja-JP" sz="2400" dirty="0"/>
              <a:t>&lt;</a:t>
            </a:r>
            <a:r>
              <a:rPr lang="en-US" altLang="ja-JP" sz="2400" dirty="0" err="1"/>
              <a:t>br</a:t>
            </a:r>
            <a:r>
              <a:rPr lang="en-US" altLang="ja-JP" sz="2400" dirty="0"/>
              <a:t>&gt;</a:t>
            </a:r>
            <a:r>
              <a:rPr lang="ja-JP" altLang="en-US" sz="2400" dirty="0"/>
              <a:t>スタート</a:t>
            </a:r>
            <a:endParaRPr lang="en-US" altLang="ja-JP" sz="2400" dirty="0"/>
          </a:p>
          <a:p>
            <a:pPr marL="0" indent="0">
              <a:buNone/>
            </a:pPr>
            <a:r>
              <a:rPr kumimoji="1" lang="en-US" altLang="ja-JP" sz="2400" dirty="0"/>
              <a:t>&lt;/button&gt;</a:t>
            </a:r>
            <a:endParaRPr kumimoji="1" lang="ja-JP" altLang="en-US" sz="2400" dirty="0"/>
          </a:p>
        </p:txBody>
      </p:sp>
    </p:spTree>
    <p:extLst>
      <p:ext uri="{BB962C8B-B14F-4D97-AF65-F5344CB8AC3E}">
        <p14:creationId xmlns:p14="http://schemas.microsoft.com/office/powerpoint/2010/main" val="91835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00B9A455-9811-4428-BF49-5649FCE4B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151" y="2235012"/>
            <a:ext cx="2860645" cy="4396484"/>
          </a:xfrm>
          <a:prstGeom prst="rect">
            <a:avLst/>
          </a:prstGeom>
        </p:spPr>
      </p:pic>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lstStyle/>
          <a:p>
            <a:pPr marL="0" indent="0">
              <a:buNone/>
            </a:pPr>
            <a:r>
              <a:rPr kumimoji="1" lang="en-US" altLang="ja-JP" dirty="0"/>
              <a:t>HTML</a:t>
            </a:r>
            <a:r>
              <a:rPr kumimoji="1" lang="ja-JP" altLang="en-US" dirty="0"/>
              <a:t>ファイルを実行します。</a:t>
            </a:r>
          </a:p>
        </p:txBody>
      </p:sp>
      <p:sp>
        <p:nvSpPr>
          <p:cNvPr id="6" name="吹き出し: 四角形 5">
            <a:extLst>
              <a:ext uri="{FF2B5EF4-FFF2-40B4-BE49-F238E27FC236}">
                <a16:creationId xmlns:a16="http://schemas.microsoft.com/office/drawing/2014/main" id="{CE71E925-1A49-44D5-A3BE-297EF14E05DB}"/>
              </a:ext>
            </a:extLst>
          </p:cNvPr>
          <p:cNvSpPr/>
          <p:nvPr/>
        </p:nvSpPr>
        <p:spPr>
          <a:xfrm>
            <a:off x="7698297" y="1996580"/>
            <a:ext cx="2919369" cy="653693"/>
          </a:xfrm>
          <a:prstGeom prst="wedgeRectCallout">
            <a:avLst>
              <a:gd name="adj1" fmla="val -107685"/>
              <a:gd name="adj2" fmla="val 29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タイトルが表示された</a:t>
            </a:r>
          </a:p>
        </p:txBody>
      </p:sp>
      <p:sp>
        <p:nvSpPr>
          <p:cNvPr id="10" name="吹き出し: 四角形 9">
            <a:extLst>
              <a:ext uri="{FF2B5EF4-FFF2-40B4-BE49-F238E27FC236}">
                <a16:creationId xmlns:a16="http://schemas.microsoft.com/office/drawing/2014/main" id="{EED60450-2039-493F-8E6D-DABC3BFD86DA}"/>
              </a:ext>
            </a:extLst>
          </p:cNvPr>
          <p:cNvSpPr/>
          <p:nvPr/>
        </p:nvSpPr>
        <p:spPr>
          <a:xfrm>
            <a:off x="294847" y="2650273"/>
            <a:ext cx="2288961" cy="612648"/>
          </a:xfrm>
          <a:prstGeom prst="wedgeRectCallout">
            <a:avLst>
              <a:gd name="adj1" fmla="val 126567"/>
              <a:gd name="adj2" fmla="val -1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スコア</a:t>
            </a:r>
            <a:r>
              <a:rPr kumimoji="1" lang="ja-JP" altLang="en-US" dirty="0"/>
              <a:t>が表示された</a:t>
            </a:r>
          </a:p>
        </p:txBody>
      </p:sp>
      <p:sp>
        <p:nvSpPr>
          <p:cNvPr id="12" name="吹き出し: 四角形 11">
            <a:extLst>
              <a:ext uri="{FF2B5EF4-FFF2-40B4-BE49-F238E27FC236}">
                <a16:creationId xmlns:a16="http://schemas.microsoft.com/office/drawing/2014/main" id="{A26B580E-5788-40B3-9AB4-4F9E116E0E61}"/>
              </a:ext>
            </a:extLst>
          </p:cNvPr>
          <p:cNvSpPr/>
          <p:nvPr/>
        </p:nvSpPr>
        <p:spPr>
          <a:xfrm>
            <a:off x="7977929" y="3187816"/>
            <a:ext cx="2919369" cy="813477"/>
          </a:xfrm>
          <a:prstGeom prst="wedgeRectCallout">
            <a:avLst>
              <a:gd name="adj1" fmla="val -77039"/>
              <a:gd name="adj2" fmla="val -2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次のブロックを表示する場所が表示された</a:t>
            </a:r>
          </a:p>
        </p:txBody>
      </p:sp>
      <p:sp>
        <p:nvSpPr>
          <p:cNvPr id="14" name="吹き出し: 四角形 13">
            <a:extLst>
              <a:ext uri="{FF2B5EF4-FFF2-40B4-BE49-F238E27FC236}">
                <a16:creationId xmlns:a16="http://schemas.microsoft.com/office/drawing/2014/main" id="{BB76732C-FBAB-467A-BEBF-2ACD23894F1E}"/>
              </a:ext>
            </a:extLst>
          </p:cNvPr>
          <p:cNvSpPr/>
          <p:nvPr/>
        </p:nvSpPr>
        <p:spPr>
          <a:xfrm>
            <a:off x="7977929" y="4650278"/>
            <a:ext cx="3137751" cy="718676"/>
          </a:xfrm>
          <a:prstGeom prst="wedgeRectCallout">
            <a:avLst>
              <a:gd name="adj1" fmla="val -75429"/>
              <a:gd name="adj2" fmla="val -678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ゲームスタートのボタンが表示された</a:t>
            </a:r>
          </a:p>
        </p:txBody>
      </p:sp>
      <p:sp>
        <p:nvSpPr>
          <p:cNvPr id="15" name="吹き出し: 四角形 14">
            <a:extLst>
              <a:ext uri="{FF2B5EF4-FFF2-40B4-BE49-F238E27FC236}">
                <a16:creationId xmlns:a16="http://schemas.microsoft.com/office/drawing/2014/main" id="{1714A442-9BEE-4D9F-94B3-11075734A8D8}"/>
              </a:ext>
            </a:extLst>
          </p:cNvPr>
          <p:cNvSpPr/>
          <p:nvPr/>
        </p:nvSpPr>
        <p:spPr>
          <a:xfrm>
            <a:off x="227118" y="4395832"/>
            <a:ext cx="2490915" cy="763650"/>
          </a:xfrm>
          <a:prstGeom prst="wedgeRectCallout">
            <a:avLst>
              <a:gd name="adj1" fmla="val 154432"/>
              <a:gd name="adj2" fmla="val 117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背景とブロックを配置する画面が表示された</a:t>
            </a:r>
            <a:endParaRPr kumimoji="1" lang="ja-JP" altLang="en-US" dirty="0"/>
          </a:p>
        </p:txBody>
      </p:sp>
    </p:spTree>
    <p:extLst>
      <p:ext uri="{BB962C8B-B14F-4D97-AF65-F5344CB8AC3E}">
        <p14:creationId xmlns:p14="http://schemas.microsoft.com/office/powerpoint/2010/main" val="287051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A9184-A8E4-4CD8-8F20-E3A4E820FE92}"/>
              </a:ext>
            </a:extLst>
          </p:cNvPr>
          <p:cNvSpPr>
            <a:spLocks noGrp="1"/>
          </p:cNvSpPr>
          <p:nvPr>
            <p:ph type="title"/>
          </p:nvPr>
        </p:nvSpPr>
        <p:spPr/>
        <p:txBody>
          <a:bodyPr/>
          <a:lstStyle/>
          <a:p>
            <a:pPr algn="ctr"/>
            <a:r>
              <a:rPr lang="ja-JP" altLang="en-US" dirty="0">
                <a:solidFill>
                  <a:prstClr val="black"/>
                </a:solidFill>
              </a:rPr>
              <a:t>ゲーム画面の設計</a:t>
            </a:r>
            <a:endParaRPr kumimoji="1" lang="ja-JP" altLang="en-US" dirty="0"/>
          </a:p>
        </p:txBody>
      </p:sp>
      <p:sp>
        <p:nvSpPr>
          <p:cNvPr id="3" name="コンテンツ プレースホルダー 2">
            <a:extLst>
              <a:ext uri="{FF2B5EF4-FFF2-40B4-BE49-F238E27FC236}">
                <a16:creationId xmlns:a16="http://schemas.microsoft.com/office/drawing/2014/main" id="{1A43DF4E-AFAD-4390-AB6C-B16A15A4CF4C}"/>
              </a:ext>
            </a:extLst>
          </p:cNvPr>
          <p:cNvSpPr>
            <a:spLocks noGrp="1"/>
          </p:cNvSpPr>
          <p:nvPr>
            <p:ph idx="1"/>
          </p:nvPr>
        </p:nvSpPr>
        <p:spPr/>
        <p:txBody>
          <a:bodyPr/>
          <a:lstStyle/>
          <a:p>
            <a:r>
              <a:rPr kumimoji="1" lang="en-US" altLang="ja-JP" dirty="0"/>
              <a:t>HTML</a:t>
            </a:r>
            <a:r>
              <a:rPr kumimoji="1" lang="ja-JP" altLang="en-US" dirty="0"/>
              <a:t>ファイルの「</a:t>
            </a:r>
            <a:r>
              <a:rPr kumimoji="1" lang="en-US" altLang="ja-JP" dirty="0"/>
              <a:t>style</a:t>
            </a:r>
            <a:r>
              <a:rPr kumimoji="1" lang="ja-JP" altLang="en-US" dirty="0"/>
              <a:t>」で「</a:t>
            </a:r>
            <a:r>
              <a:rPr kumimoji="1" lang="en-US" altLang="ja-JP" dirty="0" err="1"/>
              <a:t>position:absolute</a:t>
            </a:r>
            <a:r>
              <a:rPr kumimoji="1" lang="ja-JP" altLang="en-US" dirty="0"/>
              <a:t>」を指定すると、ページの好きな場所に好きな大きさで要素</a:t>
            </a:r>
            <a:r>
              <a:rPr kumimoji="1" lang="en-US" altLang="ja-JP" sz="2400" dirty="0"/>
              <a:t>(</a:t>
            </a:r>
            <a:r>
              <a:rPr kumimoji="1" lang="ja-JP" altLang="en-US" sz="2400" dirty="0"/>
              <a:t>ようそ</a:t>
            </a:r>
            <a:r>
              <a:rPr kumimoji="1" lang="en-US" altLang="ja-JP" sz="2400" dirty="0"/>
              <a:t>)</a:t>
            </a:r>
            <a:r>
              <a:rPr kumimoji="1" lang="ja-JP" altLang="en-US" dirty="0"/>
              <a:t>を配置</a:t>
            </a:r>
            <a:r>
              <a:rPr kumimoji="1" lang="en-US" altLang="ja-JP" sz="2400" dirty="0"/>
              <a:t>(</a:t>
            </a:r>
            <a:r>
              <a:rPr kumimoji="1" lang="ja-JP" altLang="en-US" sz="2400" dirty="0"/>
              <a:t>はいち</a:t>
            </a:r>
            <a:r>
              <a:rPr kumimoji="1" lang="en-US" altLang="ja-JP" sz="2400" dirty="0"/>
              <a:t>)</a:t>
            </a:r>
            <a:r>
              <a:rPr kumimoji="1" lang="ja-JP" altLang="en-US" dirty="0"/>
              <a:t>でき</a:t>
            </a:r>
            <a:r>
              <a:rPr lang="ja-JP" altLang="en-US" dirty="0"/>
              <a:t>ます</a:t>
            </a:r>
            <a:r>
              <a:rPr kumimoji="1" lang="ja-JP" altLang="en-US" dirty="0"/>
              <a:t>。</a:t>
            </a:r>
            <a:endParaRPr kumimoji="1" lang="en-US" altLang="ja-JP" dirty="0"/>
          </a:p>
          <a:p>
            <a:endParaRPr lang="en-US" altLang="ja-JP" dirty="0"/>
          </a:p>
          <a:p>
            <a:r>
              <a:rPr kumimoji="1" lang="ja-JP" altLang="en-US" dirty="0"/>
              <a:t>ゲームではよく使われる方法です。</a:t>
            </a:r>
            <a:endParaRPr kumimoji="1" lang="en-US" altLang="ja-JP" dirty="0"/>
          </a:p>
          <a:p>
            <a:endParaRPr kumimoji="1" lang="ja-JP" altLang="en-US" dirty="0"/>
          </a:p>
        </p:txBody>
      </p:sp>
    </p:spTree>
    <p:extLst>
      <p:ext uri="{BB962C8B-B14F-4D97-AF65-F5344CB8AC3E}">
        <p14:creationId xmlns:p14="http://schemas.microsoft.com/office/powerpoint/2010/main" val="315854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1C04-12D7-49AE-808B-B9A9E692C68D}"/>
              </a:ext>
            </a:extLst>
          </p:cNvPr>
          <p:cNvSpPr>
            <a:spLocks noGrp="1"/>
          </p:cNvSpPr>
          <p:nvPr>
            <p:ph type="title"/>
          </p:nvPr>
        </p:nvSpPr>
        <p:spPr/>
        <p:txBody>
          <a:bodyPr/>
          <a:lstStyle/>
          <a:p>
            <a:pPr algn="ctr"/>
            <a:r>
              <a:rPr kumimoji="1" lang="en-US" altLang="ja-JP" dirty="0"/>
              <a:t>JavaScript</a:t>
            </a:r>
            <a:r>
              <a:rPr kumimoji="1" lang="ja-JP" altLang="en-US" dirty="0"/>
              <a:t>による</a:t>
            </a:r>
            <a:r>
              <a:rPr kumimoji="1" lang="en-US" altLang="ja-JP" dirty="0"/>
              <a:t>Web</a:t>
            </a:r>
            <a:r>
              <a:rPr kumimoji="1" lang="ja-JP" altLang="en-US" dirty="0"/>
              <a:t>ゲームの作成</a:t>
            </a:r>
          </a:p>
        </p:txBody>
      </p:sp>
      <p:sp>
        <p:nvSpPr>
          <p:cNvPr id="3" name="コンテンツ プレースホルダー 2">
            <a:extLst>
              <a:ext uri="{FF2B5EF4-FFF2-40B4-BE49-F238E27FC236}">
                <a16:creationId xmlns:a16="http://schemas.microsoft.com/office/drawing/2014/main" id="{1666C2BD-CFAA-4FB8-B095-E3C02FDEEA85}"/>
              </a:ext>
            </a:extLst>
          </p:cNvPr>
          <p:cNvSpPr>
            <a:spLocks noGrp="1"/>
          </p:cNvSpPr>
          <p:nvPr>
            <p:ph idx="1"/>
          </p:nvPr>
        </p:nvSpPr>
        <p:spPr>
          <a:xfrm>
            <a:off x="838200" y="1825625"/>
            <a:ext cx="10515600" cy="4351338"/>
          </a:xfrm>
        </p:spPr>
        <p:txBody>
          <a:bodyPr>
            <a:normAutofit/>
          </a:bodyPr>
          <a:lstStyle/>
          <a:p>
            <a:r>
              <a:rPr kumimoji="1" lang="ja-JP" altLang="en-US" sz="3600" dirty="0"/>
              <a:t>テッ・アウン・チョー　</a:t>
            </a:r>
            <a:endParaRPr kumimoji="1" lang="en-US" altLang="ja-JP" sz="3600" dirty="0"/>
          </a:p>
          <a:p>
            <a:r>
              <a:rPr lang="ja-JP" altLang="en-US" sz="3600" dirty="0"/>
              <a:t>テー・テー・アウン</a:t>
            </a:r>
            <a:endParaRPr lang="en-US" altLang="ja-JP" sz="3600" dirty="0"/>
          </a:p>
          <a:p>
            <a:r>
              <a:rPr kumimoji="1" lang="ja-JP" altLang="en-US" sz="3600" dirty="0"/>
              <a:t>アウン・ピャエ・ピョー</a:t>
            </a:r>
            <a:endParaRPr kumimoji="1" lang="en-US" altLang="ja-JP" sz="3600" dirty="0"/>
          </a:p>
          <a:p>
            <a:r>
              <a:rPr kumimoji="1" lang="ja-JP" altLang="en-US" sz="3600" dirty="0"/>
              <a:t>ラー・チョー・トゥー</a:t>
            </a:r>
            <a:endParaRPr kumimoji="1" lang="en-US" altLang="ja-JP" sz="3600" dirty="0"/>
          </a:p>
          <a:p>
            <a:r>
              <a:rPr kumimoji="1" lang="ja-JP" altLang="en-US" sz="3600" dirty="0"/>
              <a:t>ヒロ・ナカ・テツ・ヤ</a:t>
            </a:r>
          </a:p>
        </p:txBody>
      </p:sp>
    </p:spTree>
    <p:extLst>
      <p:ext uri="{BB962C8B-B14F-4D97-AF65-F5344CB8AC3E}">
        <p14:creationId xmlns:p14="http://schemas.microsoft.com/office/powerpoint/2010/main" val="217508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                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r>
              <a:rPr lang="ja-JP" altLang="en-US" sz="2800" dirty="0">
                <a:solidFill>
                  <a:prstClr val="black"/>
                </a:solidFill>
              </a:rPr>
              <a:t>を説明します。</a:t>
            </a:r>
            <a:endParaRPr kumimoji="1" lang="ja-JP" altLang="en-US" sz="2800"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indent="0">
              <a:buNone/>
            </a:pPr>
            <a:r>
              <a:rPr lang="ja-JP" altLang="en-US" dirty="0"/>
              <a:t>壁</a:t>
            </a:r>
            <a:r>
              <a:rPr kumimoji="1" lang="ja-JP" altLang="en-US" dirty="0"/>
              <a:t>は</a:t>
            </a:r>
            <a:r>
              <a:rPr kumimoji="1" lang="en-US" altLang="ja-JP" dirty="0"/>
              <a:t>JavaScript</a:t>
            </a:r>
            <a:r>
              <a:rPr kumimoji="1" lang="ja-JP" altLang="en-US" dirty="0"/>
              <a:t>のくりかえし文でつくります。</a:t>
            </a:r>
            <a:endParaRPr kumimoji="1" lang="en-US" altLang="ja-JP" dirty="0"/>
          </a:p>
          <a:p>
            <a:pPr marL="0" indent="0">
              <a:buNone/>
            </a:pPr>
            <a:endParaRPr lang="en-US" altLang="ja-JP" dirty="0"/>
          </a:p>
          <a:p>
            <a:pPr marL="0" indent="0">
              <a:buNone/>
            </a:pPr>
            <a:r>
              <a:rPr lang="ja-JP" altLang="en-US" dirty="0"/>
              <a:t>ひとつのブロックは四角形</a:t>
            </a:r>
            <a:r>
              <a:rPr lang="en-US" altLang="ja-JP" dirty="0"/>
              <a:t>(</a:t>
            </a:r>
            <a:r>
              <a:rPr lang="ja-JP" altLang="en-US" dirty="0"/>
              <a:t>しかくけい</a:t>
            </a:r>
            <a:r>
              <a:rPr lang="en-US" altLang="ja-JP" dirty="0"/>
              <a:t>)</a:t>
            </a:r>
            <a:r>
              <a:rPr lang="ja-JP" altLang="en-US" dirty="0"/>
              <a:t>としてつくります。</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45784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indent="0">
              <a:buNone/>
            </a:pPr>
            <a:r>
              <a:rPr kumimoji="1" lang="ja-JP" altLang="en-US" dirty="0"/>
              <a:t>ページが読み込まれ</a:t>
            </a:r>
            <a:r>
              <a:rPr lang="ja-JP" altLang="en-US" dirty="0"/>
              <a:t>た</a:t>
            </a:r>
            <a:r>
              <a:rPr kumimoji="1" lang="ja-JP" altLang="en-US" dirty="0"/>
              <a:t>ときに、はじめに実行する関数</a:t>
            </a:r>
            <a:r>
              <a:rPr lang="ja-JP" altLang="en-US" dirty="0"/>
              <a:t>を</a:t>
            </a:r>
            <a:endParaRPr lang="en-US" altLang="ja-JP" dirty="0"/>
          </a:p>
          <a:p>
            <a:pPr marL="0" indent="0">
              <a:buNone/>
            </a:pPr>
            <a:r>
              <a:rPr lang="ja-JP" altLang="en-US" dirty="0"/>
              <a:t>つくり</a:t>
            </a:r>
            <a:r>
              <a:rPr kumimoji="1" lang="ja-JP" altLang="en-US" dirty="0"/>
              <a:t>ます。</a:t>
            </a:r>
            <a:endParaRPr kumimoji="1" lang="en-US" altLang="ja-JP" dirty="0"/>
          </a:p>
          <a:p>
            <a:pPr marL="0" lvl="0" indent="0">
              <a:buNone/>
            </a:pPr>
            <a:r>
              <a:rPr lang="ja-JP" altLang="en-US" sz="2400" dirty="0">
                <a:solidFill>
                  <a:prstClr val="black"/>
                </a:solidFill>
              </a:rPr>
              <a:t>関数のなまえは</a:t>
            </a:r>
            <a:r>
              <a:rPr lang="en-US" altLang="ja-JP" sz="2400" dirty="0">
                <a:solidFill>
                  <a:prstClr val="black"/>
                </a:solidFill>
              </a:rPr>
              <a:t>hajime(</a:t>
            </a:r>
            <a:r>
              <a:rPr lang="ja-JP" altLang="en-US" sz="2400" dirty="0">
                <a:solidFill>
                  <a:prstClr val="black"/>
                </a:solidFill>
              </a:rPr>
              <a:t>はじめ</a:t>
            </a:r>
            <a:r>
              <a:rPr lang="en-US" altLang="ja-JP" sz="2400" dirty="0">
                <a:solidFill>
                  <a:prstClr val="black"/>
                </a:solidFill>
              </a:rPr>
              <a:t>)</a:t>
            </a:r>
            <a:r>
              <a:rPr lang="ja-JP" altLang="en-US" sz="2400" dirty="0">
                <a:solidFill>
                  <a:prstClr val="black"/>
                </a:solidFill>
              </a:rPr>
              <a:t>とします。</a:t>
            </a:r>
            <a:endParaRPr lang="en-US" altLang="ja-JP" sz="2400" dirty="0">
              <a:solidFill>
                <a:prstClr val="black"/>
              </a:solidFill>
            </a:endParaRPr>
          </a:p>
          <a:p>
            <a:pPr marL="0" indent="0">
              <a:buNone/>
            </a:pPr>
            <a:endParaRPr lang="en-US" altLang="ja-JP" dirty="0"/>
          </a:p>
          <a:p>
            <a:pPr marL="0" indent="0">
              <a:buNone/>
            </a:pPr>
            <a:r>
              <a:rPr kumimoji="1" lang="en-US" altLang="ja-JP" dirty="0"/>
              <a:t>&lt;body </a:t>
            </a:r>
            <a:r>
              <a:rPr kumimoji="1" lang="en-US" altLang="ja-JP" b="1" dirty="0"/>
              <a:t>onload</a:t>
            </a:r>
            <a:r>
              <a:rPr kumimoji="1" lang="en-US" altLang="ja-JP" dirty="0"/>
              <a:t>=“hajime()”&gt;</a:t>
            </a:r>
          </a:p>
          <a:p>
            <a:pPr marL="0" indent="0">
              <a:buNone/>
            </a:pPr>
            <a:endParaRPr kumimoji="1" lang="en-US" altLang="ja-JP" dirty="0"/>
          </a:p>
          <a:p>
            <a:pPr marL="0" lvl="0" indent="0">
              <a:buNone/>
            </a:pPr>
            <a:r>
              <a:rPr lang="en-US" altLang="ja-JP" dirty="0">
                <a:solidFill>
                  <a:prstClr val="black"/>
                </a:solidFill>
              </a:rPr>
              <a:t>function </a:t>
            </a:r>
            <a:r>
              <a:rPr lang="en-US" altLang="ja-JP" b="1" dirty="0">
                <a:solidFill>
                  <a:prstClr val="black"/>
                </a:solidFill>
              </a:rPr>
              <a:t>hajime() </a:t>
            </a:r>
            <a:r>
              <a:rPr lang="en-US" altLang="ja-JP" dirty="0">
                <a:solidFill>
                  <a:prstClr val="black"/>
                </a:solidFill>
              </a:rPr>
              <a:t>{</a:t>
            </a:r>
          </a:p>
          <a:p>
            <a:pPr marL="0" lvl="0" indent="0">
              <a:buNone/>
            </a:pPr>
            <a:r>
              <a:rPr lang="en-US" altLang="ja-JP" dirty="0">
                <a:solidFill>
                  <a:prstClr val="black"/>
                </a:solidFill>
              </a:rPr>
              <a:t>}</a:t>
            </a:r>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62259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kumimoji="1" lang="en-US" altLang="ja-JP" sz="3000" dirty="0"/>
              <a:t>hajime</a:t>
            </a:r>
            <a:r>
              <a:rPr kumimoji="1" lang="ja-JP" altLang="en-US" sz="3000" dirty="0"/>
              <a:t>関数をつくります。</a:t>
            </a:r>
            <a:endParaRPr kumimoji="1" lang="en-US" altLang="ja-JP" sz="3000" dirty="0"/>
          </a:p>
          <a:p>
            <a:pPr marL="0" indent="0">
              <a:buNone/>
            </a:pPr>
            <a:endParaRPr kumimoji="1" lang="en-US" altLang="ja-JP" dirty="0"/>
          </a:p>
          <a:p>
            <a:pPr marL="0" indent="0">
              <a:buNone/>
            </a:pPr>
            <a:r>
              <a:rPr lang="en-US" altLang="ja-JP" sz="2600" dirty="0"/>
              <a:t>     </a:t>
            </a:r>
            <a:r>
              <a:rPr lang="ja-JP" altLang="en-US" sz="2600" dirty="0"/>
              <a:t>背景の</a:t>
            </a:r>
            <a:r>
              <a:rPr lang="en-US" altLang="ja-JP" sz="2600" dirty="0"/>
              <a:t>Canvas</a:t>
            </a:r>
            <a:r>
              <a:rPr lang="en-US" altLang="ja-JP" sz="2200" dirty="0"/>
              <a:t>(</a:t>
            </a:r>
            <a:r>
              <a:rPr lang="ja-JP" altLang="en-US" sz="2200" dirty="0"/>
              <a:t>きゃんばす</a:t>
            </a:r>
            <a:r>
              <a:rPr lang="en-US" altLang="ja-JP" sz="2600" dirty="0"/>
              <a:t>)</a:t>
            </a:r>
            <a:r>
              <a:rPr lang="ja-JP" altLang="en-US" sz="2600" dirty="0"/>
              <a:t>を取得</a:t>
            </a:r>
            <a:r>
              <a:rPr lang="en-US" altLang="ja-JP" sz="2200" dirty="0"/>
              <a:t>(</a:t>
            </a:r>
            <a:r>
              <a:rPr lang="ja-JP" altLang="en-US" sz="2200" dirty="0"/>
              <a:t>しゅとく</a:t>
            </a:r>
            <a:r>
              <a:rPr lang="en-US" altLang="ja-JP" sz="2600" dirty="0"/>
              <a:t>)</a:t>
            </a:r>
            <a:r>
              <a:rPr lang="ja-JP" altLang="en-US" sz="2600" dirty="0"/>
              <a:t>します。</a:t>
            </a:r>
            <a:endParaRPr kumimoji="1" lang="en-US" altLang="ja-JP" sz="2600" dirty="0"/>
          </a:p>
          <a:p>
            <a:pPr marL="0" indent="0">
              <a:buNone/>
            </a:pPr>
            <a:r>
              <a:rPr lang="en-US" altLang="ja-JP" sz="2600" dirty="0"/>
              <a:t>      &lt;canvas id=“back” …&gt;</a:t>
            </a:r>
            <a:r>
              <a:rPr lang="ja-JP" altLang="en-US" sz="2600" dirty="0"/>
              <a:t>できめた</a:t>
            </a:r>
            <a:r>
              <a:rPr lang="en-US" altLang="ja-JP" sz="2600" dirty="0"/>
              <a:t>”back”</a:t>
            </a:r>
            <a:r>
              <a:rPr lang="ja-JP" altLang="en-US" sz="2600" dirty="0"/>
              <a:t>のキャンバスに</a:t>
            </a:r>
            <a:endParaRPr lang="en-US" altLang="ja-JP" sz="2600" dirty="0"/>
          </a:p>
          <a:p>
            <a:pPr marL="0" indent="0">
              <a:buNone/>
            </a:pPr>
            <a:r>
              <a:rPr lang="ja-JP" altLang="en-US" sz="2600" dirty="0"/>
              <a:t>      壁をかきます。</a:t>
            </a:r>
            <a:endParaRPr lang="en-US" altLang="ja-JP" sz="2600" dirty="0"/>
          </a:p>
          <a:p>
            <a:pPr marL="0" indent="0">
              <a:buNone/>
            </a:pPr>
            <a:endParaRPr lang="en-US" altLang="ja-JP" sz="2400" dirty="0"/>
          </a:p>
          <a:p>
            <a:pPr marL="0" indent="0">
              <a:buNone/>
            </a:pPr>
            <a:r>
              <a:rPr lang="en-US" altLang="ja-JP" sz="2600" dirty="0"/>
              <a:t>function hajime() {</a:t>
            </a:r>
          </a:p>
          <a:p>
            <a:pPr marL="0" indent="0">
              <a:buNone/>
            </a:pPr>
            <a:r>
              <a:rPr lang="en-US" altLang="ja-JP" sz="2600" dirty="0"/>
              <a:t>    </a:t>
            </a:r>
            <a:r>
              <a:rPr lang="en-US" altLang="ja-JP" sz="2600" dirty="0" err="1"/>
              <a:t>backgamen</a:t>
            </a:r>
            <a:r>
              <a:rPr lang="en-US" altLang="ja-JP" sz="2600" dirty="0"/>
              <a:t> = </a:t>
            </a:r>
            <a:r>
              <a:rPr lang="en-US" altLang="ja-JP" sz="2600" dirty="0" err="1"/>
              <a:t>document.getElementById</a:t>
            </a:r>
            <a:r>
              <a:rPr lang="en-US" altLang="ja-JP" sz="2600" dirty="0"/>
              <a:t>(‘</a:t>
            </a:r>
            <a:r>
              <a:rPr lang="en-US" altLang="ja-JP" sz="2600" b="1" dirty="0"/>
              <a:t>back</a:t>
            </a:r>
            <a:r>
              <a:rPr lang="en-US" altLang="ja-JP" sz="2600" dirty="0"/>
              <a:t>’);</a:t>
            </a:r>
          </a:p>
          <a:p>
            <a:pPr marL="0" indent="0">
              <a:buNone/>
            </a:pPr>
            <a:r>
              <a:rPr lang="en-US" altLang="ja-JP" sz="2600" dirty="0"/>
              <a:t>    </a:t>
            </a:r>
            <a:r>
              <a:rPr lang="en-US" altLang="ja-JP" sz="2600" dirty="0" err="1"/>
              <a:t>cb</a:t>
            </a:r>
            <a:r>
              <a:rPr lang="en-US" altLang="ja-JP" sz="2600" dirty="0"/>
              <a:t> = </a:t>
            </a:r>
            <a:r>
              <a:rPr lang="en-US" altLang="ja-JP" sz="2600" dirty="0" err="1"/>
              <a:t>backgamen.getContext</a:t>
            </a:r>
            <a:r>
              <a:rPr lang="en-US" altLang="ja-JP" sz="2600" dirty="0"/>
              <a:t>(‘2d’);</a:t>
            </a:r>
          </a:p>
          <a:p>
            <a:pPr marL="0" indent="0">
              <a:buNone/>
            </a:pPr>
            <a:r>
              <a:rPr kumimoji="1" lang="en-US" altLang="ja-JP" sz="2600" dirty="0"/>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10552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lvl="0" indent="0">
              <a:buNone/>
            </a:pPr>
            <a:r>
              <a:rPr lang="en-US" altLang="ja-JP" dirty="0">
                <a:solidFill>
                  <a:prstClr val="black"/>
                </a:solidFill>
              </a:rPr>
              <a:t>hajime</a:t>
            </a:r>
            <a:r>
              <a:rPr lang="ja-JP" altLang="en-US" dirty="0">
                <a:solidFill>
                  <a:prstClr val="black"/>
                </a:solidFill>
              </a:rPr>
              <a:t>関数をつくります。</a:t>
            </a:r>
            <a:endParaRPr lang="en-US" altLang="ja-JP" dirty="0">
              <a:solidFill>
                <a:prstClr val="black"/>
              </a:solidFill>
            </a:endParaRPr>
          </a:p>
          <a:p>
            <a:pPr marL="0" lvl="0" indent="0">
              <a:buNone/>
            </a:pPr>
            <a:endParaRPr lang="en-US" altLang="ja-JP" dirty="0">
              <a:solidFill>
                <a:prstClr val="black"/>
              </a:solidFill>
            </a:endParaRPr>
          </a:p>
          <a:p>
            <a:pPr marL="0" lvl="0" indent="0">
              <a:buNone/>
            </a:pPr>
            <a:r>
              <a:rPr lang="ja-JP" altLang="en-US" sz="2400" dirty="0">
                <a:solidFill>
                  <a:prstClr val="black"/>
                </a:solidFill>
              </a:rPr>
              <a:t>壁の色をきめます。</a:t>
            </a: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r>
              <a:rPr lang="en-US" altLang="ja-JP" sz="2400" dirty="0">
                <a:solidFill>
                  <a:prstClr val="black"/>
                </a:solidFill>
              </a:rPr>
              <a:t>function hajime() {</a:t>
            </a:r>
          </a:p>
          <a:p>
            <a:pPr marL="0" lvl="0" indent="0">
              <a:buNone/>
            </a:pPr>
            <a:r>
              <a:rPr lang="en-US" altLang="ja-JP" sz="2400" dirty="0">
                <a:solidFill>
                  <a:prstClr val="black"/>
                </a:solidFill>
              </a:rPr>
              <a:t>    </a:t>
            </a:r>
            <a:r>
              <a:rPr lang="en-US" altLang="ja-JP" sz="2400" dirty="0" err="1">
                <a:solidFill>
                  <a:prstClr val="black"/>
                </a:solidFill>
              </a:rPr>
              <a:t>backgamen</a:t>
            </a:r>
            <a:r>
              <a:rPr lang="en-US" altLang="ja-JP" sz="2400" dirty="0">
                <a:solidFill>
                  <a:prstClr val="black"/>
                </a:solidFill>
              </a:rPr>
              <a:t> = </a:t>
            </a:r>
            <a:r>
              <a:rPr lang="en-US" altLang="ja-JP" sz="2400" dirty="0" err="1">
                <a:solidFill>
                  <a:prstClr val="black"/>
                </a:solidFill>
              </a:rPr>
              <a:t>document.getElementById</a:t>
            </a:r>
            <a:r>
              <a:rPr lang="en-US" altLang="ja-JP" sz="2400" dirty="0">
                <a:solidFill>
                  <a:prstClr val="black"/>
                </a:solidFill>
              </a:rPr>
              <a:t>(‘back’);</a:t>
            </a:r>
          </a:p>
          <a:p>
            <a:pPr marL="0" lvl="0" indent="0">
              <a:buNone/>
            </a:pPr>
            <a:r>
              <a:rPr lang="en-US" altLang="ja-JP" sz="2400" dirty="0">
                <a:solidFill>
                  <a:prstClr val="black"/>
                </a:solidFill>
              </a:rPr>
              <a:t>    </a:t>
            </a:r>
            <a:r>
              <a:rPr lang="en-US" altLang="ja-JP" sz="2400" dirty="0" err="1">
                <a:solidFill>
                  <a:prstClr val="black"/>
                </a:solidFill>
              </a:rPr>
              <a:t>cb</a:t>
            </a:r>
            <a:r>
              <a:rPr lang="en-US" altLang="ja-JP" sz="2400" dirty="0">
                <a:solidFill>
                  <a:prstClr val="black"/>
                </a:solidFill>
              </a:rPr>
              <a:t> = </a:t>
            </a:r>
            <a:r>
              <a:rPr lang="en-US" altLang="ja-JP" sz="2400" dirty="0" err="1">
                <a:solidFill>
                  <a:prstClr val="black"/>
                </a:solidFill>
              </a:rPr>
              <a:t>backgamen.getContext</a:t>
            </a:r>
            <a:r>
              <a:rPr lang="en-US" altLang="ja-JP" sz="2400" dirty="0">
                <a:solidFill>
                  <a:prstClr val="black"/>
                </a:solidFill>
              </a:rPr>
              <a:t>(‘2d’);</a:t>
            </a:r>
          </a:p>
          <a:p>
            <a:pPr marL="0" lvl="0" indent="0">
              <a:buNone/>
            </a:pPr>
            <a:r>
              <a:rPr lang="en-US" altLang="ja-JP" sz="2400" b="1" dirty="0">
                <a:solidFill>
                  <a:prstClr val="black"/>
                </a:solidFill>
              </a:rPr>
              <a:t>    </a:t>
            </a:r>
            <a:r>
              <a:rPr lang="en-US" altLang="ja-JP" sz="2400" b="1" dirty="0" err="1">
                <a:solidFill>
                  <a:prstClr val="black"/>
                </a:solidFill>
              </a:rPr>
              <a:t>cb.fillstyle</a:t>
            </a:r>
            <a:r>
              <a:rPr lang="en-US" altLang="ja-JP" sz="2400" b="1" dirty="0">
                <a:solidFill>
                  <a:prstClr val="black"/>
                </a:solidFill>
              </a:rPr>
              <a:t> = ‘#CCCCCC’;</a:t>
            </a:r>
          </a:p>
          <a:p>
            <a:pPr marL="0" lvl="0" indent="0">
              <a:buNone/>
            </a:pPr>
            <a:r>
              <a:rPr lang="en-US" altLang="ja-JP" sz="2400" dirty="0">
                <a:solidFill>
                  <a:prstClr val="black"/>
                </a:solidFill>
              </a:rPr>
              <a:t>}</a:t>
            </a:r>
          </a:p>
          <a:p>
            <a:pPr marL="0" lvl="0" indent="0">
              <a:buNone/>
            </a:pP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endParaRPr lang="en-US" altLang="ja-JP" dirty="0">
              <a:solidFill>
                <a:prstClr val="black"/>
              </a:solidFill>
            </a:endParaRPr>
          </a:p>
          <a:p>
            <a:pPr marL="0" indent="0">
              <a:buNone/>
            </a:pPr>
            <a:endParaRPr kumimoji="1" lang="ja-JP" altLang="en-US" dirty="0"/>
          </a:p>
        </p:txBody>
      </p:sp>
    </p:spTree>
    <p:extLst>
      <p:ext uri="{BB962C8B-B14F-4D97-AF65-F5344CB8AC3E}">
        <p14:creationId xmlns:p14="http://schemas.microsoft.com/office/powerpoint/2010/main" val="92512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838200" y="1825625"/>
            <a:ext cx="10515600" cy="4351338"/>
          </a:xfrm>
        </p:spPr>
        <p:txBody>
          <a:bodyPr>
            <a:normAutofit lnSpcReduction="10000"/>
          </a:bodyPr>
          <a:lstStyle/>
          <a:p>
            <a:pPr marL="0" lvl="0" indent="0">
              <a:buNone/>
            </a:pPr>
            <a:r>
              <a:rPr lang="en-US" altLang="ja-JP" dirty="0">
                <a:solidFill>
                  <a:prstClr val="black"/>
                </a:solidFill>
              </a:rPr>
              <a:t>hajime</a:t>
            </a:r>
            <a:r>
              <a:rPr lang="ja-JP" altLang="en-US" dirty="0">
                <a:solidFill>
                  <a:prstClr val="black"/>
                </a:solidFill>
              </a:rPr>
              <a:t>関数をつくります。</a:t>
            </a:r>
            <a:endParaRPr lang="en-US" altLang="ja-JP" dirty="0">
              <a:solidFill>
                <a:prstClr val="black"/>
              </a:solidFill>
            </a:endParaRPr>
          </a:p>
          <a:p>
            <a:pPr marL="0" lvl="0" indent="0">
              <a:buNone/>
            </a:pPr>
            <a:endParaRPr lang="en-US" altLang="ja-JP" dirty="0">
              <a:solidFill>
                <a:prstClr val="black"/>
              </a:solidFill>
            </a:endParaRPr>
          </a:p>
          <a:p>
            <a:pPr marL="0" lvl="0" indent="0">
              <a:buNone/>
            </a:pPr>
            <a:r>
              <a:rPr lang="ja-JP" altLang="en-US" sz="2400" dirty="0">
                <a:solidFill>
                  <a:prstClr val="black"/>
                </a:solidFill>
              </a:rPr>
              <a:t>壁の線の色と太さををきめます。</a:t>
            </a: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r>
              <a:rPr lang="en-US" altLang="ja-JP" sz="2400" dirty="0">
                <a:solidFill>
                  <a:prstClr val="black"/>
                </a:solidFill>
              </a:rPr>
              <a:t> function hajime() {</a:t>
            </a:r>
          </a:p>
          <a:p>
            <a:pPr marL="0" lvl="0" indent="0">
              <a:buNone/>
            </a:pPr>
            <a:r>
              <a:rPr lang="en-US" altLang="ja-JP" sz="2400" dirty="0">
                <a:solidFill>
                  <a:prstClr val="black"/>
                </a:solidFill>
              </a:rPr>
              <a:t>    …</a:t>
            </a:r>
          </a:p>
          <a:p>
            <a:pPr marL="0" lvl="0" indent="0">
              <a:buNone/>
            </a:pPr>
            <a:r>
              <a:rPr lang="en-US" altLang="ja-JP" sz="2400" dirty="0">
                <a:solidFill>
                  <a:prstClr val="black"/>
                </a:solidFill>
              </a:rPr>
              <a:t>    </a:t>
            </a:r>
            <a:r>
              <a:rPr lang="en-US" altLang="ja-JP" sz="2400" dirty="0" err="1">
                <a:solidFill>
                  <a:prstClr val="black"/>
                </a:solidFill>
              </a:rPr>
              <a:t>cb.fillstyle</a:t>
            </a:r>
            <a:r>
              <a:rPr lang="en-US" altLang="ja-JP" sz="2400" dirty="0">
                <a:solidFill>
                  <a:prstClr val="black"/>
                </a:solidFill>
              </a:rPr>
              <a:t> = ‘#CCCCCC’;</a:t>
            </a:r>
          </a:p>
          <a:p>
            <a:pPr marL="0" lvl="0" indent="0">
              <a:buNone/>
            </a:pPr>
            <a:r>
              <a:rPr lang="en-US" altLang="ja-JP" sz="2400" b="1" dirty="0">
                <a:solidFill>
                  <a:prstClr val="black"/>
                </a:solidFill>
              </a:rPr>
              <a:t>    </a:t>
            </a:r>
            <a:r>
              <a:rPr lang="en-US" altLang="ja-JP" sz="2400" b="1" dirty="0" err="1">
                <a:solidFill>
                  <a:prstClr val="black"/>
                </a:solidFill>
              </a:rPr>
              <a:t>cb.strokeStyle</a:t>
            </a:r>
            <a:r>
              <a:rPr lang="en-US" altLang="ja-JP" sz="2400" b="1" dirty="0">
                <a:solidFill>
                  <a:prstClr val="black"/>
                </a:solidFill>
              </a:rPr>
              <a:t> = ‘#333333’</a:t>
            </a:r>
          </a:p>
          <a:p>
            <a:pPr marL="0" lvl="0" indent="0">
              <a:buNone/>
            </a:pPr>
            <a:r>
              <a:rPr lang="en-US" altLang="ja-JP" sz="2400" b="1" dirty="0">
                <a:solidFill>
                  <a:prstClr val="black"/>
                </a:solidFill>
              </a:rPr>
              <a:t>    </a:t>
            </a:r>
            <a:r>
              <a:rPr lang="en-US" altLang="ja-JP" sz="2400" b="1" dirty="0" err="1">
                <a:solidFill>
                  <a:prstClr val="black"/>
                </a:solidFill>
              </a:rPr>
              <a:t>cb.linewidth</a:t>
            </a:r>
            <a:r>
              <a:rPr lang="en-US" altLang="ja-JP" sz="2400" b="1" dirty="0">
                <a:solidFill>
                  <a:prstClr val="black"/>
                </a:solidFill>
              </a:rPr>
              <a:t> = 3;</a:t>
            </a:r>
          </a:p>
          <a:p>
            <a:pPr marL="0" lvl="0" indent="0">
              <a:buNone/>
            </a:pPr>
            <a:r>
              <a:rPr lang="en-US" altLang="ja-JP" sz="2400" dirty="0">
                <a:solidFill>
                  <a:prstClr val="black"/>
                </a:solidFill>
              </a:rPr>
              <a:t>}</a:t>
            </a:r>
          </a:p>
          <a:p>
            <a:pPr marL="0" lvl="0" indent="0">
              <a:buNone/>
            </a:pP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endParaRPr lang="en-US" altLang="ja-JP" dirty="0">
              <a:solidFill>
                <a:prstClr val="black"/>
              </a:solidFill>
            </a:endParaRPr>
          </a:p>
          <a:p>
            <a:pPr marL="0" indent="0">
              <a:buNone/>
            </a:pPr>
            <a:endParaRPr kumimoji="1" lang="ja-JP" altLang="en-US" dirty="0"/>
          </a:p>
        </p:txBody>
      </p:sp>
    </p:spTree>
    <p:extLst>
      <p:ext uri="{BB962C8B-B14F-4D97-AF65-F5344CB8AC3E}">
        <p14:creationId xmlns:p14="http://schemas.microsoft.com/office/powerpoint/2010/main" val="19896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838200" y="1825625"/>
            <a:ext cx="10515600" cy="4351338"/>
          </a:xfrm>
        </p:spPr>
        <p:txBody>
          <a:bodyPr>
            <a:normAutofit lnSpcReduction="10000"/>
          </a:bodyPr>
          <a:lstStyle/>
          <a:p>
            <a:pPr marL="0" lvl="0" indent="0">
              <a:buNone/>
            </a:pPr>
            <a:r>
              <a:rPr lang="en-US" altLang="ja-JP" dirty="0">
                <a:solidFill>
                  <a:prstClr val="black"/>
                </a:solidFill>
              </a:rPr>
              <a:t>hajime</a:t>
            </a:r>
            <a:r>
              <a:rPr lang="ja-JP" altLang="en-US" dirty="0">
                <a:solidFill>
                  <a:prstClr val="black"/>
                </a:solidFill>
              </a:rPr>
              <a:t>関数をつくります。</a:t>
            </a:r>
            <a:endParaRPr lang="en-US" altLang="ja-JP" dirty="0">
              <a:solidFill>
                <a:prstClr val="black"/>
              </a:solidFill>
            </a:endParaRPr>
          </a:p>
          <a:p>
            <a:pPr marL="0" lvl="0" indent="0">
              <a:buNone/>
            </a:pPr>
            <a:endParaRPr lang="en-US" altLang="ja-JP" dirty="0">
              <a:solidFill>
                <a:prstClr val="black"/>
              </a:solidFill>
            </a:endParaRPr>
          </a:p>
          <a:p>
            <a:pPr marL="0" lvl="0" indent="0">
              <a:buNone/>
            </a:pPr>
            <a:r>
              <a:rPr lang="ja-JP" altLang="en-US" sz="2400" dirty="0">
                <a:solidFill>
                  <a:prstClr val="black"/>
                </a:solidFill>
              </a:rPr>
              <a:t>四角形に色をつけて、まわりの線をかきます。</a:t>
            </a: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r>
              <a:rPr lang="en-US" altLang="ja-JP" sz="2400" dirty="0">
                <a:solidFill>
                  <a:prstClr val="black"/>
                </a:solidFill>
              </a:rPr>
              <a:t> function hajime() {</a:t>
            </a:r>
          </a:p>
          <a:p>
            <a:pPr marL="0" lvl="0" indent="0">
              <a:buNone/>
            </a:pPr>
            <a:r>
              <a:rPr lang="en-US" altLang="ja-JP" sz="2400" dirty="0">
                <a:solidFill>
                  <a:prstClr val="black"/>
                </a:solidFill>
              </a:rPr>
              <a:t>    …</a:t>
            </a:r>
          </a:p>
          <a:p>
            <a:pPr marL="0" lvl="0" indent="0">
              <a:buNone/>
            </a:pPr>
            <a:r>
              <a:rPr lang="ja-JP" altLang="en-US" sz="2400" dirty="0">
                <a:solidFill>
                  <a:prstClr val="black"/>
                </a:solidFill>
              </a:rPr>
              <a:t>    </a:t>
            </a:r>
            <a:r>
              <a:rPr lang="en-US" altLang="ja-JP" sz="2400" dirty="0" err="1">
                <a:solidFill>
                  <a:prstClr val="black"/>
                </a:solidFill>
              </a:rPr>
              <a:t>cb.linewidth</a:t>
            </a:r>
            <a:r>
              <a:rPr lang="en-US" altLang="ja-JP" sz="2400" dirty="0">
                <a:solidFill>
                  <a:prstClr val="black"/>
                </a:solidFill>
              </a:rPr>
              <a:t> = 3;</a:t>
            </a:r>
          </a:p>
          <a:p>
            <a:pPr marL="0" lvl="0" indent="0">
              <a:buNone/>
            </a:pPr>
            <a:r>
              <a:rPr lang="en-US" altLang="ja-JP" sz="2400" dirty="0">
                <a:solidFill>
                  <a:prstClr val="black"/>
                </a:solidFill>
              </a:rPr>
              <a:t>    </a:t>
            </a:r>
            <a:r>
              <a:rPr lang="en-US" altLang="ja-JP" sz="2400" b="1" dirty="0" err="1">
                <a:solidFill>
                  <a:prstClr val="black"/>
                </a:solidFill>
              </a:rPr>
              <a:t>cb.fillRect</a:t>
            </a:r>
            <a:r>
              <a:rPr lang="en-US" altLang="ja-JP" sz="2400" b="1" dirty="0">
                <a:solidFill>
                  <a:prstClr val="black"/>
                </a:solidFill>
              </a:rPr>
              <a:t>(0,0,20,20);</a:t>
            </a:r>
          </a:p>
          <a:p>
            <a:pPr marL="0" lvl="0" indent="0">
              <a:buNone/>
            </a:pPr>
            <a:r>
              <a:rPr lang="en-US" altLang="ja-JP" sz="2400" b="1" dirty="0">
                <a:solidFill>
                  <a:prstClr val="black"/>
                </a:solidFill>
              </a:rPr>
              <a:t>    </a:t>
            </a:r>
            <a:r>
              <a:rPr lang="en-US" altLang="ja-JP" sz="2400" b="1" dirty="0" err="1">
                <a:solidFill>
                  <a:prstClr val="black"/>
                </a:solidFill>
              </a:rPr>
              <a:t>cb.strokeRect</a:t>
            </a:r>
            <a:r>
              <a:rPr lang="en-US" altLang="ja-JP" sz="2400" b="1" dirty="0">
                <a:solidFill>
                  <a:prstClr val="black"/>
                </a:solidFill>
              </a:rPr>
              <a:t>(0,0,20,20);</a:t>
            </a:r>
          </a:p>
          <a:p>
            <a:pPr marL="0" lvl="0" indent="0">
              <a:buNone/>
            </a:pPr>
            <a:r>
              <a:rPr lang="en-US" altLang="ja-JP" sz="2400" dirty="0">
                <a:solidFill>
                  <a:prstClr val="black"/>
                </a:solidFill>
              </a:rPr>
              <a:t>}</a:t>
            </a:r>
          </a:p>
          <a:p>
            <a:pPr marL="0" lvl="0" indent="0">
              <a:buNone/>
            </a:pP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endParaRPr lang="en-US" altLang="ja-JP" dirty="0">
              <a:solidFill>
                <a:prstClr val="black"/>
              </a:solidFill>
            </a:endParaRPr>
          </a:p>
          <a:p>
            <a:pPr marL="0" indent="0">
              <a:buNone/>
            </a:pPr>
            <a:endParaRPr kumimoji="1" lang="ja-JP" altLang="en-US" dirty="0"/>
          </a:p>
        </p:txBody>
      </p:sp>
      <p:pic>
        <p:nvPicPr>
          <p:cNvPr id="5" name="グラフィックス 4" descr="ハート">
            <a:extLst>
              <a:ext uri="{FF2B5EF4-FFF2-40B4-BE49-F238E27FC236}">
                <a16:creationId xmlns:a16="http://schemas.microsoft.com/office/drawing/2014/main" id="{1F9E1B7A-D358-4941-ABDC-B4DDDCE0CD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39632" y="5229301"/>
            <a:ext cx="296589" cy="296589"/>
          </a:xfrm>
          <a:prstGeom prst="rect">
            <a:avLst/>
          </a:prstGeom>
        </p:spPr>
      </p:pic>
    </p:spTree>
    <p:extLst>
      <p:ext uri="{BB962C8B-B14F-4D97-AF65-F5344CB8AC3E}">
        <p14:creationId xmlns:p14="http://schemas.microsoft.com/office/powerpoint/2010/main" val="173778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lnSpcReduction="10000"/>
          </a:bodyPr>
          <a:lstStyle/>
          <a:p>
            <a:pPr marL="0" indent="0">
              <a:buNone/>
            </a:pPr>
            <a:r>
              <a:rPr kumimoji="1" lang="ja-JP" altLang="en-US" dirty="0"/>
              <a:t>左の壁をかきます。</a:t>
            </a:r>
            <a:endParaRPr kumimoji="1" lang="en-US" altLang="ja-JP" dirty="0"/>
          </a:p>
          <a:p>
            <a:pPr marL="0" indent="0">
              <a:buNone/>
            </a:pPr>
            <a:endParaRPr lang="en-US" altLang="ja-JP" dirty="0"/>
          </a:p>
          <a:p>
            <a:pPr marL="0" indent="0">
              <a:buNone/>
            </a:pPr>
            <a:r>
              <a:rPr kumimoji="1" lang="en-US" altLang="ja-JP" sz="2400" dirty="0"/>
              <a:t>x</a:t>
            </a:r>
            <a:r>
              <a:rPr kumimoji="1" lang="ja-JP" altLang="en-US" sz="2400" dirty="0"/>
              <a:t>座標</a:t>
            </a:r>
            <a:r>
              <a:rPr kumimoji="1" lang="en-US" altLang="ja-JP" sz="2000" dirty="0"/>
              <a:t>(</a:t>
            </a:r>
            <a:r>
              <a:rPr kumimoji="1" lang="ja-JP" altLang="en-US" sz="2000" dirty="0"/>
              <a:t>えっくすざひょう</a:t>
            </a:r>
            <a:r>
              <a:rPr kumimoji="1" lang="en-US" altLang="ja-JP" sz="2000" dirty="0"/>
              <a:t>)</a:t>
            </a:r>
            <a:r>
              <a:rPr kumimoji="1" lang="ja-JP" altLang="en-US" sz="2400" dirty="0"/>
              <a:t>と</a:t>
            </a:r>
            <a:r>
              <a:rPr kumimoji="1" lang="en-US" altLang="ja-JP" sz="2400" dirty="0"/>
              <a:t>y</a:t>
            </a:r>
            <a:r>
              <a:rPr kumimoji="1" lang="ja-JP" altLang="en-US" sz="2400" dirty="0"/>
              <a:t>座標</a:t>
            </a:r>
            <a:r>
              <a:rPr kumimoji="1" lang="en-US" altLang="ja-JP" sz="2000" dirty="0"/>
              <a:t>(</a:t>
            </a:r>
            <a:r>
              <a:rPr kumimoji="1" lang="ja-JP" altLang="en-US" sz="2000" dirty="0"/>
              <a:t>わいざひょう</a:t>
            </a:r>
            <a:r>
              <a:rPr kumimoji="1" lang="en-US" altLang="ja-JP" sz="2000" dirty="0"/>
              <a:t>)</a:t>
            </a:r>
            <a:r>
              <a:rPr kumimoji="1" lang="ja-JP" altLang="en-US" sz="2400" dirty="0"/>
              <a:t>の基準</a:t>
            </a:r>
            <a:r>
              <a:rPr kumimoji="1" lang="en-US" altLang="ja-JP" sz="2000" dirty="0"/>
              <a:t>(</a:t>
            </a:r>
            <a:r>
              <a:rPr kumimoji="1" lang="ja-JP" altLang="en-US" sz="2000" dirty="0"/>
              <a:t>きじゅん</a:t>
            </a:r>
            <a:r>
              <a:rPr kumimoji="1" lang="en-US" altLang="ja-JP" sz="2000" dirty="0"/>
              <a:t>)</a:t>
            </a:r>
            <a:r>
              <a:rPr kumimoji="1" lang="ja-JP" altLang="en-US" sz="2400" dirty="0"/>
              <a:t>を左上</a:t>
            </a:r>
            <a:r>
              <a:rPr kumimoji="1" lang="en-US" altLang="ja-JP" sz="2000" dirty="0"/>
              <a:t>(</a:t>
            </a:r>
            <a:r>
              <a:rPr kumimoji="1" lang="ja-JP" altLang="en-US" sz="2000" dirty="0"/>
              <a:t>ひだりうえ</a:t>
            </a:r>
            <a:r>
              <a:rPr kumimoji="1" lang="en-US" altLang="ja-JP" sz="2000" dirty="0"/>
              <a:t>)</a:t>
            </a:r>
            <a:r>
              <a:rPr kumimoji="1" lang="ja-JP" altLang="en-US" sz="2400" dirty="0"/>
              <a:t>にします。</a:t>
            </a:r>
            <a:endParaRPr kumimoji="1" lang="en-US" altLang="ja-JP" sz="2400" dirty="0"/>
          </a:p>
          <a:p>
            <a:pPr marL="0" indent="0">
              <a:buNone/>
            </a:pPr>
            <a:endParaRPr lang="en-US" altLang="ja-JP" sz="2400" dirty="0"/>
          </a:p>
          <a:p>
            <a:pPr marL="0" lvl="0" indent="0">
              <a:buNone/>
            </a:pPr>
            <a:r>
              <a:rPr lang="en-US" altLang="ja-JP" sz="2400" dirty="0">
                <a:solidFill>
                  <a:prstClr val="black"/>
                </a:solidFill>
              </a:rPr>
              <a:t>function hajime() {</a:t>
            </a:r>
          </a:p>
          <a:p>
            <a:pPr marL="0" lvl="0" indent="0">
              <a:buNone/>
            </a:pPr>
            <a:r>
              <a:rPr lang="en-US" altLang="ja-JP" sz="2400" dirty="0">
                <a:solidFill>
                  <a:prstClr val="black"/>
                </a:solidFill>
              </a:rPr>
              <a:t>    …</a:t>
            </a:r>
          </a:p>
          <a:p>
            <a:pPr marL="0" lvl="0" indent="0">
              <a:buNone/>
            </a:pPr>
            <a:r>
              <a:rPr lang="en-US" altLang="ja-JP" sz="2400" dirty="0">
                <a:solidFill>
                  <a:prstClr val="black"/>
                </a:solidFill>
              </a:rPr>
              <a:t>    </a:t>
            </a:r>
            <a:r>
              <a:rPr lang="en-US" altLang="ja-JP" sz="2400" b="1" dirty="0">
                <a:solidFill>
                  <a:prstClr val="black"/>
                </a:solidFill>
              </a:rPr>
              <a:t>x = 0;</a:t>
            </a:r>
          </a:p>
          <a:p>
            <a:pPr marL="0" lvl="0" indent="0">
              <a:buNone/>
            </a:pPr>
            <a:r>
              <a:rPr lang="en-US" altLang="ja-JP" sz="2400" b="1" dirty="0">
                <a:solidFill>
                  <a:prstClr val="black"/>
                </a:solidFill>
              </a:rPr>
              <a:t>    y = 0;</a:t>
            </a:r>
          </a:p>
          <a:p>
            <a:pPr marL="0" lvl="0" indent="0">
              <a:buNone/>
            </a:pPr>
            <a:r>
              <a:rPr lang="en-US" altLang="ja-JP" sz="2400" dirty="0">
                <a:solidFill>
                  <a:prstClr val="black"/>
                </a:solidFill>
              </a:rPr>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68941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fontScale="85000" lnSpcReduction="20000"/>
          </a:bodyPr>
          <a:lstStyle/>
          <a:p>
            <a:pPr marL="0" indent="0">
              <a:buNone/>
            </a:pPr>
            <a:r>
              <a:rPr kumimoji="1" lang="ja-JP" altLang="en-US" dirty="0"/>
              <a:t>左の壁をかきます。</a:t>
            </a:r>
            <a:endParaRPr kumimoji="1" lang="en-US" altLang="ja-JP" dirty="0"/>
          </a:p>
          <a:p>
            <a:pPr marL="0" indent="0">
              <a:buNone/>
            </a:pPr>
            <a:endParaRPr lang="en-US" altLang="ja-JP" dirty="0"/>
          </a:p>
          <a:p>
            <a:pPr marL="0" indent="0">
              <a:buNone/>
            </a:pPr>
            <a:r>
              <a:rPr kumimoji="1" lang="en-US" altLang="ja-JP" sz="2400" dirty="0"/>
              <a:t>22</a:t>
            </a:r>
            <a:r>
              <a:rPr kumimoji="1" lang="ja-JP" altLang="en-US" sz="2400" dirty="0"/>
              <a:t>回たての方向にくりかえします。</a:t>
            </a:r>
            <a:r>
              <a:rPr kumimoji="1" lang="en-US" altLang="ja-JP" sz="2400" dirty="0"/>
              <a:t>1</a:t>
            </a:r>
            <a:r>
              <a:rPr kumimoji="1" lang="ja-JP" altLang="en-US" sz="2400" dirty="0"/>
              <a:t>回ごとに</a:t>
            </a:r>
            <a:r>
              <a:rPr kumimoji="1" lang="en-US" altLang="ja-JP" sz="2400" dirty="0"/>
              <a:t>y</a:t>
            </a:r>
            <a:r>
              <a:rPr kumimoji="1" lang="ja-JP" altLang="en-US" sz="2400" dirty="0"/>
              <a:t>座標</a:t>
            </a:r>
            <a:r>
              <a:rPr kumimoji="1" lang="en-US" altLang="ja-JP" sz="2000" dirty="0"/>
              <a:t>(</a:t>
            </a:r>
            <a:r>
              <a:rPr lang="ja-JP" altLang="en-US" sz="2000" dirty="0"/>
              <a:t>ざひょう</a:t>
            </a:r>
            <a:r>
              <a:rPr lang="en-US" altLang="ja-JP" sz="2000" dirty="0"/>
              <a:t>)</a:t>
            </a:r>
            <a:r>
              <a:rPr lang="ja-JP" altLang="en-US" sz="2400" dirty="0"/>
              <a:t>を</a:t>
            </a:r>
            <a:r>
              <a:rPr lang="en-US" altLang="ja-JP" sz="2400" dirty="0"/>
              <a:t>20</a:t>
            </a:r>
            <a:r>
              <a:rPr lang="ja-JP" altLang="en-US" sz="2400" dirty="0"/>
              <a:t>ふやします。</a:t>
            </a:r>
            <a:endParaRPr kumimoji="1" lang="en-US" altLang="ja-JP" sz="2400" dirty="0"/>
          </a:p>
          <a:p>
            <a:pPr marL="0" indent="0">
              <a:buNone/>
            </a:pPr>
            <a:endParaRPr lang="en-US" altLang="ja-JP" sz="2400" dirty="0"/>
          </a:p>
          <a:p>
            <a:pPr marL="0" lvl="0" indent="0">
              <a:buNone/>
            </a:pPr>
            <a:r>
              <a:rPr lang="en-US" altLang="ja-JP" sz="2400" dirty="0">
                <a:solidFill>
                  <a:prstClr val="black"/>
                </a:solidFill>
              </a:rPr>
              <a:t>function hajime() {</a:t>
            </a:r>
          </a:p>
          <a:p>
            <a:pPr marL="0" lvl="0" indent="0">
              <a:buNone/>
            </a:pPr>
            <a:r>
              <a:rPr lang="en-US" altLang="ja-JP" sz="2400" dirty="0">
                <a:solidFill>
                  <a:prstClr val="black"/>
                </a:solidFill>
              </a:rPr>
              <a:t>    …</a:t>
            </a:r>
          </a:p>
          <a:p>
            <a:pPr marL="0" lvl="0" indent="0">
              <a:buNone/>
            </a:pPr>
            <a:r>
              <a:rPr lang="en-US" altLang="ja-JP" sz="2400" dirty="0">
                <a:solidFill>
                  <a:prstClr val="black"/>
                </a:solidFill>
              </a:rPr>
              <a:t>    for (</a:t>
            </a:r>
            <a:r>
              <a:rPr lang="en-US" altLang="ja-JP" sz="2400" dirty="0" err="1">
                <a:solidFill>
                  <a:prstClr val="black"/>
                </a:solidFill>
              </a:rPr>
              <a:t>i</a:t>
            </a:r>
            <a:r>
              <a:rPr lang="en-US" altLang="ja-JP" sz="2400" dirty="0">
                <a:solidFill>
                  <a:prstClr val="black"/>
                </a:solidFill>
              </a:rPr>
              <a:t>=0; </a:t>
            </a:r>
            <a:r>
              <a:rPr lang="en-US" altLang="ja-JP" sz="2400" dirty="0" err="1">
                <a:solidFill>
                  <a:prstClr val="black"/>
                </a:solidFill>
              </a:rPr>
              <a:t>i</a:t>
            </a:r>
            <a:r>
              <a:rPr lang="en-US" altLang="ja-JP" sz="2400" dirty="0">
                <a:solidFill>
                  <a:prstClr val="black"/>
                </a:solidFill>
              </a:rPr>
              <a:t>&lt;</a:t>
            </a:r>
            <a:r>
              <a:rPr lang="en-US" altLang="ja-JP" sz="2400" b="1" dirty="0">
                <a:solidFill>
                  <a:prstClr val="black"/>
                </a:solidFill>
              </a:rPr>
              <a:t>22</a:t>
            </a:r>
            <a:r>
              <a:rPr lang="en-US" altLang="ja-JP" sz="2400" dirty="0">
                <a:solidFill>
                  <a:prstClr val="black"/>
                </a:solidFill>
              </a:rPr>
              <a:t>; </a:t>
            </a:r>
            <a:r>
              <a:rPr lang="en-US" altLang="ja-JP" sz="2400" dirty="0" err="1">
                <a:solidFill>
                  <a:prstClr val="black"/>
                </a:solidFill>
              </a:rPr>
              <a:t>i</a:t>
            </a:r>
            <a:r>
              <a:rPr lang="en-US" altLang="ja-JP" sz="2400" dirty="0">
                <a:solidFill>
                  <a:prstClr val="black"/>
                </a:solidFill>
              </a:rPr>
              <a:t>++) {</a:t>
            </a:r>
          </a:p>
          <a:p>
            <a:pPr marL="0" lvl="0" indent="0">
              <a:buNone/>
            </a:pPr>
            <a:r>
              <a:rPr lang="en-US" altLang="ja-JP" sz="2400" dirty="0">
                <a:solidFill>
                  <a:prstClr val="black"/>
                </a:solidFill>
              </a:rPr>
              <a:t>        </a:t>
            </a:r>
            <a:r>
              <a:rPr lang="en-US" altLang="ja-JP" sz="2400" dirty="0" err="1">
                <a:solidFill>
                  <a:prstClr val="black"/>
                </a:solidFill>
              </a:rPr>
              <a:t>cb.fillRrect</a:t>
            </a:r>
            <a:r>
              <a:rPr lang="en-US" altLang="ja-JP" sz="2400" dirty="0">
                <a:solidFill>
                  <a:prstClr val="black"/>
                </a:solidFill>
              </a:rPr>
              <a:t>(x, y, 20, 20);</a:t>
            </a:r>
          </a:p>
          <a:p>
            <a:pPr marL="0" lvl="0" indent="0">
              <a:buNone/>
            </a:pPr>
            <a:r>
              <a:rPr lang="en-US" altLang="ja-JP" sz="2400" dirty="0">
                <a:solidFill>
                  <a:prstClr val="black"/>
                </a:solidFill>
              </a:rPr>
              <a:t>        </a:t>
            </a:r>
            <a:r>
              <a:rPr lang="en-US" altLang="ja-JP" sz="2400" dirty="0" err="1">
                <a:solidFill>
                  <a:prstClr val="black"/>
                </a:solidFill>
              </a:rPr>
              <a:t>cb.strokeRect</a:t>
            </a:r>
            <a:r>
              <a:rPr lang="en-US" altLang="ja-JP" sz="2400" dirty="0">
                <a:solidFill>
                  <a:prstClr val="black"/>
                </a:solidFill>
              </a:rPr>
              <a:t>(x, y, 20, 20);</a:t>
            </a:r>
          </a:p>
          <a:p>
            <a:pPr marL="0" lvl="0" indent="0">
              <a:buNone/>
            </a:pPr>
            <a:r>
              <a:rPr lang="en-US" altLang="ja-JP" sz="2400" b="1" dirty="0">
                <a:solidFill>
                  <a:prstClr val="black"/>
                </a:solidFill>
              </a:rPr>
              <a:t>        y = y + 20;</a:t>
            </a:r>
          </a:p>
          <a:p>
            <a:pPr marL="0" lvl="0" indent="0">
              <a:buNone/>
            </a:pPr>
            <a:r>
              <a:rPr lang="en-US" altLang="ja-JP" sz="2400" dirty="0">
                <a:solidFill>
                  <a:prstClr val="black"/>
                </a:solidFill>
              </a:rPr>
              <a:t>    }</a:t>
            </a:r>
          </a:p>
          <a:p>
            <a:pPr marL="0" lvl="0" indent="0">
              <a:buNone/>
            </a:pPr>
            <a:r>
              <a:rPr lang="en-US" altLang="ja-JP" sz="2400" dirty="0">
                <a:solidFill>
                  <a:prstClr val="black"/>
                </a:solidFill>
              </a:rPr>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40772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fontScale="77500" lnSpcReduction="20000"/>
          </a:bodyPr>
          <a:lstStyle/>
          <a:p>
            <a:pPr marL="0" indent="0">
              <a:buNone/>
            </a:pPr>
            <a:r>
              <a:rPr lang="ja-JP" altLang="en-US" dirty="0"/>
              <a:t>おなじように考えて、右の壁と下の</a:t>
            </a:r>
            <a:r>
              <a:rPr kumimoji="1" lang="ja-JP" altLang="en-US" dirty="0"/>
              <a:t>壁をかきます。</a:t>
            </a:r>
            <a:endParaRPr kumimoji="1" lang="en-US" altLang="ja-JP" dirty="0"/>
          </a:p>
          <a:p>
            <a:pPr marL="0" indent="0">
              <a:buNone/>
            </a:pPr>
            <a:endParaRPr kumimoji="1" lang="en-US" altLang="ja-JP" dirty="0"/>
          </a:p>
          <a:p>
            <a:pPr marL="0" indent="0">
              <a:buNone/>
            </a:pPr>
            <a:r>
              <a:rPr lang="en-US" altLang="ja-JP" sz="2600" dirty="0"/>
              <a:t>for</a:t>
            </a:r>
            <a:r>
              <a:rPr lang="ja-JP" altLang="en-US" sz="2600" dirty="0"/>
              <a:t>文をすこしだけ変えれば、あとは左の壁とおなじです。</a:t>
            </a:r>
            <a:endParaRPr lang="en-US" altLang="ja-JP" sz="2600" dirty="0"/>
          </a:p>
          <a:p>
            <a:pPr marL="0" indent="0">
              <a:buNone/>
            </a:pPr>
            <a:endParaRPr lang="en-US" altLang="ja-JP" sz="2600" dirty="0"/>
          </a:p>
          <a:p>
            <a:pPr marL="0" indent="0">
              <a:buNone/>
            </a:pPr>
            <a:r>
              <a:rPr lang="en-US" altLang="ja-JP" sz="2200" dirty="0"/>
              <a:t>[</a:t>
            </a:r>
            <a:r>
              <a:rPr lang="ja-JP" altLang="en-US" sz="2200" dirty="0"/>
              <a:t>右の壁</a:t>
            </a:r>
            <a:r>
              <a:rPr lang="en-US" altLang="ja-JP" sz="2200" dirty="0"/>
              <a:t>]</a:t>
            </a:r>
          </a:p>
          <a:p>
            <a:pPr marL="0" indent="0">
              <a:buNone/>
            </a:pPr>
            <a:r>
              <a:rPr lang="en-US" altLang="ja-JP" sz="2400" dirty="0"/>
              <a:t>…</a:t>
            </a:r>
          </a:p>
          <a:p>
            <a:pPr marL="0" indent="0">
              <a:buNone/>
            </a:pPr>
            <a:r>
              <a:rPr lang="en-US" altLang="ja-JP" sz="2400" b="1" dirty="0"/>
              <a:t>x = 220;</a:t>
            </a:r>
          </a:p>
          <a:p>
            <a:pPr marL="0" indent="0">
              <a:buNone/>
            </a:pPr>
            <a:r>
              <a:rPr lang="en-US" altLang="ja-JP" sz="2400" b="1" dirty="0"/>
              <a:t>y = 0;</a:t>
            </a:r>
          </a:p>
          <a:p>
            <a:pPr marL="0" indent="0">
              <a:buNone/>
            </a:pPr>
            <a:r>
              <a:rPr lang="en-US" altLang="ja-JP" sz="2400" dirty="0"/>
              <a:t>…</a:t>
            </a:r>
          </a:p>
          <a:p>
            <a:pPr marL="0" indent="0">
              <a:buNone/>
            </a:pPr>
            <a:r>
              <a:rPr lang="en-US" altLang="ja-JP" sz="2200" dirty="0"/>
              <a:t>[</a:t>
            </a:r>
            <a:r>
              <a:rPr lang="ja-JP" altLang="en-US" sz="2200" dirty="0"/>
              <a:t>下の壁</a:t>
            </a:r>
            <a:r>
              <a:rPr lang="en-US" altLang="ja-JP" sz="2200" dirty="0"/>
              <a:t>]</a:t>
            </a:r>
          </a:p>
          <a:p>
            <a:pPr marL="0" indent="0">
              <a:buNone/>
            </a:pPr>
            <a:r>
              <a:rPr lang="en-US" altLang="ja-JP" sz="2400" dirty="0"/>
              <a:t>…</a:t>
            </a:r>
          </a:p>
          <a:p>
            <a:pPr marL="0" indent="0">
              <a:buNone/>
            </a:pPr>
            <a:r>
              <a:rPr lang="en-US" altLang="ja-JP" sz="2400" b="1" dirty="0"/>
              <a:t>x = x + 20;</a:t>
            </a:r>
          </a:p>
          <a:p>
            <a:pPr marL="0" indent="0">
              <a:buNone/>
            </a:pPr>
            <a:r>
              <a:rPr lang="en-US" altLang="ja-JP" sz="2400" dirty="0"/>
              <a:t>…</a:t>
            </a:r>
          </a:p>
          <a:p>
            <a:pPr marL="0" indent="0">
              <a:buNone/>
            </a:pPr>
            <a:endParaRPr kumimoji="1" lang="ja-JP" altLang="en-US" dirty="0"/>
          </a:p>
        </p:txBody>
      </p:sp>
    </p:spTree>
    <p:extLst>
      <p:ext uri="{BB962C8B-B14F-4D97-AF65-F5344CB8AC3E}">
        <p14:creationId xmlns:p14="http://schemas.microsoft.com/office/powerpoint/2010/main" val="3625263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A5D23-68C7-4272-8FF2-5F4A4AEDA0BE}"/>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1989D191-8E57-4317-BE8C-A70280013879}"/>
              </a:ext>
            </a:extLst>
          </p:cNvPr>
          <p:cNvSpPr>
            <a:spLocks noGrp="1"/>
          </p:cNvSpPr>
          <p:nvPr>
            <p:ph idx="1"/>
          </p:nvPr>
        </p:nvSpPr>
        <p:spPr/>
        <p:txBody>
          <a:bodyPr/>
          <a:lstStyle/>
          <a:p>
            <a:pPr marL="0" indent="0">
              <a:buNone/>
            </a:pPr>
            <a:r>
              <a:rPr kumimoji="1" lang="en-US" altLang="ja-JP" dirty="0"/>
              <a:t>HTML</a:t>
            </a:r>
            <a:r>
              <a:rPr kumimoji="1" lang="ja-JP" altLang="en-US" dirty="0"/>
              <a:t>ファイルを実行します。</a:t>
            </a:r>
          </a:p>
        </p:txBody>
      </p:sp>
      <p:pic>
        <p:nvPicPr>
          <p:cNvPr id="5" name="図 4" descr="建物, ドア が含まれている画像&#10;&#10;自動的に生成された説明">
            <a:extLst>
              <a:ext uri="{FF2B5EF4-FFF2-40B4-BE49-F238E27FC236}">
                <a16:creationId xmlns:a16="http://schemas.microsoft.com/office/drawing/2014/main" id="{BC1AC0D7-B911-4611-B116-D2A845DDA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068" y="2332022"/>
            <a:ext cx="2914126" cy="4212012"/>
          </a:xfrm>
          <a:prstGeom prst="rect">
            <a:avLst/>
          </a:prstGeom>
        </p:spPr>
      </p:pic>
    </p:spTree>
    <p:extLst>
      <p:ext uri="{BB962C8B-B14F-4D97-AF65-F5344CB8AC3E}">
        <p14:creationId xmlns:p14="http://schemas.microsoft.com/office/powerpoint/2010/main" val="8859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sp>
        <p:nvSpPr>
          <p:cNvPr id="3" name="コンテンツ プレースホルダー 2">
            <a:extLst>
              <a:ext uri="{FF2B5EF4-FFF2-40B4-BE49-F238E27FC236}">
                <a16:creationId xmlns:a16="http://schemas.microsoft.com/office/drawing/2014/main" id="{281EAD0C-DD5C-4BF3-9E81-2269CFD3F674}"/>
              </a:ext>
            </a:extLst>
          </p:cNvPr>
          <p:cNvSpPr>
            <a:spLocks noGrp="1"/>
          </p:cNvSpPr>
          <p:nvPr>
            <p:ph idx="1"/>
          </p:nvPr>
        </p:nvSpPr>
        <p:spPr/>
        <p:txBody>
          <a:bodyPr/>
          <a:lstStyle/>
          <a:p>
            <a:pPr marL="0" indent="0">
              <a:buNone/>
            </a:pPr>
            <a:r>
              <a:rPr kumimoji="1" lang="ja-JP" altLang="en-US" dirty="0"/>
              <a:t>今回わたしたちは、「テトリス」というゲームを作ります</a:t>
            </a:r>
            <a:r>
              <a:rPr lang="ja-JP" altLang="en-US" dirty="0"/>
              <a:t>。</a:t>
            </a:r>
            <a:endParaRPr lang="en-US" altLang="ja-JP" dirty="0"/>
          </a:p>
          <a:p>
            <a:endParaRPr kumimoji="1" lang="ja-JP" altLang="en-US" dirty="0"/>
          </a:p>
        </p:txBody>
      </p:sp>
      <p:pic>
        <p:nvPicPr>
          <p:cNvPr id="4" name="図 3">
            <a:extLst>
              <a:ext uri="{FF2B5EF4-FFF2-40B4-BE49-F238E27FC236}">
                <a16:creationId xmlns:a16="http://schemas.microsoft.com/office/drawing/2014/main" id="{7E189F4C-41C6-4401-A39F-36FB1BFEFB29}"/>
              </a:ext>
            </a:extLst>
          </p:cNvPr>
          <p:cNvPicPr>
            <a:picLocks noChangeAspect="1"/>
          </p:cNvPicPr>
          <p:nvPr/>
        </p:nvPicPr>
        <p:blipFill>
          <a:blip r:embed="rId2"/>
          <a:stretch>
            <a:fillRect/>
          </a:stretch>
        </p:blipFill>
        <p:spPr>
          <a:xfrm>
            <a:off x="3679376" y="2625768"/>
            <a:ext cx="4134725" cy="3258492"/>
          </a:xfrm>
          <a:prstGeom prst="rect">
            <a:avLst/>
          </a:prstGeom>
        </p:spPr>
      </p:pic>
    </p:spTree>
    <p:extLst>
      <p:ext uri="{BB962C8B-B14F-4D97-AF65-F5344CB8AC3E}">
        <p14:creationId xmlns:p14="http://schemas.microsoft.com/office/powerpoint/2010/main" val="168919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descr="立つ, 女性, 男, 店 が含まれている画像&#10;&#10;自動的に生成された説明">
            <a:extLst>
              <a:ext uri="{FF2B5EF4-FFF2-40B4-BE49-F238E27FC236}">
                <a16:creationId xmlns:a16="http://schemas.microsoft.com/office/drawing/2014/main" id="{958E908C-401E-4039-8DA1-4B9514733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606" y="3551319"/>
            <a:ext cx="1771671" cy="3149637"/>
          </a:xfrm>
          <a:prstGeom prst="rect">
            <a:avLst/>
          </a:prstGeom>
        </p:spPr>
      </p:pic>
      <p:sp>
        <p:nvSpPr>
          <p:cNvPr id="2" name="タイトル 1">
            <a:extLst>
              <a:ext uri="{FF2B5EF4-FFF2-40B4-BE49-F238E27FC236}">
                <a16:creationId xmlns:a16="http://schemas.microsoft.com/office/drawing/2014/main" id="{03CA5D23-68C7-4272-8FF2-5F4A4AEDA0BE}"/>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1989D191-8E57-4317-BE8C-A70280013879}"/>
              </a:ext>
            </a:extLst>
          </p:cNvPr>
          <p:cNvSpPr>
            <a:spLocks noGrp="1"/>
          </p:cNvSpPr>
          <p:nvPr>
            <p:ph idx="1"/>
          </p:nvPr>
        </p:nvSpPr>
        <p:spPr/>
        <p:txBody>
          <a:bodyPr/>
          <a:lstStyle/>
          <a:p>
            <a:pPr marL="0" indent="0">
              <a:buNone/>
            </a:pPr>
            <a:r>
              <a:rPr kumimoji="1" lang="en-US" altLang="ja-JP" dirty="0"/>
              <a:t>HTML</a:t>
            </a:r>
            <a:r>
              <a:rPr kumimoji="1" lang="ja-JP" altLang="en-US" dirty="0"/>
              <a:t>ファイルを実行します。</a:t>
            </a:r>
          </a:p>
        </p:txBody>
      </p:sp>
      <p:pic>
        <p:nvPicPr>
          <p:cNvPr id="5" name="図 4" descr="建物, ドア が含まれている画像&#10;&#10;自動的に生成された説明">
            <a:extLst>
              <a:ext uri="{FF2B5EF4-FFF2-40B4-BE49-F238E27FC236}">
                <a16:creationId xmlns:a16="http://schemas.microsoft.com/office/drawing/2014/main" id="{BC1AC0D7-B911-4611-B116-D2A845DDA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068" y="2332022"/>
            <a:ext cx="2914126" cy="4212012"/>
          </a:xfrm>
          <a:prstGeom prst="rect">
            <a:avLst/>
          </a:prstGeom>
        </p:spPr>
      </p:pic>
      <p:sp>
        <p:nvSpPr>
          <p:cNvPr id="6" name="吹き出し: 四角形 5">
            <a:extLst>
              <a:ext uri="{FF2B5EF4-FFF2-40B4-BE49-F238E27FC236}">
                <a16:creationId xmlns:a16="http://schemas.microsoft.com/office/drawing/2014/main" id="{56EDE424-DF8A-4A19-A659-4692592A4923}"/>
              </a:ext>
            </a:extLst>
          </p:cNvPr>
          <p:cNvSpPr/>
          <p:nvPr/>
        </p:nvSpPr>
        <p:spPr>
          <a:xfrm>
            <a:off x="1246461" y="3204754"/>
            <a:ext cx="2074699" cy="597682"/>
          </a:xfrm>
          <a:prstGeom prst="wedgeRectCallout">
            <a:avLst>
              <a:gd name="adj1" fmla="val 131175"/>
              <a:gd name="adj2" fmla="val 162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壁がある</a:t>
            </a:r>
          </a:p>
        </p:txBody>
      </p:sp>
      <p:sp>
        <p:nvSpPr>
          <p:cNvPr id="13" name="吹き出し: 四角形 12">
            <a:extLst>
              <a:ext uri="{FF2B5EF4-FFF2-40B4-BE49-F238E27FC236}">
                <a16:creationId xmlns:a16="http://schemas.microsoft.com/office/drawing/2014/main" id="{98F16AD2-064B-4215-8A1B-489ED90548E1}"/>
              </a:ext>
            </a:extLst>
          </p:cNvPr>
          <p:cNvSpPr/>
          <p:nvPr/>
        </p:nvSpPr>
        <p:spPr>
          <a:xfrm>
            <a:off x="7175863" y="3997233"/>
            <a:ext cx="2379634" cy="670995"/>
          </a:xfrm>
          <a:prstGeom prst="wedgeRectCallout">
            <a:avLst>
              <a:gd name="adj1" fmla="val -71793"/>
              <a:gd name="adj2" fmla="val 8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右にもある！</a:t>
            </a:r>
          </a:p>
        </p:txBody>
      </p:sp>
      <p:sp>
        <p:nvSpPr>
          <p:cNvPr id="14" name="吹き出し: 四角形 13">
            <a:extLst>
              <a:ext uri="{FF2B5EF4-FFF2-40B4-BE49-F238E27FC236}">
                <a16:creationId xmlns:a16="http://schemas.microsoft.com/office/drawing/2014/main" id="{CB9AE144-96E7-407D-B51F-B9C89E6A8652}"/>
              </a:ext>
            </a:extLst>
          </p:cNvPr>
          <p:cNvSpPr/>
          <p:nvPr/>
        </p:nvSpPr>
        <p:spPr>
          <a:xfrm>
            <a:off x="1881051" y="5408023"/>
            <a:ext cx="2201063" cy="686893"/>
          </a:xfrm>
          <a:prstGeom prst="wedgeRectCallout">
            <a:avLst>
              <a:gd name="adj1" fmla="val 132382"/>
              <a:gd name="adj2" fmla="val 85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下にもあるよ！！</a:t>
            </a:r>
          </a:p>
        </p:txBody>
      </p:sp>
      <p:sp>
        <p:nvSpPr>
          <p:cNvPr id="15" name="吹き出し: 円形 14">
            <a:extLst>
              <a:ext uri="{FF2B5EF4-FFF2-40B4-BE49-F238E27FC236}">
                <a16:creationId xmlns:a16="http://schemas.microsoft.com/office/drawing/2014/main" id="{20BE2B0C-5BB5-4868-861F-F1D6C609132F}"/>
              </a:ext>
            </a:extLst>
          </p:cNvPr>
          <p:cNvSpPr/>
          <p:nvPr/>
        </p:nvSpPr>
        <p:spPr>
          <a:xfrm>
            <a:off x="7515497" y="5309563"/>
            <a:ext cx="2065089" cy="830510"/>
          </a:xfrm>
          <a:prstGeom prst="wedgeEllipseCallout">
            <a:avLst>
              <a:gd name="adj1" fmla="val 102232"/>
              <a:gd name="adj2" fmla="val -95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やったね！</a:t>
            </a:r>
          </a:p>
        </p:txBody>
      </p:sp>
    </p:spTree>
    <p:extLst>
      <p:ext uri="{BB962C8B-B14F-4D97-AF65-F5344CB8AC3E}">
        <p14:creationId xmlns:p14="http://schemas.microsoft.com/office/powerpoint/2010/main" val="394447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デモンストレーション</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どんなゲームか見てみましょう</a:t>
            </a:r>
          </a:p>
        </p:txBody>
      </p:sp>
    </p:spTree>
    <p:extLst>
      <p:ext uri="{BB962C8B-B14F-4D97-AF65-F5344CB8AC3E}">
        <p14:creationId xmlns:p14="http://schemas.microsoft.com/office/powerpoint/2010/main" val="1435169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06166-C3C2-4541-9FA0-D370EE564EA5}"/>
              </a:ext>
            </a:extLst>
          </p:cNvPr>
          <p:cNvSpPr>
            <a:spLocks noGrp="1"/>
          </p:cNvSpPr>
          <p:nvPr>
            <p:ph type="ctr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82861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あ、あれ？</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途中で一時停止できない</a:t>
            </a:r>
            <a:r>
              <a:rPr kumimoji="1" lang="en-US" altLang="ja-JP" sz="3600" dirty="0"/>
              <a:t>…(´;ω;</a:t>
            </a:r>
            <a:r>
              <a:rPr kumimoji="1" lang="ja-JP" altLang="en-US" sz="3600" dirty="0"/>
              <a:t>｀</a:t>
            </a:r>
            <a:r>
              <a:rPr kumimoji="1" lang="en-US" altLang="ja-JP" sz="3600" dirty="0"/>
              <a:t>)</a:t>
            </a:r>
            <a:endParaRPr kumimoji="1" lang="ja-JP" altLang="en-US" sz="3600" dirty="0"/>
          </a:p>
        </p:txBody>
      </p:sp>
    </p:spTree>
    <p:extLst>
      <p:ext uri="{BB962C8B-B14F-4D97-AF65-F5344CB8AC3E}">
        <p14:creationId xmlns:p14="http://schemas.microsoft.com/office/powerpoint/2010/main" val="1265484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これじゃあ</a:t>
            </a:r>
            <a:br>
              <a:rPr lang="en-US" altLang="ja-JP" dirty="0"/>
            </a:br>
            <a:r>
              <a:rPr lang="ja-JP" altLang="en-US" dirty="0"/>
              <a:t>ゲームとしては不十分</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機能を追加しよう</a:t>
            </a:r>
            <a:r>
              <a:rPr kumimoji="1" lang="en-US" altLang="ja-JP" sz="3600" dirty="0"/>
              <a:t>!</a:t>
            </a:r>
            <a:endParaRPr kumimoji="1" lang="ja-JP" altLang="en-US" sz="3600" dirty="0"/>
          </a:p>
        </p:txBody>
      </p:sp>
    </p:spTree>
    <p:extLst>
      <p:ext uri="{BB962C8B-B14F-4D97-AF65-F5344CB8AC3E}">
        <p14:creationId xmlns:p14="http://schemas.microsoft.com/office/powerpoint/2010/main" val="327475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kumimoji="1" lang="ja-JP" altLang="en-US" dirty="0"/>
              <a:t>緊急会議！もっとゲームらしくしよう</a:t>
            </a:r>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a:bodyPr>
          <a:lstStyle/>
          <a:p>
            <a:pPr marL="0" indent="0">
              <a:buNone/>
            </a:pPr>
            <a:r>
              <a:rPr lang="ja-JP" altLang="en-US" sz="3600" dirty="0"/>
              <a:t>１．ゲームの途中で一時停止できるようにする。</a:t>
            </a:r>
            <a:endParaRPr lang="en-US" altLang="ja-JP" sz="3600" dirty="0"/>
          </a:p>
          <a:p>
            <a:pPr marL="0" indent="0">
              <a:buNone/>
            </a:pPr>
            <a:endParaRPr lang="en-US" altLang="ja-JP" sz="3600" dirty="0"/>
          </a:p>
          <a:p>
            <a:pPr marL="0" indent="0">
              <a:buNone/>
            </a:pPr>
            <a:r>
              <a:rPr kumimoji="1" lang="ja-JP" altLang="en-US" sz="3600" dirty="0"/>
              <a:t>２．</a:t>
            </a:r>
            <a:r>
              <a:rPr lang="ja-JP" altLang="en-US" sz="3600" dirty="0"/>
              <a:t>ゲームの画面を楽しくする。</a:t>
            </a:r>
            <a:endParaRPr lang="en-US" altLang="ja-JP" sz="3600" dirty="0"/>
          </a:p>
          <a:p>
            <a:pPr marL="0" indent="0">
              <a:buNone/>
            </a:pPr>
            <a:endParaRPr lang="en-US" altLang="ja-JP" sz="3600" dirty="0"/>
          </a:p>
          <a:p>
            <a:pPr marL="0" indent="0">
              <a:buNone/>
            </a:pPr>
            <a:r>
              <a:rPr kumimoji="1" lang="ja-JP" altLang="en-US" sz="3600" dirty="0"/>
              <a:t>３．レベルを選べるようにする。</a:t>
            </a:r>
          </a:p>
        </p:txBody>
      </p:sp>
    </p:spTree>
    <p:extLst>
      <p:ext uri="{BB962C8B-B14F-4D97-AF65-F5344CB8AC3E}">
        <p14:creationId xmlns:p14="http://schemas.microsoft.com/office/powerpoint/2010/main" val="878081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そして、</a:t>
            </a:r>
            <a:endParaRPr kumimoji="1" lang="ja-JP" altLang="en-US" dirty="0"/>
          </a:p>
        </p:txBody>
      </p:sp>
      <p:sp>
        <p:nvSpPr>
          <p:cNvPr id="5" name="字幕 4">
            <a:extLst>
              <a:ext uri="{FF2B5EF4-FFF2-40B4-BE49-F238E27FC236}">
                <a16:creationId xmlns:a16="http://schemas.microsoft.com/office/drawing/2014/main" id="{F04BA3FF-54EA-43E1-831C-96C45409178A}"/>
              </a:ext>
            </a:extLst>
          </p:cNvPr>
          <p:cNvSpPr>
            <a:spLocks noGrp="1"/>
          </p:cNvSpPr>
          <p:nvPr>
            <p:ph type="subTitle" idx="1"/>
          </p:nvPr>
        </p:nvSpPr>
        <p:spPr/>
        <p:txBody>
          <a:bodyPr>
            <a:normAutofit/>
          </a:bodyPr>
          <a:lstStyle/>
          <a:p>
            <a:r>
              <a:rPr lang="ja-JP" altLang="en-US" sz="3600" dirty="0"/>
              <a:t>アジャイルな日々が続き</a:t>
            </a:r>
            <a:r>
              <a:rPr lang="en-US" altLang="ja-JP" sz="3600" dirty="0"/>
              <a:t>…</a:t>
            </a:r>
            <a:endParaRPr lang="ja-JP" altLang="en-US" sz="3600" dirty="0"/>
          </a:p>
        </p:txBody>
      </p:sp>
    </p:spTree>
    <p:extLst>
      <p:ext uri="{BB962C8B-B14F-4D97-AF65-F5344CB8AC3E}">
        <p14:creationId xmlns:p14="http://schemas.microsoft.com/office/powerpoint/2010/main" val="3476601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C2C52-3D33-42F6-A884-2793BE853BE0}"/>
              </a:ext>
            </a:extLst>
          </p:cNvPr>
          <p:cNvSpPr>
            <a:spLocks noGrp="1"/>
          </p:cNvSpPr>
          <p:nvPr>
            <p:ph type="ctrTitle"/>
          </p:nvPr>
        </p:nvSpPr>
        <p:spPr/>
        <p:txBody>
          <a:bodyPr>
            <a:normAutofit/>
          </a:bodyPr>
          <a:lstStyle/>
          <a:p>
            <a:r>
              <a:rPr kumimoji="1" lang="ja-JP" altLang="en-US" sz="7200" dirty="0"/>
              <a:t>ちなみに</a:t>
            </a:r>
            <a:r>
              <a:rPr kumimoji="1" lang="en-US" altLang="ja-JP" sz="7200" dirty="0"/>
              <a:t>…</a:t>
            </a:r>
            <a:endParaRPr kumimoji="1" lang="ja-JP" altLang="en-US" sz="7200" dirty="0"/>
          </a:p>
        </p:txBody>
      </p:sp>
      <p:sp>
        <p:nvSpPr>
          <p:cNvPr id="3" name="字幕 2">
            <a:extLst>
              <a:ext uri="{FF2B5EF4-FFF2-40B4-BE49-F238E27FC236}">
                <a16:creationId xmlns:a16="http://schemas.microsoft.com/office/drawing/2014/main" id="{91EBA48B-092F-49BC-A596-E773A52CCA6B}"/>
              </a:ext>
            </a:extLst>
          </p:cNvPr>
          <p:cNvSpPr>
            <a:spLocks noGrp="1"/>
          </p:cNvSpPr>
          <p:nvPr>
            <p:ph type="subTitle" idx="1"/>
          </p:nvPr>
        </p:nvSpPr>
        <p:spPr/>
        <p:txBody>
          <a:bodyPr>
            <a:normAutofit/>
          </a:bodyPr>
          <a:lstStyle/>
          <a:p>
            <a:r>
              <a:rPr kumimoji="1" lang="ja-JP" altLang="en-US" sz="8000" dirty="0"/>
              <a:t>アジャイルとは</a:t>
            </a:r>
          </a:p>
        </p:txBody>
      </p:sp>
    </p:spTree>
    <p:extLst>
      <p:ext uri="{BB962C8B-B14F-4D97-AF65-F5344CB8AC3E}">
        <p14:creationId xmlns:p14="http://schemas.microsoft.com/office/powerpoint/2010/main" val="641440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1EBA48B-092F-49BC-A596-E773A52CCA6B}"/>
              </a:ext>
            </a:extLst>
          </p:cNvPr>
          <p:cNvSpPr>
            <a:spLocks noGrp="1"/>
          </p:cNvSpPr>
          <p:nvPr>
            <p:ph type="subTitle" idx="1"/>
          </p:nvPr>
        </p:nvSpPr>
        <p:spPr/>
        <p:txBody>
          <a:bodyPr>
            <a:normAutofit/>
          </a:bodyPr>
          <a:lstStyle/>
          <a:p>
            <a:r>
              <a:rPr kumimoji="1" lang="ja-JP" altLang="en-US" sz="7200" dirty="0"/>
              <a:t>とりあえずつくって</a:t>
            </a:r>
          </a:p>
        </p:txBody>
      </p:sp>
    </p:spTree>
    <p:extLst>
      <p:ext uri="{BB962C8B-B14F-4D97-AF65-F5344CB8AC3E}">
        <p14:creationId xmlns:p14="http://schemas.microsoft.com/office/powerpoint/2010/main" val="523621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1EBA48B-092F-49BC-A596-E773A52CCA6B}"/>
              </a:ext>
            </a:extLst>
          </p:cNvPr>
          <p:cNvSpPr>
            <a:spLocks noGrp="1"/>
          </p:cNvSpPr>
          <p:nvPr>
            <p:ph type="subTitle" idx="1"/>
          </p:nvPr>
        </p:nvSpPr>
        <p:spPr>
          <a:xfrm>
            <a:off x="1524000" y="3536724"/>
            <a:ext cx="9144000" cy="1655762"/>
          </a:xfrm>
        </p:spPr>
        <p:txBody>
          <a:bodyPr>
            <a:normAutofit/>
          </a:bodyPr>
          <a:lstStyle/>
          <a:p>
            <a:r>
              <a:rPr lang="ja-JP" altLang="en-US" sz="7200" dirty="0"/>
              <a:t>なお</a:t>
            </a:r>
            <a:r>
              <a:rPr kumimoji="1" lang="ja-JP" altLang="en-US" sz="7200" dirty="0"/>
              <a:t>して</a:t>
            </a:r>
          </a:p>
        </p:txBody>
      </p:sp>
    </p:spTree>
    <p:extLst>
      <p:ext uri="{BB962C8B-B14F-4D97-AF65-F5344CB8AC3E}">
        <p14:creationId xmlns:p14="http://schemas.microsoft.com/office/powerpoint/2010/main" val="161075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sp>
        <p:nvSpPr>
          <p:cNvPr id="3" name="コンテンツ プレースホルダー 2">
            <a:extLst>
              <a:ext uri="{FF2B5EF4-FFF2-40B4-BE49-F238E27FC236}">
                <a16:creationId xmlns:a16="http://schemas.microsoft.com/office/drawing/2014/main" id="{281EAD0C-DD5C-4BF3-9E81-2269CFD3F674}"/>
              </a:ext>
            </a:extLst>
          </p:cNvPr>
          <p:cNvSpPr>
            <a:spLocks noGrp="1"/>
          </p:cNvSpPr>
          <p:nvPr>
            <p:ph idx="1"/>
          </p:nvPr>
        </p:nvSpPr>
        <p:spPr/>
        <p:txBody>
          <a:bodyPr/>
          <a:lstStyle/>
          <a:p>
            <a:pPr marL="0" indent="0">
              <a:buNone/>
            </a:pPr>
            <a:r>
              <a:rPr kumimoji="1" lang="ja-JP" altLang="en-US" dirty="0"/>
              <a:t>「テトリス」とは</a:t>
            </a:r>
            <a:endParaRPr kumimoji="1" lang="en-US" altLang="ja-JP" dirty="0"/>
          </a:p>
          <a:p>
            <a:pPr marL="0" indent="0">
              <a:buNone/>
            </a:pPr>
            <a:endParaRPr lang="en-US" altLang="ja-JP" dirty="0"/>
          </a:p>
          <a:p>
            <a:pPr marL="0" indent="0">
              <a:buNone/>
            </a:pPr>
            <a:r>
              <a:rPr lang="ja-JP" altLang="en-US" sz="2400" dirty="0"/>
              <a:t>落ち物</a:t>
            </a:r>
            <a:r>
              <a:rPr lang="en-US" altLang="ja-JP" sz="2000" dirty="0"/>
              <a:t>(</a:t>
            </a:r>
            <a:r>
              <a:rPr lang="ja-JP" altLang="en-US" sz="2000" dirty="0"/>
              <a:t>おちもの</a:t>
            </a:r>
            <a:r>
              <a:rPr lang="en-US" altLang="ja-JP" sz="2000" dirty="0"/>
              <a:t>)</a:t>
            </a:r>
            <a:r>
              <a:rPr lang="ja-JP" altLang="en-US" sz="2400" dirty="0"/>
              <a:t>パズルに分類</a:t>
            </a:r>
            <a:r>
              <a:rPr lang="en-US" altLang="ja-JP" sz="2000" dirty="0"/>
              <a:t>(</a:t>
            </a:r>
            <a:r>
              <a:rPr lang="ja-JP" altLang="en-US" sz="2000" dirty="0"/>
              <a:t>ぶんるい</a:t>
            </a:r>
            <a:r>
              <a:rPr lang="en-US" altLang="ja-JP" sz="2000" dirty="0"/>
              <a:t>)</a:t>
            </a:r>
            <a:r>
              <a:rPr lang="ja-JP" altLang="en-US" sz="2400" dirty="0"/>
              <a:t>されるコンピュータゲームです。</a:t>
            </a:r>
            <a:endParaRPr kumimoji="1" lang="ja-JP" altLang="en-US" sz="2400" dirty="0"/>
          </a:p>
        </p:txBody>
      </p:sp>
      <p:pic>
        <p:nvPicPr>
          <p:cNvPr id="4" name="図 3">
            <a:extLst>
              <a:ext uri="{FF2B5EF4-FFF2-40B4-BE49-F238E27FC236}">
                <a16:creationId xmlns:a16="http://schemas.microsoft.com/office/drawing/2014/main" id="{7E189F4C-41C6-4401-A39F-36FB1BFEFB29}"/>
              </a:ext>
            </a:extLst>
          </p:cNvPr>
          <p:cNvPicPr>
            <a:picLocks noChangeAspect="1"/>
          </p:cNvPicPr>
          <p:nvPr/>
        </p:nvPicPr>
        <p:blipFill>
          <a:blip r:embed="rId2"/>
          <a:stretch>
            <a:fillRect/>
          </a:stretch>
        </p:blipFill>
        <p:spPr>
          <a:xfrm>
            <a:off x="6101593" y="3741488"/>
            <a:ext cx="2963809" cy="2335717"/>
          </a:xfrm>
          <a:prstGeom prst="rect">
            <a:avLst/>
          </a:prstGeom>
        </p:spPr>
      </p:pic>
    </p:spTree>
    <p:extLst>
      <p:ext uri="{BB962C8B-B14F-4D97-AF65-F5344CB8AC3E}">
        <p14:creationId xmlns:p14="http://schemas.microsoft.com/office/powerpoint/2010/main" val="3666575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1EBA48B-092F-49BC-A596-E773A52CCA6B}"/>
              </a:ext>
            </a:extLst>
          </p:cNvPr>
          <p:cNvSpPr>
            <a:spLocks noGrp="1"/>
          </p:cNvSpPr>
          <p:nvPr>
            <p:ph type="subTitle" idx="1"/>
          </p:nvPr>
        </p:nvSpPr>
        <p:spPr/>
        <p:txBody>
          <a:bodyPr>
            <a:normAutofit/>
          </a:bodyPr>
          <a:lstStyle/>
          <a:p>
            <a:r>
              <a:rPr lang="ja-JP" altLang="en-US" sz="7200" dirty="0"/>
              <a:t>つく</a:t>
            </a:r>
            <a:r>
              <a:rPr kumimoji="1" lang="ja-JP" altLang="en-US" sz="7200" dirty="0"/>
              <a:t>って</a:t>
            </a:r>
          </a:p>
        </p:txBody>
      </p:sp>
    </p:spTree>
    <p:extLst>
      <p:ext uri="{BB962C8B-B14F-4D97-AF65-F5344CB8AC3E}">
        <p14:creationId xmlns:p14="http://schemas.microsoft.com/office/powerpoint/2010/main" val="3499049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1EBA48B-092F-49BC-A596-E773A52CCA6B}"/>
              </a:ext>
            </a:extLst>
          </p:cNvPr>
          <p:cNvSpPr>
            <a:spLocks noGrp="1"/>
          </p:cNvSpPr>
          <p:nvPr>
            <p:ph type="subTitle" idx="1"/>
          </p:nvPr>
        </p:nvSpPr>
        <p:spPr>
          <a:xfrm>
            <a:off x="1524000" y="3536724"/>
            <a:ext cx="9144000" cy="1655762"/>
          </a:xfrm>
        </p:spPr>
        <p:txBody>
          <a:bodyPr>
            <a:normAutofit/>
          </a:bodyPr>
          <a:lstStyle/>
          <a:p>
            <a:r>
              <a:rPr lang="ja-JP" altLang="en-US" sz="7200" dirty="0"/>
              <a:t>なお</a:t>
            </a:r>
            <a:r>
              <a:rPr kumimoji="1" lang="ja-JP" altLang="en-US" sz="7200" dirty="0"/>
              <a:t>して</a:t>
            </a:r>
          </a:p>
        </p:txBody>
      </p:sp>
    </p:spTree>
    <p:extLst>
      <p:ext uri="{BB962C8B-B14F-4D97-AF65-F5344CB8AC3E}">
        <p14:creationId xmlns:p14="http://schemas.microsoft.com/office/powerpoint/2010/main" val="3492624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B5D84-E94C-4B32-B416-37A7E8992E7F}"/>
              </a:ext>
            </a:extLst>
          </p:cNvPr>
          <p:cNvSpPr>
            <a:spLocks noGrp="1"/>
          </p:cNvSpPr>
          <p:nvPr>
            <p:ph type="ctrTitle"/>
          </p:nvPr>
        </p:nvSpPr>
        <p:spPr>
          <a:xfrm>
            <a:off x="1524000" y="1699420"/>
            <a:ext cx="9144001" cy="1459094"/>
          </a:xfrm>
        </p:spPr>
        <p:txBody>
          <a:bodyPr/>
          <a:lstStyle/>
          <a:p>
            <a:r>
              <a:rPr lang="ja-JP" altLang="en-US" dirty="0"/>
              <a:t>つく</a:t>
            </a:r>
            <a:r>
              <a:rPr kumimoji="1" lang="ja-JP" altLang="en-US" dirty="0"/>
              <a:t>って</a:t>
            </a:r>
            <a:r>
              <a:rPr lang="ja-JP" altLang="en-US" dirty="0"/>
              <a:t>なお</a:t>
            </a:r>
            <a:r>
              <a:rPr kumimoji="1" lang="ja-JP" altLang="en-US" dirty="0"/>
              <a:t>して</a:t>
            </a:r>
          </a:p>
        </p:txBody>
      </p:sp>
      <p:sp>
        <p:nvSpPr>
          <p:cNvPr id="3" name="字幕 2">
            <a:extLst>
              <a:ext uri="{FF2B5EF4-FFF2-40B4-BE49-F238E27FC236}">
                <a16:creationId xmlns:a16="http://schemas.microsoft.com/office/drawing/2014/main" id="{D811A894-3989-452C-8BBB-0725C2F1A5C4}"/>
              </a:ext>
            </a:extLst>
          </p:cNvPr>
          <p:cNvSpPr>
            <a:spLocks noGrp="1"/>
          </p:cNvSpPr>
          <p:nvPr>
            <p:ph type="subTitle" idx="1"/>
          </p:nvPr>
        </p:nvSpPr>
        <p:spPr>
          <a:xfrm>
            <a:off x="1524000" y="3284696"/>
            <a:ext cx="9144000" cy="2554400"/>
          </a:xfrm>
        </p:spPr>
        <p:txBody>
          <a:bodyPr>
            <a:normAutofit lnSpcReduction="10000"/>
          </a:bodyPr>
          <a:lstStyle/>
          <a:p>
            <a:r>
              <a:rPr lang="ja-JP" altLang="en-US" sz="4400" dirty="0"/>
              <a:t>つくってなおして</a:t>
            </a:r>
            <a:endParaRPr lang="en-US" altLang="ja-JP" sz="4400" dirty="0"/>
          </a:p>
          <a:p>
            <a:r>
              <a:rPr lang="ja-JP" altLang="en-US" sz="3000" dirty="0"/>
              <a:t>つくってなおして</a:t>
            </a:r>
            <a:endParaRPr lang="en-US" altLang="ja-JP" sz="3000" dirty="0"/>
          </a:p>
          <a:p>
            <a:r>
              <a:rPr lang="ja-JP" altLang="en-US" sz="2100" dirty="0"/>
              <a:t>つくってなおして</a:t>
            </a:r>
            <a:endParaRPr lang="en-US" altLang="ja-JP" sz="2100" dirty="0"/>
          </a:p>
          <a:p>
            <a:r>
              <a:rPr lang="en-US" altLang="ja-JP" dirty="0"/>
              <a:t>……</a:t>
            </a:r>
          </a:p>
          <a:p>
            <a:r>
              <a:rPr kumimoji="1" lang="en-US" altLang="ja-JP" dirty="0"/>
              <a:t>…</a:t>
            </a:r>
            <a:endParaRPr kumimoji="1" lang="ja-JP" altLang="en-US" dirty="0"/>
          </a:p>
        </p:txBody>
      </p:sp>
    </p:spTree>
    <p:extLst>
      <p:ext uri="{BB962C8B-B14F-4D97-AF65-F5344CB8AC3E}">
        <p14:creationId xmlns:p14="http://schemas.microsoft.com/office/powerpoint/2010/main" val="3510059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FCE12-2495-4A02-BEE7-0C76F5E3D08E}"/>
              </a:ext>
            </a:extLst>
          </p:cNvPr>
          <p:cNvSpPr>
            <a:spLocks noGrp="1"/>
          </p:cNvSpPr>
          <p:nvPr>
            <p:ph type="ctrTitle"/>
          </p:nvPr>
        </p:nvSpPr>
        <p:spPr/>
        <p:txBody>
          <a:bodyPr>
            <a:normAutofit/>
          </a:bodyPr>
          <a:lstStyle/>
          <a:p>
            <a:r>
              <a:rPr kumimoji="1" lang="ja-JP" altLang="en-US" sz="7200" dirty="0"/>
              <a:t>メリット</a:t>
            </a:r>
          </a:p>
        </p:txBody>
      </p:sp>
    </p:spTree>
    <p:extLst>
      <p:ext uri="{BB962C8B-B14F-4D97-AF65-F5344CB8AC3E}">
        <p14:creationId xmlns:p14="http://schemas.microsoft.com/office/powerpoint/2010/main" val="2068476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CEFBD-1B80-44BE-8ABA-6977C5B8C1D4}"/>
              </a:ext>
            </a:extLst>
          </p:cNvPr>
          <p:cNvSpPr>
            <a:spLocks noGrp="1"/>
          </p:cNvSpPr>
          <p:nvPr>
            <p:ph type="ctrTitle"/>
          </p:nvPr>
        </p:nvSpPr>
        <p:spPr>
          <a:xfrm>
            <a:off x="1565945" y="2507026"/>
            <a:ext cx="9144000" cy="2387600"/>
          </a:xfrm>
        </p:spPr>
        <p:txBody>
          <a:bodyPr>
            <a:normAutofit fontScale="90000"/>
          </a:bodyPr>
          <a:lstStyle/>
          <a:p>
            <a:r>
              <a:rPr lang="ja-JP" altLang="en-US" dirty="0"/>
              <a:t>開発期間</a:t>
            </a:r>
            <a:r>
              <a:rPr lang="en-US" altLang="ja-JP" sz="2200" dirty="0"/>
              <a:t>(</a:t>
            </a:r>
            <a:r>
              <a:rPr lang="ja-JP" altLang="en-US" sz="2200" dirty="0"/>
              <a:t>かいはつきかん</a:t>
            </a:r>
            <a:r>
              <a:rPr lang="en-US" altLang="ja-JP" sz="2200" dirty="0"/>
              <a:t>)</a:t>
            </a:r>
            <a:r>
              <a:rPr lang="ja-JP" altLang="en-US" dirty="0"/>
              <a:t>の短縮</a:t>
            </a:r>
            <a:r>
              <a:rPr lang="en-US" altLang="ja-JP" sz="2200" dirty="0"/>
              <a:t>(</a:t>
            </a:r>
            <a:r>
              <a:rPr lang="ja-JP" altLang="en-US" sz="2200" dirty="0"/>
              <a:t>たんしゅく</a:t>
            </a:r>
            <a:r>
              <a:rPr lang="en-US" altLang="ja-JP" sz="2200" dirty="0"/>
              <a:t>)</a:t>
            </a:r>
            <a:br>
              <a:rPr lang="en-US" altLang="ja-JP" sz="2200" dirty="0"/>
            </a:br>
            <a:r>
              <a:rPr lang="ja-JP" altLang="en-US" dirty="0"/>
              <a:t>低</a:t>
            </a:r>
            <a:r>
              <a:rPr lang="en-US" altLang="ja-JP" sz="2200" dirty="0"/>
              <a:t>(</a:t>
            </a:r>
            <a:r>
              <a:rPr lang="ja-JP" altLang="en-US" sz="2200" dirty="0"/>
              <a:t>てい</a:t>
            </a:r>
            <a:r>
              <a:rPr lang="en-US" altLang="ja-JP" sz="2200" dirty="0"/>
              <a:t>)</a:t>
            </a:r>
            <a:r>
              <a:rPr lang="ja-JP" altLang="en-US" dirty="0"/>
              <a:t>コスト</a:t>
            </a:r>
            <a:br>
              <a:rPr lang="en-US" altLang="ja-JP" dirty="0"/>
            </a:br>
            <a:r>
              <a:rPr lang="ja-JP" altLang="en-US" dirty="0"/>
              <a:t>柔軟</a:t>
            </a:r>
            <a:r>
              <a:rPr lang="en-US" altLang="ja-JP" sz="2200" dirty="0"/>
              <a:t>(</a:t>
            </a:r>
            <a:r>
              <a:rPr lang="ja-JP" altLang="en-US" sz="2200" dirty="0"/>
              <a:t>じゅうなん</a:t>
            </a:r>
            <a:r>
              <a:rPr lang="en-US" altLang="ja-JP" sz="2200" dirty="0"/>
              <a:t>)</a:t>
            </a:r>
            <a:r>
              <a:rPr lang="ja-JP" altLang="en-US" dirty="0"/>
              <a:t>な対応</a:t>
            </a:r>
            <a:endParaRPr kumimoji="1" lang="ja-JP" altLang="en-US" dirty="0"/>
          </a:p>
        </p:txBody>
      </p:sp>
    </p:spTree>
    <p:extLst>
      <p:ext uri="{BB962C8B-B14F-4D97-AF65-F5344CB8AC3E}">
        <p14:creationId xmlns:p14="http://schemas.microsoft.com/office/powerpoint/2010/main" val="692035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645254" y="2008086"/>
            <a:ext cx="10515600" cy="1420914"/>
          </a:xfrm>
        </p:spPr>
        <p:txBody>
          <a:bodyPr/>
          <a:lstStyle/>
          <a:p>
            <a:pPr marL="0" indent="0" algn="r">
              <a:buNone/>
            </a:pPr>
            <a:r>
              <a:rPr kumimoji="1" lang="ja-JP" altLang="en-US" sz="4800" dirty="0"/>
              <a:t>１０年の年月</a:t>
            </a:r>
            <a:r>
              <a:rPr kumimoji="1" lang="en-US" altLang="ja-JP" sz="1600" dirty="0"/>
              <a:t>(</a:t>
            </a:r>
            <a:r>
              <a:rPr kumimoji="1" lang="ja-JP" altLang="en-US" sz="1600" dirty="0"/>
              <a:t>ねんげつ</a:t>
            </a:r>
            <a:r>
              <a:rPr kumimoji="1" lang="en-US" altLang="ja-JP" sz="1600" dirty="0"/>
              <a:t>)</a:t>
            </a:r>
            <a:r>
              <a:rPr kumimoji="1" lang="ja-JP" altLang="en-US" sz="4800" dirty="0"/>
              <a:t>と１００億円を</a:t>
            </a:r>
            <a:r>
              <a:rPr lang="ja-JP" altLang="en-US" sz="4800" dirty="0"/>
              <a:t>かけ</a:t>
            </a:r>
            <a:r>
              <a:rPr lang="en-US" altLang="ja-JP" sz="4800" dirty="0"/>
              <a:t>…</a:t>
            </a:r>
            <a:endParaRPr kumimoji="1" lang="en-US" altLang="ja-JP" sz="4800" dirty="0"/>
          </a:p>
          <a:p>
            <a:pPr marL="0" indent="0">
              <a:buNone/>
            </a:pPr>
            <a:endParaRPr kumimoji="1" lang="en-US" altLang="ja-JP" sz="3600" dirty="0"/>
          </a:p>
        </p:txBody>
      </p:sp>
      <p:sp>
        <p:nvSpPr>
          <p:cNvPr id="4" name="タイトル 1">
            <a:extLst>
              <a:ext uri="{FF2B5EF4-FFF2-40B4-BE49-F238E27FC236}">
                <a16:creationId xmlns:a16="http://schemas.microsoft.com/office/drawing/2014/main" id="{CA43B724-12F5-4616-8113-249EE212A75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600" dirty="0"/>
              <a:t>緊急会議！もっとゲームらしくしよう</a:t>
            </a:r>
          </a:p>
        </p:txBody>
      </p:sp>
    </p:spTree>
    <p:extLst>
      <p:ext uri="{BB962C8B-B14F-4D97-AF65-F5344CB8AC3E}">
        <p14:creationId xmlns:p14="http://schemas.microsoft.com/office/powerpoint/2010/main" val="1412627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645254" y="2008086"/>
            <a:ext cx="10515600" cy="1420914"/>
          </a:xfrm>
        </p:spPr>
        <p:txBody>
          <a:bodyPr/>
          <a:lstStyle/>
          <a:p>
            <a:pPr marL="0" indent="0" algn="r">
              <a:buNone/>
            </a:pPr>
            <a:r>
              <a:rPr kumimoji="1" lang="ja-JP" altLang="en-US" sz="4800" dirty="0"/>
              <a:t>１０年の年月</a:t>
            </a:r>
            <a:r>
              <a:rPr kumimoji="1" lang="en-US" altLang="ja-JP" sz="1600" dirty="0"/>
              <a:t>(</a:t>
            </a:r>
            <a:r>
              <a:rPr kumimoji="1" lang="ja-JP" altLang="en-US" sz="1600" dirty="0"/>
              <a:t>ねんげつ</a:t>
            </a:r>
            <a:r>
              <a:rPr kumimoji="1" lang="en-US" altLang="ja-JP" sz="1600" dirty="0"/>
              <a:t>)</a:t>
            </a:r>
            <a:r>
              <a:rPr kumimoji="1" lang="ja-JP" altLang="en-US" sz="4800" dirty="0"/>
              <a:t>と１００億円を</a:t>
            </a:r>
            <a:r>
              <a:rPr lang="ja-JP" altLang="en-US" sz="4800" dirty="0"/>
              <a:t>かけ</a:t>
            </a:r>
            <a:r>
              <a:rPr lang="en-US" altLang="ja-JP" sz="4800" dirty="0"/>
              <a:t>…</a:t>
            </a:r>
            <a:endParaRPr kumimoji="1" lang="en-US" altLang="ja-JP" sz="4800" dirty="0"/>
          </a:p>
          <a:p>
            <a:pPr marL="0" indent="0">
              <a:buNone/>
            </a:pPr>
            <a:endParaRPr kumimoji="1" lang="en-US" altLang="ja-JP" sz="3600" dirty="0"/>
          </a:p>
        </p:txBody>
      </p:sp>
      <p:sp>
        <p:nvSpPr>
          <p:cNvPr id="4" name="タイトル 1">
            <a:extLst>
              <a:ext uri="{FF2B5EF4-FFF2-40B4-BE49-F238E27FC236}">
                <a16:creationId xmlns:a16="http://schemas.microsoft.com/office/drawing/2014/main" id="{CA43B724-12F5-4616-8113-249EE212A75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600" dirty="0"/>
              <a:t>緊急会議！もっとゲームらしくしよう</a:t>
            </a:r>
          </a:p>
        </p:txBody>
      </p:sp>
      <p:sp>
        <p:nvSpPr>
          <p:cNvPr id="5" name="コンテンツ プレースホルダー 2">
            <a:extLst>
              <a:ext uri="{FF2B5EF4-FFF2-40B4-BE49-F238E27FC236}">
                <a16:creationId xmlns:a16="http://schemas.microsoft.com/office/drawing/2014/main" id="{383F70AB-C081-482D-B11C-80279537F6E3}"/>
              </a:ext>
            </a:extLst>
          </p:cNvPr>
          <p:cNvSpPr txBox="1">
            <a:spLocks/>
          </p:cNvSpPr>
          <p:nvPr/>
        </p:nvSpPr>
        <p:spPr>
          <a:xfrm>
            <a:off x="922789" y="3261220"/>
            <a:ext cx="11076963" cy="2476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800" dirty="0"/>
          </a:p>
          <a:p>
            <a:pPr marL="0" indent="0">
              <a:buFont typeface="Arial" panose="020B0604020202020204" pitchFamily="34" charset="0"/>
              <a:buNone/>
            </a:pPr>
            <a:r>
              <a:rPr lang="en-US" altLang="ja-JP" sz="4800" dirty="0"/>
              <a:t>…</a:t>
            </a:r>
            <a:r>
              <a:rPr lang="ja-JP" altLang="en-US" sz="4800" dirty="0"/>
              <a:t>たかのような情熱</a:t>
            </a:r>
            <a:r>
              <a:rPr lang="en-US" altLang="ja-JP" sz="2000" dirty="0"/>
              <a:t>(</a:t>
            </a:r>
            <a:r>
              <a:rPr lang="ja-JP" altLang="en-US" sz="2000" dirty="0"/>
              <a:t>じょうねつ</a:t>
            </a:r>
            <a:r>
              <a:rPr lang="en-US" altLang="ja-JP" sz="2000" dirty="0"/>
              <a:t>)</a:t>
            </a:r>
            <a:r>
              <a:rPr lang="ja-JP" altLang="en-US" sz="4800" dirty="0"/>
              <a:t>を注</a:t>
            </a:r>
            <a:r>
              <a:rPr lang="en-US" altLang="ja-JP" sz="2000" dirty="0"/>
              <a:t>(</a:t>
            </a:r>
            <a:r>
              <a:rPr lang="ja-JP" altLang="en-US" sz="2000" dirty="0"/>
              <a:t>そそ</a:t>
            </a:r>
            <a:r>
              <a:rPr lang="en-US" altLang="ja-JP" sz="2000" dirty="0"/>
              <a:t>)</a:t>
            </a:r>
            <a:r>
              <a:rPr lang="ja-JP" altLang="en-US" sz="4800" dirty="0"/>
              <a:t>いで、</a:t>
            </a:r>
            <a:endParaRPr lang="en-US" altLang="ja-JP" sz="4800" dirty="0"/>
          </a:p>
          <a:p>
            <a:pPr marL="0" indent="0">
              <a:buFont typeface="Arial" panose="020B0604020202020204" pitchFamily="34" charset="0"/>
              <a:buNone/>
            </a:pPr>
            <a:endParaRPr lang="en-US" altLang="ja-JP" sz="3600" dirty="0"/>
          </a:p>
        </p:txBody>
      </p:sp>
    </p:spTree>
    <p:extLst>
      <p:ext uri="{BB962C8B-B14F-4D97-AF65-F5344CB8AC3E}">
        <p14:creationId xmlns:p14="http://schemas.microsoft.com/office/powerpoint/2010/main" val="2500684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ctrTitle"/>
          </p:nvPr>
        </p:nvSpPr>
        <p:spPr/>
        <p:txBody>
          <a:bodyPr/>
          <a:lstStyle/>
          <a:p>
            <a:pPr algn="ctr"/>
            <a:r>
              <a:rPr kumimoji="1" lang="ja-JP" altLang="en-US" dirty="0"/>
              <a:t>完成！</a:t>
            </a:r>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type="subTitle" idx="1"/>
          </p:nvPr>
        </p:nvSpPr>
        <p:spPr/>
        <p:txBody>
          <a:bodyPr/>
          <a:lstStyle/>
          <a:p>
            <a:pPr marL="0" indent="0" algn="ctr">
              <a:buNone/>
            </a:pPr>
            <a:r>
              <a:rPr kumimoji="1" lang="ja-JP" altLang="en-US" dirty="0"/>
              <a:t>再び、デモンストレーションをお楽しみください。</a:t>
            </a:r>
          </a:p>
        </p:txBody>
      </p:sp>
    </p:spTree>
    <p:extLst>
      <p:ext uri="{BB962C8B-B14F-4D97-AF65-F5344CB8AC3E}">
        <p14:creationId xmlns:p14="http://schemas.microsoft.com/office/powerpoint/2010/main" val="1951677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デモンストレーション</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どんなゲームか見てみましょう</a:t>
            </a:r>
          </a:p>
        </p:txBody>
      </p:sp>
    </p:spTree>
    <p:extLst>
      <p:ext uri="{BB962C8B-B14F-4D97-AF65-F5344CB8AC3E}">
        <p14:creationId xmlns:p14="http://schemas.microsoft.com/office/powerpoint/2010/main" val="3419943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あ、あれ？</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○○○○できない</a:t>
            </a:r>
            <a:r>
              <a:rPr kumimoji="1" lang="en-US" altLang="ja-JP" sz="3600" dirty="0"/>
              <a:t>…(´;ω;</a:t>
            </a:r>
            <a:r>
              <a:rPr kumimoji="1" lang="ja-JP" altLang="en-US" sz="3600" dirty="0"/>
              <a:t>｀</a:t>
            </a:r>
            <a:r>
              <a:rPr kumimoji="1" lang="en-US" altLang="ja-JP" sz="3600" dirty="0"/>
              <a:t>)</a:t>
            </a:r>
            <a:endParaRPr kumimoji="1" lang="ja-JP" altLang="en-US" sz="3600" dirty="0"/>
          </a:p>
        </p:txBody>
      </p:sp>
    </p:spTree>
    <p:extLst>
      <p:ext uri="{BB962C8B-B14F-4D97-AF65-F5344CB8AC3E}">
        <p14:creationId xmlns:p14="http://schemas.microsoft.com/office/powerpoint/2010/main" val="189911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sp>
        <p:nvSpPr>
          <p:cNvPr id="3" name="コンテンツ プレースホルダー 2">
            <a:extLst>
              <a:ext uri="{FF2B5EF4-FFF2-40B4-BE49-F238E27FC236}">
                <a16:creationId xmlns:a16="http://schemas.microsoft.com/office/drawing/2014/main" id="{281EAD0C-DD5C-4BF3-9E81-2269CFD3F674}"/>
              </a:ext>
            </a:extLst>
          </p:cNvPr>
          <p:cNvSpPr>
            <a:spLocks noGrp="1"/>
          </p:cNvSpPr>
          <p:nvPr>
            <p:ph idx="1"/>
          </p:nvPr>
        </p:nvSpPr>
        <p:spPr>
          <a:xfrm>
            <a:off x="838200" y="1825625"/>
            <a:ext cx="10515600" cy="4351338"/>
          </a:xfrm>
        </p:spPr>
        <p:txBody>
          <a:bodyPr/>
          <a:lstStyle/>
          <a:p>
            <a:pPr marL="0" lvl="0" indent="0">
              <a:buNone/>
            </a:pPr>
            <a:r>
              <a:rPr lang="ja-JP" altLang="en-US" dirty="0">
                <a:solidFill>
                  <a:prstClr val="black"/>
                </a:solidFill>
              </a:rPr>
              <a:t>「テトリス」とは</a:t>
            </a:r>
            <a:endParaRPr lang="en-US" altLang="ja-JP" dirty="0">
              <a:solidFill>
                <a:prstClr val="black"/>
              </a:solidFill>
            </a:endParaRPr>
          </a:p>
          <a:p>
            <a:pPr marL="0" lvl="0" indent="0">
              <a:buNone/>
            </a:pPr>
            <a:endParaRPr lang="en-US" altLang="ja-JP" dirty="0"/>
          </a:p>
          <a:p>
            <a:pPr marL="0" indent="0">
              <a:buNone/>
            </a:pPr>
            <a:r>
              <a:rPr lang="ja-JP" altLang="en-US" sz="2400" dirty="0">
                <a:solidFill>
                  <a:prstClr val="black"/>
                </a:solidFill>
              </a:rPr>
              <a:t>世界で大流行</a:t>
            </a:r>
            <a:r>
              <a:rPr lang="en-US" altLang="ja-JP" sz="2000" dirty="0">
                <a:solidFill>
                  <a:prstClr val="black"/>
                </a:solidFill>
              </a:rPr>
              <a:t>(</a:t>
            </a:r>
            <a:r>
              <a:rPr lang="ja-JP" altLang="en-US" sz="2000" dirty="0">
                <a:solidFill>
                  <a:prstClr val="black"/>
                </a:solidFill>
              </a:rPr>
              <a:t>だいりゅうこう</a:t>
            </a:r>
            <a:r>
              <a:rPr lang="en-US" altLang="ja-JP" sz="2000" dirty="0">
                <a:solidFill>
                  <a:prstClr val="black"/>
                </a:solidFill>
              </a:rPr>
              <a:t>)</a:t>
            </a:r>
            <a:r>
              <a:rPr lang="ja-JP" altLang="en-US" sz="2400" dirty="0">
                <a:solidFill>
                  <a:prstClr val="black"/>
                </a:solidFill>
              </a:rPr>
              <a:t>し、いまもいろいろアレンジされてプレイされ続けています。</a:t>
            </a:r>
            <a:endParaRPr kumimoji="1" lang="ja-JP" altLang="en-US" sz="2400" dirty="0"/>
          </a:p>
        </p:txBody>
      </p:sp>
      <p:pic>
        <p:nvPicPr>
          <p:cNvPr id="4" name="図 3">
            <a:extLst>
              <a:ext uri="{FF2B5EF4-FFF2-40B4-BE49-F238E27FC236}">
                <a16:creationId xmlns:a16="http://schemas.microsoft.com/office/drawing/2014/main" id="{7E189F4C-41C6-4401-A39F-36FB1BFEFB29}"/>
              </a:ext>
            </a:extLst>
          </p:cNvPr>
          <p:cNvPicPr>
            <a:picLocks noChangeAspect="1"/>
          </p:cNvPicPr>
          <p:nvPr/>
        </p:nvPicPr>
        <p:blipFill>
          <a:blip r:embed="rId2"/>
          <a:stretch>
            <a:fillRect/>
          </a:stretch>
        </p:blipFill>
        <p:spPr>
          <a:xfrm>
            <a:off x="8509871" y="4873094"/>
            <a:ext cx="1654489" cy="1303869"/>
          </a:xfrm>
          <a:prstGeom prst="rect">
            <a:avLst/>
          </a:prstGeom>
        </p:spPr>
      </p:pic>
    </p:spTree>
    <p:extLst>
      <p:ext uri="{BB962C8B-B14F-4D97-AF65-F5344CB8AC3E}">
        <p14:creationId xmlns:p14="http://schemas.microsoft.com/office/powerpoint/2010/main" val="1077190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あ、あれ？</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○○○○できない</a:t>
            </a:r>
            <a:r>
              <a:rPr kumimoji="1" lang="en-US" altLang="ja-JP" sz="3600" dirty="0"/>
              <a:t>…(´;ω;</a:t>
            </a:r>
            <a:r>
              <a:rPr kumimoji="1" lang="ja-JP" altLang="en-US" sz="3600" dirty="0"/>
              <a:t>｀</a:t>
            </a:r>
            <a:r>
              <a:rPr kumimoji="1" lang="en-US" altLang="ja-JP" sz="3600" dirty="0"/>
              <a:t>)</a:t>
            </a:r>
          </a:p>
          <a:p>
            <a:r>
              <a:rPr lang="ja-JP" altLang="en-US" sz="4400" dirty="0"/>
              <a:t>さらに改良しよう</a:t>
            </a:r>
            <a:r>
              <a:rPr lang="en-US" altLang="ja-JP" sz="4400" dirty="0"/>
              <a:t>!</a:t>
            </a:r>
            <a:endParaRPr kumimoji="1" lang="ja-JP" altLang="en-US" sz="4400" dirty="0"/>
          </a:p>
        </p:txBody>
      </p:sp>
    </p:spTree>
    <p:extLst>
      <p:ext uri="{BB962C8B-B14F-4D97-AF65-F5344CB8AC3E}">
        <p14:creationId xmlns:p14="http://schemas.microsoft.com/office/powerpoint/2010/main" val="1843055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F3B0D-5D0D-46C3-9AFF-18B08EB7A90A}"/>
              </a:ext>
            </a:extLst>
          </p:cNvPr>
          <p:cNvSpPr>
            <a:spLocks noGrp="1"/>
          </p:cNvSpPr>
          <p:nvPr>
            <p:ph type="title"/>
          </p:nvPr>
        </p:nvSpPr>
        <p:spPr/>
        <p:txBody>
          <a:bodyPr/>
          <a:lstStyle/>
          <a:p>
            <a:pPr algn="ctr"/>
            <a:r>
              <a:rPr kumimoji="1" lang="ja-JP" altLang="en-US" dirty="0"/>
              <a:t>まとめ</a:t>
            </a:r>
          </a:p>
        </p:txBody>
      </p:sp>
      <p:sp>
        <p:nvSpPr>
          <p:cNvPr id="3" name="コンテンツ プレースホルダー 2">
            <a:extLst>
              <a:ext uri="{FF2B5EF4-FFF2-40B4-BE49-F238E27FC236}">
                <a16:creationId xmlns:a16="http://schemas.microsoft.com/office/drawing/2014/main" id="{A724C164-B98C-4DB8-8B25-686EAD64C043}"/>
              </a:ext>
            </a:extLst>
          </p:cNvPr>
          <p:cNvSpPr>
            <a:spLocks noGrp="1"/>
          </p:cNvSpPr>
          <p:nvPr>
            <p:ph idx="1"/>
          </p:nvPr>
        </p:nvSpPr>
        <p:spPr/>
        <p:txBody>
          <a:bodyPr>
            <a:normAutofit/>
          </a:bodyPr>
          <a:lstStyle/>
          <a:p>
            <a:pPr marL="0" indent="0">
              <a:buNone/>
            </a:pPr>
            <a:r>
              <a:rPr lang="ja-JP" altLang="en-US" sz="4000" dirty="0"/>
              <a:t>シンプルなコードでいろいろ表現できることがわかりました。</a:t>
            </a:r>
            <a:endParaRPr lang="en-US" altLang="ja-JP" sz="4000" dirty="0"/>
          </a:p>
          <a:p>
            <a:pPr marL="0" indent="0">
              <a:buNone/>
            </a:pPr>
            <a:endParaRPr lang="en-US" altLang="ja-JP" sz="4000" dirty="0"/>
          </a:p>
          <a:p>
            <a:pPr marL="0" indent="0">
              <a:buNone/>
            </a:pPr>
            <a:r>
              <a:rPr lang="ja-JP" altLang="en-US" sz="4000" dirty="0"/>
              <a:t>テトリスをまだまだ改良</a:t>
            </a:r>
            <a:r>
              <a:rPr lang="en-US" altLang="ja-JP" sz="4000" dirty="0"/>
              <a:t>(</a:t>
            </a:r>
            <a:r>
              <a:rPr lang="ja-JP" altLang="en-US" sz="4000" dirty="0"/>
              <a:t>かいりょう</a:t>
            </a:r>
            <a:r>
              <a:rPr lang="en-US" altLang="ja-JP" sz="4000" dirty="0"/>
              <a:t>)</a:t>
            </a:r>
            <a:r>
              <a:rPr lang="ja-JP" altLang="en-US" sz="4000" dirty="0"/>
              <a:t>して、今までにない新しいテトリスを作りたいと思います。</a:t>
            </a:r>
            <a:endParaRPr lang="en-US" altLang="ja-JP" sz="4000" dirty="0"/>
          </a:p>
          <a:p>
            <a:pPr marL="0" indent="0">
              <a:buNone/>
            </a:pPr>
            <a:endParaRPr lang="en-US" altLang="ja-JP" sz="4000" dirty="0"/>
          </a:p>
          <a:p>
            <a:pPr marL="0" indent="0">
              <a:buNone/>
            </a:pPr>
            <a:endParaRPr kumimoji="1" lang="ja-JP" altLang="en-US" sz="4000" dirty="0"/>
          </a:p>
        </p:txBody>
      </p:sp>
    </p:spTree>
    <p:extLst>
      <p:ext uri="{BB962C8B-B14F-4D97-AF65-F5344CB8AC3E}">
        <p14:creationId xmlns:p14="http://schemas.microsoft.com/office/powerpoint/2010/main" val="1425474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A07C4-5D0D-4787-916B-B2C8AED4BA63}"/>
              </a:ext>
            </a:extLst>
          </p:cNvPr>
          <p:cNvSpPr>
            <a:spLocks noGrp="1"/>
          </p:cNvSpPr>
          <p:nvPr>
            <p:ph type="title"/>
          </p:nvPr>
        </p:nvSpPr>
        <p:spPr/>
        <p:txBody>
          <a:bodyPr/>
          <a:lstStyle/>
          <a:p>
            <a:pPr algn="ctr"/>
            <a:r>
              <a:rPr lang="ja-JP" altLang="en-US" dirty="0"/>
              <a:t>以上です</a:t>
            </a:r>
            <a:r>
              <a:rPr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7087E2FC-8E4E-4B3D-90D8-D57DD03AB176}"/>
              </a:ext>
            </a:extLst>
          </p:cNvPr>
          <p:cNvSpPr>
            <a:spLocks noGrp="1"/>
          </p:cNvSpPr>
          <p:nvPr>
            <p:ph idx="1"/>
          </p:nvPr>
        </p:nvSpPr>
        <p:spPr/>
        <p:txBody>
          <a:bodyPr>
            <a:normAutofit/>
          </a:bodyPr>
          <a:lstStyle/>
          <a:p>
            <a:pPr marL="0" indent="0" algn="ctr">
              <a:buNone/>
            </a:pPr>
            <a:r>
              <a:rPr kumimoji="1" lang="ja-JP" altLang="en-US" sz="4800" dirty="0"/>
              <a:t>ご清聴ありがとうございました</a:t>
            </a:r>
          </a:p>
        </p:txBody>
      </p:sp>
      <p:pic>
        <p:nvPicPr>
          <p:cNvPr id="5" name="グラフィックス 4" descr="舌を出している顔 (塗りつぶしなし)">
            <a:extLst>
              <a:ext uri="{FF2B5EF4-FFF2-40B4-BE49-F238E27FC236}">
                <a16:creationId xmlns:a16="http://schemas.microsoft.com/office/drawing/2014/main" id="{AA66D933-A554-4B5F-BC07-95AB91D913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8065" y="5135329"/>
            <a:ext cx="630573" cy="630573"/>
          </a:xfrm>
          <a:prstGeom prst="rect">
            <a:avLst/>
          </a:prstGeom>
        </p:spPr>
      </p:pic>
    </p:spTree>
    <p:extLst>
      <p:ext uri="{BB962C8B-B14F-4D97-AF65-F5344CB8AC3E}">
        <p14:creationId xmlns:p14="http://schemas.microsoft.com/office/powerpoint/2010/main" val="147732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pic>
        <p:nvPicPr>
          <p:cNvPr id="4" name="コンテンツ プレースホルダー 3">
            <a:extLst>
              <a:ext uri="{FF2B5EF4-FFF2-40B4-BE49-F238E27FC236}">
                <a16:creationId xmlns:a16="http://schemas.microsoft.com/office/drawing/2014/main" id="{84402412-735E-406F-8763-4763C33515ED}"/>
              </a:ext>
            </a:extLst>
          </p:cNvPr>
          <p:cNvPicPr>
            <a:picLocks noGrp="1" noChangeAspect="1"/>
          </p:cNvPicPr>
          <p:nvPr>
            <p:ph idx="1"/>
          </p:nvPr>
        </p:nvPicPr>
        <p:blipFill>
          <a:blip r:embed="rId2"/>
          <a:stretch>
            <a:fillRect/>
          </a:stretch>
        </p:blipFill>
        <p:spPr>
          <a:xfrm>
            <a:off x="9813781" y="5525276"/>
            <a:ext cx="856762" cy="673506"/>
          </a:xfrm>
          <a:prstGeom prst="rect">
            <a:avLst/>
          </a:prstGeom>
        </p:spPr>
      </p:pic>
      <p:sp>
        <p:nvSpPr>
          <p:cNvPr id="5" name="コンテンツ プレースホルダー 2">
            <a:extLst>
              <a:ext uri="{FF2B5EF4-FFF2-40B4-BE49-F238E27FC236}">
                <a16:creationId xmlns:a16="http://schemas.microsoft.com/office/drawing/2014/main" id="{A6CDE7DB-0242-42C3-A7FD-BC71BB39C07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prstClr val="black"/>
                </a:solidFill>
              </a:rPr>
              <a:t>「テトリス」とは</a:t>
            </a:r>
            <a:endParaRPr lang="en-US" altLang="ja-JP" dirty="0">
              <a:solidFill>
                <a:prstClr val="black"/>
              </a:solidFill>
            </a:endParaRPr>
          </a:p>
          <a:p>
            <a:pPr marL="0" indent="0">
              <a:buFont typeface="Arial" panose="020B0604020202020204" pitchFamily="34" charset="0"/>
              <a:buNone/>
            </a:pPr>
            <a:endParaRPr lang="en-US" altLang="ja-JP" dirty="0">
              <a:solidFill>
                <a:prstClr val="black"/>
              </a:solidFill>
            </a:endParaRPr>
          </a:p>
          <a:p>
            <a:pPr marL="0" indent="0">
              <a:buFont typeface="Arial" panose="020B0604020202020204" pitchFamily="34" charset="0"/>
              <a:buNone/>
            </a:pPr>
            <a:r>
              <a:rPr lang="ja-JP" altLang="en-US" sz="2400" dirty="0">
                <a:solidFill>
                  <a:prstClr val="black"/>
                </a:solidFill>
              </a:rPr>
              <a:t>ゲームのルールは上から落ちてくるブロックをぴったり並べるという簡単なものです。</a:t>
            </a:r>
            <a:endParaRPr lang="en-US" altLang="ja-JP" sz="2400" dirty="0">
              <a:solidFill>
                <a:prstClr val="black"/>
              </a:solidFill>
            </a:endParaRPr>
          </a:p>
        </p:txBody>
      </p:sp>
    </p:spTree>
    <p:extLst>
      <p:ext uri="{BB962C8B-B14F-4D97-AF65-F5344CB8AC3E}">
        <p14:creationId xmlns:p14="http://schemas.microsoft.com/office/powerpoint/2010/main" val="9684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pic>
        <p:nvPicPr>
          <p:cNvPr id="4" name="コンテンツ プレースホルダー 3">
            <a:extLst>
              <a:ext uri="{FF2B5EF4-FFF2-40B4-BE49-F238E27FC236}">
                <a16:creationId xmlns:a16="http://schemas.microsoft.com/office/drawing/2014/main" id="{84402412-735E-406F-8763-4763C33515ED}"/>
              </a:ext>
            </a:extLst>
          </p:cNvPr>
          <p:cNvPicPr>
            <a:picLocks noGrp="1" noChangeAspect="1"/>
          </p:cNvPicPr>
          <p:nvPr>
            <p:ph idx="1"/>
          </p:nvPr>
        </p:nvPicPr>
        <p:blipFill>
          <a:blip r:embed="rId2"/>
          <a:stretch>
            <a:fillRect/>
          </a:stretch>
        </p:blipFill>
        <p:spPr>
          <a:xfrm>
            <a:off x="10406962" y="5805181"/>
            <a:ext cx="372637" cy="292932"/>
          </a:xfrm>
          <a:prstGeom prst="rect">
            <a:avLst/>
          </a:prstGeom>
        </p:spPr>
      </p:pic>
      <p:sp>
        <p:nvSpPr>
          <p:cNvPr id="5" name="コンテンツ プレースホルダー 2">
            <a:extLst>
              <a:ext uri="{FF2B5EF4-FFF2-40B4-BE49-F238E27FC236}">
                <a16:creationId xmlns:a16="http://schemas.microsoft.com/office/drawing/2014/main" id="{EF771192-4FCD-435C-A7D7-BE96B8FD1AA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prstClr val="black"/>
                </a:solidFill>
              </a:rPr>
              <a:t>「テトリス」とは</a:t>
            </a:r>
            <a:endParaRPr lang="en-US" altLang="ja-JP" dirty="0">
              <a:solidFill>
                <a:prstClr val="black"/>
              </a:solidFill>
            </a:endParaRPr>
          </a:p>
          <a:p>
            <a:pPr marL="0" indent="0">
              <a:buFont typeface="Arial" panose="020B0604020202020204" pitchFamily="34" charset="0"/>
              <a:buNone/>
            </a:pPr>
            <a:endParaRPr lang="en-US" altLang="ja-JP" dirty="0">
              <a:solidFill>
                <a:prstClr val="black"/>
              </a:solidFill>
            </a:endParaRPr>
          </a:p>
          <a:p>
            <a:pPr marL="0" indent="0">
              <a:buFont typeface="Arial" panose="020B0604020202020204" pitchFamily="34" charset="0"/>
              <a:buNone/>
            </a:pPr>
            <a:r>
              <a:rPr lang="ja-JP" altLang="en-US" sz="2400" dirty="0">
                <a:solidFill>
                  <a:prstClr val="black"/>
                </a:solidFill>
              </a:rPr>
              <a:t>シンプルがゆえに熱狂的</a:t>
            </a:r>
            <a:r>
              <a:rPr lang="en-US" altLang="ja-JP" sz="2000" dirty="0">
                <a:solidFill>
                  <a:prstClr val="black"/>
                </a:solidFill>
              </a:rPr>
              <a:t>(</a:t>
            </a:r>
            <a:r>
              <a:rPr lang="ja-JP" altLang="en-US" sz="2000" dirty="0">
                <a:solidFill>
                  <a:prstClr val="black"/>
                </a:solidFill>
              </a:rPr>
              <a:t>ねっきょうてき</a:t>
            </a:r>
            <a:r>
              <a:rPr lang="en-US" altLang="ja-JP" sz="2000" dirty="0">
                <a:solidFill>
                  <a:prstClr val="black"/>
                </a:solidFill>
              </a:rPr>
              <a:t>)</a:t>
            </a:r>
            <a:r>
              <a:rPr lang="ja-JP" altLang="en-US" sz="2400" dirty="0">
                <a:solidFill>
                  <a:prstClr val="black"/>
                </a:solidFill>
              </a:rPr>
              <a:t>なファンも多く、</a:t>
            </a:r>
            <a:r>
              <a:rPr lang="en-US" altLang="ja-JP" sz="2400" dirty="0">
                <a:solidFill>
                  <a:prstClr val="black"/>
                </a:solidFill>
              </a:rPr>
              <a:t>2</a:t>
            </a:r>
            <a:r>
              <a:rPr lang="ja-JP" altLang="en-US" sz="2400" dirty="0">
                <a:solidFill>
                  <a:prstClr val="black"/>
                </a:solidFill>
              </a:rPr>
              <a:t>人で対戦</a:t>
            </a:r>
            <a:r>
              <a:rPr lang="en-US" altLang="ja-JP" sz="2000" dirty="0">
                <a:solidFill>
                  <a:prstClr val="black"/>
                </a:solidFill>
              </a:rPr>
              <a:t>(</a:t>
            </a:r>
            <a:r>
              <a:rPr lang="ja-JP" altLang="en-US" sz="2000" dirty="0">
                <a:solidFill>
                  <a:prstClr val="black"/>
                </a:solidFill>
              </a:rPr>
              <a:t>たいせん</a:t>
            </a:r>
            <a:r>
              <a:rPr lang="en-US" altLang="ja-JP" sz="2000" dirty="0">
                <a:solidFill>
                  <a:prstClr val="black"/>
                </a:solidFill>
              </a:rPr>
              <a:t>)</a:t>
            </a:r>
            <a:r>
              <a:rPr lang="ja-JP" altLang="en-US" sz="2400" dirty="0">
                <a:solidFill>
                  <a:prstClr val="black"/>
                </a:solidFill>
              </a:rPr>
              <a:t>するものは、</a:t>
            </a:r>
            <a:r>
              <a:rPr lang="en-US" altLang="ja-JP" sz="2400" dirty="0">
                <a:solidFill>
                  <a:prstClr val="black"/>
                </a:solidFill>
              </a:rPr>
              <a:t>e-sports</a:t>
            </a:r>
            <a:r>
              <a:rPr lang="en-US" altLang="ja-JP" sz="2000" dirty="0">
                <a:solidFill>
                  <a:prstClr val="black"/>
                </a:solidFill>
              </a:rPr>
              <a:t>(</a:t>
            </a:r>
            <a:r>
              <a:rPr lang="ja-JP" altLang="en-US" sz="2000" dirty="0">
                <a:solidFill>
                  <a:prstClr val="black"/>
                </a:solidFill>
              </a:rPr>
              <a:t>いーすぽーつ</a:t>
            </a:r>
            <a:r>
              <a:rPr lang="en-US" altLang="ja-JP" sz="2000" dirty="0">
                <a:solidFill>
                  <a:prstClr val="black"/>
                </a:solidFill>
              </a:rPr>
              <a:t>)</a:t>
            </a:r>
            <a:r>
              <a:rPr lang="ja-JP" altLang="en-US" sz="2400" dirty="0">
                <a:solidFill>
                  <a:prstClr val="black"/>
                </a:solidFill>
              </a:rPr>
              <a:t>で採用</a:t>
            </a:r>
            <a:r>
              <a:rPr lang="en-US" altLang="ja-JP" sz="2000" dirty="0">
                <a:solidFill>
                  <a:prstClr val="black"/>
                </a:solidFill>
              </a:rPr>
              <a:t>(</a:t>
            </a:r>
            <a:r>
              <a:rPr lang="ja-JP" altLang="en-US" sz="2000" dirty="0">
                <a:solidFill>
                  <a:prstClr val="black"/>
                </a:solidFill>
              </a:rPr>
              <a:t>さいよう</a:t>
            </a:r>
            <a:r>
              <a:rPr lang="en-US" altLang="ja-JP" sz="2000" dirty="0">
                <a:solidFill>
                  <a:prstClr val="black"/>
                </a:solidFill>
              </a:rPr>
              <a:t>)</a:t>
            </a:r>
            <a:r>
              <a:rPr lang="ja-JP" altLang="en-US" sz="2400" dirty="0">
                <a:solidFill>
                  <a:prstClr val="black"/>
                </a:solidFill>
              </a:rPr>
              <a:t>されるほどです。</a:t>
            </a:r>
            <a:endParaRPr lang="en-US" altLang="ja-JP" sz="2400" dirty="0">
              <a:solidFill>
                <a:prstClr val="black"/>
              </a:solidFill>
            </a:endParaRPr>
          </a:p>
          <a:p>
            <a:pPr marL="0" indent="0">
              <a:buFont typeface="Arial" panose="020B0604020202020204" pitchFamily="34" charset="0"/>
              <a:buNone/>
            </a:pPr>
            <a:endParaRPr lang="en-US" altLang="ja-JP" dirty="0">
              <a:solidFill>
                <a:prstClr val="black"/>
              </a:solidFill>
            </a:endParaRPr>
          </a:p>
          <a:p>
            <a:pPr marL="0" indent="0">
              <a:buFont typeface="Arial" panose="020B0604020202020204" pitchFamily="34" charset="0"/>
              <a:buNone/>
            </a:pPr>
            <a:endParaRPr lang="en-US" altLang="ja-JP" dirty="0"/>
          </a:p>
        </p:txBody>
      </p:sp>
    </p:spTree>
    <p:extLst>
      <p:ext uri="{BB962C8B-B14F-4D97-AF65-F5344CB8AC3E}">
        <p14:creationId xmlns:p14="http://schemas.microsoft.com/office/powerpoint/2010/main" val="318289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pic>
        <p:nvPicPr>
          <p:cNvPr id="10" name="コンテンツ プレースホルダー 9" descr="驚いた顔 (塗りつぶしなし)">
            <a:extLst>
              <a:ext uri="{FF2B5EF4-FFF2-40B4-BE49-F238E27FC236}">
                <a16:creationId xmlns:a16="http://schemas.microsoft.com/office/drawing/2014/main" id="{8EC804DD-61A1-487A-BD84-AC7A313C25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300" y="5598327"/>
            <a:ext cx="578636" cy="578636"/>
          </a:xfrm>
        </p:spPr>
      </p:pic>
      <p:sp>
        <p:nvSpPr>
          <p:cNvPr id="11" name="コンテンツ プレースホルダー 2">
            <a:extLst>
              <a:ext uri="{FF2B5EF4-FFF2-40B4-BE49-F238E27FC236}">
                <a16:creationId xmlns:a16="http://schemas.microsoft.com/office/drawing/2014/main" id="{C9B7C3B2-D853-4D5B-8136-A5878B59697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prstClr val="black"/>
                </a:solidFill>
              </a:rPr>
              <a:t>「テトリス」とは</a:t>
            </a:r>
            <a:endParaRPr lang="en-US" altLang="ja-JP" dirty="0">
              <a:solidFill>
                <a:prstClr val="black"/>
              </a:solidFill>
            </a:endParaRPr>
          </a:p>
          <a:p>
            <a:pPr marL="0" indent="0">
              <a:buFont typeface="Arial" panose="020B0604020202020204" pitchFamily="34" charset="0"/>
              <a:buNone/>
            </a:pPr>
            <a:endParaRPr lang="en-US" altLang="ja-JP" dirty="0"/>
          </a:p>
          <a:p>
            <a:pPr marL="0" indent="0">
              <a:buNone/>
            </a:pPr>
            <a:r>
              <a:rPr lang="en-US" altLang="ja-JP" sz="2400" dirty="0">
                <a:solidFill>
                  <a:prstClr val="black"/>
                </a:solidFill>
              </a:rPr>
              <a:t>2015</a:t>
            </a:r>
            <a:r>
              <a:rPr lang="ja-JP" altLang="en-US" sz="2400" dirty="0">
                <a:solidFill>
                  <a:prstClr val="black"/>
                </a:solidFill>
              </a:rPr>
              <a:t>年ごろの研究では、</a:t>
            </a:r>
            <a:endParaRPr lang="en-US" altLang="ja-JP" sz="2400" dirty="0">
              <a:solidFill>
                <a:prstClr val="black"/>
              </a:solidFill>
            </a:endParaRPr>
          </a:p>
          <a:p>
            <a:pPr marL="0" indent="0">
              <a:buNone/>
            </a:pPr>
            <a:r>
              <a:rPr lang="ja-JP" altLang="en-US" sz="2400" dirty="0">
                <a:solidFill>
                  <a:prstClr val="black"/>
                </a:solidFill>
              </a:rPr>
              <a:t>テトリスをプレイした場合、アルコール、ニコチン、カフェインやゲームなどの活動</a:t>
            </a:r>
            <a:r>
              <a:rPr lang="en-US" altLang="ja-JP" sz="2000" dirty="0">
                <a:solidFill>
                  <a:prstClr val="black"/>
                </a:solidFill>
              </a:rPr>
              <a:t>(</a:t>
            </a:r>
            <a:r>
              <a:rPr lang="ja-JP" altLang="en-US" sz="2000" dirty="0">
                <a:solidFill>
                  <a:prstClr val="black"/>
                </a:solidFill>
              </a:rPr>
              <a:t>かつどう</a:t>
            </a:r>
            <a:r>
              <a:rPr lang="en-US" altLang="ja-JP" sz="2000" dirty="0">
                <a:solidFill>
                  <a:prstClr val="black"/>
                </a:solidFill>
              </a:rPr>
              <a:t>)</a:t>
            </a:r>
            <a:r>
              <a:rPr lang="ja-JP" altLang="en-US" sz="2400" dirty="0">
                <a:solidFill>
                  <a:prstClr val="black"/>
                </a:solidFill>
              </a:rPr>
              <a:t>への欲求</a:t>
            </a:r>
            <a:r>
              <a:rPr lang="en-US" altLang="ja-JP" sz="2000" dirty="0">
                <a:solidFill>
                  <a:prstClr val="black"/>
                </a:solidFill>
              </a:rPr>
              <a:t>(</a:t>
            </a:r>
            <a:r>
              <a:rPr lang="ja-JP" altLang="en-US" sz="2000" dirty="0">
                <a:solidFill>
                  <a:prstClr val="black"/>
                </a:solidFill>
              </a:rPr>
              <a:t>よっきゅう</a:t>
            </a:r>
            <a:r>
              <a:rPr lang="en-US" altLang="ja-JP" sz="2000" dirty="0">
                <a:solidFill>
                  <a:prstClr val="black"/>
                </a:solidFill>
              </a:rPr>
              <a:t>)</a:t>
            </a:r>
            <a:r>
              <a:rPr lang="ja-JP" altLang="en-US" sz="2400" dirty="0">
                <a:solidFill>
                  <a:prstClr val="black"/>
                </a:solidFill>
              </a:rPr>
              <a:t>レベルを平均</a:t>
            </a:r>
            <a:r>
              <a:rPr lang="en-US" altLang="ja-JP" sz="2400" dirty="0">
                <a:solidFill>
                  <a:prstClr val="black"/>
                </a:solidFill>
              </a:rPr>
              <a:t>13.9</a:t>
            </a:r>
            <a:r>
              <a:rPr lang="ja-JP" altLang="en-US" sz="2400" dirty="0">
                <a:solidFill>
                  <a:prstClr val="black"/>
                </a:solidFill>
              </a:rPr>
              <a:t>％減らすことが</a:t>
            </a:r>
            <a:endParaRPr lang="en-US" altLang="ja-JP" sz="2400" dirty="0">
              <a:solidFill>
                <a:prstClr val="black"/>
              </a:solidFill>
            </a:endParaRPr>
          </a:p>
          <a:p>
            <a:pPr marL="0" indent="0">
              <a:buNone/>
            </a:pPr>
            <a:r>
              <a:rPr lang="ja-JP" altLang="en-US" sz="2400" dirty="0">
                <a:solidFill>
                  <a:prstClr val="black"/>
                </a:solidFill>
              </a:rPr>
              <a:t>判明</a:t>
            </a:r>
            <a:r>
              <a:rPr lang="en-US" altLang="ja-JP" sz="2000" dirty="0">
                <a:solidFill>
                  <a:prstClr val="black"/>
                </a:solidFill>
              </a:rPr>
              <a:t>(</a:t>
            </a:r>
            <a:r>
              <a:rPr lang="ja-JP" altLang="en-US" sz="2000" dirty="0">
                <a:solidFill>
                  <a:prstClr val="black"/>
                </a:solidFill>
              </a:rPr>
              <a:t>はんめい</a:t>
            </a:r>
            <a:r>
              <a:rPr lang="en-US" altLang="ja-JP" sz="2000" dirty="0">
                <a:solidFill>
                  <a:prstClr val="black"/>
                </a:solidFill>
              </a:rPr>
              <a:t>)</a:t>
            </a:r>
            <a:r>
              <a:rPr lang="ja-JP" altLang="en-US" sz="2400" dirty="0">
                <a:solidFill>
                  <a:prstClr val="black"/>
                </a:solidFill>
              </a:rPr>
              <a:t>した。</a:t>
            </a:r>
            <a:endParaRPr lang="en-US" altLang="ja-JP" sz="2400" dirty="0">
              <a:solidFill>
                <a:prstClr val="black"/>
              </a:solidFill>
            </a:endParaRPr>
          </a:p>
          <a:p>
            <a:pPr marL="0" indent="0">
              <a:buNone/>
            </a:pPr>
            <a:endParaRPr lang="en-US" altLang="ja-JP" sz="2400" dirty="0">
              <a:solidFill>
                <a:prstClr val="black"/>
              </a:solidFill>
            </a:endParaRPr>
          </a:p>
          <a:p>
            <a:pPr marL="0" indent="0">
              <a:buNone/>
            </a:pPr>
            <a:r>
              <a:rPr lang="ja-JP" altLang="en-US" sz="2400" dirty="0">
                <a:solidFill>
                  <a:prstClr val="black"/>
                </a:solidFill>
              </a:rPr>
              <a:t>　　　　　　　　　　　　</a:t>
            </a:r>
            <a:r>
              <a:rPr lang="en-US" altLang="ja-JP" sz="2400" dirty="0">
                <a:solidFill>
                  <a:prstClr val="black"/>
                </a:solidFill>
              </a:rPr>
              <a:t>…</a:t>
            </a:r>
            <a:r>
              <a:rPr lang="ja-JP" altLang="en-US" sz="2400" dirty="0">
                <a:solidFill>
                  <a:prstClr val="black"/>
                </a:solidFill>
              </a:rPr>
              <a:t>らしいです。</a:t>
            </a:r>
            <a:endParaRPr lang="en-US" altLang="ja-JP" sz="2400" dirty="0">
              <a:solidFill>
                <a:prstClr val="black"/>
              </a:solidFill>
            </a:endParaRPr>
          </a:p>
          <a:p>
            <a:pPr marL="0" indent="0">
              <a:buNone/>
            </a:pPr>
            <a:endParaRPr lang="en-US" altLang="ja-JP" sz="2400" dirty="0">
              <a:solidFill>
                <a:prstClr val="black"/>
              </a:solidFill>
            </a:endParaRPr>
          </a:p>
          <a:p>
            <a:pPr marL="0" indent="0">
              <a:buNone/>
            </a:pPr>
            <a:endParaRPr lang="ja-JP" altLang="en-US" sz="2400" dirty="0"/>
          </a:p>
        </p:txBody>
      </p:sp>
    </p:spTree>
    <p:extLst>
      <p:ext uri="{BB962C8B-B14F-4D97-AF65-F5344CB8AC3E}">
        <p14:creationId xmlns:p14="http://schemas.microsoft.com/office/powerpoint/2010/main" val="111391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30DFE-5C75-4E46-9C4D-E45CF540A0F9}"/>
              </a:ext>
            </a:extLst>
          </p:cNvPr>
          <p:cNvSpPr>
            <a:spLocks noGrp="1"/>
          </p:cNvSpPr>
          <p:nvPr>
            <p:ph type="title"/>
          </p:nvPr>
        </p:nvSpPr>
        <p:spPr/>
        <p:txBody>
          <a:bodyPr/>
          <a:lstStyle/>
          <a:p>
            <a:pPr algn="ctr"/>
            <a:r>
              <a:rPr kumimoji="1" lang="ja-JP" altLang="en-US" dirty="0"/>
              <a:t>             ゲーム画面の作り方</a:t>
            </a:r>
            <a:r>
              <a:rPr kumimoji="1" lang="ja-JP" altLang="en-US" sz="2400" dirty="0"/>
              <a:t>を説明します。</a:t>
            </a:r>
          </a:p>
        </p:txBody>
      </p:sp>
      <p:sp>
        <p:nvSpPr>
          <p:cNvPr id="3" name="コンテンツ プレースホルダー 2">
            <a:extLst>
              <a:ext uri="{FF2B5EF4-FFF2-40B4-BE49-F238E27FC236}">
                <a16:creationId xmlns:a16="http://schemas.microsoft.com/office/drawing/2014/main" id="{130F1968-05AF-4CC7-98E2-D0A4B99E4502}"/>
              </a:ext>
            </a:extLst>
          </p:cNvPr>
          <p:cNvSpPr>
            <a:spLocks noGrp="1"/>
          </p:cNvSpPr>
          <p:nvPr>
            <p:ph idx="1"/>
          </p:nvPr>
        </p:nvSpPr>
        <p:spPr/>
        <p:txBody>
          <a:bodyPr/>
          <a:lstStyle/>
          <a:p>
            <a:pPr marL="0" indent="0">
              <a:buNone/>
            </a:pPr>
            <a:r>
              <a:rPr kumimoji="1" lang="ja-JP" altLang="en-US" dirty="0"/>
              <a:t>ゲーム画面</a:t>
            </a:r>
            <a:r>
              <a:rPr kumimoji="1" lang="en-US" altLang="ja-JP" sz="2400" dirty="0"/>
              <a:t>(</a:t>
            </a:r>
            <a:r>
              <a:rPr kumimoji="1" lang="ja-JP" altLang="en-US" sz="2400" dirty="0"/>
              <a:t>がめん</a:t>
            </a:r>
            <a:r>
              <a:rPr kumimoji="1" lang="en-US" altLang="ja-JP" sz="2400" dirty="0"/>
              <a:t>)</a:t>
            </a:r>
            <a:r>
              <a:rPr kumimoji="1" lang="ja-JP" altLang="en-US" dirty="0"/>
              <a:t>は、</a:t>
            </a:r>
            <a:r>
              <a:rPr kumimoji="1" lang="en-US" altLang="ja-JP" dirty="0"/>
              <a:t>JavaScript</a:t>
            </a:r>
            <a:r>
              <a:rPr kumimoji="1" lang="ja-JP" altLang="en-US" dirty="0"/>
              <a:t>から操作</a:t>
            </a:r>
            <a:r>
              <a:rPr kumimoji="1" lang="en-US" altLang="ja-JP" sz="2400" dirty="0"/>
              <a:t>(</a:t>
            </a:r>
            <a:r>
              <a:rPr kumimoji="1" lang="ja-JP" altLang="en-US" sz="2400" dirty="0"/>
              <a:t>そうさ</a:t>
            </a:r>
            <a:r>
              <a:rPr kumimoji="1" lang="en-US" altLang="ja-JP" sz="2400" dirty="0"/>
              <a:t>)</a:t>
            </a:r>
            <a:r>
              <a:rPr kumimoji="1" lang="ja-JP" altLang="en-US" dirty="0"/>
              <a:t>できるように、</a:t>
            </a:r>
            <a:r>
              <a:rPr lang="ja-JP" altLang="en-US" dirty="0"/>
              <a:t>「</a:t>
            </a:r>
            <a:r>
              <a:rPr lang="en-US" altLang="ja-JP" dirty="0"/>
              <a:t>id</a:t>
            </a:r>
            <a:r>
              <a:rPr lang="ja-JP" altLang="en-US" dirty="0"/>
              <a:t>」を付けて、</a:t>
            </a:r>
            <a:r>
              <a:rPr lang="en-US" altLang="ja-JP" dirty="0"/>
              <a:t>HTML</a:t>
            </a:r>
            <a:r>
              <a:rPr lang="ja-JP" altLang="en-US" dirty="0"/>
              <a:t>ファイルとして作ります。</a:t>
            </a:r>
            <a:endParaRPr lang="en-US" altLang="ja-JP" dirty="0"/>
          </a:p>
          <a:p>
            <a:pPr marL="0" indent="0">
              <a:buNone/>
            </a:pPr>
            <a:endParaRPr lang="en-US" altLang="ja-JP" dirty="0"/>
          </a:p>
        </p:txBody>
      </p:sp>
    </p:spTree>
    <p:extLst>
      <p:ext uri="{BB962C8B-B14F-4D97-AF65-F5344CB8AC3E}">
        <p14:creationId xmlns:p14="http://schemas.microsoft.com/office/powerpoint/2010/main" val="399862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1788</Words>
  <Application>Microsoft Office PowerPoint</Application>
  <PresentationFormat>ワイド画面</PresentationFormat>
  <Paragraphs>273</Paragraphs>
  <Slides>52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52</vt:i4>
      </vt:variant>
    </vt:vector>
  </HeadingPairs>
  <TitlesOfParts>
    <vt:vector size="56" baseType="lpstr">
      <vt:lpstr>游ゴシック</vt:lpstr>
      <vt:lpstr>游ゴシック Light</vt:lpstr>
      <vt:lpstr>Arial</vt:lpstr>
      <vt:lpstr>Office テーマ</vt:lpstr>
      <vt:lpstr>卒業制作</vt:lpstr>
      <vt:lpstr>JavaScriptによるWebゲームの作成</vt:lpstr>
      <vt:lpstr>JavaScriptによるWebゲームの作成</vt:lpstr>
      <vt:lpstr>JavaScriptによるWebゲームの作成</vt:lpstr>
      <vt:lpstr>JavaScriptによるWebゲームの作成</vt:lpstr>
      <vt:lpstr>JavaScriptによるWebゲームの作成</vt:lpstr>
      <vt:lpstr>JavaScriptによるWebゲームの作成</vt:lpstr>
      <vt:lpstr>JavaScriptによるWebゲームの作成</vt:lpstr>
      <vt:lpstr>             ゲーム画面の作り方を説明します。</vt:lpstr>
      <vt:lpstr>ゲーム画面の作り方</vt:lpstr>
      <vt:lpstr>ゲーム画面の作り方</vt:lpstr>
      <vt:lpstr>ゲーム画面の設計</vt:lpstr>
      <vt:lpstr>ゲーム画面の設計</vt:lpstr>
      <vt:lpstr>ゲーム画面の設計</vt:lpstr>
      <vt:lpstr>ゲーム画面の設計</vt:lpstr>
      <vt:lpstr>ゲーム画面の設計</vt:lpstr>
      <vt:lpstr>ゲーム画面の設計</vt:lpstr>
      <vt:lpstr>ゲーム画面の設計</vt:lpstr>
      <vt:lpstr>ゲーム画面の設計</vt:lpstr>
      <vt:lpstr>                壁(かべ)のつくり方を説明します。</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デモンストレーション</vt:lpstr>
      <vt:lpstr>デモンストレーション</vt:lpstr>
      <vt:lpstr>あ、あれ？</vt:lpstr>
      <vt:lpstr>これじゃあ ゲームとしては不十分</vt:lpstr>
      <vt:lpstr>緊急会議！もっとゲームらしくしよう</vt:lpstr>
      <vt:lpstr>そして、</vt:lpstr>
      <vt:lpstr>ちなみに…</vt:lpstr>
      <vt:lpstr>PowerPoint プレゼンテーション</vt:lpstr>
      <vt:lpstr>PowerPoint プレゼンテーション</vt:lpstr>
      <vt:lpstr>PowerPoint プレゼンテーション</vt:lpstr>
      <vt:lpstr>PowerPoint プレゼンテーション</vt:lpstr>
      <vt:lpstr>つくってなおして</vt:lpstr>
      <vt:lpstr>メリット</vt:lpstr>
      <vt:lpstr>開発期間(かいはつきかん)の短縮(たんしゅく) 低(てい)コスト 柔軟(じゅうなん)な対応</vt:lpstr>
      <vt:lpstr>PowerPoint プレゼンテーション</vt:lpstr>
      <vt:lpstr>PowerPoint プレゼンテーション</vt:lpstr>
      <vt:lpstr>完成！</vt:lpstr>
      <vt:lpstr>デモンストレーション</vt:lpstr>
      <vt:lpstr>あ、あれ？</vt:lpstr>
      <vt:lpstr>あ、あれ？</vt:lpstr>
      <vt:lpstr>まとめ</vt:lpstr>
      <vt:lpstr>以上です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卒業制作</dc:title>
  <dc:creator>弘中　哲哉</dc:creator>
  <cp:lastModifiedBy>弘中　哲哉</cp:lastModifiedBy>
  <cp:revision>98</cp:revision>
  <dcterms:created xsi:type="dcterms:W3CDTF">2019-12-12T00:18:28Z</dcterms:created>
  <dcterms:modified xsi:type="dcterms:W3CDTF">2020-01-28T10:53:47Z</dcterms:modified>
</cp:coreProperties>
</file>