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8" r:id="rId3"/>
    <p:sldId id="281" r:id="rId4"/>
    <p:sldId id="291" r:id="rId5"/>
    <p:sldId id="288" r:id="rId6"/>
    <p:sldId id="282" r:id="rId7"/>
    <p:sldId id="292" r:id="rId8"/>
    <p:sldId id="297" r:id="rId9"/>
    <p:sldId id="269" r:id="rId10"/>
    <p:sldId id="279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7000"/>
    <a:srgbClr val="FEC310"/>
    <a:srgbClr val="1077C3"/>
    <a:srgbClr val="56042C"/>
    <a:srgbClr val="10A19D"/>
    <a:srgbClr val="49BCE3"/>
    <a:srgbClr val="540375"/>
    <a:srgbClr val="F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861" autoAdjust="0"/>
  </p:normalViewPr>
  <p:slideViewPr>
    <p:cSldViewPr>
      <p:cViewPr varScale="1">
        <p:scale>
          <a:sx n="71" d="100"/>
          <a:sy n="71" d="100"/>
        </p:scale>
        <p:origin x="702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5DFF3-0ACD-4EAE-8238-7D3CD310D0D2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E9490-88BB-425C-B49F-577041A64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99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30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0505-787D-4D67-A2DD-96AAAC01493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B295-B1F0-41F8-A909-7576E79B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5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0505-787D-4D67-A2DD-96AAAC01493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B295-B1F0-41F8-A909-7576E79B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4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2531" y="274640"/>
            <a:ext cx="365664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90" y="274640"/>
            <a:ext cx="1076679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0505-787D-4D67-A2DD-96AAAC01493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B295-B1F0-41F8-A909-7576E79B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55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2F12A-6BCE-4716-A14B-01185B11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F0D77-FB58-42AD-B0D7-1EC3AEF9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8B63E-130B-4A65-A949-57AD253E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D8D99B-236D-46C1-B8CC-F73A90F10B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1556" y="703263"/>
            <a:ext cx="1970197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1B9D871-D158-4635-8CD4-C3E09150D0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81048" y="703263"/>
            <a:ext cx="1970197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BD24C01-3F9A-4DF6-B721-6943F82B31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89080" y="703263"/>
            <a:ext cx="1970197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E7167516-F082-4E72-A2F4-4A00553C6A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41055" y="703263"/>
            <a:ext cx="1970197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7F1A3A0-91F1-43E9-ADFD-96C76FBB40B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030136" y="703263"/>
            <a:ext cx="1970197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73078B10-D96E-450F-BDAE-D96E911C2C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1556" y="2966629"/>
            <a:ext cx="1970197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</p:spTree>
    <p:extLst>
      <p:ext uri="{BB962C8B-B14F-4D97-AF65-F5344CB8AC3E}">
        <p14:creationId xmlns:p14="http://schemas.microsoft.com/office/powerpoint/2010/main" val="132304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0505-787D-4D67-A2DD-96AAAC01493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B295-B1F0-41F8-A909-7576E79B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9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4" y="4406903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4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0505-787D-4D67-A2DD-96AAAC01493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B295-B1F0-41F8-A909-7576E79B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0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0505-787D-4D67-A2DD-96AAAC01493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B295-B1F0-41F8-A909-7576E79B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6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3"/>
            <a:ext cx="538763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0505-787D-4D67-A2DD-96AAAC01493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B295-B1F0-41F8-A909-7576E79B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0505-787D-4D67-A2DD-96AAAC01493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B295-B1F0-41F8-A909-7576E79B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6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0505-787D-4D67-A2DD-96AAAC01493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B295-B1F0-41F8-A909-7576E79B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6" y="273049"/>
            <a:ext cx="4010039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4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6" y="1435104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0505-787D-4D67-A2DD-96AAAC01493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B295-B1F0-41F8-A909-7576E79B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7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0"/>
            <a:ext cx="7313295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39"/>
            <a:ext cx="7313295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0505-787D-4D67-A2DD-96AAAC01493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B295-B1F0-41F8-A909-7576E79B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0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39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600203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0505-787D-4D67-A2DD-96AAAC01493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2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2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5B295-B1F0-41F8-A909-7576E79B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0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-setl/SETL" TargetMode="External"/><Relationship Id="rId2" Type="http://schemas.openxmlformats.org/officeDocument/2006/relationships/hyperlink" Target="http://bike-csecu.com:8896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bike-csecu.com/datasets/ElecKG/tbox.ttl" TargetMode="External"/><Relationship Id="rId5" Type="http://schemas.openxmlformats.org/officeDocument/2006/relationships/hyperlink" Target="19701075.pptx" TargetMode="External"/><Relationship Id="rId4" Type="http://schemas.openxmlformats.org/officeDocument/2006/relationships/hyperlink" Target="https://bike-csecu.com/datasets/ElecKG/abox.tt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">
            <a:extLst>
              <a:ext uri="{FF2B5EF4-FFF2-40B4-BE49-F238E27FC236}">
                <a16:creationId xmlns:a16="http://schemas.microsoft.com/office/drawing/2014/main" id="{6BF09116-5987-43DE-9F4D-C42314E70D2A}"/>
              </a:ext>
            </a:extLst>
          </p:cNvPr>
          <p:cNvSpPr/>
          <p:nvPr/>
        </p:nvSpPr>
        <p:spPr>
          <a:xfrm rot="16200000">
            <a:off x="5436300" y="-5476642"/>
            <a:ext cx="1277471" cy="12230753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n-US" dirty="0">
              <a:solidFill>
                <a:srgbClr val="56042C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220CD-AFA7-4BF0-A678-BBDB0525C165}"/>
              </a:ext>
            </a:extLst>
          </p:cNvPr>
          <p:cNvSpPr txBox="1"/>
          <p:nvPr/>
        </p:nvSpPr>
        <p:spPr>
          <a:xfrm>
            <a:off x="1141412" y="191988"/>
            <a:ext cx="92488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FAIRify Energy Data for Knowledge Graph Exploration</a:t>
            </a:r>
            <a:br>
              <a:rPr lang="en-US" sz="2400" dirty="0"/>
            </a:br>
            <a:endParaRPr lang="en-US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3" name="Picture 2" descr="https://lh3.googleusercontent.com/-iQWDGZHxD89HNXXCh1JcCcZtS2KsWbVBDmh4fy8RNNKEQ0grqEifdIsTHh7lFoIKJ8EiL0pIxS8tN0TPTPwH3hkIO7LMLqYyZD7r5gESECOlMvvuRGWjnY4AxvjJLjWK1wpXTvwO1ZquZ4nc9vOuV3j6RTA3QnIxVjae1M4bNui1ID4R0MCDMMaabIvirX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970" y="1371600"/>
            <a:ext cx="995826" cy="127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CC785C1C-31D5-41D3-B54B-5221F3326486}"/>
              </a:ext>
            </a:extLst>
          </p:cNvPr>
          <p:cNvSpPr txBox="1">
            <a:spLocks/>
          </p:cNvSpPr>
          <p:nvPr/>
        </p:nvSpPr>
        <p:spPr>
          <a:xfrm>
            <a:off x="2030673" y="2890874"/>
            <a:ext cx="8130653" cy="383060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/>
              <a:t>Md. Siam</a:t>
            </a:r>
          </a:p>
          <a:p>
            <a:pPr marL="0" indent="0" algn="ctr">
              <a:buNone/>
            </a:pPr>
            <a:r>
              <a:rPr lang="en-GB" dirty="0"/>
              <a:t>Student ID: 19701075</a:t>
            </a:r>
          </a:p>
          <a:p>
            <a:pPr algn="ctr"/>
            <a:endParaRPr lang="en-GB" dirty="0"/>
          </a:p>
          <a:p>
            <a:pPr marL="0" indent="0" algn="ctr">
              <a:buNone/>
            </a:pPr>
            <a:r>
              <a:rPr lang="en-GB" dirty="0"/>
              <a:t>Supervisor:  </a:t>
            </a:r>
            <a:r>
              <a:rPr lang="en-GB" b="1" dirty="0"/>
              <a:t>Dr. Rudra Pratap Deb Nath</a:t>
            </a:r>
            <a:r>
              <a:rPr lang="en-GB" dirty="0"/>
              <a:t>,</a:t>
            </a:r>
          </a:p>
          <a:p>
            <a:pPr marL="0" indent="0" algn="ctr">
              <a:buNone/>
            </a:pPr>
            <a:r>
              <a:rPr lang="en-GB" dirty="0"/>
              <a:t> Associate Professor</a:t>
            </a:r>
          </a:p>
          <a:p>
            <a:pPr algn="ctr"/>
            <a:endParaRPr lang="en-GB" b="1" dirty="0"/>
          </a:p>
          <a:p>
            <a:pPr marL="0" indent="0" algn="ctr">
              <a:buNone/>
            </a:pPr>
            <a:r>
              <a:rPr lang="en-GB" dirty="0"/>
              <a:t>Department of Computer Science &amp; Engineering,</a:t>
            </a:r>
          </a:p>
          <a:p>
            <a:pPr marL="0" indent="0" algn="ctr">
              <a:buNone/>
            </a:pPr>
            <a:r>
              <a:rPr lang="en-GB" dirty="0"/>
              <a:t>University of Chittagong</a:t>
            </a:r>
          </a:p>
          <a:p>
            <a:pPr marL="0" indent="0" algn="ctr">
              <a:buNone/>
            </a:pPr>
            <a:r>
              <a:rPr lang="en-GB" dirty="0"/>
              <a:t>October 31, 2024</a:t>
            </a:r>
          </a:p>
        </p:txBody>
      </p:sp>
    </p:spTree>
    <p:extLst>
      <p:ext uri="{BB962C8B-B14F-4D97-AF65-F5344CB8AC3E}">
        <p14:creationId xmlns:p14="http://schemas.microsoft.com/office/powerpoint/2010/main" val="228863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4731"/>
    </mc:Choice>
    <mc:Fallback xmlns="">
      <p:transition advTm="247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C4A70A1-C5CF-4C31-9DFF-D7FD65D8F9D7}"/>
              </a:ext>
            </a:extLst>
          </p:cNvPr>
          <p:cNvSpPr/>
          <p:nvPr/>
        </p:nvSpPr>
        <p:spPr>
          <a:xfrm>
            <a:off x="-7142" y="-7144"/>
            <a:ext cx="12198348" cy="6867525"/>
          </a:xfrm>
          <a:custGeom>
            <a:avLst/>
            <a:gdLst>
              <a:gd name="connsiteX0" fmla="*/ 10087927 w 12201525"/>
              <a:gd name="connsiteY0" fmla="*/ 7144 h 6867525"/>
              <a:gd name="connsiteX1" fmla="*/ 8134541 w 12201525"/>
              <a:gd name="connsiteY1" fmla="*/ 465296 h 6867525"/>
              <a:gd name="connsiteX2" fmla="*/ 8132350 w 12201525"/>
              <a:gd name="connsiteY2" fmla="*/ 455962 h 6867525"/>
              <a:gd name="connsiteX3" fmla="*/ 10046017 w 12201525"/>
              <a:gd name="connsiteY3" fmla="*/ 7144 h 6867525"/>
              <a:gd name="connsiteX4" fmla="*/ 10087927 w 12201525"/>
              <a:gd name="connsiteY4" fmla="*/ 7144 h 6867525"/>
              <a:gd name="connsiteX5" fmla="*/ 8132350 w 12201525"/>
              <a:gd name="connsiteY5" fmla="*/ 1094423 h 6867525"/>
              <a:gd name="connsiteX6" fmla="*/ 8134541 w 12201525"/>
              <a:gd name="connsiteY6" fmla="*/ 1103662 h 6867525"/>
              <a:gd name="connsiteX7" fmla="*/ 12200191 w 12201525"/>
              <a:gd name="connsiteY7" fmla="*/ 150114 h 6867525"/>
              <a:gd name="connsiteX8" fmla="*/ 12200191 w 12201525"/>
              <a:gd name="connsiteY8" fmla="*/ 140303 h 6867525"/>
              <a:gd name="connsiteX9" fmla="*/ 8132350 w 12201525"/>
              <a:gd name="connsiteY9" fmla="*/ 1094423 h 6867525"/>
              <a:gd name="connsiteX10" fmla="*/ 8132350 w 12201525"/>
              <a:gd name="connsiteY10" fmla="*/ 1732788 h 6867525"/>
              <a:gd name="connsiteX11" fmla="*/ 8134541 w 12201525"/>
              <a:gd name="connsiteY11" fmla="*/ 1742027 h 6867525"/>
              <a:gd name="connsiteX12" fmla="*/ 12200191 w 12201525"/>
              <a:gd name="connsiteY12" fmla="*/ 788480 h 6867525"/>
              <a:gd name="connsiteX13" fmla="*/ 12200191 w 12201525"/>
              <a:gd name="connsiteY13" fmla="*/ 778764 h 6867525"/>
              <a:gd name="connsiteX14" fmla="*/ 8132350 w 12201525"/>
              <a:gd name="connsiteY14" fmla="*/ 1732788 h 6867525"/>
              <a:gd name="connsiteX15" fmla="*/ 8132350 w 12201525"/>
              <a:gd name="connsiteY15" fmla="*/ 2371154 h 6867525"/>
              <a:gd name="connsiteX16" fmla="*/ 8134541 w 12201525"/>
              <a:gd name="connsiteY16" fmla="*/ 2380488 h 6867525"/>
              <a:gd name="connsiteX17" fmla="*/ 12200191 w 12201525"/>
              <a:gd name="connsiteY17" fmla="*/ 1426940 h 6867525"/>
              <a:gd name="connsiteX18" fmla="*/ 12200191 w 12201525"/>
              <a:gd name="connsiteY18" fmla="*/ 1417130 h 6867525"/>
              <a:gd name="connsiteX19" fmla="*/ 8132350 w 12201525"/>
              <a:gd name="connsiteY19" fmla="*/ 2371154 h 6867525"/>
              <a:gd name="connsiteX20" fmla="*/ 8132350 w 12201525"/>
              <a:gd name="connsiteY20" fmla="*/ 3009614 h 6867525"/>
              <a:gd name="connsiteX21" fmla="*/ 8134541 w 12201525"/>
              <a:gd name="connsiteY21" fmla="*/ 3018854 h 6867525"/>
              <a:gd name="connsiteX22" fmla="*/ 12200191 w 12201525"/>
              <a:gd name="connsiteY22" fmla="*/ 2065306 h 6867525"/>
              <a:gd name="connsiteX23" fmla="*/ 12200191 w 12201525"/>
              <a:gd name="connsiteY23" fmla="*/ 2055495 h 6867525"/>
              <a:gd name="connsiteX24" fmla="*/ 8132350 w 12201525"/>
              <a:gd name="connsiteY24" fmla="*/ 3009614 h 6867525"/>
              <a:gd name="connsiteX25" fmla="*/ 8132350 w 12201525"/>
              <a:gd name="connsiteY25" fmla="*/ 3647980 h 6867525"/>
              <a:gd name="connsiteX26" fmla="*/ 8134541 w 12201525"/>
              <a:gd name="connsiteY26" fmla="*/ 3657219 h 6867525"/>
              <a:gd name="connsiteX27" fmla="*/ 12200191 w 12201525"/>
              <a:gd name="connsiteY27" fmla="*/ 2703671 h 6867525"/>
              <a:gd name="connsiteX28" fmla="*/ 12200191 w 12201525"/>
              <a:gd name="connsiteY28" fmla="*/ 2693861 h 6867525"/>
              <a:gd name="connsiteX29" fmla="*/ 8132350 w 12201525"/>
              <a:gd name="connsiteY29" fmla="*/ 3647980 h 6867525"/>
              <a:gd name="connsiteX30" fmla="*/ 8132350 w 12201525"/>
              <a:gd name="connsiteY30" fmla="*/ 4286346 h 6867525"/>
              <a:gd name="connsiteX31" fmla="*/ 8134541 w 12201525"/>
              <a:gd name="connsiteY31" fmla="*/ 4295680 h 6867525"/>
              <a:gd name="connsiteX32" fmla="*/ 12200191 w 12201525"/>
              <a:gd name="connsiteY32" fmla="*/ 3342132 h 6867525"/>
              <a:gd name="connsiteX33" fmla="*/ 12200191 w 12201525"/>
              <a:gd name="connsiteY33" fmla="*/ 3332321 h 6867525"/>
              <a:gd name="connsiteX34" fmla="*/ 8132350 w 12201525"/>
              <a:gd name="connsiteY34" fmla="*/ 4286346 h 6867525"/>
              <a:gd name="connsiteX35" fmla="*/ 8132350 w 12201525"/>
              <a:gd name="connsiteY35" fmla="*/ 4924806 h 6867525"/>
              <a:gd name="connsiteX36" fmla="*/ 8134541 w 12201525"/>
              <a:gd name="connsiteY36" fmla="*/ 4934046 h 6867525"/>
              <a:gd name="connsiteX37" fmla="*/ 12200191 w 12201525"/>
              <a:gd name="connsiteY37" fmla="*/ 3980498 h 6867525"/>
              <a:gd name="connsiteX38" fmla="*/ 12200191 w 12201525"/>
              <a:gd name="connsiteY38" fmla="*/ 3970687 h 6867525"/>
              <a:gd name="connsiteX39" fmla="*/ 8132350 w 12201525"/>
              <a:gd name="connsiteY39" fmla="*/ 4924806 h 6867525"/>
              <a:gd name="connsiteX40" fmla="*/ 8132350 w 12201525"/>
              <a:gd name="connsiteY40" fmla="*/ 5563172 h 6867525"/>
              <a:gd name="connsiteX41" fmla="*/ 8134541 w 12201525"/>
              <a:gd name="connsiteY41" fmla="*/ 5572411 h 6867525"/>
              <a:gd name="connsiteX42" fmla="*/ 12200191 w 12201525"/>
              <a:gd name="connsiteY42" fmla="*/ 4618863 h 6867525"/>
              <a:gd name="connsiteX43" fmla="*/ 12200191 w 12201525"/>
              <a:gd name="connsiteY43" fmla="*/ 4609053 h 6867525"/>
              <a:gd name="connsiteX44" fmla="*/ 8132350 w 12201525"/>
              <a:gd name="connsiteY44" fmla="*/ 5563172 h 6867525"/>
              <a:gd name="connsiteX45" fmla="*/ 8132350 w 12201525"/>
              <a:gd name="connsiteY45" fmla="*/ 6201537 h 6867525"/>
              <a:gd name="connsiteX46" fmla="*/ 8134541 w 12201525"/>
              <a:gd name="connsiteY46" fmla="*/ 6210776 h 6867525"/>
              <a:gd name="connsiteX47" fmla="*/ 12200191 w 12201525"/>
              <a:gd name="connsiteY47" fmla="*/ 5257229 h 6867525"/>
              <a:gd name="connsiteX48" fmla="*/ 12200191 w 12201525"/>
              <a:gd name="connsiteY48" fmla="*/ 5247513 h 6867525"/>
              <a:gd name="connsiteX49" fmla="*/ 8132350 w 12201525"/>
              <a:gd name="connsiteY49" fmla="*/ 6201537 h 6867525"/>
              <a:gd name="connsiteX50" fmla="*/ 8132350 w 12201525"/>
              <a:gd name="connsiteY50" fmla="*/ 6839903 h 6867525"/>
              <a:gd name="connsiteX51" fmla="*/ 8134541 w 12201525"/>
              <a:gd name="connsiteY51" fmla="*/ 6849237 h 6867525"/>
              <a:gd name="connsiteX52" fmla="*/ 12200191 w 12201525"/>
              <a:gd name="connsiteY52" fmla="*/ 5895689 h 6867525"/>
              <a:gd name="connsiteX53" fmla="*/ 12200191 w 12201525"/>
              <a:gd name="connsiteY53" fmla="*/ 5885879 h 6867525"/>
              <a:gd name="connsiteX54" fmla="*/ 8132350 w 12201525"/>
              <a:gd name="connsiteY54" fmla="*/ 6839903 h 6867525"/>
              <a:gd name="connsiteX55" fmla="*/ 10746867 w 12201525"/>
              <a:gd name="connsiteY55" fmla="*/ 6865144 h 6867525"/>
              <a:gd name="connsiteX56" fmla="*/ 10788682 w 12201525"/>
              <a:gd name="connsiteY56" fmla="*/ 6865144 h 6867525"/>
              <a:gd name="connsiteX57" fmla="*/ 12200191 w 12201525"/>
              <a:gd name="connsiteY57" fmla="*/ 6534055 h 6867525"/>
              <a:gd name="connsiteX58" fmla="*/ 12200191 w 12201525"/>
              <a:gd name="connsiteY58" fmla="*/ 6524244 h 6867525"/>
              <a:gd name="connsiteX59" fmla="*/ 10746867 w 12201525"/>
              <a:gd name="connsiteY59" fmla="*/ 6865144 h 6867525"/>
              <a:gd name="connsiteX60" fmla="*/ 2663381 w 12201525"/>
              <a:gd name="connsiteY60" fmla="*/ 7144 h 6867525"/>
              <a:gd name="connsiteX61" fmla="*/ 2621661 w 12201525"/>
              <a:gd name="connsiteY61" fmla="*/ 7144 h 6867525"/>
              <a:gd name="connsiteX62" fmla="*/ 4574953 w 12201525"/>
              <a:gd name="connsiteY62" fmla="*/ 465296 h 6867525"/>
              <a:gd name="connsiteX63" fmla="*/ 4577144 w 12201525"/>
              <a:gd name="connsiteY63" fmla="*/ 455962 h 6867525"/>
              <a:gd name="connsiteX64" fmla="*/ 2663381 w 12201525"/>
              <a:gd name="connsiteY64" fmla="*/ 7144 h 6867525"/>
              <a:gd name="connsiteX65" fmla="*/ 4577144 w 12201525"/>
              <a:gd name="connsiteY65" fmla="*/ 1094423 h 6867525"/>
              <a:gd name="connsiteX66" fmla="*/ 9335 w 12201525"/>
              <a:gd name="connsiteY66" fmla="*/ 23051 h 6867525"/>
              <a:gd name="connsiteX67" fmla="*/ 7144 w 12201525"/>
              <a:gd name="connsiteY67" fmla="*/ 32385 h 6867525"/>
              <a:gd name="connsiteX68" fmla="*/ 4574953 w 12201525"/>
              <a:gd name="connsiteY68" fmla="*/ 1103757 h 6867525"/>
              <a:gd name="connsiteX69" fmla="*/ 4577144 w 12201525"/>
              <a:gd name="connsiteY69" fmla="*/ 1094423 h 6867525"/>
              <a:gd name="connsiteX70" fmla="*/ 4577144 w 12201525"/>
              <a:gd name="connsiteY70" fmla="*/ 1732788 h 6867525"/>
              <a:gd name="connsiteX71" fmla="*/ 9335 w 12201525"/>
              <a:gd name="connsiteY71" fmla="*/ 661511 h 6867525"/>
              <a:gd name="connsiteX72" fmla="*/ 7144 w 12201525"/>
              <a:gd name="connsiteY72" fmla="*/ 670751 h 6867525"/>
              <a:gd name="connsiteX73" fmla="*/ 4574953 w 12201525"/>
              <a:gd name="connsiteY73" fmla="*/ 1742123 h 6867525"/>
              <a:gd name="connsiteX74" fmla="*/ 4577144 w 12201525"/>
              <a:gd name="connsiteY74" fmla="*/ 1732788 h 6867525"/>
              <a:gd name="connsiteX75" fmla="*/ 4577144 w 12201525"/>
              <a:gd name="connsiteY75" fmla="*/ 2371154 h 6867525"/>
              <a:gd name="connsiteX76" fmla="*/ 9335 w 12201525"/>
              <a:gd name="connsiteY76" fmla="*/ 1299877 h 6867525"/>
              <a:gd name="connsiteX77" fmla="*/ 7144 w 12201525"/>
              <a:gd name="connsiteY77" fmla="*/ 1309116 h 6867525"/>
              <a:gd name="connsiteX78" fmla="*/ 4574953 w 12201525"/>
              <a:gd name="connsiteY78" fmla="*/ 2380488 h 6867525"/>
              <a:gd name="connsiteX79" fmla="*/ 4577144 w 12201525"/>
              <a:gd name="connsiteY79" fmla="*/ 2371154 h 6867525"/>
              <a:gd name="connsiteX80" fmla="*/ 4577144 w 12201525"/>
              <a:gd name="connsiteY80" fmla="*/ 3009614 h 6867525"/>
              <a:gd name="connsiteX81" fmla="*/ 9335 w 12201525"/>
              <a:gd name="connsiteY81" fmla="*/ 1938242 h 6867525"/>
              <a:gd name="connsiteX82" fmla="*/ 7144 w 12201525"/>
              <a:gd name="connsiteY82" fmla="*/ 1947482 h 6867525"/>
              <a:gd name="connsiteX83" fmla="*/ 4574953 w 12201525"/>
              <a:gd name="connsiteY83" fmla="*/ 3018854 h 6867525"/>
              <a:gd name="connsiteX84" fmla="*/ 4577144 w 12201525"/>
              <a:gd name="connsiteY84" fmla="*/ 3009614 h 6867525"/>
              <a:gd name="connsiteX85" fmla="*/ 4577144 w 12201525"/>
              <a:gd name="connsiteY85" fmla="*/ 3647980 h 6867525"/>
              <a:gd name="connsiteX86" fmla="*/ 9335 w 12201525"/>
              <a:gd name="connsiteY86" fmla="*/ 2576608 h 6867525"/>
              <a:gd name="connsiteX87" fmla="*/ 7144 w 12201525"/>
              <a:gd name="connsiteY87" fmla="*/ 2585942 h 6867525"/>
              <a:gd name="connsiteX88" fmla="*/ 4574953 w 12201525"/>
              <a:gd name="connsiteY88" fmla="*/ 3657314 h 6867525"/>
              <a:gd name="connsiteX89" fmla="*/ 4577144 w 12201525"/>
              <a:gd name="connsiteY89" fmla="*/ 3647980 h 6867525"/>
              <a:gd name="connsiteX90" fmla="*/ 4577144 w 12201525"/>
              <a:gd name="connsiteY90" fmla="*/ 4286346 h 6867525"/>
              <a:gd name="connsiteX91" fmla="*/ 9335 w 12201525"/>
              <a:gd name="connsiteY91" fmla="*/ 3215069 h 6867525"/>
              <a:gd name="connsiteX92" fmla="*/ 7144 w 12201525"/>
              <a:gd name="connsiteY92" fmla="*/ 3224308 h 6867525"/>
              <a:gd name="connsiteX93" fmla="*/ 4574953 w 12201525"/>
              <a:gd name="connsiteY93" fmla="*/ 4295680 h 6867525"/>
              <a:gd name="connsiteX94" fmla="*/ 4577144 w 12201525"/>
              <a:gd name="connsiteY94" fmla="*/ 4286346 h 6867525"/>
              <a:gd name="connsiteX95" fmla="*/ 4577144 w 12201525"/>
              <a:gd name="connsiteY95" fmla="*/ 4924806 h 6867525"/>
              <a:gd name="connsiteX96" fmla="*/ 9335 w 12201525"/>
              <a:gd name="connsiteY96" fmla="*/ 3853434 h 6867525"/>
              <a:gd name="connsiteX97" fmla="*/ 7144 w 12201525"/>
              <a:gd name="connsiteY97" fmla="*/ 3862673 h 6867525"/>
              <a:gd name="connsiteX98" fmla="*/ 4574953 w 12201525"/>
              <a:gd name="connsiteY98" fmla="*/ 4934046 h 6867525"/>
              <a:gd name="connsiteX99" fmla="*/ 4577144 w 12201525"/>
              <a:gd name="connsiteY99" fmla="*/ 4924806 h 6867525"/>
              <a:gd name="connsiteX100" fmla="*/ 4577144 w 12201525"/>
              <a:gd name="connsiteY100" fmla="*/ 5563172 h 6867525"/>
              <a:gd name="connsiteX101" fmla="*/ 9335 w 12201525"/>
              <a:gd name="connsiteY101" fmla="*/ 4491800 h 6867525"/>
              <a:gd name="connsiteX102" fmla="*/ 7144 w 12201525"/>
              <a:gd name="connsiteY102" fmla="*/ 4501134 h 6867525"/>
              <a:gd name="connsiteX103" fmla="*/ 4574953 w 12201525"/>
              <a:gd name="connsiteY103" fmla="*/ 5572506 h 6867525"/>
              <a:gd name="connsiteX104" fmla="*/ 4577144 w 12201525"/>
              <a:gd name="connsiteY104" fmla="*/ 5563172 h 6867525"/>
              <a:gd name="connsiteX105" fmla="*/ 4577144 w 12201525"/>
              <a:gd name="connsiteY105" fmla="*/ 6201537 h 6867525"/>
              <a:gd name="connsiteX106" fmla="*/ 9335 w 12201525"/>
              <a:gd name="connsiteY106" fmla="*/ 5130260 h 6867525"/>
              <a:gd name="connsiteX107" fmla="*/ 7144 w 12201525"/>
              <a:gd name="connsiteY107" fmla="*/ 5139500 h 6867525"/>
              <a:gd name="connsiteX108" fmla="*/ 4574953 w 12201525"/>
              <a:gd name="connsiteY108" fmla="*/ 6210776 h 6867525"/>
              <a:gd name="connsiteX109" fmla="*/ 4577144 w 12201525"/>
              <a:gd name="connsiteY109" fmla="*/ 6201537 h 6867525"/>
              <a:gd name="connsiteX110" fmla="*/ 4577144 w 12201525"/>
              <a:gd name="connsiteY110" fmla="*/ 6839903 h 6867525"/>
              <a:gd name="connsiteX111" fmla="*/ 9335 w 12201525"/>
              <a:gd name="connsiteY111" fmla="*/ 5768626 h 6867525"/>
              <a:gd name="connsiteX112" fmla="*/ 7144 w 12201525"/>
              <a:gd name="connsiteY112" fmla="*/ 5777865 h 6867525"/>
              <a:gd name="connsiteX113" fmla="*/ 4574953 w 12201525"/>
              <a:gd name="connsiteY113" fmla="*/ 6849237 h 6867525"/>
              <a:gd name="connsiteX114" fmla="*/ 4577144 w 12201525"/>
              <a:gd name="connsiteY114" fmla="*/ 6839903 h 6867525"/>
              <a:gd name="connsiteX115" fmla="*/ 9239 w 12201525"/>
              <a:gd name="connsiteY115" fmla="*/ 6406992 h 6867525"/>
              <a:gd name="connsiteX116" fmla="*/ 8192 w 12201525"/>
              <a:gd name="connsiteY116" fmla="*/ 6411659 h 6867525"/>
              <a:gd name="connsiteX117" fmla="*/ 7144 w 12201525"/>
              <a:gd name="connsiteY117" fmla="*/ 6416326 h 6867525"/>
              <a:gd name="connsiteX118" fmla="*/ 8192 w 12201525"/>
              <a:gd name="connsiteY118" fmla="*/ 6416611 h 6867525"/>
              <a:gd name="connsiteX119" fmla="*/ 1920812 w 12201525"/>
              <a:gd name="connsiteY119" fmla="*/ 6865144 h 6867525"/>
              <a:gd name="connsiteX120" fmla="*/ 1962626 w 12201525"/>
              <a:gd name="connsiteY120" fmla="*/ 6865144 h 6867525"/>
              <a:gd name="connsiteX121" fmla="*/ 9239 w 12201525"/>
              <a:gd name="connsiteY121" fmla="*/ 6406992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201525" h="6867525">
                <a:moveTo>
                  <a:pt x="10087927" y="7144"/>
                </a:moveTo>
                <a:lnTo>
                  <a:pt x="8134541" y="465296"/>
                </a:lnTo>
                <a:lnTo>
                  <a:pt x="8132350" y="455962"/>
                </a:lnTo>
                <a:lnTo>
                  <a:pt x="10046017" y="7144"/>
                </a:lnTo>
                <a:lnTo>
                  <a:pt x="10087927" y="7144"/>
                </a:lnTo>
                <a:close/>
                <a:moveTo>
                  <a:pt x="8132350" y="1094423"/>
                </a:moveTo>
                <a:lnTo>
                  <a:pt x="8134541" y="1103662"/>
                </a:lnTo>
                <a:lnTo>
                  <a:pt x="12200191" y="150114"/>
                </a:lnTo>
                <a:lnTo>
                  <a:pt x="12200191" y="140303"/>
                </a:lnTo>
                <a:lnTo>
                  <a:pt x="8132350" y="1094423"/>
                </a:lnTo>
                <a:close/>
                <a:moveTo>
                  <a:pt x="8132350" y="1732788"/>
                </a:moveTo>
                <a:lnTo>
                  <a:pt x="8134541" y="1742027"/>
                </a:lnTo>
                <a:lnTo>
                  <a:pt x="12200191" y="788480"/>
                </a:lnTo>
                <a:lnTo>
                  <a:pt x="12200191" y="778764"/>
                </a:lnTo>
                <a:lnTo>
                  <a:pt x="8132350" y="1732788"/>
                </a:lnTo>
                <a:close/>
                <a:moveTo>
                  <a:pt x="8132350" y="2371154"/>
                </a:moveTo>
                <a:lnTo>
                  <a:pt x="8134541" y="2380488"/>
                </a:lnTo>
                <a:lnTo>
                  <a:pt x="12200191" y="1426940"/>
                </a:lnTo>
                <a:lnTo>
                  <a:pt x="12200191" y="1417130"/>
                </a:lnTo>
                <a:lnTo>
                  <a:pt x="8132350" y="2371154"/>
                </a:lnTo>
                <a:close/>
                <a:moveTo>
                  <a:pt x="8132350" y="3009614"/>
                </a:moveTo>
                <a:lnTo>
                  <a:pt x="8134541" y="3018854"/>
                </a:lnTo>
                <a:lnTo>
                  <a:pt x="12200191" y="2065306"/>
                </a:lnTo>
                <a:lnTo>
                  <a:pt x="12200191" y="2055495"/>
                </a:lnTo>
                <a:lnTo>
                  <a:pt x="8132350" y="3009614"/>
                </a:lnTo>
                <a:close/>
                <a:moveTo>
                  <a:pt x="8132350" y="3647980"/>
                </a:moveTo>
                <a:lnTo>
                  <a:pt x="8134541" y="3657219"/>
                </a:lnTo>
                <a:lnTo>
                  <a:pt x="12200191" y="2703671"/>
                </a:lnTo>
                <a:lnTo>
                  <a:pt x="12200191" y="2693861"/>
                </a:lnTo>
                <a:lnTo>
                  <a:pt x="8132350" y="3647980"/>
                </a:lnTo>
                <a:close/>
                <a:moveTo>
                  <a:pt x="8132350" y="4286346"/>
                </a:moveTo>
                <a:lnTo>
                  <a:pt x="8134541" y="4295680"/>
                </a:lnTo>
                <a:lnTo>
                  <a:pt x="12200191" y="3342132"/>
                </a:lnTo>
                <a:lnTo>
                  <a:pt x="12200191" y="3332321"/>
                </a:lnTo>
                <a:lnTo>
                  <a:pt x="8132350" y="4286346"/>
                </a:lnTo>
                <a:close/>
                <a:moveTo>
                  <a:pt x="8132350" y="4924806"/>
                </a:moveTo>
                <a:lnTo>
                  <a:pt x="8134541" y="4934046"/>
                </a:lnTo>
                <a:lnTo>
                  <a:pt x="12200191" y="3980498"/>
                </a:lnTo>
                <a:lnTo>
                  <a:pt x="12200191" y="3970687"/>
                </a:lnTo>
                <a:lnTo>
                  <a:pt x="8132350" y="4924806"/>
                </a:lnTo>
                <a:close/>
                <a:moveTo>
                  <a:pt x="8132350" y="5563172"/>
                </a:moveTo>
                <a:lnTo>
                  <a:pt x="8134541" y="5572411"/>
                </a:lnTo>
                <a:lnTo>
                  <a:pt x="12200191" y="4618863"/>
                </a:lnTo>
                <a:lnTo>
                  <a:pt x="12200191" y="4609053"/>
                </a:lnTo>
                <a:lnTo>
                  <a:pt x="8132350" y="5563172"/>
                </a:lnTo>
                <a:close/>
                <a:moveTo>
                  <a:pt x="8132350" y="6201537"/>
                </a:moveTo>
                <a:lnTo>
                  <a:pt x="8134541" y="6210776"/>
                </a:lnTo>
                <a:lnTo>
                  <a:pt x="12200191" y="5257229"/>
                </a:lnTo>
                <a:lnTo>
                  <a:pt x="12200191" y="5247513"/>
                </a:lnTo>
                <a:lnTo>
                  <a:pt x="8132350" y="6201537"/>
                </a:lnTo>
                <a:close/>
                <a:moveTo>
                  <a:pt x="8132350" y="6839903"/>
                </a:moveTo>
                <a:lnTo>
                  <a:pt x="8134541" y="6849237"/>
                </a:lnTo>
                <a:lnTo>
                  <a:pt x="12200191" y="5895689"/>
                </a:lnTo>
                <a:lnTo>
                  <a:pt x="12200191" y="5885879"/>
                </a:lnTo>
                <a:lnTo>
                  <a:pt x="8132350" y="6839903"/>
                </a:lnTo>
                <a:close/>
                <a:moveTo>
                  <a:pt x="10746867" y="6865144"/>
                </a:moveTo>
                <a:lnTo>
                  <a:pt x="10788682" y="6865144"/>
                </a:lnTo>
                <a:lnTo>
                  <a:pt x="12200191" y="6534055"/>
                </a:lnTo>
                <a:lnTo>
                  <a:pt x="12200191" y="6524244"/>
                </a:lnTo>
                <a:lnTo>
                  <a:pt x="10746867" y="6865144"/>
                </a:lnTo>
                <a:close/>
                <a:moveTo>
                  <a:pt x="2663381" y="7144"/>
                </a:moveTo>
                <a:lnTo>
                  <a:pt x="2621661" y="7144"/>
                </a:lnTo>
                <a:lnTo>
                  <a:pt x="4574953" y="465296"/>
                </a:lnTo>
                <a:lnTo>
                  <a:pt x="4577144" y="455962"/>
                </a:lnTo>
                <a:lnTo>
                  <a:pt x="2663381" y="7144"/>
                </a:lnTo>
                <a:close/>
                <a:moveTo>
                  <a:pt x="4577144" y="1094423"/>
                </a:moveTo>
                <a:lnTo>
                  <a:pt x="9335" y="23051"/>
                </a:lnTo>
                <a:lnTo>
                  <a:pt x="7144" y="32385"/>
                </a:lnTo>
                <a:lnTo>
                  <a:pt x="4574953" y="1103757"/>
                </a:lnTo>
                <a:lnTo>
                  <a:pt x="4577144" y="1094423"/>
                </a:lnTo>
                <a:close/>
                <a:moveTo>
                  <a:pt x="4577144" y="1732788"/>
                </a:moveTo>
                <a:lnTo>
                  <a:pt x="9335" y="661511"/>
                </a:lnTo>
                <a:lnTo>
                  <a:pt x="7144" y="670751"/>
                </a:lnTo>
                <a:lnTo>
                  <a:pt x="4574953" y="1742123"/>
                </a:lnTo>
                <a:lnTo>
                  <a:pt x="4577144" y="1732788"/>
                </a:lnTo>
                <a:close/>
                <a:moveTo>
                  <a:pt x="4577144" y="2371154"/>
                </a:moveTo>
                <a:lnTo>
                  <a:pt x="9335" y="1299877"/>
                </a:lnTo>
                <a:lnTo>
                  <a:pt x="7144" y="1309116"/>
                </a:lnTo>
                <a:lnTo>
                  <a:pt x="4574953" y="2380488"/>
                </a:lnTo>
                <a:lnTo>
                  <a:pt x="4577144" y="2371154"/>
                </a:lnTo>
                <a:close/>
                <a:moveTo>
                  <a:pt x="4577144" y="3009614"/>
                </a:moveTo>
                <a:lnTo>
                  <a:pt x="9335" y="1938242"/>
                </a:lnTo>
                <a:lnTo>
                  <a:pt x="7144" y="1947482"/>
                </a:lnTo>
                <a:lnTo>
                  <a:pt x="4574953" y="3018854"/>
                </a:lnTo>
                <a:lnTo>
                  <a:pt x="4577144" y="3009614"/>
                </a:lnTo>
                <a:close/>
                <a:moveTo>
                  <a:pt x="4577144" y="3647980"/>
                </a:moveTo>
                <a:lnTo>
                  <a:pt x="9335" y="2576608"/>
                </a:lnTo>
                <a:lnTo>
                  <a:pt x="7144" y="2585942"/>
                </a:lnTo>
                <a:lnTo>
                  <a:pt x="4574953" y="3657314"/>
                </a:lnTo>
                <a:lnTo>
                  <a:pt x="4577144" y="3647980"/>
                </a:lnTo>
                <a:close/>
                <a:moveTo>
                  <a:pt x="4577144" y="4286346"/>
                </a:moveTo>
                <a:lnTo>
                  <a:pt x="9335" y="3215069"/>
                </a:lnTo>
                <a:lnTo>
                  <a:pt x="7144" y="3224308"/>
                </a:lnTo>
                <a:lnTo>
                  <a:pt x="4574953" y="4295680"/>
                </a:lnTo>
                <a:lnTo>
                  <a:pt x="4577144" y="4286346"/>
                </a:lnTo>
                <a:close/>
                <a:moveTo>
                  <a:pt x="4577144" y="4924806"/>
                </a:moveTo>
                <a:lnTo>
                  <a:pt x="9335" y="3853434"/>
                </a:lnTo>
                <a:lnTo>
                  <a:pt x="7144" y="3862673"/>
                </a:lnTo>
                <a:lnTo>
                  <a:pt x="4574953" y="4934046"/>
                </a:lnTo>
                <a:lnTo>
                  <a:pt x="4577144" y="4924806"/>
                </a:lnTo>
                <a:close/>
                <a:moveTo>
                  <a:pt x="4577144" y="5563172"/>
                </a:moveTo>
                <a:lnTo>
                  <a:pt x="9335" y="4491800"/>
                </a:lnTo>
                <a:lnTo>
                  <a:pt x="7144" y="4501134"/>
                </a:lnTo>
                <a:lnTo>
                  <a:pt x="4574953" y="5572506"/>
                </a:lnTo>
                <a:lnTo>
                  <a:pt x="4577144" y="5563172"/>
                </a:lnTo>
                <a:close/>
                <a:moveTo>
                  <a:pt x="4577144" y="6201537"/>
                </a:moveTo>
                <a:lnTo>
                  <a:pt x="9335" y="5130260"/>
                </a:lnTo>
                <a:lnTo>
                  <a:pt x="7144" y="5139500"/>
                </a:lnTo>
                <a:lnTo>
                  <a:pt x="4574953" y="6210776"/>
                </a:lnTo>
                <a:lnTo>
                  <a:pt x="4577144" y="6201537"/>
                </a:lnTo>
                <a:close/>
                <a:moveTo>
                  <a:pt x="4577144" y="6839903"/>
                </a:moveTo>
                <a:lnTo>
                  <a:pt x="9335" y="5768626"/>
                </a:lnTo>
                <a:lnTo>
                  <a:pt x="7144" y="5777865"/>
                </a:lnTo>
                <a:lnTo>
                  <a:pt x="4574953" y="6849237"/>
                </a:lnTo>
                <a:lnTo>
                  <a:pt x="4577144" y="6839903"/>
                </a:lnTo>
                <a:close/>
                <a:moveTo>
                  <a:pt x="9239" y="6406992"/>
                </a:moveTo>
                <a:lnTo>
                  <a:pt x="8192" y="6411659"/>
                </a:lnTo>
                <a:lnTo>
                  <a:pt x="7144" y="6416326"/>
                </a:lnTo>
                <a:lnTo>
                  <a:pt x="8192" y="6416611"/>
                </a:lnTo>
                <a:lnTo>
                  <a:pt x="1920812" y="6865144"/>
                </a:lnTo>
                <a:lnTo>
                  <a:pt x="1962626" y="6865144"/>
                </a:lnTo>
                <a:lnTo>
                  <a:pt x="9239" y="6406992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7A1D1A0-3DC3-4F34-B721-352D5817FF15}"/>
              </a:ext>
            </a:extLst>
          </p:cNvPr>
          <p:cNvSpPr/>
          <p:nvPr/>
        </p:nvSpPr>
        <p:spPr>
          <a:xfrm>
            <a:off x="2913320" y="-7144"/>
            <a:ext cx="6361043" cy="6867525"/>
          </a:xfrm>
          <a:custGeom>
            <a:avLst/>
            <a:gdLst>
              <a:gd name="connsiteX0" fmla="*/ 7144 w 6362700"/>
              <a:gd name="connsiteY0" fmla="*/ 7144 h 6867525"/>
              <a:gd name="connsiteX1" fmla="*/ 6358890 w 6362700"/>
              <a:gd name="connsiteY1" fmla="*/ 7144 h 6867525"/>
              <a:gd name="connsiteX2" fmla="*/ 6358890 w 6362700"/>
              <a:gd name="connsiteY2" fmla="*/ 6865144 h 6867525"/>
              <a:gd name="connsiteX3" fmla="*/ 7143 w 63627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700" h="6867525">
                <a:moveTo>
                  <a:pt x="7144" y="7144"/>
                </a:moveTo>
                <a:lnTo>
                  <a:pt x="6358890" y="7144"/>
                </a:lnTo>
                <a:lnTo>
                  <a:pt x="6358890" y="6865144"/>
                </a:lnTo>
                <a:lnTo>
                  <a:pt x="7143" y="686514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1558E7-D06E-4C9E-B7A8-04BF819976E0}"/>
              </a:ext>
            </a:extLst>
          </p:cNvPr>
          <p:cNvGrpSpPr/>
          <p:nvPr/>
        </p:nvGrpSpPr>
        <p:grpSpPr>
          <a:xfrm>
            <a:off x="3539994" y="2438401"/>
            <a:ext cx="5983418" cy="1347216"/>
            <a:chOff x="3543490" y="2436876"/>
            <a:chExt cx="5105400" cy="13239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BB7095D-DF89-40FE-9A5D-2C1BFC877382}"/>
                </a:ext>
              </a:extLst>
            </p:cNvPr>
            <p:cNvSpPr/>
            <p:nvPr/>
          </p:nvSpPr>
          <p:spPr>
            <a:xfrm>
              <a:off x="3543490" y="2436876"/>
              <a:ext cx="5105400" cy="1323975"/>
            </a:xfrm>
            <a:custGeom>
              <a:avLst/>
              <a:gdLst>
                <a:gd name="connsiteX0" fmla="*/ 5004721 w 5105400"/>
                <a:gd name="connsiteY0" fmla="*/ 1317403 h 1323975"/>
                <a:gd name="connsiteX1" fmla="*/ 102394 w 5105400"/>
                <a:gd name="connsiteY1" fmla="*/ 1317403 h 1323975"/>
                <a:gd name="connsiteX2" fmla="*/ 7144 w 5105400"/>
                <a:gd name="connsiteY2" fmla="*/ 1222153 h 1323975"/>
                <a:gd name="connsiteX3" fmla="*/ 7144 w 5105400"/>
                <a:gd name="connsiteY3" fmla="*/ 102394 h 1323975"/>
                <a:gd name="connsiteX4" fmla="*/ 102394 w 5105400"/>
                <a:gd name="connsiteY4" fmla="*/ 7144 h 1323975"/>
                <a:gd name="connsiteX5" fmla="*/ 5004721 w 5105400"/>
                <a:gd name="connsiteY5" fmla="*/ 7144 h 1323975"/>
                <a:gd name="connsiteX6" fmla="*/ 5099971 w 5105400"/>
                <a:gd name="connsiteY6" fmla="*/ 102394 h 1323975"/>
                <a:gd name="connsiteX7" fmla="*/ 5099971 w 5105400"/>
                <a:gd name="connsiteY7" fmla="*/ 1222153 h 1323975"/>
                <a:gd name="connsiteX8" fmla="*/ 5004721 w 5105400"/>
                <a:gd name="connsiteY8" fmla="*/ 1317403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5400" h="1323975">
                  <a:moveTo>
                    <a:pt x="5004721" y="1317403"/>
                  </a:moveTo>
                  <a:lnTo>
                    <a:pt x="102394" y="1317403"/>
                  </a:lnTo>
                  <a:cubicBezTo>
                    <a:pt x="49816" y="1317403"/>
                    <a:pt x="7144" y="1274731"/>
                    <a:pt x="7144" y="1222153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5004721" y="7144"/>
                  </a:lnTo>
                  <a:cubicBezTo>
                    <a:pt x="5057299" y="7144"/>
                    <a:pt x="5099971" y="49816"/>
                    <a:pt x="5099971" y="102394"/>
                  </a:cubicBezTo>
                  <a:lnTo>
                    <a:pt x="5099971" y="1222153"/>
                  </a:lnTo>
                  <a:cubicBezTo>
                    <a:pt x="5099971" y="1274826"/>
                    <a:pt x="5057394" y="1317403"/>
                    <a:pt x="5004721" y="1317403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2EEA76-D42C-449A-892F-AE6DB02D343E}"/>
                </a:ext>
              </a:extLst>
            </p:cNvPr>
            <p:cNvSpPr txBox="1"/>
            <p:nvPr/>
          </p:nvSpPr>
          <p:spPr>
            <a:xfrm>
              <a:off x="5077770" y="2739015"/>
              <a:ext cx="2031694" cy="695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+mj-lt"/>
                </a:rPr>
                <a:t>Thank You</a:t>
              </a:r>
            </a:p>
          </p:txBody>
        </p:sp>
      </p:grpSp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FC455DD0-794C-54F8-E56B-5BB0CB969627}"/>
              </a:ext>
            </a:extLst>
          </p:cNvPr>
          <p:cNvSpPr/>
          <p:nvPr/>
        </p:nvSpPr>
        <p:spPr>
          <a:xfrm>
            <a:off x="0" y="0"/>
            <a:ext cx="1293812" cy="6858000"/>
          </a:xfrm>
          <a:prstGeom prst="flowChartDelay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6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8740">
        <p:fade/>
      </p:transition>
    </mc:Choice>
    <mc:Fallback xmlns="">
      <p:transition advTm="874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836612" y="40225"/>
            <a:ext cx="3492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Problem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5A31B-A1C7-09F6-4D67-1DEC84538E1B}"/>
              </a:ext>
            </a:extLst>
          </p:cNvPr>
          <p:cNvSpPr txBox="1"/>
          <p:nvPr/>
        </p:nvSpPr>
        <p:spPr>
          <a:xfrm>
            <a:off x="11656583" y="6477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09991-BE17-1AB6-0222-D7301607BAB2}"/>
              </a:ext>
            </a:extLst>
          </p:cNvPr>
          <p:cNvSpPr txBox="1"/>
          <p:nvPr/>
        </p:nvSpPr>
        <p:spPr>
          <a:xfrm>
            <a:off x="3646414" y="6477000"/>
            <a:ext cx="5812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Md. Siam||FAIRify Energy Data for Knowledge Graph Exploration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1F694B-D996-4997-8813-5C9824338973}"/>
              </a:ext>
            </a:extLst>
          </p:cNvPr>
          <p:cNvGrpSpPr/>
          <p:nvPr/>
        </p:nvGrpSpPr>
        <p:grpSpPr>
          <a:xfrm>
            <a:off x="1441689" y="1905000"/>
            <a:ext cx="8770885" cy="3179719"/>
            <a:chOff x="1847923" y="1070976"/>
            <a:chExt cx="9248564" cy="3441486"/>
          </a:xfrm>
        </p:grpSpPr>
        <p:sp>
          <p:nvSpPr>
            <p:cNvPr id="19" name="Rectangle: Top Corners Snipped 18">
              <a:extLst>
                <a:ext uri="{FF2B5EF4-FFF2-40B4-BE49-F238E27FC236}">
                  <a16:creationId xmlns:a16="http://schemas.microsoft.com/office/drawing/2014/main" id="{8556AB16-C443-54BF-FAD0-23B4CEA323A5}"/>
                </a:ext>
              </a:extLst>
            </p:cNvPr>
            <p:cNvSpPr/>
            <p:nvPr/>
          </p:nvSpPr>
          <p:spPr>
            <a:xfrm>
              <a:off x="6218808" y="1295399"/>
              <a:ext cx="1824379" cy="868377"/>
            </a:xfrm>
            <a:prstGeom prst="snip2Same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</a:rPr>
                <a:t>Substations</a:t>
              </a:r>
            </a:p>
          </p:txBody>
        </p:sp>
        <p:pic>
          <p:nvPicPr>
            <p:cNvPr id="29" name="Graphic 28" descr="Line arrow Counter clockwise curve">
              <a:extLst>
                <a:ext uri="{FF2B5EF4-FFF2-40B4-BE49-F238E27FC236}">
                  <a16:creationId xmlns:a16="http://schemas.microsoft.com/office/drawing/2014/main" id="{58B24D2E-CAD1-7465-375B-CFF14CBA1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7519826">
              <a:off x="3074205" y="1856593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Line arrow Counter clockwise curve">
              <a:extLst>
                <a:ext uri="{FF2B5EF4-FFF2-40B4-BE49-F238E27FC236}">
                  <a16:creationId xmlns:a16="http://schemas.microsoft.com/office/drawing/2014/main" id="{4C546330-76D2-BC69-3B17-2EAB4BCE2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4670745">
              <a:off x="5628048" y="1941705"/>
              <a:ext cx="1009507" cy="1147363"/>
            </a:xfrm>
            <a:prstGeom prst="rect">
              <a:avLst/>
            </a:prstGeom>
          </p:spPr>
        </p:pic>
        <p:pic>
          <p:nvPicPr>
            <p:cNvPr id="32" name="Graphic 31" descr="Line arrow Straight">
              <a:extLst>
                <a:ext uri="{FF2B5EF4-FFF2-40B4-BE49-F238E27FC236}">
                  <a16:creationId xmlns:a16="http://schemas.microsoft.com/office/drawing/2014/main" id="{812106B8-24A0-5813-F383-8C7F839D4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8020936" y="1295399"/>
              <a:ext cx="1177743" cy="914400"/>
            </a:xfrm>
            <a:prstGeom prst="rect">
              <a:avLst/>
            </a:prstGeom>
          </p:spPr>
        </p:pic>
        <p:sp>
          <p:nvSpPr>
            <p:cNvPr id="33" name="Flowchart: Decision 32">
              <a:extLst>
                <a:ext uri="{FF2B5EF4-FFF2-40B4-BE49-F238E27FC236}">
                  <a16:creationId xmlns:a16="http://schemas.microsoft.com/office/drawing/2014/main" id="{FB0E3E67-2BCD-4239-D63E-6F2308740A32}"/>
                </a:ext>
              </a:extLst>
            </p:cNvPr>
            <p:cNvSpPr/>
            <p:nvPr/>
          </p:nvSpPr>
          <p:spPr>
            <a:xfrm>
              <a:off x="3634887" y="3318399"/>
              <a:ext cx="1676400" cy="107136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2">
                      <a:lumMod val="50000"/>
                    </a:schemeClr>
                  </a:solidFill>
                </a:rPr>
                <a:t>NLDC</a:t>
              </a:r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5C7B8C1-EF22-F19E-8D26-F660AAC85D6A}"/>
                </a:ext>
              </a:extLst>
            </p:cNvPr>
            <p:cNvSpPr/>
            <p:nvPr/>
          </p:nvSpPr>
          <p:spPr>
            <a:xfrm>
              <a:off x="4429333" y="2741087"/>
              <a:ext cx="239154" cy="443648"/>
            </a:xfrm>
            <a:prstGeom prst="up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5847C3-DDBD-38EC-30E1-A0C125443100}"/>
                </a:ext>
              </a:extLst>
            </p:cNvPr>
            <p:cNvSpPr txBox="1"/>
            <p:nvPr/>
          </p:nvSpPr>
          <p:spPr>
            <a:xfrm>
              <a:off x="2107744" y="2475009"/>
              <a:ext cx="1737026" cy="366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</a:rPr>
                <a:t>Transmission Line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48E2D6-DA9C-622A-114E-8681A05C2F5C}"/>
                </a:ext>
              </a:extLst>
            </p:cNvPr>
            <p:cNvSpPr txBox="1"/>
            <p:nvPr/>
          </p:nvSpPr>
          <p:spPr>
            <a:xfrm>
              <a:off x="5793387" y="2733624"/>
              <a:ext cx="1824379" cy="366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</a:rPr>
                <a:t>Transmission Line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7EAE23-715E-5C2C-BCE2-D9E43950F245}"/>
                </a:ext>
              </a:extLst>
            </p:cNvPr>
            <p:cNvSpPr txBox="1"/>
            <p:nvPr/>
          </p:nvSpPr>
          <p:spPr>
            <a:xfrm>
              <a:off x="7966985" y="1070976"/>
              <a:ext cx="11698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</a:rPr>
                <a:t>Distribution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</a:rPr>
                <a:t> Line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A5ECBE-980B-E0DD-167A-58201AB5B2A7}"/>
                </a:ext>
              </a:extLst>
            </p:cNvPr>
            <p:cNvSpPr txBox="1"/>
            <p:nvPr/>
          </p:nvSpPr>
          <p:spPr>
            <a:xfrm>
              <a:off x="4583987" y="2823560"/>
              <a:ext cx="888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4">
                      <a:lumMod val="50000"/>
                    </a:schemeClr>
                  </a:solidFill>
                </a:rPr>
                <a:t>Monitor</a:t>
              </a:r>
            </a:p>
          </p:txBody>
        </p:sp>
        <p:sp>
          <p:nvSpPr>
            <p:cNvPr id="40" name="Arrow: Up 39">
              <a:extLst>
                <a:ext uri="{FF2B5EF4-FFF2-40B4-BE49-F238E27FC236}">
                  <a16:creationId xmlns:a16="http://schemas.microsoft.com/office/drawing/2014/main" id="{07D33AC5-37CF-4A71-EF77-130575AA8812}"/>
                </a:ext>
              </a:extLst>
            </p:cNvPr>
            <p:cNvSpPr/>
            <p:nvPr/>
          </p:nvSpPr>
          <p:spPr>
            <a:xfrm rot="5400000">
              <a:off x="5825876" y="3320343"/>
              <a:ext cx="300816" cy="1080504"/>
            </a:xfrm>
            <a:prstGeom prst="up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E061B20-F458-AC97-C905-3AA1BEE02539}"/>
                </a:ext>
              </a:extLst>
            </p:cNvPr>
            <p:cNvSpPr txBox="1"/>
            <p:nvPr/>
          </p:nvSpPr>
          <p:spPr>
            <a:xfrm>
              <a:off x="5230937" y="3318399"/>
              <a:ext cx="1417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4">
                      <a:lumMod val="50000"/>
                    </a:schemeClr>
                  </a:solidFill>
                </a:rPr>
                <a:t>Electricity data</a:t>
              </a:r>
            </a:p>
          </p:txBody>
        </p:sp>
        <p:sp>
          <p:nvSpPr>
            <p:cNvPr id="10" name="Arrow: Up 9">
              <a:extLst>
                <a:ext uri="{FF2B5EF4-FFF2-40B4-BE49-F238E27FC236}">
                  <a16:creationId xmlns:a16="http://schemas.microsoft.com/office/drawing/2014/main" id="{825558EF-6B6E-E106-D48A-FAEBBA38C592}"/>
                </a:ext>
              </a:extLst>
            </p:cNvPr>
            <p:cNvSpPr/>
            <p:nvPr/>
          </p:nvSpPr>
          <p:spPr>
            <a:xfrm rot="5400000">
              <a:off x="8173743" y="3463092"/>
              <a:ext cx="276493" cy="1069395"/>
            </a:xfrm>
            <a:prstGeom prst="up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47BACB8-314D-43D9-AD52-20377F0F2A2B}"/>
                </a:ext>
              </a:extLst>
            </p:cNvPr>
            <p:cNvGrpSpPr/>
            <p:nvPr/>
          </p:nvGrpSpPr>
          <p:grpSpPr>
            <a:xfrm>
              <a:off x="9087737" y="2988507"/>
              <a:ext cx="1483492" cy="1493177"/>
              <a:chOff x="8020937" y="2988507"/>
              <a:chExt cx="1483492" cy="1493177"/>
            </a:xfrm>
          </p:grpSpPr>
          <p:pic>
            <p:nvPicPr>
              <p:cNvPr id="9" name="Graphic 8" descr="Computer">
                <a:extLst>
                  <a:ext uri="{FF2B5EF4-FFF2-40B4-BE49-F238E27FC236}">
                    <a16:creationId xmlns:a16="http://schemas.microsoft.com/office/drawing/2014/main" id="{FD3C0C60-5DDF-6868-7A1E-DB95238B97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020937" y="2988507"/>
                <a:ext cx="1483492" cy="148349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17AC45-3D98-561A-CE2E-B980EED13810}"/>
                  </a:ext>
                </a:extLst>
              </p:cNvPr>
              <p:cNvSpPr txBox="1"/>
              <p:nvPr/>
            </p:nvSpPr>
            <p:spPr>
              <a:xfrm>
                <a:off x="8157866" y="4143130"/>
                <a:ext cx="9076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4">
                        <a:lumMod val="50000"/>
                      </a:schemeClr>
                    </a:solidFill>
                  </a:rPr>
                  <a:t>Machine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7557B5-25D3-EFC2-481E-D8271D710BFC}"/>
                </a:ext>
              </a:extLst>
            </p:cNvPr>
            <p:cNvSpPr txBox="1"/>
            <p:nvPr/>
          </p:nvSpPr>
          <p:spPr>
            <a:xfrm>
              <a:off x="7721787" y="3235926"/>
              <a:ext cx="10693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4">
                      <a:lumMod val="50000"/>
                    </a:schemeClr>
                  </a:solidFill>
                </a:rPr>
                <a:t>Slower </a:t>
              </a:r>
            </a:p>
            <a:p>
              <a:pPr algn="ctr"/>
              <a:r>
                <a:rPr lang="en-US" sz="1600" dirty="0">
                  <a:solidFill>
                    <a:schemeClr val="accent4">
                      <a:lumMod val="50000"/>
                    </a:schemeClr>
                  </a:solidFill>
                </a:rPr>
                <a:t>processing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3A872D1-1D50-4F35-06C2-1CCD3781FA3D}"/>
                </a:ext>
              </a:extLst>
            </p:cNvPr>
            <p:cNvSpPr/>
            <p:nvPr/>
          </p:nvSpPr>
          <p:spPr>
            <a:xfrm>
              <a:off x="4022142" y="1890162"/>
              <a:ext cx="1551046" cy="74545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</a:rPr>
                <a:t>Power Grid</a:t>
              </a:r>
            </a:p>
          </p:txBody>
        </p:sp>
        <p:sp>
          <p:nvSpPr>
            <p:cNvPr id="18" name="Rectangle: Top Corners Snipped 17">
              <a:extLst>
                <a:ext uri="{FF2B5EF4-FFF2-40B4-BE49-F238E27FC236}">
                  <a16:creationId xmlns:a16="http://schemas.microsoft.com/office/drawing/2014/main" id="{9C0FD562-953D-C596-3347-9AF91BB8F2C4}"/>
                </a:ext>
              </a:extLst>
            </p:cNvPr>
            <p:cNvSpPr/>
            <p:nvPr/>
          </p:nvSpPr>
          <p:spPr>
            <a:xfrm>
              <a:off x="1847923" y="1169641"/>
              <a:ext cx="1864677" cy="887761"/>
            </a:xfrm>
            <a:prstGeom prst="snip2Same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Power Plant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EF70F3A-ED27-F263-5D5E-70F3CC9055B0}"/>
                </a:ext>
              </a:extLst>
            </p:cNvPr>
            <p:cNvSpPr/>
            <p:nvPr/>
          </p:nvSpPr>
          <p:spPr>
            <a:xfrm>
              <a:off x="9198680" y="1387430"/>
              <a:ext cx="1897807" cy="77026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</a:rPr>
                <a:t>Consumer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ECC0165-04C2-4CB3-BE58-7BFD83F7B20C}"/>
                </a:ext>
              </a:extLst>
            </p:cNvPr>
            <p:cNvGrpSpPr/>
            <p:nvPr/>
          </p:nvGrpSpPr>
          <p:grpSpPr>
            <a:xfrm>
              <a:off x="6791979" y="3153453"/>
              <a:ext cx="769108" cy="1359009"/>
              <a:chOff x="6791979" y="3153453"/>
              <a:chExt cx="769108" cy="1359009"/>
            </a:xfrm>
          </p:grpSpPr>
          <p:sp>
            <p:nvSpPr>
              <p:cNvPr id="42" name="Rectangle: Single Corner Snipped 41">
                <a:extLst>
                  <a:ext uri="{FF2B5EF4-FFF2-40B4-BE49-F238E27FC236}">
                    <a16:creationId xmlns:a16="http://schemas.microsoft.com/office/drawing/2014/main" id="{5DD87E29-8A64-EFF8-4B67-A389362BC673}"/>
                  </a:ext>
                </a:extLst>
              </p:cNvPr>
              <p:cNvSpPr/>
              <p:nvPr/>
            </p:nvSpPr>
            <p:spPr>
              <a:xfrm>
                <a:off x="6791979" y="3153453"/>
                <a:ext cx="769108" cy="1027989"/>
              </a:xfrm>
              <a:prstGeom prst="snip1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</a:rPr>
                  <a:t>PDF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083EEB-D348-4B9F-ABA3-1C4FE839D0CB}"/>
                  </a:ext>
                </a:extLst>
              </p:cNvPr>
              <p:cNvSpPr txBox="1"/>
              <p:nvPr/>
            </p:nvSpPr>
            <p:spPr>
              <a:xfrm>
                <a:off x="6847430" y="4143130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BPDB</a:t>
                </a:r>
              </a:p>
            </p:txBody>
          </p:sp>
        </p:grpSp>
      </p:grpSp>
      <p:sp>
        <p:nvSpPr>
          <p:cNvPr id="43" name="Freeform: Shape 22">
            <a:extLst>
              <a:ext uri="{FF2B5EF4-FFF2-40B4-BE49-F238E27FC236}">
                <a16:creationId xmlns:a16="http://schemas.microsoft.com/office/drawing/2014/main" id="{65FB79E1-7AB7-4561-85CA-01C8EFD8AB59}"/>
              </a:ext>
            </a:extLst>
          </p:cNvPr>
          <p:cNvSpPr/>
          <p:nvPr/>
        </p:nvSpPr>
        <p:spPr>
          <a:xfrm>
            <a:off x="1088218" y="1143000"/>
            <a:ext cx="281418" cy="281418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44" name="Freeform: Shape 22">
            <a:extLst>
              <a:ext uri="{FF2B5EF4-FFF2-40B4-BE49-F238E27FC236}">
                <a16:creationId xmlns:a16="http://schemas.microsoft.com/office/drawing/2014/main" id="{4455B6A8-A417-4F86-8E65-B5870D681FAC}"/>
              </a:ext>
            </a:extLst>
          </p:cNvPr>
          <p:cNvSpPr/>
          <p:nvPr/>
        </p:nvSpPr>
        <p:spPr>
          <a:xfrm>
            <a:off x="1063487" y="5486400"/>
            <a:ext cx="281418" cy="281418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45" name="Freeform: Shape 22">
            <a:extLst>
              <a:ext uri="{FF2B5EF4-FFF2-40B4-BE49-F238E27FC236}">
                <a16:creationId xmlns:a16="http://schemas.microsoft.com/office/drawing/2014/main" id="{6D25C244-8E73-4915-A4B6-B81BFF76728F}"/>
              </a:ext>
            </a:extLst>
          </p:cNvPr>
          <p:cNvSpPr/>
          <p:nvPr/>
        </p:nvSpPr>
        <p:spPr>
          <a:xfrm>
            <a:off x="1063487" y="5943600"/>
            <a:ext cx="281418" cy="281418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A19E77-5ECE-4F26-8661-4A31812B7004}"/>
              </a:ext>
            </a:extLst>
          </p:cNvPr>
          <p:cNvSpPr txBox="1"/>
          <p:nvPr/>
        </p:nvSpPr>
        <p:spPr>
          <a:xfrm>
            <a:off x="1478117" y="1118070"/>
            <a:ext cx="720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power grid </a:t>
            </a:r>
            <a:r>
              <a:rPr lang="en-US" dirty="0"/>
              <a:t>transfers </a:t>
            </a:r>
            <a:r>
              <a:rPr lang="en-US" dirty="0">
                <a:solidFill>
                  <a:srgbClr val="0070C0"/>
                </a:solidFill>
              </a:rPr>
              <a:t>energy</a:t>
            </a:r>
            <a:r>
              <a:rPr lang="en-US" dirty="0"/>
              <a:t> from plants to substations and consumers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600271-F5AF-41FB-801C-4C6EA506682E}"/>
              </a:ext>
            </a:extLst>
          </p:cNvPr>
          <p:cNvSpPr txBox="1"/>
          <p:nvPr/>
        </p:nvSpPr>
        <p:spPr>
          <a:xfrm>
            <a:off x="1478117" y="5480109"/>
            <a:ext cx="903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Bangladesh Power Development Board (BPDB)</a:t>
            </a:r>
            <a:r>
              <a:rPr lang="en-US" dirty="0"/>
              <a:t> publishes grid data in PDFs, monitored by NLDC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4CE8EE-1B06-48AB-870E-276B0A87FA4F}"/>
              </a:ext>
            </a:extLst>
          </p:cNvPr>
          <p:cNvSpPr txBox="1"/>
          <p:nvPr/>
        </p:nvSpPr>
        <p:spPr>
          <a:xfrm>
            <a:off x="1478117" y="5943600"/>
            <a:ext cx="5255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Non-machine-readable</a:t>
            </a:r>
            <a:r>
              <a:rPr lang="en-US" dirty="0"/>
              <a:t> PDFs limit automated analysis.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2704789-6EF6-4509-AD61-B804CDC70E20}"/>
              </a:ext>
            </a:extLst>
          </p:cNvPr>
          <p:cNvSpPr/>
          <p:nvPr/>
        </p:nvSpPr>
        <p:spPr>
          <a:xfrm>
            <a:off x="-7142" y="-7144"/>
            <a:ext cx="615154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9525" cap="flat">
            <a:solidFill>
              <a:srgbClr val="5604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8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8608"/>
    </mc:Choice>
    <mc:Fallback xmlns="">
      <p:transition advTm="286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3" grpId="0" animBg="1"/>
      <p:bldP spid="44" grpId="0" animBg="1"/>
      <p:bldP spid="45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684212" y="198525"/>
            <a:ext cx="1968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Objectives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CD841D-586C-4524-A530-7025D4185C2B}"/>
              </a:ext>
            </a:extLst>
          </p:cNvPr>
          <p:cNvSpPr txBox="1"/>
          <p:nvPr/>
        </p:nvSpPr>
        <p:spPr>
          <a:xfrm>
            <a:off x="742424" y="708473"/>
            <a:ext cx="1106698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70C0"/>
                </a:solidFill>
              </a:rPr>
              <a:t>FAIRify </a:t>
            </a:r>
            <a:r>
              <a:rPr lang="en-US" sz="2400" dirty="0"/>
              <a:t>1-star electricity document data into 5-star  linked open electricity data by  creating Electricity Knowledge graph, </a:t>
            </a:r>
            <a:r>
              <a:rPr lang="en-US" sz="2400" dirty="0">
                <a:solidFill>
                  <a:srgbClr val="0070C0"/>
                </a:solidFill>
              </a:rPr>
              <a:t>ElecKG</a:t>
            </a:r>
            <a:r>
              <a:rPr lang="en-US" sz="2400" dirty="0"/>
              <a:t>.</a:t>
            </a:r>
          </a:p>
        </p:txBody>
      </p:sp>
      <p:pic>
        <p:nvPicPr>
          <p:cNvPr id="21" name="Graphic 20" descr="Play">
            <a:extLst>
              <a:ext uri="{FF2B5EF4-FFF2-40B4-BE49-F238E27FC236}">
                <a16:creationId xmlns:a16="http://schemas.microsoft.com/office/drawing/2014/main" id="{27DCC052-CD92-6D5E-C67F-F625CE737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9412" y="2626599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C347D7-EB0D-F1B2-EA68-E80C8F39A52D}"/>
              </a:ext>
            </a:extLst>
          </p:cNvPr>
          <p:cNvSpPr txBox="1"/>
          <p:nvPr/>
        </p:nvSpPr>
        <p:spPr>
          <a:xfrm>
            <a:off x="11656583" y="6477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30CFD9-5372-8080-DD32-7C5B369C527E}"/>
              </a:ext>
            </a:extLst>
          </p:cNvPr>
          <p:cNvGrpSpPr/>
          <p:nvPr/>
        </p:nvGrpSpPr>
        <p:grpSpPr>
          <a:xfrm flipH="1">
            <a:off x="4734871" y="1645717"/>
            <a:ext cx="3340741" cy="2723928"/>
            <a:chOff x="1784569" y="192511"/>
            <a:chExt cx="4274769" cy="499421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6B7598-9D57-8420-ACA5-56CF5835D291}"/>
                </a:ext>
              </a:extLst>
            </p:cNvPr>
            <p:cNvSpPr/>
            <p:nvPr/>
          </p:nvSpPr>
          <p:spPr>
            <a:xfrm>
              <a:off x="3362525" y="192511"/>
              <a:ext cx="1929626" cy="1937636"/>
            </a:xfrm>
            <a:prstGeom prst="ellipse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</a:rPr>
                <a:t>Human Readable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E24D073-E852-1B86-40B9-EA5ED51A099F}"/>
                </a:ext>
              </a:extLst>
            </p:cNvPr>
            <p:cNvSpPr/>
            <p:nvPr/>
          </p:nvSpPr>
          <p:spPr>
            <a:xfrm>
              <a:off x="1784569" y="2858742"/>
              <a:ext cx="2207639" cy="1889082"/>
            </a:xfrm>
            <a:prstGeom prst="ellipse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</a:rPr>
                <a:t>  Slower </a:t>
              </a:r>
            </a:p>
            <a:p>
              <a:pPr algn="ctr"/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</a:rPr>
                <a:t>To Process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6D1BDCD-5758-1033-05A4-930A82819EAE}"/>
                </a:ext>
              </a:extLst>
            </p:cNvPr>
            <p:cNvSpPr/>
            <p:nvPr/>
          </p:nvSpPr>
          <p:spPr>
            <a:xfrm>
              <a:off x="1808603" y="1301206"/>
              <a:ext cx="1929626" cy="1708056"/>
            </a:xfrm>
            <a:prstGeom prst="ellipse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</a:rPr>
                <a:t>Not</a:t>
              </a:r>
            </a:p>
            <a:p>
              <a:pPr algn="ctr"/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</a:rPr>
                <a:t> FAIR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02513A9-27CA-C2C3-55BC-C627EF483658}"/>
                </a:ext>
              </a:extLst>
            </p:cNvPr>
            <p:cNvSpPr/>
            <p:nvPr/>
          </p:nvSpPr>
          <p:spPr>
            <a:xfrm>
              <a:off x="3533764" y="3463420"/>
              <a:ext cx="2147836" cy="1723301"/>
            </a:xfrm>
            <a:prstGeom prst="ellipse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</a:rPr>
                <a:t>Ineffective</a:t>
              </a:r>
            </a:p>
            <a:p>
              <a:pPr algn="ctr"/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</a:rPr>
                <a:t>Analysis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D36485B-2C17-D147-69FE-13D468BC2CA0}"/>
                </a:ext>
              </a:extLst>
            </p:cNvPr>
            <p:cNvSpPr/>
            <p:nvPr/>
          </p:nvSpPr>
          <p:spPr>
            <a:xfrm>
              <a:off x="2950372" y="1749190"/>
              <a:ext cx="3108966" cy="2104672"/>
            </a:xfrm>
            <a:prstGeom prst="ellipse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</a:rPr>
                <a:t>1-star</a:t>
              </a:r>
            </a:p>
            <a:p>
              <a:pPr algn="ctr"/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</a:rPr>
                <a:t>Electricity Data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20699C4-4D2B-7757-2CB6-E566DF59C987}"/>
              </a:ext>
            </a:extLst>
          </p:cNvPr>
          <p:cNvGrpSpPr/>
          <p:nvPr/>
        </p:nvGrpSpPr>
        <p:grpSpPr>
          <a:xfrm flipH="1">
            <a:off x="8773471" y="1676400"/>
            <a:ext cx="3340741" cy="2723928"/>
            <a:chOff x="1784569" y="192511"/>
            <a:chExt cx="4274769" cy="4994210"/>
          </a:xfrm>
          <a:solidFill>
            <a:srgbClr val="92D050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CAE0B95-5F89-699D-08D0-D435172304AA}"/>
                </a:ext>
              </a:extLst>
            </p:cNvPr>
            <p:cNvSpPr/>
            <p:nvPr/>
          </p:nvSpPr>
          <p:spPr>
            <a:xfrm>
              <a:off x="3362525" y="192511"/>
              <a:ext cx="1929626" cy="1937636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</a:rPr>
                <a:t>Machine Readable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C4F718B-CD1D-9F9C-155B-DFD0999B41D1}"/>
                </a:ext>
              </a:extLst>
            </p:cNvPr>
            <p:cNvSpPr/>
            <p:nvPr/>
          </p:nvSpPr>
          <p:spPr>
            <a:xfrm>
              <a:off x="1784569" y="2913844"/>
              <a:ext cx="2207640" cy="1889082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</a:rPr>
                <a:t>Faster</a:t>
              </a:r>
            </a:p>
            <a:p>
              <a:pPr algn="ctr"/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</a:rPr>
                <a:t>Process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E827556-17BB-8F0F-2987-7D9C9CEB6CFC}"/>
                </a:ext>
              </a:extLst>
            </p:cNvPr>
            <p:cNvSpPr/>
            <p:nvPr/>
          </p:nvSpPr>
          <p:spPr>
            <a:xfrm>
              <a:off x="1808603" y="1301206"/>
              <a:ext cx="1929626" cy="1708056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</a:rPr>
                <a:t>FAIR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3CFEE24-571B-F9A2-F28A-D3A735D00E71}"/>
                </a:ext>
              </a:extLst>
            </p:cNvPr>
            <p:cNvSpPr/>
            <p:nvPr/>
          </p:nvSpPr>
          <p:spPr>
            <a:xfrm>
              <a:off x="3533764" y="3463420"/>
              <a:ext cx="2147836" cy="1723301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</a:rPr>
                <a:t>Effective</a:t>
              </a:r>
            </a:p>
            <a:p>
              <a:pPr algn="ctr"/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</a:rPr>
                <a:t>Analysis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A121759-927C-5F97-D957-EF46071712C3}"/>
                </a:ext>
              </a:extLst>
            </p:cNvPr>
            <p:cNvSpPr/>
            <p:nvPr/>
          </p:nvSpPr>
          <p:spPr>
            <a:xfrm>
              <a:off x="2950372" y="1749190"/>
              <a:ext cx="3108966" cy="2104672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</a:rPr>
                <a:t>5-Star</a:t>
              </a:r>
            </a:p>
            <a:p>
              <a:pPr algn="ctr"/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</a:rPr>
                <a:t>Linked Open Electricity Data</a:t>
              </a:r>
            </a:p>
          </p:txBody>
        </p:sp>
      </p:grpSp>
      <p:pic>
        <p:nvPicPr>
          <p:cNvPr id="1026" name="Picture 2" descr="Common Data Elements: Standardizing Data Collection">
            <a:extLst>
              <a:ext uri="{FF2B5EF4-FFF2-40B4-BE49-F238E27FC236}">
                <a16:creationId xmlns:a16="http://schemas.microsoft.com/office/drawing/2014/main" id="{63B51D20-6CA0-8F74-8985-D07BBF0FA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4228527"/>
            <a:ext cx="1690465" cy="179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EBDA883D-F820-DEBD-E0D1-365C22366ADC}"/>
              </a:ext>
            </a:extLst>
          </p:cNvPr>
          <p:cNvGrpSpPr/>
          <p:nvPr/>
        </p:nvGrpSpPr>
        <p:grpSpPr>
          <a:xfrm>
            <a:off x="954973" y="1964659"/>
            <a:ext cx="2782045" cy="1323880"/>
            <a:chOff x="741360" y="4953000"/>
            <a:chExt cx="3323975" cy="132388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9104338-4B4D-D0E3-BECF-824025109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6203" y="4953000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1C1447-BB77-7E7F-6D66-6484DC7BB82F}"/>
                </a:ext>
              </a:extLst>
            </p:cNvPr>
            <p:cNvSpPr txBox="1"/>
            <p:nvPr/>
          </p:nvSpPr>
          <p:spPr>
            <a:xfrm>
              <a:off x="741360" y="5907548"/>
              <a:ext cx="3323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Electricity Document Data</a:t>
              </a:r>
            </a:p>
          </p:txBody>
        </p:sp>
      </p:grpSp>
      <p:pic>
        <p:nvPicPr>
          <p:cNvPr id="37" name="Graphic 36" descr="Line arrow Straight">
            <a:extLst>
              <a:ext uri="{FF2B5EF4-FFF2-40B4-BE49-F238E27FC236}">
                <a16:creationId xmlns:a16="http://schemas.microsoft.com/office/drawing/2014/main" id="{7B24DDC2-0730-EEB6-E5B5-784D1E03E5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 flipH="1">
            <a:off x="1172008" y="3211732"/>
            <a:ext cx="914399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45C834D-C5E7-532A-169C-F685FBFD23F9}"/>
              </a:ext>
            </a:extLst>
          </p:cNvPr>
          <p:cNvSpPr txBox="1"/>
          <p:nvPr/>
        </p:nvSpPr>
        <p:spPr>
          <a:xfrm>
            <a:off x="1689803" y="3484266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95529A-68F6-3FA1-B1F8-4CDAC9AF6DD9}"/>
              </a:ext>
            </a:extLst>
          </p:cNvPr>
          <p:cNvSpPr txBox="1"/>
          <p:nvPr/>
        </p:nvSpPr>
        <p:spPr>
          <a:xfrm>
            <a:off x="1037797" y="6013615"/>
            <a:ext cx="205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FAIR Electricity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063592-8EB1-05E1-62AB-0D10B0241478}"/>
              </a:ext>
            </a:extLst>
          </p:cNvPr>
          <p:cNvSpPr txBox="1"/>
          <p:nvPr/>
        </p:nvSpPr>
        <p:spPr>
          <a:xfrm>
            <a:off x="5089201" y="4824024"/>
            <a:ext cx="5658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FAIR</a:t>
            </a:r>
            <a:r>
              <a:rPr lang="en-US" dirty="0"/>
              <a:t> Data is -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Findable easily in the internet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</a:rPr>
              <a:t>A</a:t>
            </a:r>
            <a:r>
              <a:rPr lang="en-US" b="0" i="0" dirty="0">
                <a:effectLst/>
                <a:latin typeface="Arial" panose="020B0604020202020204" pitchFamily="34" charset="0"/>
              </a:rPr>
              <a:t>ccessible through universal accessible protocols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Interoperate with other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Reusable optimizely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3E52D3-0349-4419-A3C9-243EE2693F62}"/>
              </a:ext>
            </a:extLst>
          </p:cNvPr>
          <p:cNvSpPr txBox="1"/>
          <p:nvPr/>
        </p:nvSpPr>
        <p:spPr>
          <a:xfrm>
            <a:off x="5637212" y="4431268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Current state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1975FE-8EE3-4836-812A-5F9D8267BABE}"/>
              </a:ext>
            </a:extLst>
          </p:cNvPr>
          <p:cNvSpPr txBox="1"/>
          <p:nvPr/>
        </p:nvSpPr>
        <p:spPr>
          <a:xfrm>
            <a:off x="9928015" y="4431268"/>
            <a:ext cx="116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Final state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AC93DB-C36C-482F-8D3C-0EB69C99ADBE}"/>
              </a:ext>
            </a:extLst>
          </p:cNvPr>
          <p:cNvSpPr txBox="1"/>
          <p:nvPr/>
        </p:nvSpPr>
        <p:spPr>
          <a:xfrm>
            <a:off x="3646414" y="6477000"/>
            <a:ext cx="5812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Md. Siam||FAIRify Energy Data for Knowledge Graph Exploration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6C6D445-BA26-43EB-93D8-6E80EE2BF4A7}"/>
              </a:ext>
            </a:extLst>
          </p:cNvPr>
          <p:cNvSpPr/>
          <p:nvPr/>
        </p:nvSpPr>
        <p:spPr>
          <a:xfrm>
            <a:off x="-7142" y="-7144"/>
            <a:ext cx="615154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9525" cap="flat">
            <a:solidFill>
              <a:srgbClr val="5604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5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8592"/>
    </mc:Choice>
    <mc:Fallback xmlns="">
      <p:transition advTm="285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7142" y="-7144"/>
            <a:ext cx="615154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9525" cap="flat">
            <a:solidFill>
              <a:srgbClr val="5604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5E0FAF-2430-6F25-F99B-E5812ACC7AFB}"/>
              </a:ext>
            </a:extLst>
          </p:cNvPr>
          <p:cNvSpPr txBox="1"/>
          <p:nvPr/>
        </p:nvSpPr>
        <p:spPr>
          <a:xfrm>
            <a:off x="11656583" y="6477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D9662-6FE7-4CA8-8C03-FED83D25FCD5}"/>
              </a:ext>
            </a:extLst>
          </p:cNvPr>
          <p:cNvSpPr txBox="1"/>
          <p:nvPr/>
        </p:nvSpPr>
        <p:spPr>
          <a:xfrm>
            <a:off x="760412" y="1210270"/>
            <a:ext cx="11197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RC1</a:t>
            </a:r>
            <a:r>
              <a:rPr lang="en-US" dirty="0"/>
              <a:t> Turning non-FAIR electricity data into FAIR</a:t>
            </a:r>
            <a:br>
              <a:rPr lang="en-US" dirty="0"/>
            </a:br>
            <a:r>
              <a:rPr lang="en-US" b="1" dirty="0"/>
              <a:t>UC1:</a:t>
            </a:r>
            <a:r>
              <a:rPr lang="en-US" dirty="0"/>
              <a:t> Converts BPDB's non-FAIR electricity data into RDF triples, making it findable, accessible, interoperable, and reusable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A0AB9A-E190-484B-8EC2-2F11D9F7A09B}"/>
              </a:ext>
            </a:extLst>
          </p:cNvPr>
          <p:cNvSpPr txBox="1"/>
          <p:nvPr/>
        </p:nvSpPr>
        <p:spPr>
          <a:xfrm>
            <a:off x="758824" y="2277070"/>
            <a:ext cx="11197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RC2</a:t>
            </a:r>
            <a:r>
              <a:rPr lang="en-US" b="1" dirty="0"/>
              <a:t>:</a:t>
            </a:r>
            <a:r>
              <a:rPr lang="en-US" dirty="0"/>
              <a:t> Representing unstructured data into multidimensional schema</a:t>
            </a:r>
            <a:br>
              <a:rPr lang="en-US" dirty="0"/>
            </a:br>
            <a:r>
              <a:rPr lang="en-US" b="1" dirty="0"/>
              <a:t>UC2:</a:t>
            </a:r>
            <a:r>
              <a:rPr lang="en-US" dirty="0"/>
              <a:t> Organizes BPDB's electricity PDF data into a multidimensional structure using QB4OLAP vocabulary for enhanced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5F1A7-AFC2-4406-BDE9-4519CE289C2D}"/>
              </a:ext>
            </a:extLst>
          </p:cNvPr>
          <p:cNvSpPr txBox="1"/>
          <p:nvPr/>
        </p:nvSpPr>
        <p:spPr>
          <a:xfrm>
            <a:off x="758824" y="3352800"/>
            <a:ext cx="11197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RC3</a:t>
            </a:r>
            <a:r>
              <a:rPr lang="en-US" b="1" dirty="0"/>
              <a:t>:</a:t>
            </a:r>
            <a:r>
              <a:rPr lang="en-US" dirty="0"/>
              <a:t> Converting electricity data into a knowledge graph, ElecKG</a:t>
            </a:r>
            <a:br>
              <a:rPr lang="en-US" dirty="0"/>
            </a:br>
            <a:r>
              <a:rPr lang="en-US" b="1" dirty="0"/>
              <a:t>UC3:</a:t>
            </a:r>
            <a:r>
              <a:rPr lang="en-US" dirty="0"/>
              <a:t> Generates ElecKG through semantic extraction, transformation, and loading (ETL) processes, converting electricity CSV data into RDF triples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96EE01-CF31-470F-AF9F-005AB4E75A8E}"/>
              </a:ext>
            </a:extLst>
          </p:cNvPr>
          <p:cNvSpPr txBox="1"/>
          <p:nvPr/>
        </p:nvSpPr>
        <p:spPr>
          <a:xfrm>
            <a:off x="758824" y="5449669"/>
            <a:ext cx="1119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RC5</a:t>
            </a:r>
            <a:r>
              <a:rPr lang="en-US" b="1" dirty="0"/>
              <a:t>:</a:t>
            </a:r>
            <a:r>
              <a:rPr lang="en-US" dirty="0"/>
              <a:t> Enabling OLAP operations on non-OLAP compatible electricity data</a:t>
            </a:r>
            <a:br>
              <a:rPr lang="en-US" dirty="0"/>
            </a:br>
            <a:r>
              <a:rPr lang="en-US" b="1" dirty="0"/>
              <a:t>UC5:</a:t>
            </a:r>
            <a:r>
              <a:rPr lang="en-US" dirty="0"/>
              <a:t> Defines multidimensional data of ElecKG with QB4OLAP constructs to support OLAP queries for deeper insights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84CFB0-DE2E-4307-ADD1-C4475E3D5D12}"/>
              </a:ext>
            </a:extLst>
          </p:cNvPr>
          <p:cNvSpPr txBox="1"/>
          <p:nvPr/>
        </p:nvSpPr>
        <p:spPr>
          <a:xfrm>
            <a:off x="758824" y="4419600"/>
            <a:ext cx="11197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RC4:</a:t>
            </a:r>
            <a:r>
              <a:rPr lang="en-US" dirty="0"/>
              <a:t> Interlinking ElecKG with external knowledge graphs</a:t>
            </a:r>
            <a:br>
              <a:rPr lang="en-US" dirty="0"/>
            </a:br>
            <a:r>
              <a:rPr lang="en-US" b="1" dirty="0"/>
              <a:t>UC4:</a:t>
            </a:r>
            <a:r>
              <a:rPr lang="en-US" dirty="0"/>
              <a:t> Links grid areas of BPDB’s electricity data with GeoNames and WikiData knowledge graphs, enhancing data value and meaning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42B06-9BBC-483A-9EC1-56292448DF8A}"/>
              </a:ext>
            </a:extLst>
          </p:cNvPr>
          <p:cNvSpPr txBox="1"/>
          <p:nvPr/>
        </p:nvSpPr>
        <p:spPr>
          <a:xfrm>
            <a:off x="760412" y="190672"/>
            <a:ext cx="9240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Research Challenges (RC) &amp; Unique Contribution (UC)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ECBCF2-7281-47A5-981D-5BE041AB22CF}"/>
              </a:ext>
            </a:extLst>
          </p:cNvPr>
          <p:cNvSpPr txBox="1"/>
          <p:nvPr/>
        </p:nvSpPr>
        <p:spPr>
          <a:xfrm>
            <a:off x="3646414" y="6477000"/>
            <a:ext cx="5812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Md. Siam||FAIRify Energy Data for Knowledge Graph Exploration</a:t>
            </a:r>
          </a:p>
        </p:txBody>
      </p:sp>
    </p:spTree>
    <p:extLst>
      <p:ext uri="{BB962C8B-B14F-4D97-AF65-F5344CB8AC3E}">
        <p14:creationId xmlns:p14="http://schemas.microsoft.com/office/powerpoint/2010/main" val="284835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8242"/>
    </mc:Choice>
    <mc:Fallback xmlns="">
      <p:transition advTm="382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150812" y="304787"/>
            <a:ext cx="2482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7316C-1301-7982-E6A0-5FF2B6303D59}"/>
              </a:ext>
            </a:extLst>
          </p:cNvPr>
          <p:cNvSpPr txBox="1"/>
          <p:nvPr/>
        </p:nvSpPr>
        <p:spPr>
          <a:xfrm>
            <a:off x="11656583" y="6477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3F44DB-8A6D-42E4-8005-966FE7A8A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889562"/>
            <a:ext cx="7820025" cy="506730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01FAA7-3CE0-4A53-B4EE-FEAEAA5095C8}"/>
              </a:ext>
            </a:extLst>
          </p:cNvPr>
          <p:cNvCxnSpPr>
            <a:cxnSpLocks/>
          </p:cNvCxnSpPr>
          <p:nvPr/>
        </p:nvCxnSpPr>
        <p:spPr>
          <a:xfrm>
            <a:off x="8228012" y="1120227"/>
            <a:ext cx="0" cy="47471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3B7587-7C59-45F4-B95D-1259E6B76D2E}"/>
              </a:ext>
            </a:extLst>
          </p:cNvPr>
          <p:cNvSpPr txBox="1"/>
          <p:nvPr/>
        </p:nvSpPr>
        <p:spPr>
          <a:xfrm>
            <a:off x="8505208" y="603998"/>
            <a:ext cx="33041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ETL Workflow: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Merge PDFs:</a:t>
            </a:r>
            <a:r>
              <a:rPr lang="en-US" dirty="0"/>
              <a:t> BPDB’s reports combined using PDFtk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Extract Data:</a:t>
            </a:r>
            <a:r>
              <a:rPr lang="en-US" dirty="0"/>
              <a:t> Convert PDFs to CSV with ONLINE2PDF.com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Clean Data:</a:t>
            </a:r>
            <a:r>
              <a:rPr lang="en-US" dirty="0"/>
              <a:t> Refined and structured using OpenRefine and Excel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Semantic Transformation:</a:t>
            </a:r>
            <a:r>
              <a:rPr lang="en-US" dirty="0"/>
              <a:t> Data transformed into RDF triples with SETLBI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External Linking:</a:t>
            </a:r>
            <a:r>
              <a:rPr lang="en-US" dirty="0"/>
              <a:t> Grid data linked to external sources (e.g., Bangladesh divisions)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Load Data:</a:t>
            </a:r>
            <a:r>
              <a:rPr lang="en-US" dirty="0"/>
              <a:t> RDF triples loaded into Virtuoso Conductor for querying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0994AC-C4B5-4D95-B890-3B6C43991F8E}"/>
              </a:ext>
            </a:extLst>
          </p:cNvPr>
          <p:cNvSpPr txBox="1"/>
          <p:nvPr/>
        </p:nvSpPr>
        <p:spPr>
          <a:xfrm>
            <a:off x="3646414" y="6477000"/>
            <a:ext cx="5812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Md. Siam||FAIRify Energy Data for Knowledge Graph Exploration</a:t>
            </a:r>
          </a:p>
        </p:txBody>
      </p:sp>
    </p:spTree>
    <p:extLst>
      <p:ext uri="{BB962C8B-B14F-4D97-AF65-F5344CB8AC3E}">
        <p14:creationId xmlns:p14="http://schemas.microsoft.com/office/powerpoint/2010/main" val="271606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7453"/>
    </mc:Choice>
    <mc:Fallback xmlns="">
      <p:transition advTm="37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202398" y="126743"/>
            <a:ext cx="2482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Methodology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6AC58-91F1-8C93-89B7-23CEA2D40039}"/>
              </a:ext>
            </a:extLst>
          </p:cNvPr>
          <p:cNvSpPr txBox="1"/>
          <p:nvPr/>
        </p:nvSpPr>
        <p:spPr>
          <a:xfrm>
            <a:off x="608012" y="1905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B6FA51D-8C38-9534-FB1F-E83753E20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47" y="1524105"/>
            <a:ext cx="4476013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0070C0"/>
                </a:solidFill>
              </a:rPr>
              <a:t>The dataset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4 dimensions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10 level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35 level attributes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1,141 instances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4,996 RDF triples generated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8 external links</a:t>
            </a:r>
            <a:endParaRPr lang="en-US" altLang="en-US" sz="2000" dirty="0">
              <a:solidFill>
                <a:srgbClr val="000000"/>
              </a:solidFill>
              <a:latin typeface="Söhne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6E5F52F-5F26-B725-528A-B37D9A266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357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535581-201E-DCD0-D8A8-54A555026C14}"/>
              </a:ext>
            </a:extLst>
          </p:cNvPr>
          <p:cNvCxnSpPr>
            <a:cxnSpLocks/>
          </p:cNvCxnSpPr>
          <p:nvPr/>
        </p:nvCxnSpPr>
        <p:spPr>
          <a:xfrm>
            <a:off x="4341812" y="1524105"/>
            <a:ext cx="0" cy="47471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87316C-1301-7982-E6A0-5FF2B6303D59}"/>
              </a:ext>
            </a:extLst>
          </p:cNvPr>
          <p:cNvSpPr txBox="1"/>
          <p:nvPr/>
        </p:nvSpPr>
        <p:spPr>
          <a:xfrm>
            <a:off x="11656583" y="6477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7B9F6-66A6-0566-07C7-974ED52FB959}"/>
              </a:ext>
            </a:extLst>
          </p:cNvPr>
          <p:cNvSpPr txBox="1"/>
          <p:nvPr/>
        </p:nvSpPr>
        <p:spPr>
          <a:xfrm>
            <a:off x="6552819" y="386667"/>
            <a:ext cx="2540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Target TBox Definition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4ED5E37-45CB-4CC4-9D0E-84D564A6C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666944"/>
            <a:ext cx="6612952" cy="56043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D760EA-0F1E-457A-828C-B1CEB74E7876}"/>
              </a:ext>
            </a:extLst>
          </p:cNvPr>
          <p:cNvSpPr txBox="1"/>
          <p:nvPr/>
        </p:nvSpPr>
        <p:spPr>
          <a:xfrm>
            <a:off x="3646414" y="6477000"/>
            <a:ext cx="5812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Md. Siam||FAIRify Energy Data for Knowledge Graph Exploration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EA72DC-B2A9-4FDA-AFC5-ED25431FD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45" y="3836137"/>
            <a:ext cx="4476013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0070C0"/>
                </a:solidFill>
              </a:rPr>
              <a:t>ElecKG contains: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3 cuboids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1,534,983 RDF triples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Total size of 208.92 MB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1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735"/>
    </mc:Choice>
    <mc:Fallback xmlns="">
      <p:transition advTm="147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198503" y="909935"/>
            <a:ext cx="3000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ETL Process Efficiency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6AC58-91F1-8C93-89B7-23CEA2D40039}"/>
              </a:ext>
            </a:extLst>
          </p:cNvPr>
          <p:cNvSpPr txBox="1"/>
          <p:nvPr/>
        </p:nvSpPr>
        <p:spPr>
          <a:xfrm>
            <a:off x="608012" y="1905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6E5F52F-5F26-B725-528A-B37D9A266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357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7316C-1301-7982-E6A0-5FF2B6303D59}"/>
              </a:ext>
            </a:extLst>
          </p:cNvPr>
          <p:cNvSpPr txBox="1"/>
          <p:nvPr/>
        </p:nvSpPr>
        <p:spPr>
          <a:xfrm>
            <a:off x="11656583" y="6477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6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2CE66A4-C406-41E8-B25F-1B5395FDE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60818"/>
              </p:ext>
            </p:extLst>
          </p:nvPr>
        </p:nvGraphicFramePr>
        <p:xfrm>
          <a:off x="278597" y="1506141"/>
          <a:ext cx="6806415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1248">
                  <a:extLst>
                    <a:ext uri="{9D8B030D-6E8A-4147-A177-3AD203B41FA5}">
                      <a16:colId xmlns:a16="http://schemas.microsoft.com/office/drawing/2014/main" val="557078512"/>
                    </a:ext>
                  </a:extLst>
                </a:gridCol>
                <a:gridCol w="1317967">
                  <a:extLst>
                    <a:ext uri="{9D8B030D-6E8A-4147-A177-3AD203B41FA5}">
                      <a16:colId xmlns:a16="http://schemas.microsoft.com/office/drawing/2014/main" val="305228529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3404102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97105538"/>
                    </a:ext>
                  </a:extLst>
                </a:gridCol>
                <a:gridCol w="955165">
                  <a:extLst>
                    <a:ext uri="{9D8B030D-6E8A-4147-A177-3AD203B41FA5}">
                      <a16:colId xmlns:a16="http://schemas.microsoft.com/office/drawing/2014/main" val="2085386262"/>
                    </a:ext>
                  </a:extLst>
                </a:gridCol>
                <a:gridCol w="645035">
                  <a:extLst>
                    <a:ext uri="{9D8B030D-6E8A-4147-A177-3AD203B41FA5}">
                      <a16:colId xmlns:a16="http://schemas.microsoft.com/office/drawing/2014/main" val="239392224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NimbusRomNo9L-Medi"/>
                        </a:rPr>
                        <a:t>Phase </a:t>
                      </a:r>
                      <a:endParaRPr lang="en-US" sz="18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NimbusRomNo9L-Medi"/>
                        </a:rPr>
                        <a:t>Extraction </a:t>
                      </a:r>
                      <a:endParaRPr lang="en-US" sz="18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NimbusRomNo9L-Medi"/>
                        </a:rPr>
                        <a:t>Transformation </a:t>
                      </a:r>
                      <a:endParaRPr lang="en-US" sz="18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</a:rPr>
                        <a:t>External Linking 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NimbusRomNo9L-Medi"/>
                        </a:rPr>
                        <a:t>Loading </a:t>
                      </a:r>
                      <a:endParaRPr lang="en-US" sz="18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</a:rPr>
                        <a:t>Total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91674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</a:rPr>
                        <a:t>Time </a:t>
                      </a:r>
                    </a:p>
                    <a:p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</a:rPr>
                        <a:t>(hours) 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15.00h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1.50h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0.50h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0.25h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17.25h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5397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NimbusRomNo9L-Medi"/>
                        </a:rPr>
                        <a:t>Percentage (%)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86.96%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8.69%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2.88%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1.47%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100%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18929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8DD43B1-8AB1-47C2-9CFC-7C94A97777CC}"/>
              </a:ext>
            </a:extLst>
          </p:cNvPr>
          <p:cNvSpPr txBox="1"/>
          <p:nvPr/>
        </p:nvSpPr>
        <p:spPr>
          <a:xfrm>
            <a:off x="226292" y="3805535"/>
            <a:ext cx="304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FAIRification of ElecKG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A5F64A-0FB7-4642-B1B1-B681BB3AA1A1}"/>
              </a:ext>
            </a:extLst>
          </p:cNvPr>
          <p:cNvCxnSpPr>
            <a:cxnSpLocks/>
          </p:cNvCxnSpPr>
          <p:nvPr/>
        </p:nvCxnSpPr>
        <p:spPr>
          <a:xfrm>
            <a:off x="7313612" y="1562100"/>
            <a:ext cx="0" cy="1714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">
            <a:extLst>
              <a:ext uri="{FF2B5EF4-FFF2-40B4-BE49-F238E27FC236}">
                <a16:creationId xmlns:a16="http://schemas.microsoft.com/office/drawing/2014/main" id="{E2418EF3-EBA9-48FB-BE82-E41F2F580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308" y="1524000"/>
            <a:ext cx="465270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Merging PDFs, cleaning, and conversion to CSV.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Mapping and TBox generation in SETLBI.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Linking data via OpenRefine.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Uploading to Virtuoso Conductor.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E60A58-EFEE-42E9-9300-FCBF7F1355DB}"/>
              </a:ext>
            </a:extLst>
          </p:cNvPr>
          <p:cNvSpPr txBox="1"/>
          <p:nvPr/>
        </p:nvSpPr>
        <p:spPr>
          <a:xfrm>
            <a:off x="228103" y="4249341"/>
            <a:ext cx="723790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FAIR Principles Applied:</a:t>
            </a:r>
            <a:endParaRPr lang="en-US" sz="2000" dirty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Findable:</a:t>
            </a:r>
            <a:r>
              <a:rPr lang="en-US" dirty="0"/>
              <a:t> Data accessible via unique IRIs and URLs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Accessible:</a:t>
            </a:r>
            <a:r>
              <a:rPr lang="en-US" dirty="0"/>
              <a:t> SPARQL endpoint at </a:t>
            </a:r>
            <a:r>
              <a:rPr lang="en-US" dirty="0">
                <a:hlinkClick r:id="rId2"/>
              </a:rPr>
              <a:t>http://bike-csecu.com:8896/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Interoperable:</a:t>
            </a:r>
            <a:r>
              <a:rPr lang="en-US" dirty="0"/>
              <a:t> Integrated with external ontologies (GeoNames, Wikidata)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Reusable:</a:t>
            </a:r>
            <a:r>
              <a:rPr lang="en-US" dirty="0"/>
              <a:t> Licensed datasets with comprehensive metadata and guidelines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84ECF1-42B4-45C5-B566-C651C8D513C9}"/>
              </a:ext>
            </a:extLst>
          </p:cNvPr>
          <p:cNvCxnSpPr>
            <a:cxnSpLocks/>
          </p:cNvCxnSpPr>
          <p:nvPr/>
        </p:nvCxnSpPr>
        <p:spPr>
          <a:xfrm>
            <a:off x="7466012" y="4343400"/>
            <a:ext cx="0" cy="18203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CBE2E98-98DE-45E8-98EA-821AB3F9E233}"/>
              </a:ext>
            </a:extLst>
          </p:cNvPr>
          <p:cNvSpPr txBox="1"/>
          <p:nvPr/>
        </p:nvSpPr>
        <p:spPr>
          <a:xfrm>
            <a:off x="7445991" y="1123890"/>
            <a:ext cx="7820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ETL: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DC5E2E-992A-4337-A1A2-286D2676B29A}"/>
              </a:ext>
            </a:extLst>
          </p:cNvPr>
          <p:cNvSpPr txBox="1"/>
          <p:nvPr/>
        </p:nvSpPr>
        <p:spPr>
          <a:xfrm>
            <a:off x="7505249" y="3886200"/>
            <a:ext cx="445302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Access Points:</a:t>
            </a: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SPARQL Endpoint: </a:t>
            </a:r>
            <a:r>
              <a:rPr lang="en-US" dirty="0"/>
              <a:t>Virtuoso Conductor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OLAP Interface:</a:t>
            </a:r>
            <a:r>
              <a:rPr lang="en-US" dirty="0"/>
              <a:t> Available via SETBI</a:t>
            </a:r>
          </a:p>
          <a:p>
            <a:r>
              <a:rPr lang="en-US" sz="1600" dirty="0"/>
              <a:t>(</a:t>
            </a:r>
            <a:r>
              <a:rPr lang="en-US" sz="1600" dirty="0">
                <a:hlinkClick r:id="rId3"/>
              </a:rPr>
              <a:t>https://github.com/bi-setl/SETL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ABox </a:t>
            </a:r>
          </a:p>
          <a:p>
            <a:r>
              <a:rPr lang="en-US" sz="1600" dirty="0">
                <a:hlinkClick r:id="rId4"/>
              </a:rPr>
              <a:t>(https://bike-csecu.com/datasets/ElecKG/abox.ttl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Tbox</a:t>
            </a:r>
          </a:p>
          <a:p>
            <a:r>
              <a:rPr lang="en-US" sz="1600" dirty="0">
                <a:hlinkClick r:id="rId5" action="ppaction://hlinkpres?slideindex=1&amp;slidetitle="/>
              </a:rPr>
              <a:t>(</a:t>
            </a:r>
            <a:r>
              <a:rPr lang="en-US" sz="1600" dirty="0">
                <a:hlinkClick r:id="rId6"/>
              </a:rPr>
              <a:t>https://bike-csecu.com/datasets/ElecKG/tbox.ttl</a:t>
            </a:r>
            <a:r>
              <a:rPr lang="en-US" sz="1600" dirty="0"/>
              <a:t>)</a:t>
            </a:r>
          </a:p>
          <a:p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3BF36D-A6DE-48B1-B0BB-C6C2652AA910}"/>
              </a:ext>
            </a:extLst>
          </p:cNvPr>
          <p:cNvSpPr txBox="1"/>
          <p:nvPr/>
        </p:nvSpPr>
        <p:spPr>
          <a:xfrm>
            <a:off x="3646414" y="6477000"/>
            <a:ext cx="5812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Md. Siam||FAIRify Energy Data for Knowledge Graph Exploration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AF9DE1-D08E-484D-A954-4D024E0C6A79}"/>
              </a:ext>
            </a:extLst>
          </p:cNvPr>
          <p:cNvSpPr txBox="1"/>
          <p:nvPr/>
        </p:nvSpPr>
        <p:spPr>
          <a:xfrm>
            <a:off x="198503" y="228600"/>
            <a:ext cx="1406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74575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66"/>
    </mc:Choice>
    <mc:Fallback xmlns="">
      <p:transition advTm="400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792744" y="887342"/>
            <a:ext cx="10825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Electricity Demand and Load Shedding Trends in Bangladesh’s Divisions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6AC58-91F1-8C93-89B7-23CEA2D40039}"/>
              </a:ext>
            </a:extLst>
          </p:cNvPr>
          <p:cNvSpPr txBox="1"/>
          <p:nvPr/>
        </p:nvSpPr>
        <p:spPr>
          <a:xfrm>
            <a:off x="608012" y="1905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6E5F52F-5F26-B725-528A-B37D9A266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357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7316C-1301-7982-E6A0-5FF2B6303D59}"/>
              </a:ext>
            </a:extLst>
          </p:cNvPr>
          <p:cNvSpPr txBox="1"/>
          <p:nvPr/>
        </p:nvSpPr>
        <p:spPr>
          <a:xfrm>
            <a:off x="11656583" y="6477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7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7F8C920-B0C5-4C51-82BD-A07C8C61F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12" y="1403361"/>
            <a:ext cx="5599584" cy="276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6CA75C-9030-48AB-80C2-662BF3D0A937}"/>
              </a:ext>
            </a:extLst>
          </p:cNvPr>
          <p:cNvSpPr txBox="1"/>
          <p:nvPr/>
        </p:nvSpPr>
        <p:spPr>
          <a:xfrm>
            <a:off x="3646414" y="6477000"/>
            <a:ext cx="5812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Md. Siam||FAIRify Energy Data for Knowledge Graph Exploration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E53CF5-7088-4F1A-BFC4-792C69B4F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6" y="1348960"/>
            <a:ext cx="5391151" cy="26715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A23BFD-5A25-4485-A1BE-8D6D6E544C69}"/>
              </a:ext>
            </a:extLst>
          </p:cNvPr>
          <p:cNvSpPr txBox="1"/>
          <p:nvPr/>
        </p:nvSpPr>
        <p:spPr>
          <a:xfrm>
            <a:off x="3047550" y="4944070"/>
            <a:ext cx="6093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Fig: Comparison of Monthly Average Demand and Load Shedding (a) with Demand and Load Shedding Analysis across Different Divisions (b)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FD6918-CE77-409F-9E72-F367AFEA6FDF}"/>
              </a:ext>
            </a:extLst>
          </p:cNvPr>
          <p:cNvSpPr txBox="1"/>
          <p:nvPr/>
        </p:nvSpPr>
        <p:spPr>
          <a:xfrm>
            <a:off x="2817812" y="4114800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CBE0F-64B2-49E3-8C69-613DD5F3831A}"/>
              </a:ext>
            </a:extLst>
          </p:cNvPr>
          <p:cNvSpPr txBox="1"/>
          <p:nvPr/>
        </p:nvSpPr>
        <p:spPr>
          <a:xfrm>
            <a:off x="8761412" y="4227992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F0897B-40F4-4A47-BEE4-59B40671416D}"/>
              </a:ext>
            </a:extLst>
          </p:cNvPr>
          <p:cNvSpPr txBox="1"/>
          <p:nvPr/>
        </p:nvSpPr>
        <p:spPr>
          <a:xfrm>
            <a:off x="198503" y="228600"/>
            <a:ext cx="1406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18873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5655"/>
    </mc:Choice>
    <mc:Fallback xmlns="">
      <p:transition advTm="956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11CD841D-586C-4524-A530-7025D4185C2B}"/>
              </a:ext>
            </a:extLst>
          </p:cNvPr>
          <p:cNvSpPr txBox="1"/>
          <p:nvPr/>
        </p:nvSpPr>
        <p:spPr>
          <a:xfrm>
            <a:off x="2701169" y="3043535"/>
            <a:ext cx="628300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Enables seamless access and reuse through </a:t>
            </a:r>
            <a:r>
              <a:rPr lang="en-US" sz="2000" dirty="0">
                <a:solidFill>
                  <a:srgbClr val="0070C0"/>
                </a:solidFill>
              </a:rPr>
              <a:t>FAIR</a:t>
            </a:r>
            <a:r>
              <a:rPr lang="en-US" sz="2000" dirty="0"/>
              <a:t> principles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CD841D-586C-4524-A530-7025D4185C2B}"/>
              </a:ext>
            </a:extLst>
          </p:cNvPr>
          <p:cNvSpPr txBox="1"/>
          <p:nvPr/>
        </p:nvSpPr>
        <p:spPr>
          <a:xfrm>
            <a:off x="2701169" y="1828800"/>
            <a:ext cx="656827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Uses </a:t>
            </a:r>
            <a:r>
              <a:rPr lang="en-US" sz="2000" dirty="0">
                <a:solidFill>
                  <a:srgbClr val="0070C0"/>
                </a:solidFill>
              </a:rPr>
              <a:t>OLAP</a:t>
            </a:r>
            <a:r>
              <a:rPr lang="en-US" sz="2000" dirty="0"/>
              <a:t> to analyze energy consumption and load shedding</a:t>
            </a:r>
            <a:endParaRPr lang="en-US" sz="2000" dirty="0">
              <a:solidFill>
                <a:srgbClr val="1077C3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CD841D-586C-4524-A530-7025D4185C2B}"/>
              </a:ext>
            </a:extLst>
          </p:cNvPr>
          <p:cNvSpPr txBox="1"/>
          <p:nvPr/>
        </p:nvSpPr>
        <p:spPr>
          <a:xfrm>
            <a:off x="2701169" y="2371725"/>
            <a:ext cx="451072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Links </a:t>
            </a:r>
            <a:r>
              <a:rPr lang="en-US" sz="2000" dirty="0">
                <a:solidFill>
                  <a:srgbClr val="0070C0"/>
                </a:solidFill>
              </a:rPr>
              <a:t>external datasets </a:t>
            </a:r>
            <a:r>
              <a:rPr lang="en-US" sz="2000" dirty="0"/>
              <a:t>for richer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1680697" y="317213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CD841D-586C-4524-A530-7025D4185C2B}"/>
              </a:ext>
            </a:extLst>
          </p:cNvPr>
          <p:cNvSpPr txBox="1"/>
          <p:nvPr/>
        </p:nvSpPr>
        <p:spPr>
          <a:xfrm>
            <a:off x="2706362" y="1241285"/>
            <a:ext cx="875579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ElecKG</a:t>
            </a:r>
            <a:r>
              <a:rPr lang="en-US" sz="2000" dirty="0"/>
              <a:t> transforms static energy datasets into dynamic, machine-readable formats.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6CEBDA-781D-44D4-81F0-07AAE52717FB}"/>
              </a:ext>
            </a:extLst>
          </p:cNvPr>
          <p:cNvSpPr/>
          <p:nvPr/>
        </p:nvSpPr>
        <p:spPr>
          <a:xfrm>
            <a:off x="989012" y="1219200"/>
            <a:ext cx="175260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Freeform: Shape 22">
            <a:extLst>
              <a:ext uri="{FF2B5EF4-FFF2-40B4-BE49-F238E27FC236}">
                <a16:creationId xmlns:a16="http://schemas.microsoft.com/office/drawing/2014/main" id="{1529ECA7-35D4-4A0A-8532-35D1ABE96045}"/>
              </a:ext>
            </a:extLst>
          </p:cNvPr>
          <p:cNvSpPr/>
          <p:nvPr/>
        </p:nvSpPr>
        <p:spPr>
          <a:xfrm>
            <a:off x="2330555" y="1340867"/>
            <a:ext cx="281418" cy="281418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50" name="Freeform: Shape 22">
            <a:extLst>
              <a:ext uri="{FF2B5EF4-FFF2-40B4-BE49-F238E27FC236}">
                <a16:creationId xmlns:a16="http://schemas.microsoft.com/office/drawing/2014/main" id="{1529ECA7-35D4-4A0A-8532-35D1ABE96045}"/>
              </a:ext>
            </a:extLst>
          </p:cNvPr>
          <p:cNvSpPr/>
          <p:nvPr/>
        </p:nvSpPr>
        <p:spPr>
          <a:xfrm>
            <a:off x="2325362" y="1928382"/>
            <a:ext cx="281418" cy="281418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52" name="Freeform: Shape 22">
            <a:extLst>
              <a:ext uri="{FF2B5EF4-FFF2-40B4-BE49-F238E27FC236}">
                <a16:creationId xmlns:a16="http://schemas.microsoft.com/office/drawing/2014/main" id="{1529ECA7-35D4-4A0A-8532-35D1ABE96045}"/>
              </a:ext>
            </a:extLst>
          </p:cNvPr>
          <p:cNvSpPr/>
          <p:nvPr/>
        </p:nvSpPr>
        <p:spPr>
          <a:xfrm>
            <a:off x="2325362" y="2537982"/>
            <a:ext cx="281418" cy="281418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54" name="Freeform: Shape 22">
            <a:extLst>
              <a:ext uri="{FF2B5EF4-FFF2-40B4-BE49-F238E27FC236}">
                <a16:creationId xmlns:a16="http://schemas.microsoft.com/office/drawing/2014/main" id="{1529ECA7-35D4-4A0A-8532-35D1ABE96045}"/>
              </a:ext>
            </a:extLst>
          </p:cNvPr>
          <p:cNvSpPr/>
          <p:nvPr/>
        </p:nvSpPr>
        <p:spPr>
          <a:xfrm>
            <a:off x="2325362" y="3143117"/>
            <a:ext cx="281418" cy="281418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11234-7420-6F46-E22C-652E37D47EE9}"/>
              </a:ext>
            </a:extLst>
          </p:cNvPr>
          <p:cNvSpPr txBox="1"/>
          <p:nvPr/>
        </p:nvSpPr>
        <p:spPr>
          <a:xfrm>
            <a:off x="11656583" y="6477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5" name="Flowchart: Delay 4">
            <a:extLst>
              <a:ext uri="{FF2B5EF4-FFF2-40B4-BE49-F238E27FC236}">
                <a16:creationId xmlns:a16="http://schemas.microsoft.com/office/drawing/2014/main" id="{10C4C96A-1A15-B53B-592E-47450B9D6E5E}"/>
              </a:ext>
            </a:extLst>
          </p:cNvPr>
          <p:cNvSpPr/>
          <p:nvPr/>
        </p:nvSpPr>
        <p:spPr>
          <a:xfrm>
            <a:off x="0" y="0"/>
            <a:ext cx="1293812" cy="6858000"/>
          </a:xfrm>
          <a:prstGeom prst="flowChartDelay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7B573B-45D6-4193-9B65-15A7B362068E}"/>
              </a:ext>
            </a:extLst>
          </p:cNvPr>
          <p:cNvSpPr txBox="1"/>
          <p:nvPr/>
        </p:nvSpPr>
        <p:spPr>
          <a:xfrm>
            <a:off x="1670552" y="3712404"/>
            <a:ext cx="2333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Future Direction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390A47-8058-4666-8939-6EBCED48D8D4}"/>
              </a:ext>
            </a:extLst>
          </p:cNvPr>
          <p:cNvSpPr txBox="1"/>
          <p:nvPr/>
        </p:nvSpPr>
        <p:spPr>
          <a:xfrm>
            <a:off x="2660219" y="4371179"/>
            <a:ext cx="603614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Stronger Queries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/>
              <a:t>Enhance federated query capabilities.</a:t>
            </a:r>
            <a:endParaRPr lang="en-US" sz="2000" dirty="0">
              <a:solidFill>
                <a:srgbClr val="1077C3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A4139D-1DB3-4AEA-AFDE-E157979A19BC}"/>
              </a:ext>
            </a:extLst>
          </p:cNvPr>
          <p:cNvSpPr txBox="1"/>
          <p:nvPr/>
        </p:nvSpPr>
        <p:spPr>
          <a:xfrm>
            <a:off x="2660219" y="5029200"/>
            <a:ext cx="833721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Predictive Power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/>
              <a:t>Use Machine Learning for forecasting and grid optimization.</a:t>
            </a:r>
          </a:p>
        </p:txBody>
      </p:sp>
      <p:sp>
        <p:nvSpPr>
          <p:cNvPr id="21" name="Freeform: Shape 22">
            <a:extLst>
              <a:ext uri="{FF2B5EF4-FFF2-40B4-BE49-F238E27FC236}">
                <a16:creationId xmlns:a16="http://schemas.microsoft.com/office/drawing/2014/main" id="{B56F0E77-33E2-4011-BA08-461116D72EC2}"/>
              </a:ext>
            </a:extLst>
          </p:cNvPr>
          <p:cNvSpPr/>
          <p:nvPr/>
        </p:nvSpPr>
        <p:spPr>
          <a:xfrm>
            <a:off x="2284412" y="4470761"/>
            <a:ext cx="281418" cy="281418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22" name="Freeform: Shape 22">
            <a:extLst>
              <a:ext uri="{FF2B5EF4-FFF2-40B4-BE49-F238E27FC236}">
                <a16:creationId xmlns:a16="http://schemas.microsoft.com/office/drawing/2014/main" id="{83301AD3-4D98-4B76-9336-D9FC37B0B6B5}"/>
              </a:ext>
            </a:extLst>
          </p:cNvPr>
          <p:cNvSpPr/>
          <p:nvPr/>
        </p:nvSpPr>
        <p:spPr>
          <a:xfrm>
            <a:off x="2284412" y="5080361"/>
            <a:ext cx="281418" cy="281418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FD2BDB-9B19-4587-B8C4-9302B2C779A1}"/>
              </a:ext>
            </a:extLst>
          </p:cNvPr>
          <p:cNvSpPr txBox="1"/>
          <p:nvPr/>
        </p:nvSpPr>
        <p:spPr>
          <a:xfrm>
            <a:off x="3646414" y="6477000"/>
            <a:ext cx="5812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Md. Siam||FAIRify Energy Data for Knowledge Graph Exploration</a:t>
            </a:r>
          </a:p>
        </p:txBody>
      </p:sp>
    </p:spTree>
    <p:extLst>
      <p:ext uri="{BB962C8B-B14F-4D97-AF65-F5344CB8AC3E}">
        <p14:creationId xmlns:p14="http://schemas.microsoft.com/office/powerpoint/2010/main" val="84130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139"/>
    </mc:Choice>
    <mc:Fallback xmlns="">
      <p:transition advTm="181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49" grpId="0"/>
      <p:bldP spid="51" grpId="0"/>
      <p:bldP spid="11" grpId="0"/>
      <p:bldP spid="15" grpId="0"/>
      <p:bldP spid="7" grpId="0" animBg="1"/>
      <p:bldP spid="50" grpId="0" animBg="1"/>
      <p:bldP spid="52" grpId="0" animBg="1"/>
      <p:bldP spid="54" grpId="0" animBg="1"/>
      <p:bldP spid="16" grpId="0"/>
      <p:bldP spid="18" grpId="0"/>
      <p:bldP spid="19" grpId="0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6864</TotalTime>
  <Words>817</Words>
  <Application>Microsoft Office PowerPoint</Application>
  <PresentationFormat>Custom</PresentationFormat>
  <Paragraphs>159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Narrow</vt:lpstr>
      <vt:lpstr>Calibri</vt:lpstr>
      <vt:lpstr>Century Gothic</vt:lpstr>
      <vt:lpstr>Inter</vt:lpstr>
      <vt:lpstr>NimbusRomNo9L-Medi</vt:lpstr>
      <vt:lpstr>NimbusRomNo9L-Regu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forhad kasem</dc:creator>
  <cp:lastModifiedBy>MD.TALHABIN SIAM</cp:lastModifiedBy>
  <cp:revision>543</cp:revision>
  <dcterms:created xsi:type="dcterms:W3CDTF">2022-12-04T04:49:12Z</dcterms:created>
  <dcterms:modified xsi:type="dcterms:W3CDTF">2024-10-31T07:00:49Z</dcterms:modified>
</cp:coreProperties>
</file>