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9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A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D944E3-3752-4AE6-A072-3F4DB3443C8F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E32242E-FF9D-40D8-9C2A-271E24D73E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12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例如，</a:t>
            </a:r>
            <a:r>
              <a:rPr lang="en-US" altLang="zh-CN" smtClean="0"/>
              <a:t>2007 Microsoft Office system </a:t>
            </a:r>
            <a:r>
              <a:rPr lang="zh-CN" altLang="en-US" smtClean="0"/>
              <a:t>和 </a:t>
            </a:r>
            <a:r>
              <a:rPr lang="en-US" altLang="zh-CN" smtClean="0"/>
              <a:t>Microsoft Office 2010 </a:t>
            </a:r>
            <a:r>
              <a:rPr lang="zh-CN" altLang="en-US" smtClean="0"/>
              <a:t>均将其文档保存为 </a:t>
            </a:r>
            <a:r>
              <a:rPr lang="en-US" altLang="zh-CN" smtClean="0"/>
              <a:t>Open XML </a:t>
            </a:r>
            <a:r>
              <a:rPr lang="zh-CN" altLang="en-US" smtClean="0"/>
              <a:t>格式。其他遵循 </a:t>
            </a:r>
            <a:r>
              <a:rPr lang="en-US" altLang="zh-CN" smtClean="0"/>
              <a:t>Open XML </a:t>
            </a:r>
            <a:r>
              <a:rPr lang="zh-CN" altLang="en-US" smtClean="0"/>
              <a:t>标准的 </a:t>
            </a:r>
            <a:r>
              <a:rPr lang="en-US" altLang="zh-CN" smtClean="0"/>
              <a:t>Office </a:t>
            </a:r>
            <a:r>
              <a:rPr lang="zh-CN" altLang="en-US" smtClean="0"/>
              <a:t>软件套件应该能够读取、编辑和写入这些文件。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DD721B-55C3-4888-BB89-B7B505FD1E63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b="1" smtClean="0"/>
              <a:t>注意</a:t>
            </a:r>
            <a:r>
              <a:rPr lang="zh-CN" altLang="en-US" smtClean="0"/>
              <a:t>    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虽然 </a:t>
            </a:r>
            <a:r>
              <a:rPr lang="en-US" altLang="zh-CN" smtClean="0"/>
              <a:t>Office Open XML </a:t>
            </a:r>
            <a:r>
              <a:rPr lang="zh-CN" altLang="en-US" smtClean="0"/>
              <a:t>格式文档包含多个文件，但您无需单独查看这些文件，除非有特别目的。创建文档时，使用新文件格式无需执行其他操作。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除了上述的优点，许多新功能（例如文档主题和新 </a:t>
            </a:r>
            <a:r>
              <a:rPr lang="en-US" altLang="zh-CN" smtClean="0"/>
              <a:t>SmartArt </a:t>
            </a:r>
            <a:r>
              <a:rPr lang="zh-CN" altLang="en-US" smtClean="0"/>
              <a:t>图形）仅适用于以新 </a:t>
            </a:r>
            <a:r>
              <a:rPr lang="en-US" altLang="zh-CN" smtClean="0"/>
              <a:t>Office Open XML </a:t>
            </a:r>
            <a:r>
              <a:rPr lang="zh-CN" altLang="en-US" smtClean="0"/>
              <a:t>格式保存的文件。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529B33-31B2-43F4-BAD7-BE0DC48BA981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 将 </a:t>
            </a:r>
            <a:r>
              <a:rPr lang="en-US" altLang="zh-CN" smtClean="0"/>
              <a:t>Office Open XML </a:t>
            </a:r>
            <a:r>
              <a:rPr lang="zh-CN" altLang="en-US" smtClean="0"/>
              <a:t>格式文档的文件扩展名更改为 </a:t>
            </a:r>
            <a:r>
              <a:rPr lang="en-US" altLang="zh-CN" smtClean="0"/>
              <a:t>.zip </a:t>
            </a:r>
            <a:r>
              <a:rPr lang="zh-CN" altLang="en-US" smtClean="0"/>
              <a:t>后，原程序（</a:t>
            </a:r>
            <a:r>
              <a:rPr lang="en-US" altLang="zh-CN" smtClean="0"/>
              <a:t>Word</a:t>
            </a:r>
            <a:r>
              <a:rPr lang="zh-CN" altLang="en-US" smtClean="0"/>
              <a:t>、</a:t>
            </a:r>
            <a:r>
              <a:rPr lang="en-US" altLang="zh-CN" smtClean="0"/>
              <a:t>Excel </a:t>
            </a:r>
            <a:r>
              <a:rPr lang="zh-CN" altLang="en-US" smtClean="0"/>
              <a:t>或 </a:t>
            </a:r>
            <a:r>
              <a:rPr lang="en-US" altLang="zh-CN" smtClean="0"/>
              <a:t>PowerPoint</a:t>
            </a:r>
            <a:r>
              <a:rPr lang="zh-CN" altLang="en-US" smtClean="0"/>
              <a:t>）仍可以识别和打开该文件。但是为便于使用，最好在处理 </a:t>
            </a:r>
            <a:r>
              <a:rPr lang="en-US" altLang="zh-CN" smtClean="0"/>
              <a:t>ZIP</a:t>
            </a:r>
            <a:r>
              <a:rPr lang="zh-CN" altLang="en-US" smtClean="0"/>
              <a:t>包内容完毕之后，始终将文件扩展名更改回原始 </a:t>
            </a:r>
            <a:r>
              <a:rPr lang="en-US" altLang="zh-CN" smtClean="0"/>
              <a:t>Office Open XML </a:t>
            </a:r>
            <a:r>
              <a:rPr lang="zh-CN" altLang="en-US" smtClean="0"/>
              <a:t>格式文件扩展名。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AB4FF1-51FC-4284-A870-81F6FDB05E54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4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b="1" smtClean="0"/>
              <a:t>注意</a:t>
            </a:r>
            <a:r>
              <a:rPr lang="zh-CN" altLang="en-US" smtClean="0"/>
              <a:t>     主文档文件夹还包含其本身的 </a:t>
            </a:r>
            <a:r>
              <a:rPr lang="en-US" altLang="zh-CN" smtClean="0"/>
              <a:t>_rels </a:t>
            </a:r>
            <a:r>
              <a:rPr lang="zh-CN" altLang="en-US" smtClean="0"/>
              <a:t>文件夹，在其中定义了主文档文件夹中各种元素间的关系。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90FC6E-3158-4C6C-AB1D-8AB12ED7E943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84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[Content_Types].xml</a:t>
            </a:r>
            <a:r>
              <a:rPr lang="zh-CN" altLang="en-US" smtClean="0"/>
              <a:t> 标识文档中的核心内容类型，例如主文档正文、样式、设置和文件属性。如前所述，此文件还会标识 </a:t>
            </a:r>
            <a:r>
              <a:rPr lang="en-US" altLang="zh-CN" smtClean="0"/>
              <a:t>ZIP </a:t>
            </a:r>
            <a:r>
              <a:rPr lang="zh-CN" altLang="en-US" smtClean="0"/>
              <a:t>包中包括的文件类型。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8325B5-1370-41AC-902B-E658C16A1BC7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0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[Content_Types].xml</a:t>
            </a:r>
            <a:r>
              <a:rPr lang="zh-CN" altLang="en-US" smtClean="0"/>
              <a:t> 标识文档中的核心内容类型，例如主文档正文、样式、设置和文件属性。如前所述，此文件还会标识 </a:t>
            </a:r>
            <a:r>
              <a:rPr lang="en-US" altLang="zh-CN" smtClean="0"/>
              <a:t>ZIP </a:t>
            </a:r>
            <a:r>
              <a:rPr lang="zh-CN" altLang="en-US" smtClean="0"/>
              <a:t>包中包括的文件类型。</a:t>
            </a: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4CCD51-E5EF-4CCC-818A-607D37692F6E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8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[Content_Types].xml</a:t>
            </a:r>
            <a:r>
              <a:rPr lang="zh-CN" altLang="en-US" smtClean="0"/>
              <a:t> 标识文档中的核心内容类型，例如主文档正文、样式、设置和文件属性。如前所述，此文件还会标识 </a:t>
            </a:r>
            <a:r>
              <a:rPr lang="en-US" altLang="zh-CN" smtClean="0"/>
              <a:t>ZIP </a:t>
            </a:r>
            <a:r>
              <a:rPr lang="zh-CN" altLang="en-US" smtClean="0"/>
              <a:t>包中包括的文件类型。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18BC52-A271-43F1-B400-E2818627C0DF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5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[Content_Types].xml</a:t>
            </a:r>
            <a:r>
              <a:rPr lang="zh-CN" altLang="en-US" smtClean="0"/>
              <a:t> 标识文档中的核心内容类型，例如主文档正文、样式、设置和文件属性。如前所述，此文件还会标识 </a:t>
            </a:r>
            <a:r>
              <a:rPr lang="en-US" altLang="zh-CN" smtClean="0"/>
              <a:t>ZIP </a:t>
            </a:r>
            <a:r>
              <a:rPr lang="zh-CN" altLang="en-US" smtClean="0"/>
              <a:t>包中包括的文件类型。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8FD679-622C-418E-B223-B7FE0264481F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7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F43B62-25FF-4AC1-99A7-7616ED1F0B99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1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D96B-3737-48BB-9C25-F3E60C6B4141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C2E19-68F4-448A-89B1-7685D0CE46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3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3E567-A28E-49E1-9EF5-FBBE27393793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DF24D-CE6A-484D-AC04-D04727391C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4088-07CD-40A6-BBA3-DAD62E7407EE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F6C6B-C4D6-4D46-ABF4-9621201C72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4378-B57E-45C2-9837-07F705CE692D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81B0F-772E-4340-A139-B97779A653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5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214A8-75C8-4C74-8F8F-560EB9E79739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7A5AC-0D14-4BEA-9F09-CFC4AB7A6C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9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C3757-4592-4AD3-81EC-C23E21B994D7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125E7-60A1-473E-BDAB-D227C6FDA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1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98FFC-94C4-44BE-A618-1EAA691093EE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BB010-68A3-4EB4-AA5F-37E969414E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2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4C798-3944-47A1-A9FD-06657E27E55A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C60FC-AC11-47F3-BB7C-5E8BFBF313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0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A1E93-40B3-4A4D-82A4-B7ED63BA9643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B22E0-9150-46E8-8934-EBE0FD7401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2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31B7-62AD-49AC-99F7-3416271FA628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936B-7955-4611-8705-92119FC619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3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7ABBC-9E15-4263-B4D3-A805446E485A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8F903-061E-4081-B6DD-097A6AB3AA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86E3BA-330A-40F3-81DE-9331B47BD182}" type="datetimeFigureOut">
              <a:rPr lang="zh-CN" altLang="en-US"/>
              <a:pPr>
                <a:defRPr/>
              </a:pPr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C243481-46C0-476D-A2F1-118D6573E1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323850" y="3689350"/>
            <a:ext cx="8610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400">
                <a:latin typeface="Arial" panose="020B0604020202020204" pitchFamily="34" charset="0"/>
              </a:rPr>
              <a:t>了解 </a:t>
            </a:r>
            <a:r>
              <a:rPr lang="en-US" altLang="zh-CN" sz="5400">
                <a:latin typeface="Arial" panose="020B0604020202020204" pitchFamily="34" charset="0"/>
              </a:rPr>
              <a:t>Office Open XML </a:t>
            </a:r>
            <a:r>
              <a:rPr lang="zh-CN" altLang="en-US" sz="5400">
                <a:latin typeface="Arial" panose="020B0604020202020204" pitchFamily="34" charset="0"/>
              </a:rPr>
              <a:t>格式</a:t>
            </a:r>
            <a:endParaRPr lang="zh-CN" altLang="en-US" sz="5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2800" dirty="0" smtClean="0">
                <a:latin typeface="Arial" panose="020B0604020202020204" pitchFamily="34" charset="0"/>
                <a:cs typeface="+mn-cs"/>
              </a:rPr>
              <a:t>主文档</a:t>
            </a:r>
            <a:r>
              <a:rPr lang="zh-CN" altLang="en-US" sz="2800" dirty="0">
                <a:latin typeface="Arial" panose="020B0604020202020204" pitchFamily="34" charset="0"/>
                <a:cs typeface="+mn-cs"/>
              </a:rPr>
              <a:t>文件夹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700213"/>
            <a:ext cx="3475037" cy="3263900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en-US" altLang="zh-CN" sz="1400" dirty="0"/>
              <a:t>document.xml</a:t>
            </a:r>
            <a:r>
              <a:rPr lang="zh-CN" altLang="en-US" sz="1400" dirty="0"/>
              <a:t>：记录</a:t>
            </a:r>
            <a:r>
              <a:rPr lang="en-US" altLang="zh-CN" sz="1400" dirty="0"/>
              <a:t>Word</a:t>
            </a:r>
            <a:r>
              <a:rPr lang="zh-CN" altLang="en-US" sz="1400" dirty="0"/>
              <a:t>文档的正文</a:t>
            </a:r>
            <a:r>
              <a:rPr lang="zh-CN" altLang="en-US" sz="1400" dirty="0" smtClean="0"/>
              <a:t>内容</a:t>
            </a:r>
            <a:r>
              <a:rPr lang="zh-CN" altLang="en-US" sz="1350" dirty="0" smtClean="0"/>
              <a:t>。</a:t>
            </a:r>
            <a:endParaRPr lang="en-US" altLang="zh-CN" sz="1350" dirty="0"/>
          </a:p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en-US" altLang="zh-CN" sz="1400" dirty="0"/>
              <a:t>footer*.xml</a:t>
            </a:r>
            <a:r>
              <a:rPr lang="zh-CN" altLang="en-US" sz="1400" dirty="0"/>
              <a:t>：记录</a:t>
            </a:r>
            <a:r>
              <a:rPr lang="en-US" altLang="zh-CN" sz="1400" dirty="0"/>
              <a:t>Word</a:t>
            </a:r>
            <a:r>
              <a:rPr lang="zh-CN" altLang="en-US" sz="1400" dirty="0"/>
              <a:t>文档的</a:t>
            </a:r>
            <a:r>
              <a:rPr lang="zh-CN" altLang="en-US" sz="1400" dirty="0" smtClean="0"/>
              <a:t>页脚</a:t>
            </a:r>
            <a:r>
              <a:rPr lang="zh-CN" altLang="en-US" sz="1350" dirty="0" smtClean="0"/>
              <a:t>。</a:t>
            </a:r>
            <a:endParaRPr lang="en-US" altLang="zh-CN" sz="1350" dirty="0"/>
          </a:p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en-US" altLang="zh-CN" sz="1400" dirty="0"/>
              <a:t>header*.xml</a:t>
            </a:r>
            <a:r>
              <a:rPr lang="zh-CN" altLang="en-US" sz="1400" dirty="0"/>
              <a:t>：记录</a:t>
            </a:r>
            <a:r>
              <a:rPr lang="en-US" altLang="zh-CN" sz="1400" dirty="0"/>
              <a:t>Word</a:t>
            </a:r>
            <a:r>
              <a:rPr lang="zh-CN" altLang="en-US" sz="1400" dirty="0"/>
              <a:t>文档的</a:t>
            </a:r>
            <a:r>
              <a:rPr lang="zh-CN" altLang="en-US" sz="1400" dirty="0" smtClean="0"/>
              <a:t>页眉</a:t>
            </a:r>
            <a:r>
              <a:rPr lang="zh-CN" altLang="en-US" sz="1350" dirty="0" smtClean="0"/>
              <a:t>。</a:t>
            </a:r>
            <a:endParaRPr lang="en-US" altLang="zh-CN" sz="1350" dirty="0"/>
          </a:p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en-US" altLang="zh-CN" sz="1400" dirty="0"/>
              <a:t>comments.xml</a:t>
            </a:r>
            <a:r>
              <a:rPr lang="zh-CN" altLang="en-US" sz="1400" dirty="0"/>
              <a:t>：记录</a:t>
            </a:r>
            <a:r>
              <a:rPr lang="en-US" altLang="zh-CN" sz="1400" dirty="0"/>
              <a:t>Word</a:t>
            </a:r>
            <a:r>
              <a:rPr lang="zh-CN" altLang="en-US" sz="1400" dirty="0"/>
              <a:t>文档的</a:t>
            </a:r>
            <a:r>
              <a:rPr lang="zh-CN" altLang="en-US" sz="1400" dirty="0" smtClean="0"/>
              <a:t>批注</a:t>
            </a:r>
            <a:r>
              <a:rPr lang="zh-CN" altLang="en-US" sz="1350" dirty="0" smtClean="0"/>
              <a:t>。</a:t>
            </a:r>
            <a:endParaRPr lang="en-US" altLang="zh-CN" sz="1350" dirty="0" smtClean="0"/>
          </a:p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en-US" altLang="zh-CN" sz="1400" dirty="0"/>
              <a:t>footnotes.xml</a:t>
            </a:r>
            <a:r>
              <a:rPr lang="zh-CN" altLang="en-US" sz="1400" dirty="0"/>
              <a:t>：记录</a:t>
            </a:r>
            <a:r>
              <a:rPr lang="en-US" altLang="zh-CN" sz="1400" dirty="0"/>
              <a:t>Word</a:t>
            </a:r>
            <a:r>
              <a:rPr lang="zh-CN" altLang="en-US" sz="1400" dirty="0"/>
              <a:t>文档的脚注</a:t>
            </a:r>
          </a:p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en-US" altLang="zh-CN" sz="1400" dirty="0"/>
              <a:t>endnotes.xml</a:t>
            </a:r>
            <a:r>
              <a:rPr lang="zh-CN" altLang="en-US" sz="1400" dirty="0"/>
              <a:t>：记录</a:t>
            </a:r>
            <a:r>
              <a:rPr lang="en-US" altLang="zh-CN" sz="1400" dirty="0"/>
              <a:t>Word</a:t>
            </a:r>
            <a:r>
              <a:rPr lang="zh-CN" altLang="en-US" sz="1400" dirty="0"/>
              <a:t>文档的尾注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sz="1350" dirty="0"/>
          </a:p>
        </p:txBody>
      </p:sp>
      <p:pic>
        <p:nvPicPr>
          <p:cNvPr id="1843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1419225"/>
            <a:ext cx="48831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dirty="0" smtClean="0">
                <a:latin typeface="Arial" panose="020B0604020202020204" pitchFamily="34" charset="0"/>
                <a:cs typeface="+mn-cs"/>
              </a:rPr>
              <a:t>document.xml</a:t>
            </a:r>
            <a:endParaRPr lang="zh-CN" altLang="en-US" sz="2800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0483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557338"/>
            <a:ext cx="7907337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latin typeface="Arial" panose="020B0604020202020204" pitchFamily="34" charset="0"/>
              </a:rPr>
              <a:t>document.xml</a:t>
            </a:r>
            <a:endParaRPr lang="zh-CN" altLang="en-US" sz="2800" dirty="0">
              <a:latin typeface="Arial" panose="020B0604020202020204" pitchFamily="34" charset="0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188" y="981075"/>
          <a:ext cx="8229600" cy="586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1008112"/>
                <a:gridCol w="6059016"/>
              </a:tblGrid>
              <a:tr h="481036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文档标签</a:t>
                      </a:r>
                      <a:endParaRPr lang="zh-CN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解释</a:t>
                      </a:r>
                      <a:endParaRPr lang="zh-CN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 marT="45721" marB="45721"/>
                </a:tc>
              </a:tr>
              <a:tr h="304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w:document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主文件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此部分为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文件的主体部分、包含字符、表格、图片、公式等</a:t>
                      </a:r>
                      <a:endParaRPr lang="zh-CN" altLang="en-US" sz="1400" dirty="0"/>
                    </a:p>
                  </a:txBody>
                  <a:tcPr marT="45721" marB="45721"/>
                </a:tc>
              </a:tr>
              <a:tr h="3048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w:body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正文部分内容</a:t>
                      </a:r>
                      <a:endParaRPr lang="zh-CN" altLang="en-US" sz="1400" dirty="0"/>
                    </a:p>
                  </a:txBody>
                  <a:tcPr marT="45721" marB="45721"/>
                </a:tc>
              </a:tr>
              <a:tr h="3048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w:p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段落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代表着一个自然段落</a:t>
                      </a:r>
                      <a:endParaRPr lang="zh-CN" altLang="en-US" sz="1400" dirty="0"/>
                    </a:p>
                  </a:txBody>
                  <a:tcPr marT="45721" marB="45721"/>
                </a:tc>
              </a:tr>
              <a:tr h="106613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w:pPr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段落属性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出现在非默认的段落中，如此段落定义为“标题二”的段落样式的段落。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包含（对其方式、边框、连字符覆盖、缩进、行间距、文字方向、孤行控制）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定义一个共同属性设置的文本区域。</a:t>
                      </a:r>
                    </a:p>
                  </a:txBody>
                  <a:tcPr marT="45721" marB="45721"/>
                </a:tc>
              </a:tr>
              <a:tr h="94489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w:r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关系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段落中以相连续的中文或英文字符字符串，作为开始和结束。目的就是要把一个段落中的中英文字符区分开来。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当中文字符有属性时比如粗、斜、下划线时候也会用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w:r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进行分割并标记，并且会含有一个修改标记的属性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w:rsidRPr</a:t>
                      </a:r>
                      <a:endParaRPr lang="zh-CN" altLang="en-US" sz="1400" dirty="0"/>
                    </a:p>
                  </a:txBody>
                  <a:tcPr marT="45721" marB="45721"/>
                </a:tc>
              </a:tr>
              <a:tr h="51816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w:tblGrid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网格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tblGrid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元素可与网格列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gridCol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&gt;)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子元素一起定义表的列，并指定列中的表单元格的默认宽度。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w:tbl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表格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表格</a:t>
                      </a:r>
                      <a:endParaRPr lang="zh-CN" altLang="en-US" sz="1400" dirty="0"/>
                    </a:p>
                  </a:txBody>
                  <a:tcPr marT="45721" marB="45721"/>
                </a:tc>
              </a:tr>
              <a:tr h="31444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w:tr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行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表格中的行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使用表行属性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trPr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&gt;)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元素，还可对表行应用格式。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</a:tr>
              <a:tr h="51816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w:tc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列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dirty="0" smtClean="0"/>
                        <a:t>表格中的列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&lt;td&gt;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标记类似。使用表单元格属性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tcPr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&gt;)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元素，还可对表单元格应用格式。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</a:tr>
              <a:tr h="3048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w:t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字符串</a:t>
                      </a:r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文字内容，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的简写</a:t>
                      </a:r>
                      <a:endParaRPr lang="zh-CN" altLang="en-US" sz="1400" dirty="0"/>
                    </a:p>
                  </a:txBody>
                  <a:tcPr marT="45721" marB="45721"/>
                </a:tc>
              </a:tr>
              <a:tr h="48103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T="45721" marB="4572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4568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什么是 </a:t>
            </a:r>
            <a:r>
              <a:rPr lang="en-US" altLang="zh-CN" sz="2800">
                <a:latin typeface="Arial" panose="020B0604020202020204" pitchFamily="34" charset="0"/>
              </a:rPr>
              <a:t>Office Open XML</a:t>
            </a:r>
            <a:r>
              <a:rPr lang="zh-CN" altLang="en-US" sz="2800">
                <a:latin typeface="Arial" panose="020B0604020202020204" pitchFamily="34" charset="0"/>
              </a:rPr>
              <a:t>？ </a:t>
            </a:r>
            <a:endParaRPr lang="zh-CN" altLang="en-US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000125" y="1214438"/>
            <a:ext cx="7286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　　</a:t>
            </a:r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>
          <a:xfrm>
            <a:off x="428625" y="1214438"/>
            <a:ext cx="8391525" cy="4351337"/>
          </a:xfrm>
        </p:spPr>
        <p:txBody>
          <a:bodyPr/>
          <a:lstStyle/>
          <a:p>
            <a:r>
              <a:rPr lang="en-US" altLang="zh-CN" sz="1800" smtClean="0"/>
              <a:t>Office Open XML (Open XML) </a:t>
            </a:r>
            <a:r>
              <a:rPr lang="zh-CN" altLang="en-US" sz="1800" smtClean="0"/>
              <a:t>是一种国际认可的文件格式标准，</a:t>
            </a:r>
            <a:r>
              <a:rPr lang="en-US" altLang="zh-CN" sz="1800" smtClean="0"/>
              <a:t>Office </a:t>
            </a:r>
            <a:r>
              <a:rPr lang="zh-CN" altLang="en-US" sz="1800" smtClean="0"/>
              <a:t>软件套件实施这种标准来保存和交换信息。</a:t>
            </a:r>
          </a:p>
        </p:txBody>
      </p:sp>
      <p:pic>
        <p:nvPicPr>
          <p:cNvPr id="410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079625"/>
            <a:ext cx="4972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latin typeface="Arial" panose="020B0604020202020204" pitchFamily="34" charset="0"/>
                <a:cs typeface="+mn-cs"/>
              </a:rPr>
              <a:t>Office Open XML </a:t>
            </a:r>
            <a:r>
              <a:rPr lang="zh-CN" altLang="en-US" sz="2800" dirty="0">
                <a:latin typeface="Arial" panose="020B0604020202020204" pitchFamily="34" charset="0"/>
                <a:cs typeface="+mn-cs"/>
              </a:rPr>
              <a:t>格式的主要优点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557338"/>
            <a:ext cx="4267200" cy="4032250"/>
          </a:xfrm>
        </p:spPr>
        <p:txBody>
          <a:bodyPr/>
          <a:lstStyle/>
          <a:p>
            <a:pPr>
              <a:defRPr/>
            </a:pPr>
            <a:r>
              <a:rPr lang="zh-CN" altLang="en-US" sz="1800" b="1" dirty="0"/>
              <a:t>减少文件大小</a:t>
            </a:r>
            <a:r>
              <a:rPr lang="zh-CN" altLang="en-US" sz="1800" dirty="0"/>
              <a:t> 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350" dirty="0"/>
              <a:t>        </a:t>
            </a:r>
            <a:r>
              <a:rPr lang="zh-CN" altLang="en-US" sz="1350" dirty="0"/>
              <a:t>新文件格式使用 </a:t>
            </a:r>
            <a:r>
              <a:rPr lang="en-US" altLang="zh-CN" sz="1350" dirty="0"/>
              <a:t>ZIP </a:t>
            </a:r>
            <a:r>
              <a:rPr lang="zh-CN" altLang="en-US" sz="1350" dirty="0"/>
              <a:t>技术，在您每次保存文件时自动将其压缩，使文件大小远远小于之前的 </a:t>
            </a:r>
            <a:r>
              <a:rPr lang="en-US" altLang="zh-CN" sz="1350" dirty="0"/>
              <a:t>Microsoft® Office </a:t>
            </a:r>
            <a:r>
              <a:rPr lang="zh-CN" altLang="en-US" sz="1350" dirty="0"/>
              <a:t>文档格式。</a:t>
            </a:r>
            <a:endParaRPr lang="en-US" altLang="zh-CN" sz="1350" dirty="0"/>
          </a:p>
          <a:p>
            <a:pPr>
              <a:defRPr/>
            </a:pPr>
            <a:r>
              <a:rPr lang="zh-CN" altLang="en-US" sz="1800" b="1" dirty="0"/>
              <a:t>简化文档</a:t>
            </a:r>
            <a:r>
              <a:rPr lang="zh-CN" altLang="en-US" sz="1800" b="1" dirty="0" smtClean="0"/>
              <a:t>故障排除</a:t>
            </a:r>
            <a:endParaRPr lang="en-US" altLang="zh-CN" sz="1800" b="1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350" dirty="0"/>
              <a:t>      由于每个文档实际上是包含多个文件的 </a:t>
            </a:r>
            <a:r>
              <a:rPr lang="en-US" altLang="zh-CN" sz="1350" dirty="0"/>
              <a:t>ZIP </a:t>
            </a:r>
            <a:r>
              <a:rPr lang="zh-CN" altLang="en-US" sz="1350" dirty="0"/>
              <a:t>压缩包，因此如果一个文档组件出错，其他组件不会受到影响。</a:t>
            </a:r>
            <a:endParaRPr lang="en-US" altLang="zh-CN" sz="1350" b="1" dirty="0"/>
          </a:p>
          <a:p>
            <a:pPr>
              <a:defRPr/>
            </a:pPr>
            <a:r>
              <a:rPr lang="zh-CN" altLang="en-US" sz="1800" b="1" dirty="0"/>
              <a:t>更轻松地保护个人</a:t>
            </a:r>
            <a:r>
              <a:rPr lang="zh-CN" altLang="en-US" sz="1800" b="1" dirty="0" smtClean="0"/>
              <a:t>信息</a:t>
            </a:r>
            <a:endParaRPr lang="en-US" altLang="zh-CN" sz="1800" b="1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350" dirty="0"/>
              <a:t>      由于新文件格式都基于 </a:t>
            </a:r>
            <a:r>
              <a:rPr lang="en-US" altLang="zh-CN" sz="1350" dirty="0"/>
              <a:t>XML</a:t>
            </a:r>
            <a:r>
              <a:rPr lang="zh-CN" altLang="en-US" sz="1350" dirty="0"/>
              <a:t>，因此您可以轻松地访问文档中包含的每一个信息，以避免共享敏感信息。</a:t>
            </a:r>
          </a:p>
        </p:txBody>
      </p:sp>
      <p:pic>
        <p:nvPicPr>
          <p:cNvPr id="614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1844675"/>
            <a:ext cx="424973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565400"/>
            <a:ext cx="4251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latin typeface="Arial" panose="020B0604020202020204" pitchFamily="34" charset="0"/>
                <a:cs typeface="+mn-cs"/>
              </a:rPr>
              <a:t>Office Open XML </a:t>
            </a:r>
            <a:r>
              <a:rPr lang="zh-CN" altLang="en-US" sz="2800" dirty="0">
                <a:latin typeface="Arial" panose="020B0604020202020204" pitchFamily="34" charset="0"/>
                <a:cs typeface="+mn-cs"/>
              </a:rPr>
              <a:t>格式和 </a:t>
            </a:r>
            <a:r>
              <a:rPr lang="en-US" altLang="zh-CN" sz="2800" dirty="0">
                <a:latin typeface="Arial" panose="020B0604020202020204" pitchFamily="34" charset="0"/>
                <a:cs typeface="+mn-cs"/>
              </a:rPr>
              <a:t>ZIP </a:t>
            </a:r>
            <a:r>
              <a:rPr lang="zh-CN" altLang="en-US" sz="2800" dirty="0">
                <a:latin typeface="Arial" panose="020B0604020202020204" pitchFamily="34" charset="0"/>
                <a:cs typeface="+mn-cs"/>
              </a:rPr>
              <a:t>技术之间的关系</a:t>
            </a:r>
          </a:p>
        </p:txBody>
      </p:sp>
      <p:sp>
        <p:nvSpPr>
          <p:cNvPr id="8196" name="内容占位符 2"/>
          <p:cNvSpPr>
            <a:spLocks noGrp="1"/>
          </p:cNvSpPr>
          <p:nvPr>
            <p:ph idx="1"/>
          </p:nvPr>
        </p:nvSpPr>
        <p:spPr>
          <a:xfrm>
            <a:off x="457200" y="1425575"/>
            <a:ext cx="7886700" cy="923925"/>
          </a:xfrm>
        </p:spPr>
        <p:txBody>
          <a:bodyPr/>
          <a:lstStyle/>
          <a:p>
            <a:r>
              <a:rPr lang="en-US" altLang="zh-CN" sz="1800" smtClean="0"/>
              <a:t>Office Open XML </a:t>
            </a:r>
            <a:r>
              <a:rPr lang="zh-CN" altLang="en-US" sz="1800" smtClean="0"/>
              <a:t>格式文件实际上是使用 </a:t>
            </a:r>
            <a:r>
              <a:rPr lang="en-US" altLang="zh-CN" sz="1800" smtClean="0"/>
              <a:t>ZIP </a:t>
            </a:r>
            <a:r>
              <a:rPr lang="zh-CN" altLang="en-US" sz="1800" smtClean="0"/>
              <a:t>技术自动合并和压缩的文件和文件夹包。</a:t>
            </a:r>
          </a:p>
        </p:txBody>
      </p:sp>
      <p:pic>
        <p:nvPicPr>
          <p:cNvPr id="8197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2565400"/>
            <a:ext cx="4237038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latin typeface="Arial" panose="020B0604020202020204" pitchFamily="34" charset="0"/>
                <a:cs typeface="+mn-cs"/>
              </a:rPr>
              <a:t>Office Open XML </a:t>
            </a:r>
            <a:r>
              <a:rPr lang="zh-CN" altLang="en-US" sz="2800" dirty="0">
                <a:latin typeface="Arial" panose="020B0604020202020204" pitchFamily="34" charset="0"/>
                <a:cs typeface="+mn-cs"/>
              </a:rPr>
              <a:t>格式 </a:t>
            </a:r>
            <a:r>
              <a:rPr lang="en-US" altLang="zh-CN" sz="2800" dirty="0">
                <a:latin typeface="Arial" panose="020B0604020202020204" pitchFamily="34" charset="0"/>
                <a:cs typeface="+mn-cs"/>
              </a:rPr>
              <a:t>ZIP </a:t>
            </a:r>
            <a:r>
              <a:rPr lang="zh-CN" altLang="en-US" sz="2800" dirty="0">
                <a:latin typeface="Arial" panose="020B0604020202020204" pitchFamily="34" charset="0"/>
                <a:cs typeface="+mn-cs"/>
              </a:rPr>
              <a:t>压缩包</a:t>
            </a:r>
          </a:p>
        </p:txBody>
      </p:sp>
      <p:pic>
        <p:nvPicPr>
          <p:cNvPr id="10243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8800" y="2554288"/>
            <a:ext cx="4235450" cy="2128837"/>
          </a:xfrm>
        </p:spPr>
      </p:pic>
      <p:sp>
        <p:nvSpPr>
          <p:cNvPr id="10244" name="矩形 4"/>
          <p:cNvSpPr>
            <a:spLocks noChangeArrowheads="1"/>
          </p:cNvSpPr>
          <p:nvPr/>
        </p:nvSpPr>
        <p:spPr bwMode="auto">
          <a:xfrm>
            <a:off x="611188" y="1557338"/>
            <a:ext cx="3590925" cy="403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zh-CN" sz="1600"/>
              <a:t>_rels </a:t>
            </a:r>
            <a:r>
              <a:rPr lang="zh-CN" altLang="en-US" sz="1600"/>
              <a:t>文件夹包含名为 </a:t>
            </a:r>
            <a:r>
              <a:rPr lang="en-US" altLang="zh-CN" sz="1600"/>
              <a:t>.rels</a:t>
            </a:r>
            <a:r>
              <a:rPr lang="zh-CN" altLang="en-US" sz="1600"/>
              <a:t>的文件，该文件用于存储有关 </a:t>
            </a:r>
            <a:r>
              <a:rPr lang="en-US" altLang="zh-CN" sz="1600"/>
              <a:t>ZIP </a:t>
            </a:r>
            <a:r>
              <a:rPr lang="zh-CN" altLang="en-US" sz="1600"/>
              <a:t>压缩包中项目间关系的信息。</a:t>
            </a:r>
            <a:r>
              <a:rPr lang="en-US" altLang="zh-CN" sz="1600"/>
              <a:t>2007 Office </a:t>
            </a:r>
            <a:r>
              <a:rPr lang="zh-CN" altLang="en-US" sz="1600"/>
              <a:t>系统程序在打开文档时可通过 </a:t>
            </a:r>
            <a:r>
              <a:rPr lang="en-US" altLang="zh-CN" sz="1600"/>
              <a:t>.rels </a:t>
            </a:r>
            <a:r>
              <a:rPr lang="zh-CN" altLang="en-US" sz="1600"/>
              <a:t>文件查找文档组成部分。</a:t>
            </a:r>
            <a:endParaRPr lang="en-US" altLang="zh-CN" sz="1600"/>
          </a:p>
          <a:p>
            <a:pPr eaLnBrk="1" hangingPunct="1">
              <a:buFontTx/>
              <a:buAutoNum type="arabicPeriod"/>
            </a:pPr>
            <a:r>
              <a:rPr lang="zh-CN" altLang="en-US" sz="1600"/>
              <a:t>主文档文件夹（如此处显示的 </a:t>
            </a:r>
            <a:r>
              <a:rPr lang="en-US" altLang="zh-CN" sz="1600"/>
              <a:t>word </a:t>
            </a:r>
            <a:r>
              <a:rPr lang="zh-CN" altLang="en-US" sz="1600"/>
              <a:t>文件夹）用于存储主文档内容、文档中的任何媒体（例如图片）以及各种文档元素，例如设置、页眉和主题。</a:t>
            </a:r>
            <a:endParaRPr lang="en-US" altLang="zh-CN" sz="1600"/>
          </a:p>
          <a:p>
            <a:pPr eaLnBrk="1" hangingPunct="1">
              <a:buFontTx/>
              <a:buAutoNum type="arabicPeriod"/>
            </a:pPr>
            <a:r>
              <a:rPr lang="zh-CN" altLang="en-US" sz="1600"/>
              <a:t> </a:t>
            </a:r>
            <a:r>
              <a:rPr lang="en-US" altLang="zh-CN" sz="1600"/>
              <a:t>[Content_Types].xml </a:t>
            </a:r>
            <a:r>
              <a:rPr lang="zh-CN" altLang="en-US" sz="1600"/>
              <a:t>文件包含 </a:t>
            </a:r>
            <a:r>
              <a:rPr lang="en-US" altLang="zh-CN" sz="1600"/>
              <a:t>ZIP </a:t>
            </a:r>
            <a:r>
              <a:rPr lang="zh-CN" altLang="en-US" sz="1600"/>
              <a:t>压缩包中的内容类型的定义，例如主文档、文档主题以及文件属性。此文件还存储用于 </a:t>
            </a:r>
            <a:r>
              <a:rPr lang="en-US" altLang="zh-CN" sz="1600"/>
              <a:t>ZIP </a:t>
            </a:r>
            <a:r>
              <a:rPr lang="zh-CN" altLang="en-US" sz="1600"/>
              <a:t>压缩包的文件扩展名的定义，例如文档中图片的文件格式（如 </a:t>
            </a:r>
            <a:r>
              <a:rPr lang="en-US" altLang="zh-CN" sz="1600"/>
              <a:t>png </a:t>
            </a:r>
            <a:r>
              <a:rPr lang="zh-CN" altLang="en-US" sz="1600"/>
              <a:t>或 </a:t>
            </a:r>
            <a:r>
              <a:rPr lang="en-US" altLang="zh-CN" sz="1600"/>
              <a:t>jpeg</a:t>
            </a:r>
            <a:r>
              <a:rPr lang="zh-CN" altLang="en-US" sz="1600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Word 2007 文档中正文内容的 Office Open XML 关系示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54263"/>
            <a:ext cx="423703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latin typeface="Arial" panose="020B0604020202020204" pitchFamily="34" charset="0"/>
                <a:cs typeface="+mn-cs"/>
              </a:rPr>
              <a:t>Office Open XML ZIP </a:t>
            </a:r>
            <a:r>
              <a:rPr lang="zh-CN" altLang="en-US" sz="2800" dirty="0">
                <a:latin typeface="Arial" panose="020B0604020202020204" pitchFamily="34" charset="0"/>
                <a:cs typeface="+mn-cs"/>
              </a:rPr>
              <a:t>压缩包中的关系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2355850"/>
            <a:ext cx="4022725" cy="24114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350" b="1" dirty="0"/>
              <a:t>Relationship Id</a:t>
            </a:r>
            <a:r>
              <a:rPr lang="zh-CN" altLang="en-US" sz="1350" dirty="0"/>
              <a:t>（此示例中为 </a:t>
            </a:r>
            <a:r>
              <a:rPr lang="en-US" altLang="zh-CN" sz="1350" dirty="0"/>
              <a:t>rId1</a:t>
            </a:r>
            <a:r>
              <a:rPr lang="zh-CN" altLang="en-US" sz="1350" dirty="0"/>
              <a:t>）只提供引用文件的唯一标识符。</a:t>
            </a:r>
            <a:endParaRPr lang="en-US" altLang="zh-CN" sz="1350" dirty="0"/>
          </a:p>
          <a:p>
            <a:pPr>
              <a:defRPr/>
            </a:pPr>
            <a:r>
              <a:rPr lang="en-US" altLang="zh-CN" sz="1350" b="1" dirty="0"/>
              <a:t>Type</a:t>
            </a:r>
            <a:r>
              <a:rPr lang="en-US" altLang="zh-CN" sz="1350" dirty="0"/>
              <a:t> </a:t>
            </a:r>
            <a:r>
              <a:rPr lang="zh-CN" altLang="en-US" sz="1350" dirty="0"/>
              <a:t>是从适用的 </a:t>
            </a:r>
            <a:r>
              <a:rPr lang="en-US" altLang="zh-CN" sz="1350" dirty="0"/>
              <a:t>Office Open XML </a:t>
            </a:r>
            <a:r>
              <a:rPr lang="zh-CN" altLang="en-US" sz="1350" dirty="0"/>
              <a:t>架构中定义的关系类型。在此示例中，</a:t>
            </a:r>
            <a:r>
              <a:rPr lang="en-US" altLang="zh-CN" sz="1350" dirty="0"/>
              <a:t>document.xml </a:t>
            </a:r>
            <a:r>
              <a:rPr lang="zh-CN" altLang="en-US" sz="1350" dirty="0"/>
              <a:t>文件被定义为</a:t>
            </a:r>
            <a:r>
              <a:rPr lang="en-US" altLang="zh-CN" sz="1350" b="1" dirty="0" err="1"/>
              <a:t>officeDocument</a:t>
            </a:r>
            <a:r>
              <a:rPr lang="en-US" altLang="zh-CN" sz="1350" dirty="0"/>
              <a:t> </a:t>
            </a:r>
            <a:r>
              <a:rPr lang="zh-CN" altLang="en-US" sz="1350" dirty="0"/>
              <a:t>类型。此信息将告知 </a:t>
            </a:r>
            <a:r>
              <a:rPr lang="en-US" altLang="zh-CN" sz="1350" dirty="0"/>
              <a:t>Word 2007</a:t>
            </a:r>
            <a:r>
              <a:rPr lang="zh-CN" altLang="en-US" sz="1350" dirty="0"/>
              <a:t>，</a:t>
            </a:r>
            <a:r>
              <a:rPr lang="en-US" altLang="zh-CN" sz="1350" dirty="0"/>
              <a:t>document.xml </a:t>
            </a:r>
            <a:r>
              <a:rPr lang="zh-CN" altLang="en-US" sz="1350" dirty="0"/>
              <a:t>文件包含文档正文。</a:t>
            </a:r>
            <a:endParaRPr lang="en-US" altLang="zh-CN" sz="1350" dirty="0"/>
          </a:p>
          <a:p>
            <a:pPr>
              <a:defRPr/>
            </a:pPr>
            <a:r>
              <a:rPr lang="en-US" altLang="zh-CN" sz="1350" b="1" dirty="0"/>
              <a:t>Target</a:t>
            </a:r>
            <a:r>
              <a:rPr lang="en-US" altLang="zh-CN" sz="1350" dirty="0"/>
              <a:t> </a:t>
            </a:r>
            <a:r>
              <a:rPr lang="zh-CN" altLang="en-US" sz="1350" dirty="0"/>
              <a:t>是 </a:t>
            </a:r>
            <a:r>
              <a:rPr lang="en-US" altLang="zh-CN" sz="1350" dirty="0"/>
              <a:t>ZIP </a:t>
            </a:r>
            <a:r>
              <a:rPr lang="zh-CN" altLang="en-US" sz="1350" dirty="0"/>
              <a:t>包中引用文件的位置。在此例中，</a:t>
            </a:r>
            <a:r>
              <a:rPr lang="en-US" altLang="zh-CN" sz="1350" b="1" dirty="0"/>
              <a:t>document.xml</a:t>
            </a:r>
            <a:r>
              <a:rPr lang="en-US" altLang="zh-CN" sz="1350" dirty="0"/>
              <a:t> </a:t>
            </a:r>
            <a:r>
              <a:rPr lang="zh-CN" altLang="en-US" sz="1350" dirty="0"/>
              <a:t>文件位于 </a:t>
            </a:r>
            <a:r>
              <a:rPr lang="en-US" altLang="zh-CN" sz="1350" b="1" dirty="0"/>
              <a:t>word</a:t>
            </a:r>
            <a:r>
              <a:rPr lang="en-US" altLang="zh-CN" sz="1350" dirty="0"/>
              <a:t> </a:t>
            </a:r>
            <a:r>
              <a:rPr lang="zh-CN" altLang="en-US" sz="1350" dirty="0"/>
              <a:t>文件夹中。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[Content_Types].xml 文件中的两种定义类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25750"/>
            <a:ext cx="4237038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13" y="28575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dirty="0">
                <a:latin typeface="Arial" panose="020B0604020202020204" pitchFamily="34" charset="0"/>
                <a:cs typeface="+mn-cs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+mn-cs"/>
              </a:rPr>
              <a:t>[Content_Types].xml</a:t>
            </a:r>
            <a:endParaRPr lang="zh-CN" altLang="en-US" sz="280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2924175"/>
            <a:ext cx="4068763" cy="1930400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en-US" altLang="zh-CN" sz="1350" dirty="0" smtClean="0"/>
              <a:t>ZIP </a:t>
            </a:r>
            <a:r>
              <a:rPr lang="zh-CN" altLang="en-US" sz="1350" dirty="0"/>
              <a:t>包中的每个文件类型，包括 </a:t>
            </a:r>
            <a:r>
              <a:rPr lang="en-US" altLang="zh-CN" sz="1350" dirty="0"/>
              <a:t>.xml</a:t>
            </a:r>
            <a:r>
              <a:rPr lang="zh-CN" altLang="en-US" sz="1350" dirty="0"/>
              <a:t>、</a:t>
            </a:r>
            <a:r>
              <a:rPr lang="en-US" altLang="zh-CN" sz="1350" dirty="0"/>
              <a:t>.</a:t>
            </a:r>
            <a:r>
              <a:rPr lang="en-US" altLang="zh-CN" sz="1350" dirty="0" err="1"/>
              <a:t>rels</a:t>
            </a:r>
            <a:r>
              <a:rPr lang="en-US" altLang="zh-CN" sz="1350" dirty="0"/>
              <a:t> </a:t>
            </a:r>
            <a:r>
              <a:rPr lang="zh-CN" altLang="en-US" sz="1350" dirty="0"/>
              <a:t>和任何其他文件（例如图片中引用的 </a:t>
            </a:r>
            <a:r>
              <a:rPr lang="en-US" altLang="zh-CN" sz="1350" dirty="0"/>
              <a:t>.</a:t>
            </a:r>
            <a:r>
              <a:rPr lang="en-US" altLang="zh-CN" sz="1350" dirty="0" err="1"/>
              <a:t>png</a:t>
            </a:r>
            <a:r>
              <a:rPr lang="en-US" altLang="zh-CN" sz="1350" dirty="0"/>
              <a:t> </a:t>
            </a:r>
            <a:r>
              <a:rPr lang="zh-CN" altLang="en-US" sz="1350" dirty="0"/>
              <a:t>图像文件），都使用 </a:t>
            </a:r>
            <a:r>
              <a:rPr lang="en-US" altLang="zh-CN" sz="1350" dirty="0"/>
              <a:t>Default Extension </a:t>
            </a:r>
            <a:r>
              <a:rPr lang="zh-CN" altLang="en-US" sz="1350" dirty="0"/>
              <a:t>引用进行标识。</a:t>
            </a:r>
            <a:endParaRPr lang="en-US" altLang="zh-CN" sz="1350" dirty="0"/>
          </a:p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zh-CN" altLang="en-US" sz="1350" dirty="0"/>
              <a:t>主要内容类型（通常用于 </a:t>
            </a:r>
            <a:r>
              <a:rPr lang="en-US" altLang="zh-CN" sz="1350" dirty="0"/>
              <a:t>ZIP </a:t>
            </a:r>
            <a:r>
              <a:rPr lang="zh-CN" altLang="en-US" sz="1350" dirty="0"/>
              <a:t>包中的独立 </a:t>
            </a:r>
            <a:r>
              <a:rPr lang="en-US" altLang="zh-CN" sz="1350" dirty="0"/>
              <a:t>XML </a:t>
            </a:r>
            <a:r>
              <a:rPr lang="zh-CN" altLang="en-US" sz="1350" dirty="0"/>
              <a:t>部件）由 </a:t>
            </a:r>
            <a:r>
              <a:rPr lang="en-US" altLang="zh-CN" sz="1350" dirty="0"/>
              <a:t>Override </a:t>
            </a:r>
            <a:r>
              <a:rPr lang="en-US" altLang="zh-CN" sz="1350" dirty="0" err="1"/>
              <a:t>PartName</a:t>
            </a:r>
            <a:r>
              <a:rPr lang="en-US" altLang="zh-CN" sz="1350" dirty="0"/>
              <a:t> </a:t>
            </a:r>
            <a:r>
              <a:rPr lang="zh-CN" altLang="en-US" sz="1350" dirty="0"/>
              <a:t>引用标识。</a:t>
            </a:r>
            <a:r>
              <a:rPr lang="en-US" altLang="zh-CN" sz="1350" dirty="0"/>
              <a:t>Override </a:t>
            </a:r>
            <a:r>
              <a:rPr lang="en-US" altLang="zh-CN" sz="1350" dirty="0" err="1"/>
              <a:t>PartName</a:t>
            </a:r>
            <a:r>
              <a:rPr lang="en-US" altLang="zh-CN" sz="1350" dirty="0"/>
              <a:t> </a:t>
            </a:r>
            <a:r>
              <a:rPr lang="zh-CN" altLang="en-US" sz="1350" dirty="0"/>
              <a:t>表示为到 </a:t>
            </a:r>
            <a:r>
              <a:rPr lang="en-US" altLang="zh-CN" sz="1350" dirty="0"/>
              <a:t>ZIP </a:t>
            </a:r>
            <a:r>
              <a:rPr lang="zh-CN" altLang="en-US" sz="1350" dirty="0"/>
              <a:t>包中 </a:t>
            </a:r>
            <a:r>
              <a:rPr lang="en-US" altLang="zh-CN" sz="1350" dirty="0"/>
              <a:t>XML </a:t>
            </a:r>
            <a:r>
              <a:rPr lang="zh-CN" altLang="en-US" sz="1350" dirty="0"/>
              <a:t>部件的路径（例如 </a:t>
            </a:r>
            <a:r>
              <a:rPr lang="en-US" altLang="zh-CN" sz="1350" dirty="0"/>
              <a:t>/word/document.xml</a:t>
            </a:r>
            <a:r>
              <a:rPr lang="zh-CN" altLang="en-US" sz="1350" dirty="0"/>
              <a:t>）。</a:t>
            </a:r>
          </a:p>
        </p:txBody>
      </p:sp>
      <p:sp>
        <p:nvSpPr>
          <p:cNvPr id="13317" name="矩形 3"/>
          <p:cNvSpPr>
            <a:spLocks noChangeArrowheads="1"/>
          </p:cNvSpPr>
          <p:nvPr/>
        </p:nvSpPr>
        <p:spPr bwMode="auto">
          <a:xfrm>
            <a:off x="539750" y="1803400"/>
            <a:ext cx="7920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[Content_Types].xml </a:t>
            </a:r>
            <a:r>
              <a:rPr lang="zh-CN" altLang="en-US"/>
              <a:t>文件包括 </a:t>
            </a:r>
            <a:r>
              <a:rPr lang="en-US" altLang="zh-CN"/>
              <a:t>ZIP </a:t>
            </a:r>
            <a:r>
              <a:rPr lang="zh-CN" altLang="en-US"/>
              <a:t>压缩包内容的两种类型定义：一种用于 </a:t>
            </a:r>
            <a:r>
              <a:rPr lang="en-US" altLang="zh-CN"/>
              <a:t>ZIP </a:t>
            </a:r>
            <a:r>
              <a:rPr lang="zh-CN" altLang="en-US"/>
              <a:t>压缩包中的文件类型，另一种用于 </a:t>
            </a:r>
            <a:r>
              <a:rPr lang="en-US" altLang="zh-CN"/>
              <a:t>XML </a:t>
            </a:r>
            <a:r>
              <a:rPr lang="zh-CN" altLang="en-US"/>
              <a:t>部件。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2800" dirty="0" smtClean="0">
                <a:latin typeface="Arial" panose="020B0604020202020204" pitchFamily="34" charset="0"/>
                <a:cs typeface="+mn-cs"/>
              </a:rPr>
              <a:t>主文档</a:t>
            </a:r>
            <a:r>
              <a:rPr lang="zh-CN" altLang="en-US" sz="2800" dirty="0">
                <a:latin typeface="Arial" panose="020B0604020202020204" pitchFamily="34" charset="0"/>
                <a:cs typeface="+mn-cs"/>
              </a:rPr>
              <a:t>文件夹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700213"/>
            <a:ext cx="4068762" cy="3263900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en-US" altLang="zh-CN" sz="1350" dirty="0"/>
              <a:t>_</a:t>
            </a:r>
            <a:r>
              <a:rPr lang="en-US" altLang="zh-CN" sz="1350" dirty="0" err="1"/>
              <a:t>rels</a:t>
            </a:r>
            <a:r>
              <a:rPr lang="en-US" altLang="zh-CN" sz="1350" dirty="0"/>
              <a:t> </a:t>
            </a:r>
            <a:r>
              <a:rPr lang="zh-CN" altLang="en-US" sz="1350" dirty="0" smtClean="0"/>
              <a:t>文件</a:t>
            </a:r>
            <a:r>
              <a:rPr lang="zh-CN" altLang="en-US" sz="1350" dirty="0"/>
              <a:t>包含</a:t>
            </a:r>
            <a:r>
              <a:rPr lang="en-US" altLang="zh-CN" sz="1350" dirty="0"/>
              <a:t>XML </a:t>
            </a:r>
            <a:r>
              <a:rPr lang="zh-CN" altLang="en-US" sz="1350" dirty="0"/>
              <a:t>部件（如 </a:t>
            </a:r>
            <a:r>
              <a:rPr lang="en-US" altLang="zh-CN" sz="1350" dirty="0"/>
              <a:t>document.xml </a:t>
            </a:r>
            <a:r>
              <a:rPr lang="zh-CN" altLang="en-US" sz="1350" dirty="0"/>
              <a:t>和 </a:t>
            </a:r>
            <a:r>
              <a:rPr lang="en-US" altLang="zh-CN" sz="1350" dirty="0"/>
              <a:t>fontTable.xml</a:t>
            </a:r>
            <a:r>
              <a:rPr lang="zh-CN" altLang="en-US" sz="1350" dirty="0"/>
              <a:t>）的关系。根据特定文档的内容，此文件夹还会包含其他 </a:t>
            </a:r>
            <a:r>
              <a:rPr lang="en-US" altLang="zh-CN" sz="1350" dirty="0"/>
              <a:t>.</a:t>
            </a:r>
            <a:r>
              <a:rPr lang="en-US" altLang="zh-CN" sz="1350" dirty="0" err="1"/>
              <a:t>rels</a:t>
            </a:r>
            <a:r>
              <a:rPr lang="en-US" altLang="zh-CN" sz="1350" dirty="0"/>
              <a:t> </a:t>
            </a:r>
            <a:r>
              <a:rPr lang="zh-CN" altLang="en-US" sz="1350" dirty="0"/>
              <a:t>文件。</a:t>
            </a:r>
            <a:endParaRPr lang="en-US" altLang="zh-CN" sz="1350" dirty="0"/>
          </a:p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en-US" altLang="zh-CN" sz="1350" b="1" dirty="0"/>
              <a:t>theme</a:t>
            </a:r>
            <a:r>
              <a:rPr lang="zh-CN" altLang="en-US" sz="1350" dirty="0"/>
              <a:t> 文件夹包含此文档使用的文档主题的定义，包括主题颜色、主题字体和主题效果。</a:t>
            </a:r>
            <a:endParaRPr lang="en-US" altLang="zh-CN" sz="1350" dirty="0"/>
          </a:p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zh-CN" altLang="en-US" sz="1350" dirty="0"/>
              <a:t> </a:t>
            </a:r>
            <a:r>
              <a:rPr lang="en-US" altLang="zh-CN" sz="1350" dirty="0"/>
              <a:t>XML </a:t>
            </a:r>
            <a:r>
              <a:rPr lang="zh-CN" altLang="en-US" sz="1350" dirty="0"/>
              <a:t>部件因文件类型而异。在 </a:t>
            </a:r>
            <a:r>
              <a:rPr lang="en-US" altLang="zh-CN" sz="1350" dirty="0"/>
              <a:t>Word 2007 </a:t>
            </a:r>
            <a:r>
              <a:rPr lang="zh-CN" altLang="en-US" sz="1350" dirty="0"/>
              <a:t>中创建的文档始终包含此处显示的 </a:t>
            </a:r>
            <a:r>
              <a:rPr lang="en-US" altLang="zh-CN" sz="1350" dirty="0"/>
              <a:t>XML </a:t>
            </a:r>
            <a:r>
              <a:rPr lang="zh-CN" altLang="en-US" sz="1350" dirty="0"/>
              <a:t>部件，根据文档内容，它可能还包含其他部件内容，例如每个页眉或页脚的部件，或注释部件。</a:t>
            </a:r>
            <a:endParaRPr lang="en-US" altLang="zh-CN" sz="1350" dirty="0"/>
          </a:p>
          <a:p>
            <a:pPr marL="257175" indent="-257175">
              <a:buFont typeface="Arial" panose="020B0604020202020204" pitchFamily="34" charset="0"/>
              <a:buAutoNum type="arabicPeriod"/>
              <a:defRPr/>
            </a:pPr>
            <a:r>
              <a:rPr lang="zh-CN" altLang="en-US" sz="1350" dirty="0"/>
              <a:t>根据文件内容，</a:t>
            </a:r>
            <a:r>
              <a:rPr lang="en-US" altLang="zh-CN" sz="1350" dirty="0"/>
              <a:t>word </a:t>
            </a:r>
            <a:r>
              <a:rPr lang="zh-CN" altLang="en-US" sz="1350" dirty="0"/>
              <a:t>文件夹可能包含其他文件夹。例如，如果文件包含图片，将出现 </a:t>
            </a:r>
            <a:r>
              <a:rPr lang="en-US" altLang="zh-CN" sz="1350" b="1" dirty="0"/>
              <a:t>media</a:t>
            </a:r>
            <a:r>
              <a:rPr lang="zh-CN" altLang="en-US" sz="1350" dirty="0"/>
              <a:t> 文件夹，其中包含文档中的每幅图像，作为单独的图片文件存储。</a:t>
            </a:r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7888"/>
            <a:ext cx="4237038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2800" dirty="0">
                <a:latin typeface="Arial" panose="020B0604020202020204" pitchFamily="34" charset="0"/>
                <a:cs typeface="+mn-cs"/>
              </a:rPr>
              <a:t>典型文档方案</a:t>
            </a:r>
          </a:p>
        </p:txBody>
      </p:sp>
      <p:pic>
        <p:nvPicPr>
          <p:cNvPr id="17411" name="Picture 2" descr="WordprocessingML 文档的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953125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713</Words>
  <Application>Microsoft Office PowerPoint</Application>
  <PresentationFormat>全屏显示(4:3)</PresentationFormat>
  <Paragraphs>95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Office Open XML 格式的主要优点</vt:lpstr>
      <vt:lpstr>Office Open XML 格式和 ZIP 技术之间的关系</vt:lpstr>
      <vt:lpstr>Office Open XML 格式 ZIP 压缩包</vt:lpstr>
      <vt:lpstr>Office Open XML ZIP 压缩包中的关系</vt:lpstr>
      <vt:lpstr> [Content_Types].xml</vt:lpstr>
      <vt:lpstr>主文档文件夹</vt:lpstr>
      <vt:lpstr>典型文档方案</vt:lpstr>
      <vt:lpstr>主文档文件夹</vt:lpstr>
      <vt:lpstr>document.xml</vt:lpstr>
      <vt:lpstr>document.xml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徐颋</dc:creator>
  <cp:lastModifiedBy>李忠文</cp:lastModifiedBy>
  <cp:revision>16</cp:revision>
  <dcterms:created xsi:type="dcterms:W3CDTF">2012-06-14T07:51:24Z</dcterms:created>
  <dcterms:modified xsi:type="dcterms:W3CDTF">2015-10-29T06:35:49Z</dcterms:modified>
</cp:coreProperties>
</file>