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635" r:id="rId2"/>
    <p:sldId id="954" r:id="rId3"/>
    <p:sldId id="955" r:id="rId4"/>
    <p:sldId id="956" r:id="rId5"/>
    <p:sldId id="957" r:id="rId6"/>
    <p:sldId id="959" r:id="rId7"/>
    <p:sldId id="960" r:id="rId8"/>
    <p:sldId id="961" r:id="rId9"/>
    <p:sldId id="962" r:id="rId10"/>
    <p:sldId id="963" r:id="rId11"/>
    <p:sldId id="964" r:id="rId12"/>
    <p:sldId id="935" r:id="rId13"/>
    <p:sldId id="980" r:id="rId14"/>
    <p:sldId id="978" r:id="rId15"/>
  </p:sldIdLst>
  <p:sldSz cx="1069181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423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7" autoAdjust="0"/>
    <p:restoredTop sz="88950" autoAdjust="0"/>
  </p:normalViewPr>
  <p:slideViewPr>
    <p:cSldViewPr>
      <p:cViewPr varScale="1">
        <p:scale>
          <a:sx n="63" d="100"/>
          <a:sy n="63" d="100"/>
        </p:scale>
        <p:origin x="-1332" y="-102"/>
      </p:cViewPr>
      <p:guideLst>
        <p:guide orient="horz" pos="2160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6032;&#24314;%20Microsoft%20Excel%20&#24037;&#20316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explosion val="25"/>
          <c:dLbls>
            <c:dLbl>
              <c:idx val="0"/>
              <c:layout>
                <c:manualLayout>
                  <c:x val="-2.7929624445638561E-2"/>
                  <c:y val="-7.0800229015006121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2"/>
              <c:layout>
                <c:manualLayout>
                  <c:x val="7.3831792158283631E-3"/>
                  <c:y val="-3.456729440990025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3"/>
              <c:layout>
                <c:manualLayout>
                  <c:x val="3.0842479974685207E-2"/>
                  <c:y val="-0.1093757068607921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5"/>
              <c:layout>
                <c:manualLayout>
                  <c:x val="9.7225564740291235E-3"/>
                  <c:y val="-0.2219583392161685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9"/>
              <c:layout>
                <c:manualLayout>
                  <c:x val="3.734230948402964E-2"/>
                  <c:y val="-1.176174275285548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</c:dLbls>
          <c:cat>
            <c:strRef>
              <c:f>Sheet1!$A$1:$J$1</c:f>
              <c:strCache>
                <c:ptCount val="10"/>
                <c:pt idx="0">
                  <c:v>项目管理</c:v>
                </c:pt>
                <c:pt idx="1">
                  <c:v>质量管理</c:v>
                </c:pt>
                <c:pt idx="2">
                  <c:v>需求分析</c:v>
                </c:pt>
                <c:pt idx="3">
                  <c:v>编码</c:v>
                </c:pt>
                <c:pt idx="4">
                  <c:v>测试设计</c:v>
                </c:pt>
                <c:pt idx="5">
                  <c:v>系统测试</c:v>
                </c:pt>
                <c:pt idx="6">
                  <c:v>非功能性测试</c:v>
                </c:pt>
                <c:pt idx="7">
                  <c:v>测试报告</c:v>
                </c:pt>
                <c:pt idx="8">
                  <c:v>用户文档</c:v>
                </c:pt>
                <c:pt idx="9">
                  <c:v>发布准备</c:v>
                </c:pt>
              </c:strCache>
            </c:strRef>
          </c:cat>
          <c:val>
            <c:numRef>
              <c:f>Sheet1!$A$4:$J$4</c:f>
              <c:numCache>
                <c:formatCode>0.00%</c:formatCode>
                <c:ptCount val="10"/>
                <c:pt idx="0">
                  <c:v>5.7099999999999998E-2</c:v>
                </c:pt>
                <c:pt idx="1">
                  <c:v>5.7099999999999998E-2</c:v>
                </c:pt>
                <c:pt idx="2">
                  <c:v>8.5699999999999998E-2</c:v>
                </c:pt>
                <c:pt idx="3">
                  <c:v>0.35139999999999999</c:v>
                </c:pt>
                <c:pt idx="4">
                  <c:v>1.43E-2</c:v>
                </c:pt>
                <c:pt idx="5">
                  <c:v>0.28570000000000001</c:v>
                </c:pt>
                <c:pt idx="6">
                  <c:v>2.86E-2</c:v>
                </c:pt>
                <c:pt idx="7">
                  <c:v>1.7100000000000001E-2</c:v>
                </c:pt>
                <c:pt idx="8">
                  <c:v>1.7100000000000001E-2</c:v>
                </c:pt>
                <c:pt idx="9">
                  <c:v>8.5699999999999998E-2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01AC93B-4CAF-4FBB-8D74-BF6BC53A95DF}" type="datetimeFigureOut">
              <a:rPr lang="zh-CN" altLang="en-US"/>
              <a:pPr>
                <a:defRPr/>
              </a:pPr>
              <a:t>2016/1/15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6A753DC-E46B-4C1B-845E-C15AF80A3B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58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467BEB-A556-4E6F-9FF2-6687CA0AA22C}" type="datetimeFigureOut">
              <a:rPr lang="zh-CN" altLang="en-US"/>
              <a:pPr>
                <a:defRPr/>
              </a:pPr>
              <a:t>2016/1/15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CD50D48-D520-44B2-A225-A6EE031C89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61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57238" y="685800"/>
            <a:ext cx="53435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646BE1-EF32-4B28-A146-A8F02FFCBA2A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002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50D48-D520-44B2-A225-A6EE031C89A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648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</a:t>
            </a:r>
            <a:r>
              <a:rPr lang="zh-CN" altLang="en-US" dirty="0" smtClean="0"/>
              <a:t>数据问题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、数据对齐</a:t>
            </a:r>
            <a:endParaRPr lang="en-US" altLang="zh-CN" dirty="0" smtClean="0"/>
          </a:p>
          <a:p>
            <a:r>
              <a:rPr lang="zh-CN" altLang="en-US" dirty="0" smtClean="0"/>
              <a:t>风险：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、数据清洗转换效率低于预期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、前端开发受制于数据形式的确认进度低于预期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eztable</a:t>
            </a:r>
            <a:r>
              <a:rPr lang="zh-CN" altLang="en-US" dirty="0" smtClean="0"/>
              <a:t>数据库部署文档不全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、测试阶段数据正确性校验缺乏参照数据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50D48-D520-44B2-A225-A6EE031C89A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854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1886" y="2130426"/>
            <a:ext cx="9088041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3772" y="3886200"/>
            <a:ext cx="748426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B6AAA-959C-4606-8D82-200D38674C1F}" type="datetimeFigureOut">
              <a:rPr lang="zh-CN" altLang="en-US"/>
              <a:pPr>
                <a:defRPr/>
              </a:pPr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C3D40-9EC8-48A9-9069-A7DFEC99D9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4" descr="同花顺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975015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7900" y="1700808"/>
            <a:ext cx="962263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2989583" y="1628800"/>
            <a:ext cx="962263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34C4F-0495-44F8-BF6A-6ADBEDA1DCD4}" type="datetimeFigureOut">
              <a:rPr lang="zh-CN" altLang="en-US"/>
              <a:pPr>
                <a:defRPr/>
              </a:pPr>
              <a:t>2016/1/15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9661D-1D54-4B1C-A543-6B02BFF368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4" descr="同花顺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975015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1564" y="274639"/>
            <a:ext cx="2405658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591" y="274639"/>
            <a:ext cx="7038777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4C714-2B5F-45BA-BC27-445D2CF60C5A}" type="datetimeFigureOut">
              <a:rPr lang="zh-CN" altLang="en-US"/>
              <a:pPr>
                <a:defRPr/>
              </a:pPr>
              <a:t>2016/1/15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78A0E-0B7F-497C-BCE1-B24C74137D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9"/>
          <p:cNvGrpSpPr>
            <a:grpSpLocks/>
          </p:cNvGrpSpPr>
          <p:nvPr/>
        </p:nvGrpSpPr>
        <p:grpSpPr bwMode="auto">
          <a:xfrm>
            <a:off x="0" y="5000626"/>
            <a:ext cx="10691813" cy="1857375"/>
            <a:chOff x="0" y="4908550"/>
            <a:chExt cx="9144000" cy="1949450"/>
          </a:xfrm>
        </p:grpSpPr>
        <p:sp>
          <p:nvSpPr>
            <p:cNvPr id="4" name="Rectangle 152"/>
            <p:cNvSpPr>
              <a:spLocks noChangeArrowheads="1"/>
            </p:cNvSpPr>
            <p:nvPr/>
          </p:nvSpPr>
          <p:spPr bwMode="gray">
            <a:xfrm>
              <a:off x="6613525" y="5918265"/>
              <a:ext cx="506413" cy="46986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5" name="Rectangle 153"/>
            <p:cNvSpPr>
              <a:spLocks noChangeArrowheads="1"/>
            </p:cNvSpPr>
            <p:nvPr/>
          </p:nvSpPr>
          <p:spPr bwMode="gray">
            <a:xfrm>
              <a:off x="7629525" y="5918265"/>
              <a:ext cx="506413" cy="469867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6" name="Rectangle 154"/>
            <p:cNvSpPr>
              <a:spLocks noChangeArrowheads="1"/>
            </p:cNvSpPr>
            <p:nvPr/>
          </p:nvSpPr>
          <p:spPr bwMode="gray">
            <a:xfrm>
              <a:off x="7113588" y="5440067"/>
              <a:ext cx="508000" cy="473200"/>
            </a:xfrm>
            <a:prstGeom prst="rect">
              <a:avLst/>
            </a:prstGeom>
            <a:solidFill>
              <a:srgbClr val="DDDDDD">
                <a:alpha val="10196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" name="Rectangle 155"/>
            <p:cNvSpPr>
              <a:spLocks noChangeArrowheads="1"/>
            </p:cNvSpPr>
            <p:nvPr/>
          </p:nvSpPr>
          <p:spPr bwMode="gray">
            <a:xfrm>
              <a:off x="8626475" y="5918265"/>
              <a:ext cx="506413" cy="469867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8" name="Rectangle 156"/>
            <p:cNvSpPr>
              <a:spLocks noChangeArrowheads="1"/>
            </p:cNvSpPr>
            <p:nvPr/>
          </p:nvSpPr>
          <p:spPr bwMode="gray">
            <a:xfrm>
              <a:off x="4575175" y="5918265"/>
              <a:ext cx="506413" cy="469867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9" name="Rectangle 157"/>
            <p:cNvSpPr>
              <a:spLocks noChangeArrowheads="1"/>
            </p:cNvSpPr>
            <p:nvPr/>
          </p:nvSpPr>
          <p:spPr bwMode="gray">
            <a:xfrm>
              <a:off x="5600700" y="5918265"/>
              <a:ext cx="506413" cy="469867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0" name="Rectangle 158"/>
            <p:cNvSpPr>
              <a:spLocks noChangeArrowheads="1"/>
            </p:cNvSpPr>
            <p:nvPr/>
          </p:nvSpPr>
          <p:spPr bwMode="gray">
            <a:xfrm>
              <a:off x="5083175" y="5440067"/>
              <a:ext cx="508000" cy="473200"/>
            </a:xfrm>
            <a:prstGeom prst="rect">
              <a:avLst/>
            </a:prstGeom>
            <a:solidFill>
              <a:srgbClr val="DDDDDD">
                <a:alpha val="10196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1" name="Rectangle 159"/>
            <p:cNvSpPr>
              <a:spLocks noChangeArrowheads="1"/>
            </p:cNvSpPr>
            <p:nvPr/>
          </p:nvSpPr>
          <p:spPr bwMode="gray">
            <a:xfrm>
              <a:off x="6097588" y="5440067"/>
              <a:ext cx="509587" cy="473200"/>
            </a:xfrm>
            <a:prstGeom prst="rect">
              <a:avLst/>
            </a:prstGeom>
            <a:solidFill>
              <a:srgbClr val="DDDDDD">
                <a:alpha val="10196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2" name="Rectangle 160"/>
            <p:cNvSpPr>
              <a:spLocks noChangeArrowheads="1"/>
            </p:cNvSpPr>
            <p:nvPr/>
          </p:nvSpPr>
          <p:spPr bwMode="gray">
            <a:xfrm>
              <a:off x="4068763" y="5440067"/>
              <a:ext cx="509587" cy="473200"/>
            </a:xfrm>
            <a:prstGeom prst="rect">
              <a:avLst/>
            </a:prstGeom>
            <a:solidFill>
              <a:schemeClr val="accent2">
                <a:alpha val="10196"/>
              </a:scheme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3" name="Rectangle 161"/>
            <p:cNvSpPr>
              <a:spLocks noChangeArrowheads="1"/>
            </p:cNvSpPr>
            <p:nvPr/>
          </p:nvSpPr>
          <p:spPr bwMode="gray">
            <a:xfrm>
              <a:off x="6605588" y="4971865"/>
              <a:ext cx="506412" cy="473200"/>
            </a:xfrm>
            <a:prstGeom prst="rect">
              <a:avLst/>
            </a:prstGeom>
            <a:solidFill>
              <a:srgbClr val="EAEAEA">
                <a:alpha val="5098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4" name="Rectangle 162"/>
            <p:cNvSpPr>
              <a:spLocks noChangeArrowheads="1"/>
            </p:cNvSpPr>
            <p:nvPr/>
          </p:nvSpPr>
          <p:spPr bwMode="gray">
            <a:xfrm>
              <a:off x="7623175" y="4971865"/>
              <a:ext cx="506413" cy="473200"/>
            </a:xfrm>
            <a:prstGeom prst="rect">
              <a:avLst/>
            </a:prstGeom>
            <a:solidFill>
              <a:schemeClr val="accent2">
                <a:alpha val="5098"/>
              </a:scheme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5" name="Rectangle 163"/>
            <p:cNvSpPr>
              <a:spLocks noChangeArrowheads="1"/>
            </p:cNvSpPr>
            <p:nvPr/>
          </p:nvSpPr>
          <p:spPr bwMode="gray">
            <a:xfrm>
              <a:off x="8628063" y="4971865"/>
              <a:ext cx="508000" cy="473200"/>
            </a:xfrm>
            <a:prstGeom prst="rect">
              <a:avLst/>
            </a:prstGeom>
            <a:solidFill>
              <a:srgbClr val="EAEAEA">
                <a:alpha val="5098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6" name="Rectangle 164"/>
            <p:cNvSpPr>
              <a:spLocks noChangeArrowheads="1"/>
            </p:cNvSpPr>
            <p:nvPr/>
          </p:nvSpPr>
          <p:spPr bwMode="gray">
            <a:xfrm>
              <a:off x="5600700" y="4971865"/>
              <a:ext cx="506413" cy="473200"/>
            </a:xfrm>
            <a:prstGeom prst="rect">
              <a:avLst/>
            </a:prstGeom>
            <a:solidFill>
              <a:schemeClr val="folHlink">
                <a:alpha val="5098"/>
              </a:scheme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7" name="Rectangle 165"/>
            <p:cNvSpPr>
              <a:spLocks noChangeArrowheads="1"/>
            </p:cNvSpPr>
            <p:nvPr/>
          </p:nvSpPr>
          <p:spPr bwMode="gray">
            <a:xfrm>
              <a:off x="8128000" y="6386467"/>
              <a:ext cx="506413" cy="471533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8" name="Rectangle 166"/>
            <p:cNvSpPr>
              <a:spLocks noChangeArrowheads="1"/>
            </p:cNvSpPr>
            <p:nvPr/>
          </p:nvSpPr>
          <p:spPr bwMode="gray">
            <a:xfrm>
              <a:off x="5091113" y="6386467"/>
              <a:ext cx="508000" cy="471533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9" name="Rectangle 167"/>
            <p:cNvSpPr>
              <a:spLocks noChangeArrowheads="1"/>
            </p:cNvSpPr>
            <p:nvPr/>
          </p:nvSpPr>
          <p:spPr bwMode="gray">
            <a:xfrm>
              <a:off x="6105525" y="6386467"/>
              <a:ext cx="508000" cy="4715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0000"/>
              </a:schemeClr>
            </a:solidFill>
            <a:ln w="9525">
              <a:solidFill>
                <a:srgbClr val="DDDDDD">
                  <a:alpha val="60001"/>
                </a:srgb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  <p:sp>
          <p:nvSpPr>
            <p:cNvPr id="20" name="Rectangle 168"/>
            <p:cNvSpPr>
              <a:spLocks noChangeArrowheads="1"/>
            </p:cNvSpPr>
            <p:nvPr/>
          </p:nvSpPr>
          <p:spPr bwMode="gray">
            <a:xfrm>
              <a:off x="4068763" y="6386467"/>
              <a:ext cx="509587" cy="471533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1" name="Rectangle 169"/>
            <p:cNvSpPr>
              <a:spLocks noChangeArrowheads="1"/>
            </p:cNvSpPr>
            <p:nvPr/>
          </p:nvSpPr>
          <p:spPr bwMode="gray">
            <a:xfrm>
              <a:off x="8113713" y="5440067"/>
              <a:ext cx="506412" cy="473200"/>
            </a:xfrm>
            <a:prstGeom prst="rect">
              <a:avLst/>
            </a:prstGeom>
            <a:solidFill>
              <a:schemeClr val="folHlink">
                <a:alpha val="10196"/>
              </a:scheme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2" name="Rectangle 170"/>
            <p:cNvSpPr>
              <a:spLocks noChangeArrowheads="1"/>
            </p:cNvSpPr>
            <p:nvPr/>
          </p:nvSpPr>
          <p:spPr bwMode="gray">
            <a:xfrm>
              <a:off x="4575175" y="4965201"/>
              <a:ext cx="506413" cy="469867"/>
            </a:xfrm>
            <a:prstGeom prst="rect">
              <a:avLst/>
            </a:prstGeom>
            <a:solidFill>
              <a:srgbClr val="DDDDDD">
                <a:alpha val="5098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3" name="Rectangle 171"/>
            <p:cNvSpPr>
              <a:spLocks noChangeArrowheads="1"/>
            </p:cNvSpPr>
            <p:nvPr/>
          </p:nvSpPr>
          <p:spPr bwMode="gray">
            <a:xfrm>
              <a:off x="7113588" y="6384800"/>
              <a:ext cx="508000" cy="471534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4" name="Rectangle 173"/>
            <p:cNvSpPr>
              <a:spLocks noChangeArrowheads="1"/>
            </p:cNvSpPr>
            <p:nvPr/>
          </p:nvSpPr>
          <p:spPr bwMode="gray">
            <a:xfrm>
              <a:off x="3556000" y="5918265"/>
              <a:ext cx="506413" cy="469867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5" name="Rectangle 174"/>
            <p:cNvSpPr>
              <a:spLocks noChangeArrowheads="1"/>
            </p:cNvSpPr>
            <p:nvPr/>
          </p:nvSpPr>
          <p:spPr bwMode="gray">
            <a:xfrm>
              <a:off x="3038475" y="5440067"/>
              <a:ext cx="506413" cy="473200"/>
            </a:xfrm>
            <a:prstGeom prst="rect">
              <a:avLst/>
            </a:prstGeom>
            <a:solidFill>
              <a:srgbClr val="DDDDDD">
                <a:alpha val="10196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6" name="Rectangle 176"/>
            <p:cNvSpPr>
              <a:spLocks noChangeArrowheads="1"/>
            </p:cNvSpPr>
            <p:nvPr/>
          </p:nvSpPr>
          <p:spPr bwMode="gray">
            <a:xfrm>
              <a:off x="3556000" y="4971865"/>
              <a:ext cx="506413" cy="473200"/>
            </a:xfrm>
            <a:prstGeom prst="rect">
              <a:avLst/>
            </a:prstGeom>
            <a:solidFill>
              <a:schemeClr val="folHlink">
                <a:alpha val="5098"/>
              </a:scheme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7" name="Rectangle 177"/>
            <p:cNvSpPr>
              <a:spLocks noChangeArrowheads="1"/>
            </p:cNvSpPr>
            <p:nvPr/>
          </p:nvSpPr>
          <p:spPr bwMode="gray">
            <a:xfrm>
              <a:off x="3046413" y="6386467"/>
              <a:ext cx="508000" cy="47153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9525">
              <a:solidFill>
                <a:srgbClr val="DDDDDD">
                  <a:alpha val="60001"/>
                </a:srgb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  <p:sp>
          <p:nvSpPr>
            <p:cNvPr id="28" name="Rectangle 181"/>
            <p:cNvSpPr>
              <a:spLocks noChangeArrowheads="1"/>
            </p:cNvSpPr>
            <p:nvPr/>
          </p:nvSpPr>
          <p:spPr bwMode="gray">
            <a:xfrm>
              <a:off x="1524000" y="5918265"/>
              <a:ext cx="506413" cy="46986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9" name="Rectangle 182"/>
            <p:cNvSpPr>
              <a:spLocks noChangeArrowheads="1"/>
            </p:cNvSpPr>
            <p:nvPr/>
          </p:nvSpPr>
          <p:spPr bwMode="gray">
            <a:xfrm>
              <a:off x="2540000" y="5918265"/>
              <a:ext cx="506413" cy="469867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0" name="Rectangle 183"/>
            <p:cNvSpPr>
              <a:spLocks noChangeArrowheads="1"/>
            </p:cNvSpPr>
            <p:nvPr/>
          </p:nvSpPr>
          <p:spPr bwMode="gray">
            <a:xfrm>
              <a:off x="2024063" y="5440067"/>
              <a:ext cx="506412" cy="473200"/>
            </a:xfrm>
            <a:prstGeom prst="rect">
              <a:avLst/>
            </a:prstGeom>
            <a:solidFill>
              <a:srgbClr val="DDDDDD">
                <a:alpha val="10196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1" name="Rectangle 184"/>
            <p:cNvSpPr>
              <a:spLocks noChangeArrowheads="1"/>
            </p:cNvSpPr>
            <p:nvPr/>
          </p:nvSpPr>
          <p:spPr bwMode="gray">
            <a:xfrm>
              <a:off x="511175" y="5918265"/>
              <a:ext cx="506413" cy="469867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2" name="Rectangle 185"/>
            <p:cNvSpPr>
              <a:spLocks noChangeArrowheads="1"/>
            </p:cNvSpPr>
            <p:nvPr/>
          </p:nvSpPr>
          <p:spPr bwMode="gray">
            <a:xfrm>
              <a:off x="4763" y="5440067"/>
              <a:ext cx="506412" cy="473200"/>
            </a:xfrm>
            <a:prstGeom prst="rect">
              <a:avLst/>
            </a:prstGeom>
            <a:solidFill>
              <a:srgbClr val="DDDDDD">
                <a:alpha val="10196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3" name="Rectangle 186"/>
            <p:cNvSpPr>
              <a:spLocks noChangeArrowheads="1"/>
            </p:cNvSpPr>
            <p:nvPr/>
          </p:nvSpPr>
          <p:spPr bwMode="gray">
            <a:xfrm>
              <a:off x="1008063" y="5440067"/>
              <a:ext cx="508000" cy="473200"/>
            </a:xfrm>
            <a:prstGeom prst="rect">
              <a:avLst/>
            </a:prstGeom>
            <a:solidFill>
              <a:srgbClr val="DDDDDD">
                <a:alpha val="10196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4" name="Rectangle 187"/>
            <p:cNvSpPr>
              <a:spLocks noChangeArrowheads="1"/>
            </p:cNvSpPr>
            <p:nvPr/>
          </p:nvSpPr>
          <p:spPr bwMode="gray">
            <a:xfrm>
              <a:off x="1514475" y="4971865"/>
              <a:ext cx="508000" cy="473200"/>
            </a:xfrm>
            <a:prstGeom prst="rect">
              <a:avLst/>
            </a:prstGeom>
            <a:solidFill>
              <a:srgbClr val="EAEAEA">
                <a:alpha val="5098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5" name="Rectangle 188"/>
            <p:cNvSpPr>
              <a:spLocks noChangeArrowheads="1"/>
            </p:cNvSpPr>
            <p:nvPr/>
          </p:nvSpPr>
          <p:spPr bwMode="gray">
            <a:xfrm>
              <a:off x="2532063" y="4971865"/>
              <a:ext cx="508000" cy="473200"/>
            </a:xfrm>
            <a:prstGeom prst="rect">
              <a:avLst/>
            </a:prstGeom>
            <a:solidFill>
              <a:srgbClr val="EAEAEA">
                <a:alpha val="5098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6" name="Rectangle 189"/>
            <p:cNvSpPr>
              <a:spLocks noChangeArrowheads="1"/>
            </p:cNvSpPr>
            <p:nvPr/>
          </p:nvSpPr>
          <p:spPr bwMode="gray">
            <a:xfrm>
              <a:off x="511175" y="4971865"/>
              <a:ext cx="506413" cy="473200"/>
            </a:xfrm>
            <a:prstGeom prst="rect">
              <a:avLst/>
            </a:prstGeom>
            <a:solidFill>
              <a:schemeClr val="folHlink">
                <a:alpha val="5098"/>
              </a:scheme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7" name="Rectangle 190"/>
            <p:cNvSpPr>
              <a:spLocks noChangeArrowheads="1"/>
            </p:cNvSpPr>
            <p:nvPr/>
          </p:nvSpPr>
          <p:spPr bwMode="gray">
            <a:xfrm>
              <a:off x="12700" y="6386467"/>
              <a:ext cx="508000" cy="471533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8" name="Rectangle 191"/>
            <p:cNvSpPr>
              <a:spLocks noChangeArrowheads="1"/>
            </p:cNvSpPr>
            <p:nvPr/>
          </p:nvSpPr>
          <p:spPr bwMode="gray">
            <a:xfrm>
              <a:off x="1016000" y="6386467"/>
              <a:ext cx="508000" cy="471533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9" name="Rectangle 192"/>
            <p:cNvSpPr>
              <a:spLocks noChangeArrowheads="1"/>
            </p:cNvSpPr>
            <p:nvPr/>
          </p:nvSpPr>
          <p:spPr bwMode="gray">
            <a:xfrm>
              <a:off x="2024063" y="6384800"/>
              <a:ext cx="506412" cy="471534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40" name="Rectangle 194"/>
            <p:cNvSpPr>
              <a:spLocks noChangeArrowheads="1"/>
            </p:cNvSpPr>
            <p:nvPr/>
          </p:nvSpPr>
          <p:spPr bwMode="gray">
            <a:xfrm>
              <a:off x="0" y="4908550"/>
              <a:ext cx="9144000" cy="1477917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89999"/>
                  </a:schemeClr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</p:grpSp>
      <p:grpSp>
        <p:nvGrpSpPr>
          <p:cNvPr id="41" name="组合 21"/>
          <p:cNvGrpSpPr>
            <a:grpSpLocks/>
          </p:cNvGrpSpPr>
          <p:nvPr/>
        </p:nvGrpSpPr>
        <p:grpSpPr bwMode="auto">
          <a:xfrm rot="10800000">
            <a:off x="0" y="142876"/>
            <a:ext cx="10691813" cy="1857375"/>
            <a:chOff x="0" y="4908550"/>
            <a:chExt cx="9144000" cy="1949450"/>
          </a:xfrm>
        </p:grpSpPr>
        <p:sp>
          <p:nvSpPr>
            <p:cNvPr id="42" name="Rectangle 152"/>
            <p:cNvSpPr>
              <a:spLocks noChangeArrowheads="1"/>
            </p:cNvSpPr>
            <p:nvPr/>
          </p:nvSpPr>
          <p:spPr bwMode="gray">
            <a:xfrm>
              <a:off x="6702425" y="5918265"/>
              <a:ext cx="506412" cy="46986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43" name="Rectangle 153"/>
            <p:cNvSpPr>
              <a:spLocks noChangeArrowheads="1"/>
            </p:cNvSpPr>
            <p:nvPr/>
          </p:nvSpPr>
          <p:spPr bwMode="gray">
            <a:xfrm>
              <a:off x="7807325" y="5918265"/>
              <a:ext cx="506412" cy="469867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44" name="Rectangle 154"/>
            <p:cNvSpPr>
              <a:spLocks noChangeArrowheads="1"/>
            </p:cNvSpPr>
            <p:nvPr/>
          </p:nvSpPr>
          <p:spPr bwMode="gray">
            <a:xfrm>
              <a:off x="7113587" y="5440066"/>
              <a:ext cx="508000" cy="473200"/>
            </a:xfrm>
            <a:prstGeom prst="rect">
              <a:avLst/>
            </a:prstGeom>
            <a:solidFill>
              <a:srgbClr val="DDDDDD">
                <a:alpha val="10196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45" name="Rectangle 155"/>
            <p:cNvSpPr>
              <a:spLocks noChangeArrowheads="1"/>
            </p:cNvSpPr>
            <p:nvPr/>
          </p:nvSpPr>
          <p:spPr bwMode="gray">
            <a:xfrm>
              <a:off x="8804275" y="5918265"/>
              <a:ext cx="506413" cy="469867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46" name="Rectangle 156"/>
            <p:cNvSpPr>
              <a:spLocks noChangeArrowheads="1"/>
            </p:cNvSpPr>
            <p:nvPr/>
          </p:nvSpPr>
          <p:spPr bwMode="gray">
            <a:xfrm>
              <a:off x="4664075" y="6011572"/>
              <a:ext cx="506412" cy="469867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47" name="Rectangle 157"/>
            <p:cNvSpPr>
              <a:spLocks noChangeArrowheads="1"/>
            </p:cNvSpPr>
            <p:nvPr/>
          </p:nvSpPr>
          <p:spPr bwMode="gray">
            <a:xfrm>
              <a:off x="5689600" y="5918265"/>
              <a:ext cx="506412" cy="469867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48" name="Rectangle 158"/>
            <p:cNvSpPr>
              <a:spLocks noChangeArrowheads="1"/>
            </p:cNvSpPr>
            <p:nvPr/>
          </p:nvSpPr>
          <p:spPr bwMode="gray">
            <a:xfrm>
              <a:off x="5083175" y="5440066"/>
              <a:ext cx="508000" cy="473200"/>
            </a:xfrm>
            <a:prstGeom prst="rect">
              <a:avLst/>
            </a:prstGeom>
            <a:solidFill>
              <a:srgbClr val="DDDDDD">
                <a:alpha val="10196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49" name="Rectangle 159"/>
            <p:cNvSpPr>
              <a:spLocks noChangeArrowheads="1"/>
            </p:cNvSpPr>
            <p:nvPr/>
          </p:nvSpPr>
          <p:spPr bwMode="gray">
            <a:xfrm>
              <a:off x="6186487" y="5440066"/>
              <a:ext cx="509588" cy="473200"/>
            </a:xfrm>
            <a:prstGeom prst="rect">
              <a:avLst/>
            </a:prstGeom>
            <a:solidFill>
              <a:srgbClr val="DDDDDD">
                <a:alpha val="10196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50" name="Rectangle 160"/>
            <p:cNvSpPr>
              <a:spLocks noChangeArrowheads="1"/>
            </p:cNvSpPr>
            <p:nvPr/>
          </p:nvSpPr>
          <p:spPr bwMode="gray">
            <a:xfrm>
              <a:off x="4157662" y="5533373"/>
              <a:ext cx="509588" cy="473200"/>
            </a:xfrm>
            <a:prstGeom prst="rect">
              <a:avLst/>
            </a:prstGeom>
            <a:solidFill>
              <a:schemeClr val="accent2">
                <a:alpha val="10196"/>
              </a:scheme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51" name="Rectangle 161"/>
            <p:cNvSpPr>
              <a:spLocks noChangeArrowheads="1"/>
            </p:cNvSpPr>
            <p:nvPr/>
          </p:nvSpPr>
          <p:spPr bwMode="gray">
            <a:xfrm>
              <a:off x="6694487" y="4971865"/>
              <a:ext cx="506413" cy="473200"/>
            </a:xfrm>
            <a:prstGeom prst="rect">
              <a:avLst/>
            </a:prstGeom>
            <a:solidFill>
              <a:srgbClr val="EAEAEA">
                <a:alpha val="5098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52" name="Rectangle 162"/>
            <p:cNvSpPr>
              <a:spLocks noChangeArrowheads="1"/>
            </p:cNvSpPr>
            <p:nvPr/>
          </p:nvSpPr>
          <p:spPr bwMode="gray">
            <a:xfrm>
              <a:off x="7712075" y="4971865"/>
              <a:ext cx="506412" cy="473200"/>
            </a:xfrm>
            <a:prstGeom prst="rect">
              <a:avLst/>
            </a:prstGeom>
            <a:solidFill>
              <a:schemeClr val="accent2">
                <a:alpha val="5098"/>
              </a:scheme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53" name="Rectangle 163"/>
            <p:cNvSpPr>
              <a:spLocks noChangeArrowheads="1"/>
            </p:cNvSpPr>
            <p:nvPr/>
          </p:nvSpPr>
          <p:spPr bwMode="gray">
            <a:xfrm>
              <a:off x="8716962" y="4971865"/>
              <a:ext cx="508001" cy="473200"/>
            </a:xfrm>
            <a:prstGeom prst="rect">
              <a:avLst/>
            </a:prstGeom>
            <a:solidFill>
              <a:srgbClr val="EAEAEA">
                <a:alpha val="5098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54" name="Rectangle 164"/>
            <p:cNvSpPr>
              <a:spLocks noChangeArrowheads="1"/>
            </p:cNvSpPr>
            <p:nvPr/>
          </p:nvSpPr>
          <p:spPr bwMode="gray">
            <a:xfrm>
              <a:off x="5689600" y="4971865"/>
              <a:ext cx="506412" cy="473200"/>
            </a:xfrm>
            <a:prstGeom prst="rect">
              <a:avLst/>
            </a:prstGeom>
            <a:solidFill>
              <a:schemeClr val="folHlink">
                <a:alpha val="5098"/>
              </a:scheme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55" name="Rectangle 165"/>
            <p:cNvSpPr>
              <a:spLocks noChangeArrowheads="1"/>
            </p:cNvSpPr>
            <p:nvPr/>
          </p:nvSpPr>
          <p:spPr bwMode="gray">
            <a:xfrm>
              <a:off x="8305800" y="6479773"/>
              <a:ext cx="506412" cy="471534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56" name="Rectangle 166"/>
            <p:cNvSpPr>
              <a:spLocks noChangeArrowheads="1"/>
            </p:cNvSpPr>
            <p:nvPr/>
          </p:nvSpPr>
          <p:spPr bwMode="gray">
            <a:xfrm>
              <a:off x="5091112" y="6573080"/>
              <a:ext cx="508000" cy="471534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57" name="Rectangle 167"/>
            <p:cNvSpPr>
              <a:spLocks noChangeArrowheads="1"/>
            </p:cNvSpPr>
            <p:nvPr/>
          </p:nvSpPr>
          <p:spPr bwMode="gray">
            <a:xfrm>
              <a:off x="6218237" y="6504766"/>
              <a:ext cx="508000" cy="4715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0000"/>
              </a:schemeClr>
            </a:solidFill>
            <a:ln w="9525">
              <a:solidFill>
                <a:srgbClr val="DDDDDD">
                  <a:alpha val="60001"/>
                </a:srgb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  <p:sp>
          <p:nvSpPr>
            <p:cNvPr id="58" name="Rectangle 168"/>
            <p:cNvSpPr>
              <a:spLocks noChangeArrowheads="1"/>
            </p:cNvSpPr>
            <p:nvPr/>
          </p:nvSpPr>
          <p:spPr bwMode="gray">
            <a:xfrm>
              <a:off x="4157662" y="6573080"/>
              <a:ext cx="509588" cy="471534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59" name="Rectangle 169"/>
            <p:cNvSpPr>
              <a:spLocks noChangeArrowheads="1"/>
            </p:cNvSpPr>
            <p:nvPr/>
          </p:nvSpPr>
          <p:spPr bwMode="gray">
            <a:xfrm>
              <a:off x="8291512" y="5440066"/>
              <a:ext cx="506413" cy="473200"/>
            </a:xfrm>
            <a:prstGeom prst="rect">
              <a:avLst/>
            </a:prstGeom>
            <a:solidFill>
              <a:schemeClr val="folHlink">
                <a:alpha val="10196"/>
              </a:scheme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60" name="Rectangle 170"/>
            <p:cNvSpPr>
              <a:spLocks noChangeArrowheads="1"/>
            </p:cNvSpPr>
            <p:nvPr/>
          </p:nvSpPr>
          <p:spPr bwMode="gray">
            <a:xfrm>
              <a:off x="4664075" y="5035181"/>
              <a:ext cx="506412" cy="469867"/>
            </a:xfrm>
            <a:prstGeom prst="rect">
              <a:avLst/>
            </a:prstGeom>
            <a:solidFill>
              <a:srgbClr val="DDDDDD">
                <a:alpha val="5098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61" name="Rectangle 171"/>
            <p:cNvSpPr>
              <a:spLocks noChangeArrowheads="1"/>
            </p:cNvSpPr>
            <p:nvPr/>
          </p:nvSpPr>
          <p:spPr bwMode="gray">
            <a:xfrm>
              <a:off x="7202487" y="6478107"/>
              <a:ext cx="508000" cy="471533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62" name="Rectangle 173"/>
            <p:cNvSpPr>
              <a:spLocks noChangeArrowheads="1"/>
            </p:cNvSpPr>
            <p:nvPr/>
          </p:nvSpPr>
          <p:spPr bwMode="gray">
            <a:xfrm>
              <a:off x="3644900" y="6011572"/>
              <a:ext cx="506412" cy="469867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63" name="Rectangle 174"/>
            <p:cNvSpPr>
              <a:spLocks noChangeArrowheads="1"/>
            </p:cNvSpPr>
            <p:nvPr/>
          </p:nvSpPr>
          <p:spPr bwMode="gray">
            <a:xfrm>
              <a:off x="3127375" y="5533373"/>
              <a:ext cx="506412" cy="473200"/>
            </a:xfrm>
            <a:prstGeom prst="rect">
              <a:avLst/>
            </a:prstGeom>
            <a:solidFill>
              <a:srgbClr val="DDDDDD">
                <a:alpha val="10196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64" name="Rectangle 176"/>
            <p:cNvSpPr>
              <a:spLocks noChangeArrowheads="1"/>
            </p:cNvSpPr>
            <p:nvPr/>
          </p:nvSpPr>
          <p:spPr bwMode="gray">
            <a:xfrm>
              <a:off x="3644900" y="5065172"/>
              <a:ext cx="506412" cy="473200"/>
            </a:xfrm>
            <a:prstGeom prst="rect">
              <a:avLst/>
            </a:prstGeom>
            <a:solidFill>
              <a:schemeClr val="folHlink">
                <a:alpha val="5098"/>
              </a:scheme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65" name="Rectangle 177"/>
            <p:cNvSpPr>
              <a:spLocks noChangeArrowheads="1"/>
            </p:cNvSpPr>
            <p:nvPr/>
          </p:nvSpPr>
          <p:spPr bwMode="gray">
            <a:xfrm>
              <a:off x="3046412" y="6623066"/>
              <a:ext cx="508000" cy="471534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9525">
              <a:solidFill>
                <a:srgbClr val="DDDDDD">
                  <a:alpha val="60001"/>
                </a:srgb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  <p:sp>
          <p:nvSpPr>
            <p:cNvPr id="66" name="Rectangle 181"/>
            <p:cNvSpPr>
              <a:spLocks noChangeArrowheads="1"/>
            </p:cNvSpPr>
            <p:nvPr/>
          </p:nvSpPr>
          <p:spPr bwMode="gray">
            <a:xfrm>
              <a:off x="1612900" y="6011572"/>
              <a:ext cx="506412" cy="46986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67" name="Rectangle 182"/>
            <p:cNvSpPr>
              <a:spLocks noChangeArrowheads="1"/>
            </p:cNvSpPr>
            <p:nvPr/>
          </p:nvSpPr>
          <p:spPr bwMode="gray">
            <a:xfrm>
              <a:off x="2628900" y="6011572"/>
              <a:ext cx="506412" cy="469867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68" name="Rectangle 183"/>
            <p:cNvSpPr>
              <a:spLocks noChangeArrowheads="1"/>
            </p:cNvSpPr>
            <p:nvPr/>
          </p:nvSpPr>
          <p:spPr bwMode="gray">
            <a:xfrm>
              <a:off x="2112962" y="5533373"/>
              <a:ext cx="506413" cy="473200"/>
            </a:xfrm>
            <a:prstGeom prst="rect">
              <a:avLst/>
            </a:prstGeom>
            <a:solidFill>
              <a:srgbClr val="DDDDDD">
                <a:alpha val="10196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69" name="Rectangle 184"/>
            <p:cNvSpPr>
              <a:spLocks noChangeArrowheads="1"/>
            </p:cNvSpPr>
            <p:nvPr/>
          </p:nvSpPr>
          <p:spPr bwMode="gray">
            <a:xfrm>
              <a:off x="600075" y="6011572"/>
              <a:ext cx="506412" cy="469867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0" name="Rectangle 185"/>
            <p:cNvSpPr>
              <a:spLocks noChangeArrowheads="1"/>
            </p:cNvSpPr>
            <p:nvPr/>
          </p:nvSpPr>
          <p:spPr bwMode="gray">
            <a:xfrm>
              <a:off x="93662" y="5533373"/>
              <a:ext cx="506413" cy="473200"/>
            </a:xfrm>
            <a:prstGeom prst="rect">
              <a:avLst/>
            </a:prstGeom>
            <a:solidFill>
              <a:srgbClr val="DDDDDD">
                <a:alpha val="10196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1" name="Rectangle 186"/>
            <p:cNvSpPr>
              <a:spLocks noChangeArrowheads="1"/>
            </p:cNvSpPr>
            <p:nvPr/>
          </p:nvSpPr>
          <p:spPr bwMode="gray">
            <a:xfrm>
              <a:off x="1008062" y="5533373"/>
              <a:ext cx="508000" cy="473200"/>
            </a:xfrm>
            <a:prstGeom prst="rect">
              <a:avLst/>
            </a:prstGeom>
            <a:solidFill>
              <a:srgbClr val="DDDDDD">
                <a:alpha val="10196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2" name="Rectangle 187"/>
            <p:cNvSpPr>
              <a:spLocks noChangeArrowheads="1"/>
            </p:cNvSpPr>
            <p:nvPr/>
          </p:nvSpPr>
          <p:spPr bwMode="gray">
            <a:xfrm>
              <a:off x="1514475" y="5065172"/>
              <a:ext cx="508000" cy="473200"/>
            </a:xfrm>
            <a:prstGeom prst="rect">
              <a:avLst/>
            </a:prstGeom>
            <a:solidFill>
              <a:srgbClr val="EAEAEA">
                <a:alpha val="5098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3" name="Rectangle 188"/>
            <p:cNvSpPr>
              <a:spLocks noChangeArrowheads="1"/>
            </p:cNvSpPr>
            <p:nvPr/>
          </p:nvSpPr>
          <p:spPr bwMode="gray">
            <a:xfrm>
              <a:off x="2532062" y="5065172"/>
              <a:ext cx="508000" cy="473200"/>
            </a:xfrm>
            <a:prstGeom prst="rect">
              <a:avLst/>
            </a:prstGeom>
            <a:solidFill>
              <a:srgbClr val="EAEAEA">
                <a:alpha val="5098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4" name="Rectangle 189"/>
            <p:cNvSpPr>
              <a:spLocks noChangeArrowheads="1"/>
            </p:cNvSpPr>
            <p:nvPr/>
          </p:nvSpPr>
          <p:spPr bwMode="gray">
            <a:xfrm>
              <a:off x="600075" y="5065172"/>
              <a:ext cx="506412" cy="473200"/>
            </a:xfrm>
            <a:prstGeom prst="rect">
              <a:avLst/>
            </a:prstGeom>
            <a:solidFill>
              <a:schemeClr val="folHlink">
                <a:alpha val="5098"/>
              </a:scheme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5" name="Rectangle 190"/>
            <p:cNvSpPr>
              <a:spLocks noChangeArrowheads="1"/>
            </p:cNvSpPr>
            <p:nvPr/>
          </p:nvSpPr>
          <p:spPr bwMode="gray">
            <a:xfrm>
              <a:off x="12700" y="6573080"/>
              <a:ext cx="508000" cy="471534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6" name="Rectangle 191"/>
            <p:cNvSpPr>
              <a:spLocks noChangeArrowheads="1"/>
            </p:cNvSpPr>
            <p:nvPr/>
          </p:nvSpPr>
          <p:spPr bwMode="gray">
            <a:xfrm>
              <a:off x="1016000" y="6573080"/>
              <a:ext cx="508000" cy="471534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7" name="Rectangle 192"/>
            <p:cNvSpPr>
              <a:spLocks noChangeArrowheads="1"/>
            </p:cNvSpPr>
            <p:nvPr/>
          </p:nvSpPr>
          <p:spPr bwMode="gray">
            <a:xfrm>
              <a:off x="2112962" y="6571414"/>
              <a:ext cx="506413" cy="471534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8" name="Rectangle 194"/>
            <p:cNvSpPr>
              <a:spLocks noChangeArrowheads="1"/>
            </p:cNvSpPr>
            <p:nvPr/>
          </p:nvSpPr>
          <p:spPr bwMode="gray">
            <a:xfrm>
              <a:off x="0" y="5145150"/>
              <a:ext cx="9144000" cy="147791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89999"/>
                  </a:schemeClr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</p:grpSp>
      <p:sp>
        <p:nvSpPr>
          <p:cNvPr id="79" name="矩形 78"/>
          <p:cNvSpPr/>
          <p:nvPr/>
        </p:nvSpPr>
        <p:spPr>
          <a:xfrm>
            <a:off x="0" y="1274763"/>
            <a:ext cx="10691813" cy="1439862"/>
          </a:xfrm>
          <a:prstGeom prst="rect">
            <a:avLst/>
          </a:prstGeom>
          <a:gradFill>
            <a:gsLst>
              <a:gs pos="0">
                <a:srgbClr val="CC0000"/>
              </a:gs>
              <a:gs pos="50000">
                <a:srgbClr val="E2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8436510" y="6407151"/>
            <a:ext cx="1660839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smtClean="0">
                <a:solidFill>
                  <a:srgbClr val="595959"/>
                </a:solidFill>
                <a:latin typeface="Calibri" pitchFamily="34" charset="0"/>
              </a:rPr>
              <a:t>www.10jqka.com.cn</a:t>
            </a:r>
            <a:endParaRPr lang="zh-CN" altLang="en-US" sz="1400" smtClean="0">
              <a:solidFill>
                <a:srgbClr val="595959"/>
              </a:solidFill>
              <a:latin typeface="Calibri" pitchFamily="34" charset="0"/>
            </a:endParaRPr>
          </a:p>
        </p:txBody>
      </p:sp>
      <p:pic>
        <p:nvPicPr>
          <p:cNvPr id="81" name="图片 84" descr="同花顺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975015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1886" y="1631948"/>
            <a:ext cx="9088041" cy="857256"/>
          </a:xfrm>
          <a:prstGeom prst="rect">
            <a:avLst/>
          </a:prstGeom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7900" y="1700808"/>
            <a:ext cx="962263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2989583" y="1628800"/>
            <a:ext cx="962263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204B4-C4D2-46E4-AF74-40BBF859BC0B}" type="datetimeFigureOut">
              <a:rPr lang="zh-CN" altLang="en-US"/>
              <a:pPr>
                <a:defRPr/>
              </a:pPr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264B9-8143-4933-9614-882FFDAE91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580" y="4406901"/>
            <a:ext cx="908804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4580" y="2906713"/>
            <a:ext cx="908804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9ED56-20B8-4405-B0D2-5893EFB4F743}" type="datetimeFigureOut">
              <a:rPr lang="zh-CN" altLang="en-US"/>
              <a:pPr>
                <a:defRPr/>
              </a:pPr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6F0C6-2CA7-4EAC-A137-22FB7FD227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84" descr="同花顺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975015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7900" y="1700808"/>
            <a:ext cx="962263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591" y="1600201"/>
            <a:ext cx="4722217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35005" y="1600201"/>
            <a:ext cx="4722217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20EA1-99D9-4214-945C-AF0D446F6979}" type="datetimeFigureOut">
              <a:rPr lang="zh-CN" altLang="en-US"/>
              <a:pPr>
                <a:defRPr/>
              </a:pPr>
              <a:t>2016/1/15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86DDC-50F9-4C95-97C0-7B5AE55DC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84" descr="同花顺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975015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7900" y="1700808"/>
            <a:ext cx="962263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591" y="1535113"/>
            <a:ext cx="47240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4591" y="2174875"/>
            <a:ext cx="472407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31293" y="1535113"/>
            <a:ext cx="472593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31293" y="2174875"/>
            <a:ext cx="472593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FC36E-5B7B-4D0E-992D-11614E0307F4}" type="datetimeFigureOut">
              <a:rPr lang="zh-CN" altLang="en-US"/>
              <a:pPr>
                <a:defRPr/>
              </a:pPr>
              <a:t>2016/1/15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1DA61-2C41-4E05-AF24-12E284A16E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84" descr="同花顺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975015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7900" y="1700808"/>
            <a:ext cx="962263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545AC-8E69-45C2-9B9A-4DF4EB9205AE}" type="datetimeFigureOut">
              <a:rPr lang="zh-CN" altLang="en-US"/>
              <a:pPr>
                <a:defRPr/>
              </a:pPr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90EBE-03E4-4C32-840E-A2B4232A40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4" descr="同花顺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975015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C3D31-3C8D-461C-9725-8B1FAE15E461}" type="datetimeFigureOut">
              <a:rPr lang="zh-CN" altLang="en-US"/>
              <a:pPr>
                <a:defRPr/>
              </a:pPr>
              <a:t>2016/1/15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F382B-816B-4093-A5C0-84326B9298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84" descr="同花顺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975015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591" y="273050"/>
            <a:ext cx="351753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80202" y="273051"/>
            <a:ext cx="597702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4591" y="1435101"/>
            <a:ext cx="351753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26E5A-C59C-4075-8617-42062D82F900}" type="datetimeFigureOut">
              <a:rPr lang="zh-CN" altLang="en-US"/>
              <a:pPr>
                <a:defRPr/>
              </a:pPr>
              <a:t>2016/1/15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44DF8-6981-481C-A2E2-803753B385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84" descr="同花顺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975015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5670" y="4800600"/>
            <a:ext cx="641508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95670" y="612775"/>
            <a:ext cx="6415088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95670" y="5367338"/>
            <a:ext cx="641508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50013-E81C-4497-9603-F524D5B169F0}" type="datetimeFigureOut">
              <a:rPr lang="zh-CN" altLang="en-US"/>
              <a:pPr>
                <a:defRPr/>
              </a:pPr>
              <a:t>2016/1/15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27741-498D-41CD-BB80-34188AD972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4591" y="6356351"/>
            <a:ext cx="24947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55789FB-748B-43E5-949A-012C2BD9E370}" type="datetimeFigureOut">
              <a:rPr lang="zh-CN" altLang="en-US"/>
              <a:pPr>
                <a:defRPr/>
              </a:pPr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53036" y="6356351"/>
            <a:ext cx="33857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62466" y="6356351"/>
            <a:ext cx="24947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4D99217-9B09-46EB-91C0-EEFB86BADA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84" descr="同花顺Logo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29615"/>
            <a:ext cx="1975015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 txBox="1">
            <a:spLocks noChangeArrowheads="1"/>
          </p:cNvSpPr>
          <p:nvPr/>
        </p:nvSpPr>
        <p:spPr bwMode="auto">
          <a:xfrm>
            <a:off x="953295" y="1493838"/>
            <a:ext cx="88217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行情历史数据服务</a:t>
            </a:r>
            <a:endParaRPr lang="en-US" altLang="zh-CN" sz="4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总结报告</a:t>
            </a:r>
            <a:endParaRPr lang="en-US" altLang="zh-CN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6" name="图片 4" descr="同花顺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0357" y="3429001"/>
            <a:ext cx="2474913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48"/>
          <p:cNvSpPr txBox="1">
            <a:spLocks noChangeArrowheads="1"/>
          </p:cNvSpPr>
          <p:nvPr/>
        </p:nvSpPr>
        <p:spPr bwMode="auto">
          <a:xfrm>
            <a:off x="1" y="3780115"/>
            <a:ext cx="5850797" cy="377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276" tIns="49637" rIns="99276" bIns="49637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en-US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7" name="Text Box 135"/>
          <p:cNvSpPr txBox="1">
            <a:spLocks noChangeArrowheads="1"/>
          </p:cNvSpPr>
          <p:nvPr/>
        </p:nvSpPr>
        <p:spPr bwMode="gray">
          <a:xfrm>
            <a:off x="4146396" y="2994105"/>
            <a:ext cx="392906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项目总结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122"/>
          <p:cNvSpPr>
            <a:spLocks noChangeArrowheads="1"/>
          </p:cNvSpPr>
          <p:nvPr/>
        </p:nvSpPr>
        <p:spPr bwMode="gray">
          <a:xfrm rot="3419336">
            <a:off x="2884425" y="2766883"/>
            <a:ext cx="811755" cy="9243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070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"/>
          <p:cNvSpPr>
            <a:spLocks noChangeArrowheads="1"/>
          </p:cNvSpPr>
          <p:nvPr/>
        </p:nvSpPr>
        <p:spPr bwMode="gray">
          <a:xfrm>
            <a:off x="512396" y="908720"/>
            <a:ext cx="9516826" cy="595503"/>
          </a:xfrm>
          <a:prstGeom prst="bevel">
            <a:avLst>
              <a:gd name="adj" fmla="val 7926"/>
            </a:avLst>
          </a:prstGeom>
          <a:gradFill rotWithShape="1">
            <a:gsLst>
              <a:gs pos="0">
                <a:srgbClr val="CC0000"/>
              </a:gs>
              <a:gs pos="100000">
                <a:srgbClr val="9900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76" tIns="49637" rIns="99276" bIns="49637" anchor="ctr"/>
          <a:lstStyle/>
          <a:p>
            <a:pPr defTabSz="708342" eaLnBrk="0" hangingPunct="0">
              <a:lnSpc>
                <a:spcPct val="95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项目提交成果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19" name="内容占位符 4"/>
          <p:cNvSpPr txBox="1">
            <a:spLocks/>
          </p:cNvSpPr>
          <p:nvPr/>
        </p:nvSpPr>
        <p:spPr>
          <a:xfrm>
            <a:off x="1241722" y="1700683"/>
            <a:ext cx="7848600" cy="43926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软件需求规格说明书</a:t>
            </a:r>
          </a:p>
          <a:p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概要设计说明书</a:t>
            </a: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数据库设计报告</a:t>
            </a:r>
            <a:endParaRPr lang="zh-CN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详细设计说明书</a:t>
            </a: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历史行情数据服务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部署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手册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webServer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行情服务接口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说明书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历史行情数据服务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测试计划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历史行情服务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测试报告</a:t>
            </a:r>
            <a:endParaRPr lang="zh-CN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用户手册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Eztable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各模块源码包</a:t>
            </a:r>
          </a:p>
        </p:txBody>
      </p:sp>
    </p:spTree>
    <p:extLst>
      <p:ext uri="{BB962C8B-B14F-4D97-AF65-F5344CB8AC3E}">
        <p14:creationId xmlns:p14="http://schemas.microsoft.com/office/powerpoint/2010/main" val="14711452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512396" y="908720"/>
            <a:ext cx="9516826" cy="595503"/>
          </a:xfrm>
          <a:prstGeom prst="bevel">
            <a:avLst>
              <a:gd name="adj" fmla="val 7926"/>
            </a:avLst>
          </a:prstGeom>
          <a:gradFill rotWithShape="1">
            <a:gsLst>
              <a:gs pos="0">
                <a:srgbClr val="CC0000"/>
              </a:gs>
              <a:gs pos="100000">
                <a:srgbClr val="9900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76" tIns="49637" rIns="99276" bIns="49637" anchor="ctr"/>
          <a:lstStyle/>
          <a:p>
            <a:pPr defTabSz="708342" eaLnBrk="0" hangingPunct="0">
              <a:lnSpc>
                <a:spcPct val="95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项目综述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58725" y="1844823"/>
            <a:ext cx="8075613" cy="4608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清洗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rawdata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中的历史数据按行情源、行情种类及证券代码转换为二进制格式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数据清洗工具可对清洗后数据文件进行维护。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AppServer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restful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风格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，可响应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WebServer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子系统的请求，通过读取数据文件或共享内存的方式获取数据并返回。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提供连接数、共享内存使用率、丢包率等信息监控。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线数据定期从数据文件加载到共享内存，降低性能损耗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WebServer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提供用户身份校验、行情数据请求转发、趋势图数据下载等功能。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EzTable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工具实现数据库与二进制历史数据文件的相互导入导出。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EzTable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工具针对包含大量数据的文件进行优化，支持数据范围参数扩展，可在较短时间内完成数据的准确导入导出。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网站页面采用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技术，提供了良好的跨平台性能。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7418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/>
          <p:cNvSpPr>
            <a:spLocks noChangeArrowheads="1"/>
          </p:cNvSpPr>
          <p:nvPr/>
        </p:nvSpPr>
        <p:spPr bwMode="gray">
          <a:xfrm>
            <a:off x="512396" y="908720"/>
            <a:ext cx="9516826" cy="595503"/>
          </a:xfrm>
          <a:prstGeom prst="bevel">
            <a:avLst>
              <a:gd name="adj" fmla="val 7926"/>
            </a:avLst>
          </a:prstGeom>
          <a:gradFill rotWithShape="1">
            <a:gsLst>
              <a:gs pos="0">
                <a:srgbClr val="CC0000"/>
              </a:gs>
              <a:gs pos="100000">
                <a:srgbClr val="9900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76" tIns="49637" rIns="99276" bIns="49637" anchor="ctr"/>
          <a:lstStyle/>
          <a:p>
            <a:pPr defTabSz="708342" eaLnBrk="0" hangingPunct="0">
              <a:lnSpc>
                <a:spcPct val="95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系统设计特点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69442" y="1916832"/>
            <a:ext cx="8569325" cy="52562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可扩展性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面向接口设计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适应将来业务发展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技术上支持多服务器多进程扩展来提升处理性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能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可靠性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系统应采用成熟的系统结构、具备良好的冗余能力，能够适应用户数量的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增长。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41313" lvl="1" indent="-341313">
              <a:buFontTx/>
              <a:buChar char="•"/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可维护性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为了增加系统的可维护性，本系统中的所有子系统都有一个运行日志，日志中记录了详细的模块、源文件及行数等信息，记录日志信息的级别可以通过配置文件进行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4374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ublic\Pictures\Sample Pictures\2009729939388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6918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84" descr="ths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766" y="698976"/>
            <a:ext cx="3572279" cy="77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659001" y="5378611"/>
            <a:ext cx="5373810" cy="856787"/>
          </a:xfrm>
          <a:prstGeom prst="rect">
            <a:avLst/>
          </a:prstGeom>
          <a:noFill/>
        </p:spPr>
        <p:txBody>
          <a:bodyPr wrap="none" lIns="84851" tIns="42425" rIns="84851" bIns="4242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011" b="1" spc="46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期待与您携手合作</a:t>
            </a:r>
          </a:p>
        </p:txBody>
      </p:sp>
    </p:spTree>
    <p:extLst>
      <p:ext uri="{BB962C8B-B14F-4D97-AF65-F5344CB8AC3E}">
        <p14:creationId xmlns:p14="http://schemas.microsoft.com/office/powerpoint/2010/main" val="29836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23"/>
          <p:cNvSpPr txBox="1">
            <a:spLocks noChangeArrowheads="1"/>
          </p:cNvSpPr>
          <p:nvPr/>
        </p:nvSpPr>
        <p:spPr bwMode="gray">
          <a:xfrm>
            <a:off x="3423948" y="2636912"/>
            <a:ext cx="444223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项目总体情况介绍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124"/>
          <p:cNvSpPr txBox="1">
            <a:spLocks noChangeArrowheads="1"/>
          </p:cNvSpPr>
          <p:nvPr/>
        </p:nvSpPr>
        <p:spPr bwMode="gray">
          <a:xfrm>
            <a:off x="2497707" y="2205708"/>
            <a:ext cx="339725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22" name="Rectangle 122"/>
          <p:cNvSpPr>
            <a:spLocks noChangeArrowheads="1"/>
          </p:cNvSpPr>
          <p:nvPr/>
        </p:nvSpPr>
        <p:spPr bwMode="gray">
          <a:xfrm rot="3419336">
            <a:off x="2093508" y="2383585"/>
            <a:ext cx="811755" cy="9243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83279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ChangeArrowheads="1"/>
          </p:cNvSpPr>
          <p:nvPr/>
        </p:nvSpPr>
        <p:spPr bwMode="auto">
          <a:xfrm>
            <a:off x="883561" y="1464612"/>
            <a:ext cx="8588718" cy="56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76" tIns="49637" rIns="99276" bIns="49637" anchor="ctr"/>
          <a:lstStyle/>
          <a:p>
            <a:endParaRPr lang="zh-CN" altLang="en-US"/>
          </a:p>
        </p:txBody>
      </p:sp>
      <p:sp>
        <p:nvSpPr>
          <p:cNvPr id="15363" name="AutoShape 4"/>
          <p:cNvSpPr>
            <a:spLocks noChangeArrowheads="1"/>
          </p:cNvSpPr>
          <p:nvPr/>
        </p:nvSpPr>
        <p:spPr bwMode="gray">
          <a:xfrm>
            <a:off x="714644" y="1184649"/>
            <a:ext cx="9516826" cy="595503"/>
          </a:xfrm>
          <a:prstGeom prst="bevel">
            <a:avLst>
              <a:gd name="adj" fmla="val 7926"/>
            </a:avLst>
          </a:prstGeom>
          <a:gradFill rotWithShape="1">
            <a:gsLst>
              <a:gs pos="0">
                <a:srgbClr val="CC0000"/>
              </a:gs>
              <a:gs pos="100000">
                <a:srgbClr val="9900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76" tIns="49637" rIns="99276" bIns="49637" anchor="ctr"/>
          <a:lstStyle/>
          <a:p>
            <a:pPr defTabSz="708342" eaLnBrk="0" hangingPunct="0">
              <a:lnSpc>
                <a:spcPct val="95000"/>
              </a:lnSpc>
            </a:pPr>
            <a:r>
              <a:rPr lang="en-US" altLang="zh-CN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714646" y="1254252"/>
            <a:ext cx="9514971" cy="40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276" tIns="49637" rIns="99276" bIns="49637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数据流图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15368" name="Text Box 18"/>
          <p:cNvSpPr txBox="1">
            <a:spLocks noChangeArrowheads="1"/>
          </p:cNvSpPr>
          <p:nvPr/>
        </p:nvSpPr>
        <p:spPr bwMode="auto">
          <a:xfrm>
            <a:off x="883561" y="5674900"/>
            <a:ext cx="5641045" cy="377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276" tIns="49637" rIns="99276" bIns="49637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en-US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9284" name="Oval 132"/>
          <p:cNvSpPr>
            <a:spLocks noChangeArrowheads="1"/>
          </p:cNvSpPr>
          <p:nvPr/>
        </p:nvSpPr>
        <p:spPr bwMode="auto">
          <a:xfrm>
            <a:off x="6860580" y="4341591"/>
            <a:ext cx="588422" cy="491870"/>
          </a:xfrm>
          <a:prstGeom prst="ellipse">
            <a:avLst/>
          </a:prstGeom>
          <a:gradFill rotWithShape="1">
            <a:gsLst>
              <a:gs pos="0">
                <a:schemeClr val="bg1">
                  <a:alpha val="80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9276" tIns="49637" rIns="99276" bIns="49637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06918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210" name="Picture 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491" y="2204863"/>
            <a:ext cx="8147863" cy="397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23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AutoShape 4"/>
          <p:cNvSpPr>
            <a:spLocks noChangeArrowheads="1"/>
          </p:cNvSpPr>
          <p:nvPr/>
        </p:nvSpPr>
        <p:spPr bwMode="gray">
          <a:xfrm>
            <a:off x="512396" y="1184648"/>
            <a:ext cx="9516826" cy="595503"/>
          </a:xfrm>
          <a:prstGeom prst="bevel">
            <a:avLst>
              <a:gd name="adj" fmla="val 7926"/>
            </a:avLst>
          </a:prstGeom>
          <a:gradFill rotWithShape="1">
            <a:gsLst>
              <a:gs pos="0">
                <a:srgbClr val="CC0000"/>
              </a:gs>
              <a:gs pos="100000">
                <a:srgbClr val="9900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76" tIns="49637" rIns="99276" bIns="49637" anchor="ctr"/>
          <a:lstStyle/>
          <a:p>
            <a:pPr defTabSz="708342" eaLnBrk="0" hangingPunct="0">
              <a:lnSpc>
                <a:spcPct val="95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项目目标及达成情况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4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680196"/>
              </p:ext>
            </p:extLst>
          </p:nvPr>
        </p:nvGraphicFramePr>
        <p:xfrm>
          <a:off x="1086840" y="2065807"/>
          <a:ext cx="8291514" cy="4127989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903960"/>
                <a:gridCol w="1228284"/>
                <a:gridCol w="2278700"/>
                <a:gridCol w="2880570"/>
              </a:tblGrid>
              <a:tr h="4883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目标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优先级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目标达成判定标准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302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达成情况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13717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完成软件需求规格说明书中</a:t>
                      </a:r>
                      <a:r>
                        <a:rPr lang="zh-CN" sz="18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功能需求</a:t>
                      </a:r>
                      <a:r>
                        <a:rPr lang="zh-CN" altLang="en-US" sz="18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软件发布版本通过集成测试和验收测试，无重大缺陷。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用例最终通过率为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99.47%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行情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测试数据准确性完全通过。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行情历史数据导入及还原完全通过。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224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性能达到规定</a:t>
                      </a:r>
                      <a:r>
                        <a:rPr lang="zh-CN" sz="18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指标</a:t>
                      </a:r>
                      <a:r>
                        <a:rPr lang="zh-CN" altLang="en-US" sz="18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中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性能测试结果达到规定的指标。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性能测试中可达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2000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并发、可使用扩展服务器方式获取更高性能。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224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产品及时</a:t>
                      </a:r>
                      <a:r>
                        <a:rPr lang="zh-CN" sz="18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交付</a:t>
                      </a:r>
                      <a:r>
                        <a:rPr lang="zh-CN" altLang="en-US" sz="18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按时通过每一阶段里程碑。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302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按时达成，与计划相比几无偏差。</a:t>
                      </a:r>
                      <a:endParaRPr lang="zh-CN" altLang="zh-CN" sz="180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7224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文档严谨完整，便于后续维护。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交付物通过评审。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302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所有交付物均通过评审。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44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/>
          <p:cNvSpPr>
            <a:spLocks noChangeArrowheads="1"/>
          </p:cNvSpPr>
          <p:nvPr/>
        </p:nvSpPr>
        <p:spPr bwMode="gray">
          <a:xfrm>
            <a:off x="512396" y="908720"/>
            <a:ext cx="9516826" cy="595503"/>
          </a:xfrm>
          <a:prstGeom prst="bevel">
            <a:avLst>
              <a:gd name="adj" fmla="val 7926"/>
            </a:avLst>
          </a:prstGeom>
          <a:gradFill rotWithShape="1">
            <a:gsLst>
              <a:gs pos="0">
                <a:srgbClr val="CC0000"/>
              </a:gs>
              <a:gs pos="100000">
                <a:srgbClr val="9900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76" tIns="49637" rIns="99276" bIns="49637" anchor="ctr"/>
          <a:lstStyle/>
          <a:p>
            <a:pPr defTabSz="708342" eaLnBrk="0" hangingPunct="0">
              <a:lnSpc>
                <a:spcPct val="95000"/>
              </a:lnSpc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项目范围及完成情况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73705"/>
              </p:ext>
            </p:extLst>
          </p:nvPr>
        </p:nvGraphicFramePr>
        <p:xfrm>
          <a:off x="953419" y="1628801"/>
          <a:ext cx="8568952" cy="4909037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989220"/>
                <a:gridCol w="4590510"/>
                <a:gridCol w="1989222"/>
              </a:tblGrid>
              <a:tr h="652221">
                <a:tc>
                  <a:txBody>
                    <a:bodyPr/>
                    <a:lstStyle/>
                    <a:p>
                      <a:pPr marL="0" algn="ctr" defTabSz="914302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/>
                        <a:t>子系统名称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0" algn="ctr" defTabSz="914302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/>
                        <a:t>主要业务功能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完成情况</a:t>
                      </a:r>
                      <a:endParaRPr lang="zh-CN" altLang="en-US" sz="1800" dirty="0"/>
                    </a:p>
                  </a:txBody>
                  <a:tcPr marL="91436" marR="91436" marT="45723" marB="45723" anchor="ctr"/>
                </a:tc>
              </a:tr>
              <a:tr h="13133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数据清洗</a:t>
                      </a:r>
                      <a:endParaRPr lang="zh-CN" sz="12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将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rawdata</a:t>
                      </a: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中的历史数据按行情源、行情种类及证券代码转换为二进制格式文件。对清洗后的二进制格式历史数据文件进行维护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0" algn="just" defTabSz="914302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完成</a:t>
                      </a:r>
                      <a:endParaRPr lang="zh-CN" altLang="en-US" sz="16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36" marR="91436" marT="45723" marB="45723" anchor="ctr"/>
                </a:tc>
              </a:tr>
              <a:tr h="12375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数据</a:t>
                      </a:r>
                      <a:r>
                        <a:rPr lang="zh-CN" altLang="en-US" sz="16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解析子</a:t>
                      </a:r>
                      <a:r>
                        <a:rPr lang="zh-CN" sz="16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系统</a:t>
                      </a:r>
                      <a:r>
                        <a:rPr lang="en-US" sz="16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Appserver</a:t>
                      </a:r>
                      <a:r>
                        <a:rPr lang="en-US" sz="16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提供的历史数据包括各种粒度的分钟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K</a:t>
                      </a: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线、日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K</a:t>
                      </a: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线和走势；快照、逐笔成交和虚拟集合竞价。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App server</a:t>
                      </a: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提供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RESTful</a:t>
                      </a: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风格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JSON</a:t>
                      </a: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格式的数据接口。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0" algn="just" defTabSz="914302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完成</a:t>
                      </a:r>
                      <a:endParaRPr lang="zh-CN" altLang="en-US" sz="16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36" marR="91436" marT="45723" marB="45723" anchor="ctr"/>
                </a:tc>
              </a:tr>
              <a:tr h="9743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数据转发</a:t>
                      </a:r>
                      <a:r>
                        <a:rPr lang="zh-CN" sz="16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子系统</a:t>
                      </a:r>
                      <a:r>
                        <a:rPr lang="en-US" sz="16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Webserver</a:t>
                      </a:r>
                      <a:r>
                        <a:rPr lang="en-US" sz="16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Web server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将用户请求转发至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Appserver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，并获得行情数据，同时提供数据下载等用户功能。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302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完成</a:t>
                      </a:r>
                    </a:p>
                  </a:txBody>
                  <a:tcPr marL="91436" marR="91436" marT="45723" marB="45723" anchor="ctr"/>
                </a:tc>
              </a:tr>
              <a:tr h="719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数据转储</a:t>
                      </a:r>
                      <a:r>
                        <a:rPr lang="zh-CN" sz="16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子系统</a:t>
                      </a:r>
                      <a:r>
                        <a:rPr lang="en-US" sz="16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EzTable</a:t>
                      </a:r>
                      <a:r>
                        <a:rPr lang="en-US" sz="16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实现数据库与二进制文件的相互导入。每日收盘后，需要将二进制形式的历史数据导入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EzTable</a:t>
                      </a: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302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完成</a:t>
                      </a:r>
                    </a:p>
                  </a:txBody>
                  <a:tcPr marL="91436" marR="91436" marT="45723" marB="4572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04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134"/>
          <p:cNvSpPr txBox="1">
            <a:spLocks noChangeArrowheads="1"/>
          </p:cNvSpPr>
          <p:nvPr/>
        </p:nvSpPr>
        <p:spPr bwMode="gray">
          <a:xfrm>
            <a:off x="3977754" y="2902548"/>
            <a:ext cx="387798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项目过程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数据分析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122"/>
          <p:cNvSpPr>
            <a:spLocks noChangeArrowheads="1"/>
          </p:cNvSpPr>
          <p:nvPr/>
        </p:nvSpPr>
        <p:spPr bwMode="gray">
          <a:xfrm rot="3419336">
            <a:off x="2668401" y="2622865"/>
            <a:ext cx="811755" cy="9243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3886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4"/>
          <p:cNvSpPr>
            <a:spLocks noChangeArrowheads="1"/>
          </p:cNvSpPr>
          <p:nvPr/>
        </p:nvSpPr>
        <p:spPr bwMode="gray">
          <a:xfrm>
            <a:off x="512396" y="908720"/>
            <a:ext cx="9516826" cy="595503"/>
          </a:xfrm>
          <a:prstGeom prst="bevel">
            <a:avLst>
              <a:gd name="adj" fmla="val 7926"/>
            </a:avLst>
          </a:prstGeom>
          <a:gradFill rotWithShape="1">
            <a:gsLst>
              <a:gs pos="0">
                <a:srgbClr val="CC0000"/>
              </a:gs>
              <a:gs pos="100000">
                <a:srgbClr val="9900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76" tIns="49637" rIns="99276" bIns="49637" anchor="ctr"/>
          <a:lstStyle/>
          <a:p>
            <a:pPr defTabSz="708342" eaLnBrk="0" hangingPunct="0">
              <a:lnSpc>
                <a:spcPct val="95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工作量分布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433370"/>
              </p:ext>
            </p:extLst>
          </p:nvPr>
        </p:nvGraphicFramePr>
        <p:xfrm>
          <a:off x="585801" y="1628800"/>
          <a:ext cx="9370015" cy="4752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27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>
          <a:xfrm>
            <a:off x="737394" y="1700808"/>
            <a:ext cx="8291513" cy="43608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本次开发共产生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31856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LOC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代码，其中有效代码为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24332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行。编码阶段共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165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人天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，全生命周期共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440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人天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纯编码阶段生产率为：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147.47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LOC/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人天；全生命周期生产率为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55.3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LOC/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人天。</a:t>
            </a:r>
          </a:p>
          <a:p>
            <a:pPr lvl="1">
              <a:buFontTx/>
              <a:buNone/>
            </a:pPr>
            <a:endParaRPr lang="en-US" altLang="zh-CN" dirty="0" smtClean="0"/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gray">
          <a:xfrm>
            <a:off x="512396" y="908720"/>
            <a:ext cx="9516826" cy="595503"/>
          </a:xfrm>
          <a:prstGeom prst="bevel">
            <a:avLst>
              <a:gd name="adj" fmla="val 7926"/>
            </a:avLst>
          </a:prstGeom>
          <a:gradFill rotWithShape="1">
            <a:gsLst>
              <a:gs pos="0">
                <a:srgbClr val="CC0000"/>
              </a:gs>
              <a:gs pos="100000">
                <a:srgbClr val="9900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76" tIns="49637" rIns="99276" bIns="49637" anchor="ctr"/>
          <a:lstStyle/>
          <a:p>
            <a:pPr defTabSz="708342" eaLnBrk="0" hangingPunct="0">
              <a:lnSpc>
                <a:spcPct val="95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生产率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66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>
          <a:xfrm>
            <a:off x="1086841" y="1804441"/>
            <a:ext cx="8291513" cy="43608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本次开发共发现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个问题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风险。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个风险得到有效控制。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个问题经过协调解决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风险转为问题最终解决。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gray">
          <a:xfrm>
            <a:off x="512396" y="908720"/>
            <a:ext cx="9516826" cy="595503"/>
          </a:xfrm>
          <a:prstGeom prst="bevel">
            <a:avLst>
              <a:gd name="adj" fmla="val 7926"/>
            </a:avLst>
          </a:prstGeom>
          <a:gradFill rotWithShape="1">
            <a:gsLst>
              <a:gs pos="0">
                <a:srgbClr val="CC0000"/>
              </a:gs>
              <a:gs pos="100000">
                <a:srgbClr val="9900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76" tIns="49637" rIns="99276" bIns="49637" anchor="ctr"/>
          <a:lstStyle/>
          <a:p>
            <a:pPr defTabSz="708342" eaLnBrk="0" hangingPunct="0">
              <a:lnSpc>
                <a:spcPct val="95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风险控制成果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99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bg1"/>
          </a:solidFill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31392</TotalTime>
  <Words>768</Words>
  <Application>Microsoft Office PowerPoint</Application>
  <PresentationFormat>自定义</PresentationFormat>
  <Paragraphs>101</Paragraphs>
  <Slides>14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guohongbo</dc:creator>
  <cp:lastModifiedBy>Administrator</cp:lastModifiedBy>
  <cp:revision>775</cp:revision>
  <dcterms:created xsi:type="dcterms:W3CDTF">2010-02-08T08:56:44Z</dcterms:created>
  <dcterms:modified xsi:type="dcterms:W3CDTF">2016-01-15T07:02:27Z</dcterms:modified>
</cp:coreProperties>
</file>