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5" r:id="rId5"/>
    <p:sldId id="274" r:id="rId6"/>
    <p:sldId id="280" r:id="rId7"/>
    <p:sldId id="301" r:id="rId8"/>
    <p:sldId id="286" r:id="rId9"/>
    <p:sldId id="273" r:id="rId10"/>
    <p:sldId id="277" r:id="rId11"/>
    <p:sldId id="276" r:id="rId12"/>
    <p:sldId id="283" r:id="rId13"/>
    <p:sldId id="299" r:id="rId14"/>
    <p:sldId id="298" r:id="rId15"/>
    <p:sldId id="278" r:id="rId16"/>
    <p:sldId id="260" r:id="rId17"/>
    <p:sldId id="261" r:id="rId18"/>
    <p:sldId id="262" r:id="rId19"/>
    <p:sldId id="267" r:id="rId20"/>
    <p:sldId id="265" r:id="rId21"/>
    <p:sldId id="268" r:id="rId22"/>
    <p:sldId id="264" r:id="rId23"/>
    <p:sldId id="266" r:id="rId24"/>
    <p:sldId id="296" r:id="rId25"/>
    <p:sldId id="279" r:id="rId26"/>
    <p:sldId id="270" r:id="rId27"/>
    <p:sldId id="281" r:id="rId28"/>
    <p:sldId id="289" r:id="rId29"/>
    <p:sldId id="290" r:id="rId30"/>
    <p:sldId id="285" r:id="rId31"/>
    <p:sldId id="282" r:id="rId32"/>
    <p:sldId id="284" r:id="rId33"/>
    <p:sldId id="292" r:id="rId34"/>
    <p:sldId id="288" r:id="rId35"/>
    <p:sldId id="295" r:id="rId36"/>
    <p:sldId id="297" r:id="rId37"/>
    <p:sldId id="302" r:id="rId38"/>
    <p:sldId id="291" r:id="rId39"/>
    <p:sldId id="293" r:id="rId40"/>
    <p:sldId id="294" r:id="rId41"/>
    <p:sldId id="28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10" autoAdjust="0"/>
    <p:restoredTop sz="94708" autoAdjust="0"/>
  </p:normalViewPr>
  <p:slideViewPr>
    <p:cSldViewPr>
      <p:cViewPr varScale="1">
        <p:scale>
          <a:sx n="68" d="100"/>
          <a:sy n="68" d="100"/>
        </p:scale>
        <p:origin x="-14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61/admi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991489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" TargetMode="External"/><Relationship Id="rId2" Type="http://schemas.openxmlformats.org/officeDocument/2006/relationships/hyperlink" Target="https://ho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st:port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bsnyderblog.blogspot.com/2010/01/how-to-use-automatic-failover" TargetMode="External"/><Relationship Id="rId3" Type="http://schemas.openxmlformats.org/officeDocument/2006/relationships/hyperlink" Target="http://www.iteye.com/topic/426226" TargetMode="External"/><Relationship Id="rId7" Type="http://schemas.openxmlformats.org/officeDocument/2006/relationships/hyperlink" Target="http://blog.csdn.net/yczz/article/details/6384499" TargetMode="External"/><Relationship Id="rId2" Type="http://schemas.openxmlformats.org/officeDocument/2006/relationships/hyperlink" Target="http://tzj163.blog.163.com/blog/static/1096116792010876314849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comm.iteye.com/blog/topic?page=2&amp;show_full=true" TargetMode="External"/><Relationship Id="rId5" Type="http://schemas.openxmlformats.org/officeDocument/2006/relationships/hyperlink" Target="http://netcomm.iteye.com/blog/421656" TargetMode="External"/><Relationship Id="rId4" Type="http://schemas.openxmlformats.org/officeDocument/2006/relationships/hyperlink" Target="http://blog.163.com/xiechunhao@126/blog/static/11041138320108137175880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学习交流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声明：此文档是我在学习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消息机制时找到的，个人认为比较经典，但寻找的比较艰辛，可能文库里标题不够吸引，为方便大家以后学习好找，我将标题该成更容易找的关键字，同时混点积分，出于学习目的。</a:t>
            </a:r>
            <a:endParaRPr lang="en-US" altLang="zh-CN" smtClean="0"/>
          </a:p>
          <a:p>
            <a:r>
              <a:rPr lang="zh-CN" altLang="en-US" smtClean="0"/>
              <a:t>关于转载或其他经济利益与原作者发生矛盾的与我本人无关。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生产者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MessageProducer 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消费者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MessageConsumer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 jms</a:t>
            </a:r>
            <a:r>
              <a:rPr lang="zh-CN" altLang="en-US" sz="2200" smtClean="0"/>
              <a:t>消息包括消息头和消息体以及其它的扩展属性。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JMS</a:t>
            </a:r>
            <a:r>
              <a:rPr lang="zh-CN" altLang="en-US" sz="2200" smtClean="0"/>
              <a:t>定义的消息类型有</a:t>
            </a:r>
            <a:r>
              <a:rPr lang="en-US" altLang="zh-CN" sz="2200" smtClean="0"/>
              <a:t>TextMessage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MapMessage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BytesMessage</a:t>
            </a:r>
            <a:r>
              <a:rPr lang="zh-CN" altLang="en-US" sz="2200" smtClean="0"/>
              <a:t>、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StreamMessage</a:t>
            </a:r>
            <a:r>
              <a:rPr lang="zh-CN" altLang="en-US" sz="2200" smtClean="0"/>
              <a:t>和</a:t>
            </a:r>
            <a:r>
              <a:rPr lang="en-US" altLang="zh-CN" sz="2200" smtClean="0"/>
              <a:t>ObjectMessage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目的地</a:t>
            </a:r>
            <a:r>
              <a:rPr lang="zh-CN" altLang="en-US" sz="2200" smtClean="0"/>
              <a:t>：</a:t>
            </a:r>
            <a:r>
              <a:rPr lang="en-US" altLang="zh-CN" sz="2200" smtClean="0"/>
              <a:t>Destination</a:t>
            </a:r>
            <a:r>
              <a:rPr lang="zh-CN" altLang="en-US" sz="2200" smtClean="0"/>
              <a:t>，</a:t>
            </a:r>
            <a:r>
              <a:rPr lang="zh-CN" altLang="zh-CN" sz="2200" smtClean="0"/>
              <a:t>消息的目的地</a:t>
            </a:r>
            <a:r>
              <a:rPr lang="zh-CN" altLang="en-US" sz="2200" smtClean="0"/>
              <a:t>，是用来指定生产的消息的目标和它消费的消息的来源的对象。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消息队列</a:t>
            </a:r>
            <a:r>
              <a:rPr lang="zh-CN" altLang="en-US" sz="2200" smtClean="0"/>
              <a:t>：</a:t>
            </a:r>
            <a:r>
              <a:rPr lang="en-US" altLang="zh-CN" sz="2200" smtClean="0"/>
              <a:t>Queue </a:t>
            </a:r>
            <a:r>
              <a:rPr lang="zh-CN" altLang="en-US" sz="2200" smtClean="0"/>
              <a:t>点对点的消息队列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消息主题</a:t>
            </a:r>
            <a:r>
              <a:rPr lang="zh-CN" altLang="en-US" sz="2200" smtClean="0"/>
              <a:t>：</a:t>
            </a:r>
            <a:r>
              <a:rPr lang="en-US" altLang="zh-CN" sz="2200" smtClean="0"/>
              <a:t>Tipic </a:t>
            </a:r>
            <a:r>
              <a:rPr lang="zh-CN" altLang="en-US" sz="2200" smtClean="0"/>
              <a:t>发布订阅的消息队列</a:t>
            </a:r>
            <a:endParaRPr lang="en-US" altLang="zh-CN" sz="2200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消息发送时序图</a:t>
            </a:r>
            <a:endParaRPr lang="zh-CN" altLang="en-US"/>
          </a:p>
        </p:txBody>
      </p:sp>
      <p:pic>
        <p:nvPicPr>
          <p:cNvPr id="4" name="内容占位符 3" descr="jms消息时序图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239" y="1340768"/>
            <a:ext cx="8494233" cy="5268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Jms</a:t>
            </a:r>
            <a:r>
              <a:rPr lang="zh-CN" altLang="en-US" sz="2000" smtClean="0"/>
              <a:t>消息发送开发流程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300" smtClean="0"/>
              <a:t>1</a:t>
            </a:r>
            <a:r>
              <a:rPr lang="zh-CN" altLang="en-US" sz="1300" smtClean="0"/>
              <a:t>、生产者（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ProducerTool.java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1.1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1.2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在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的基础上创建一个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，同时设置是否支持事务和</a:t>
            </a:r>
            <a:r>
              <a:rPr lang="en-US" altLang="zh-CN" sz="1300" smtClean="0"/>
              <a:t>ACKNOWLEDGE</a:t>
            </a:r>
            <a:r>
              <a:rPr lang="zh-CN" altLang="en-US" sz="1300" smtClean="0"/>
              <a:t>标识。</a:t>
            </a:r>
          </a:p>
          <a:p>
            <a:pPr>
              <a:buNone/>
            </a:pPr>
            <a:r>
              <a:rPr lang="en-US" altLang="zh-CN" sz="1300" smtClean="0"/>
              <a:t>	1.3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对象：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需指定其对应的主题（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）名称，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将根据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来发送</a:t>
            </a:r>
            <a:r>
              <a:rPr lang="en-US" altLang="zh-CN" sz="1300" smtClean="0"/>
              <a:t>/</a:t>
            </a:r>
            <a:r>
              <a:rPr lang="zh-CN" altLang="en-US" sz="1300" smtClean="0"/>
              <a:t>接收对应的消息。</a:t>
            </a:r>
          </a:p>
          <a:p>
            <a:pPr>
              <a:buNone/>
            </a:pPr>
            <a:r>
              <a:rPr lang="en-US" altLang="zh-CN" sz="1300" smtClean="0"/>
              <a:t>	1.4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对象，同时设置其持久模式。</a:t>
            </a:r>
          </a:p>
          <a:p>
            <a:pPr>
              <a:buNone/>
            </a:pPr>
            <a:r>
              <a:rPr lang="en-US" altLang="zh-CN" sz="1300" smtClean="0"/>
              <a:t>	1.5 </a:t>
            </a:r>
            <a:r>
              <a:rPr lang="zh-CN" altLang="en-US" sz="1300" smtClean="0"/>
              <a:t>发送消息到队列（</a:t>
            </a:r>
            <a:r>
              <a:rPr lang="en-US" altLang="zh-CN" sz="1300" smtClean="0"/>
              <a:t>Queue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封装</a:t>
            </a:r>
            <a:r>
              <a:rPr lang="en-US" altLang="zh-CN" sz="1300" smtClean="0"/>
              <a:t>TextMessage</a:t>
            </a:r>
            <a:r>
              <a:rPr lang="zh-CN" altLang="en-US" sz="1300" smtClean="0"/>
              <a:t>消息，使用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的</a:t>
            </a:r>
            <a:r>
              <a:rPr lang="en-US" altLang="zh-CN" sz="1300" smtClean="0"/>
              <a:t>send</a:t>
            </a:r>
            <a:r>
              <a:rPr lang="zh-CN" altLang="en-US" sz="1300" smtClean="0"/>
              <a:t>方法将消息发送出去。</a:t>
            </a:r>
          </a:p>
          <a:p>
            <a:pPr>
              <a:buNone/>
            </a:pPr>
            <a:r>
              <a:rPr lang="en-US" altLang="zh-CN" sz="1300" smtClean="0"/>
              <a:t>2</a:t>
            </a:r>
            <a:r>
              <a:rPr lang="zh-CN" altLang="en-US" sz="1300" smtClean="0"/>
              <a:t>、消费者（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ConsumerTool.java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2.1 </a:t>
            </a:r>
            <a:r>
              <a:rPr lang="zh-CN" altLang="en-US" sz="1300" smtClean="0"/>
              <a:t>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消费者类必须实现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接口，然后在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方法中监听消息的到达并处理。</a:t>
            </a:r>
          </a:p>
          <a:p>
            <a:pPr>
              <a:buNone/>
            </a:pPr>
            <a:r>
              <a:rPr lang="en-US" altLang="zh-CN" sz="1300" smtClean="0"/>
              <a:t>	2.2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，如果是</a:t>
            </a:r>
            <a:r>
              <a:rPr lang="en-US" altLang="zh-CN" sz="1300" smtClean="0"/>
              <a:t>durable</a:t>
            </a:r>
            <a:r>
              <a:rPr lang="zh-CN" altLang="en-US" sz="1300" smtClean="0"/>
              <a:t>模式，还需要给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设置一个</a:t>
            </a:r>
            <a:r>
              <a:rPr lang="en-US" altLang="zh-CN" sz="1300" smtClean="0"/>
              <a:t>clientId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和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2.4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replyProducer【</a:t>
            </a:r>
            <a:r>
              <a:rPr lang="zh-CN" altLang="en-US" sz="1300" smtClean="0"/>
              <a:t>可选</a:t>
            </a:r>
            <a:r>
              <a:rPr lang="en-US" altLang="zh-CN" sz="1300" smtClean="0"/>
              <a:t>】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可以用来将消息处理结果发送给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2.5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：</a:t>
            </a:r>
            <a:r>
              <a:rPr lang="en-US" altLang="zh-CN" sz="1300" smtClean="0"/>
              <a:t> 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对象。</a:t>
            </a:r>
          </a:p>
          <a:p>
            <a:pPr>
              <a:buNone/>
            </a:pPr>
            <a:r>
              <a:rPr lang="en-US" altLang="zh-CN" sz="1300" smtClean="0"/>
              <a:t>	2.6 </a:t>
            </a:r>
            <a:r>
              <a:rPr lang="zh-CN" altLang="en-US" sz="1300" smtClean="0"/>
              <a:t>消费</a:t>
            </a:r>
            <a:r>
              <a:rPr lang="en-US" altLang="zh-CN" sz="1300" smtClean="0"/>
              <a:t>message</a:t>
            </a:r>
            <a:r>
              <a:rPr lang="zh-CN" altLang="en-US" sz="1300" smtClean="0"/>
              <a:t>：</a:t>
            </a:r>
            <a:endParaRPr lang="en-US" altLang="zh-CN" sz="1300" smtClean="0"/>
          </a:p>
          <a:p>
            <a:pPr>
              <a:buNone/>
            </a:pPr>
            <a:r>
              <a:rPr lang="en-US" altLang="zh-CN" sz="1300" smtClean="0"/>
              <a:t>	 </a:t>
            </a:r>
            <a:r>
              <a:rPr lang="zh-CN" altLang="en-US" sz="1300" smtClean="0"/>
              <a:t>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方法中接收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发送过来的消息进行处理，并可以通过</a:t>
            </a:r>
            <a:r>
              <a:rPr lang="en-US" altLang="zh-CN" sz="1300" smtClean="0"/>
              <a:t>replyProducer</a:t>
            </a:r>
            <a:r>
              <a:rPr lang="zh-CN" altLang="en-US" sz="1300" smtClean="0"/>
              <a:t>反馈信息给</a:t>
            </a:r>
            <a:r>
              <a:rPr lang="en-US" altLang="zh-CN" sz="1300" smtClean="0"/>
              <a:t>producer</a:t>
            </a:r>
          </a:p>
          <a:p>
            <a:endParaRPr lang="zh-CN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消息订阅者流程图</a:t>
            </a:r>
            <a:endParaRPr lang="zh-CN" altLang="en-US"/>
          </a:p>
        </p:txBody>
      </p:sp>
      <p:pic>
        <p:nvPicPr>
          <p:cNvPr id="4" name="内容占位符 3" descr="（订阅）端的简单实现过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2863" y="1600200"/>
            <a:ext cx="32982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400" b="1" smtClean="0"/>
              <a:t>JMS</a:t>
            </a:r>
            <a:r>
              <a:rPr lang="zh-CN" altLang="en-US" sz="2400" b="1" smtClean="0"/>
              <a:t>消息的事务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smtClean="0"/>
              <a:t>1.</a:t>
            </a:r>
            <a:r>
              <a:rPr lang="zh-CN" altLang="en-US" sz="2000" b="1" smtClean="0"/>
              <a:t>创建事务</a:t>
            </a:r>
            <a:r>
              <a:rPr lang="en-US" altLang="zh-CN" sz="2000" b="1" smtClean="0"/>
              <a:t>createSession(paramA,paramB);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是设置事务的，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设置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（应答模式）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的值可为</a:t>
            </a:r>
            <a:r>
              <a:rPr lang="en-US" altLang="zh-CN" sz="1400" smtClean="0"/>
              <a:t>Session.AUTO_ACKNOWLEDGE</a:t>
            </a:r>
            <a:r>
              <a:rPr lang="zh-CN" altLang="en-US" sz="1400" smtClean="0"/>
              <a:t>，</a:t>
            </a:r>
            <a:r>
              <a:rPr lang="en-US" altLang="zh-CN" sz="1400" smtClean="0"/>
              <a:t>Session.CLIENT_ACKNOWLEDGE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DUPS_OK_ACKNOWLEDGE</a:t>
            </a:r>
            <a:r>
              <a:rPr lang="zh-CN" altLang="en-US" sz="1400" smtClean="0"/>
              <a:t>其中一个。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b="1" smtClean="0"/>
              <a:t>2.</a:t>
            </a:r>
            <a:r>
              <a:rPr lang="zh-CN" altLang="en-US" sz="2000" b="1" smtClean="0"/>
              <a:t>事务的应答确认</a:t>
            </a:r>
          </a:p>
          <a:p>
            <a:pPr>
              <a:buNone/>
            </a:pPr>
            <a:r>
              <a:rPr lang="en-US" altLang="zh-CN" sz="1400" smtClean="0"/>
              <a:t>A</a:t>
            </a:r>
            <a:r>
              <a:rPr lang="zh-CN" altLang="en-US" sz="1400" smtClean="0"/>
              <a:t>）</a:t>
            </a: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paramB</a:t>
            </a:r>
            <a:r>
              <a:rPr lang="zh-CN" altLang="en-US" sz="1400" smtClean="0"/>
              <a:t>的值忽略， 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被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服务器设置 </a:t>
            </a:r>
            <a:r>
              <a:rPr lang="en-US" altLang="zh-CN" sz="1400" smtClean="0"/>
              <a:t>SESSION_TRANSACTED 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当一个事务被提交的时候，消息确认就会自动发生。</a:t>
            </a:r>
          </a:p>
          <a:p>
            <a:pPr>
              <a:buNone/>
            </a:pPr>
            <a:r>
              <a:rPr lang="en-US" altLang="zh-CN" sz="1400" smtClean="0"/>
              <a:t>B</a:t>
            </a:r>
            <a:r>
              <a:rPr lang="zh-CN" altLang="en-US" sz="1400" smtClean="0"/>
              <a:t>）</a:t>
            </a:r>
            <a:r>
              <a:rPr lang="en-US" altLang="zh-CN" sz="1400" smtClean="0"/>
              <a:t> 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Session.AUTO_ACKNOWLEDGE</a:t>
            </a:r>
            <a:r>
              <a:rPr lang="zh-CN" altLang="en-US" sz="1400" smtClean="0"/>
              <a:t>为自动确认，当客户成功的从</a:t>
            </a:r>
            <a:r>
              <a:rPr lang="en-US" altLang="zh-CN" sz="1400" smtClean="0"/>
              <a:t>receive</a:t>
            </a:r>
            <a:r>
              <a:rPr lang="zh-CN" altLang="en-US" sz="1400" smtClean="0"/>
              <a:t>方法返回的时候，或者从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MessageListener.onMessage</a:t>
            </a:r>
            <a:r>
              <a:rPr lang="zh-CN" altLang="en-US" sz="1400" smtClean="0"/>
              <a:t>方法成功返回的时候，会话自动确认客户收到的消息。</a:t>
            </a:r>
          </a:p>
          <a:p>
            <a:pPr>
              <a:buNone/>
            </a:pPr>
            <a:r>
              <a:rPr lang="en-US" altLang="zh-CN" sz="1400" smtClean="0"/>
              <a:t>Session.CLIENT_ACKNOWLEDGE </a:t>
            </a:r>
            <a:r>
              <a:rPr lang="zh-CN" altLang="en-US" sz="1400" smtClean="0"/>
              <a:t>为客户端确认。客户端接收到消息后，必须调用</a:t>
            </a:r>
            <a:r>
              <a:rPr lang="en-US" altLang="zh-CN" sz="1400" smtClean="0"/>
              <a:t>javax.jms.Message</a:t>
            </a:r>
            <a:r>
              <a:rPr lang="zh-CN" altLang="en-US" sz="1400" smtClean="0"/>
              <a:t>的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acknowledge</a:t>
            </a:r>
            <a:r>
              <a:rPr lang="zh-CN" altLang="en-US" sz="1400" smtClean="0"/>
              <a:t>方法。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服务器才会删除消息。（默认是批量确认）</a:t>
            </a:r>
          </a:p>
          <a:p>
            <a:pPr>
              <a:buNone/>
            </a:pPr>
            <a:r>
              <a:rPr lang="en-US" altLang="zh-CN" sz="1400" smtClean="0"/>
              <a:t>DUPS_OK_ACKNOWLEDGE </a:t>
            </a:r>
            <a:r>
              <a:rPr lang="zh-CN" altLang="en-US" sz="1400" smtClean="0"/>
              <a:t>允许副本的确认模式。一旦接收方应用程序的方法调用从处理消息处返回，会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话对象就会确认消息的接收，而且允许重复确认。如果是重复的消息，那么</a:t>
            </a:r>
            <a:r>
              <a:rPr lang="en-US" altLang="zh-CN" sz="1400" smtClean="0"/>
              <a:t>JMS provider</a:t>
            </a:r>
            <a:r>
              <a:rPr lang="zh-CN" altLang="en-US" sz="1400" smtClean="0"/>
              <a:t>必须把消息头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的</a:t>
            </a:r>
            <a:r>
              <a:rPr lang="en-US" altLang="zh-CN" sz="1400" smtClean="0"/>
              <a:t>JMSRedelivered</a:t>
            </a:r>
            <a:r>
              <a:rPr lang="zh-CN" altLang="en-US" sz="1400" smtClean="0"/>
              <a:t>字段设置为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。</a:t>
            </a:r>
          </a:p>
          <a:p>
            <a:pPr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消费者的消费方式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下两种方法之一：</a:t>
            </a:r>
          </a:p>
          <a:p>
            <a:r>
              <a:rPr lang="zh-CN" altLang="en-US" sz="2000" smtClean="0"/>
              <a:t>同步消费。通过调用消费者的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方法从目的地中显式提取消息。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方法可以一直阻塞到消息到达。</a:t>
            </a:r>
          </a:p>
          <a:p>
            <a:r>
              <a:rPr lang="zh-CN" altLang="en-US" sz="2000" smtClean="0"/>
              <a:t>异步消费。客户可以为消费者注册一个消息监听器，以定义在消息到达时所采取的动作。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实现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接口，在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（）方法中实现消息的处理逻辑。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 </a:t>
            </a:r>
            <a:r>
              <a:rPr lang="zh-CN" altLang="en-US" smtClean="0"/>
              <a:t>的通信机制</a:t>
            </a:r>
            <a:endParaRPr lang="zh-CN" altLang="en-US"/>
          </a:p>
        </p:txBody>
      </p:sp>
      <p:pic>
        <p:nvPicPr>
          <p:cNvPr id="4" name="内容占位符 3" descr="j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2795"/>
            <a:ext cx="8229600" cy="40207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6200" smtClean="0"/>
              <a:t>   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支持多种通讯协议</a:t>
            </a:r>
            <a:r>
              <a:rPr lang="en-US" altLang="zh-CN" sz="6200" smtClean="0"/>
              <a:t>TCP/UDP</a:t>
            </a:r>
            <a:r>
              <a:rPr lang="zh-CN" altLang="en-US" sz="6200" smtClean="0"/>
              <a:t>等，我们选取最常用的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来分析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的通讯机制。首先我们来明确一个概念： </a:t>
            </a:r>
            <a:br>
              <a:rPr lang="zh-CN" altLang="en-US" sz="6200" smtClean="0"/>
            </a:br>
            <a:r>
              <a:rPr lang="zh-CN" altLang="en-US" sz="6200" smtClean="0"/>
              <a:t>客户</a:t>
            </a:r>
            <a:r>
              <a:rPr lang="en-US" altLang="zh-CN" sz="6200" smtClean="0"/>
              <a:t>(Client)</a:t>
            </a:r>
            <a:r>
              <a:rPr lang="zh-CN" altLang="en-US" sz="6200" smtClean="0"/>
              <a:t>：消息的生产者、消费者对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来说都叫作客户。 </a:t>
            </a:r>
            <a:br>
              <a:rPr lang="zh-CN" altLang="en-US" sz="6200" smtClean="0"/>
            </a:br>
            <a:r>
              <a:rPr lang="zh-CN" altLang="en-US" sz="6200" smtClean="0"/>
              <a:t>消息中转器</a:t>
            </a:r>
            <a:r>
              <a:rPr lang="en-US" altLang="zh-CN" sz="6200" smtClean="0"/>
              <a:t>(Message broker)</a:t>
            </a:r>
            <a:r>
              <a:rPr lang="zh-CN" altLang="en-US" sz="6200" smtClean="0"/>
              <a:t>：它是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的核心，它接收信息并进行相关处理后分发给消息消费者。 </a:t>
            </a:r>
            <a:br>
              <a:rPr lang="zh-CN" altLang="en-US" sz="6200" smtClean="0"/>
            </a:br>
            <a:r>
              <a:rPr lang="zh-CN" altLang="en-US" sz="6200" smtClean="0"/>
              <a:t>    为了能清楚的描述出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的核心通讯机制，我们选择</a:t>
            </a:r>
            <a:r>
              <a:rPr lang="en-US" altLang="zh-CN" sz="6200" smtClean="0"/>
              <a:t>3</a:t>
            </a:r>
            <a:r>
              <a:rPr lang="zh-CN" altLang="en-US" sz="6200" smtClean="0"/>
              <a:t>个部分来进行说明，它们分别是建立链接、关闭链接、心跳。 </a:t>
            </a:r>
            <a:br>
              <a:rPr lang="zh-CN" altLang="en-US" sz="6200" smtClean="0"/>
            </a:br>
            <a:r>
              <a:rPr lang="zh-CN" altLang="en-US" sz="6200" smtClean="0"/>
              <a:t>一、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跟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通讯的初始化过程分析如下： </a:t>
            </a:r>
            <a:br>
              <a:rPr lang="zh-CN" altLang="en-US" sz="6200" smtClean="0"/>
            </a:br>
            <a:r>
              <a:rPr lang="en-US" altLang="zh-CN" sz="6200" smtClean="0"/>
              <a:t>1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初始化时，通过</a:t>
            </a:r>
            <a:r>
              <a:rPr lang="en-US" altLang="zh-CN" sz="6200" err="1" smtClean="0"/>
              <a:t>TcpTransportServer</a:t>
            </a:r>
            <a:r>
              <a:rPr lang="zh-CN" altLang="en-US" sz="6200" smtClean="0"/>
              <a:t>类根据配置打开</a:t>
            </a:r>
            <a:r>
              <a:rPr lang="en-US" altLang="zh-CN" sz="6200" smtClean="0"/>
              <a:t>TCP</a:t>
            </a:r>
            <a:r>
              <a:rPr lang="zh-CN" altLang="en-US" sz="6200" smtClean="0"/>
              <a:t>侦听端口，客户通过该端口发起建立链接的动作。 </a:t>
            </a:r>
            <a:br>
              <a:rPr lang="zh-CN" altLang="en-US" sz="6200" smtClean="0"/>
            </a:br>
            <a:r>
              <a:rPr lang="en-US" altLang="zh-CN" sz="6200" smtClean="0"/>
              <a:t>2</a:t>
            </a:r>
            <a:r>
              <a:rPr lang="zh-CN" altLang="en-US" sz="6200" smtClean="0"/>
              <a:t>． 把</a:t>
            </a:r>
            <a:r>
              <a:rPr lang="en-US" altLang="zh-CN" sz="6200" smtClean="0"/>
              <a:t>accept</a:t>
            </a:r>
            <a:r>
              <a:rPr lang="zh-CN" altLang="en-US" sz="6200" smtClean="0"/>
              <a:t>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放入阻塞队列中。 </a:t>
            </a:r>
            <a:br>
              <a:rPr lang="zh-CN" altLang="en-US" sz="6200" smtClean="0"/>
            </a:br>
            <a:r>
              <a:rPr lang="en-US" altLang="zh-CN" sz="6200" smtClean="0"/>
              <a:t>3</a:t>
            </a:r>
            <a:r>
              <a:rPr lang="zh-CN" altLang="en-US" sz="6200" smtClean="0"/>
              <a:t>． 另外一个线程</a:t>
            </a:r>
            <a:r>
              <a:rPr lang="en-US" altLang="zh-CN" sz="6200" smtClean="0"/>
              <a:t>Socket handler</a:t>
            </a:r>
            <a:r>
              <a:rPr lang="zh-CN" altLang="en-US" sz="6200" smtClean="0"/>
              <a:t>阻塞着等待队列中是否有新的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，如果有则取出来。 </a:t>
            </a:r>
            <a:br>
              <a:rPr lang="zh-CN" altLang="en-US" sz="6200" smtClean="0"/>
            </a:br>
            <a:r>
              <a:rPr lang="en-US" altLang="zh-CN" sz="6200" smtClean="0"/>
              <a:t>4</a:t>
            </a:r>
            <a:r>
              <a:rPr lang="zh-CN" altLang="en-US" sz="6200" smtClean="0"/>
              <a:t>． 生成一个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的实例。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类的主要作用是处理链路的状态信息，并实现</a:t>
            </a:r>
            <a:r>
              <a:rPr lang="en-US" altLang="zh-CN" sz="6200" err="1" smtClean="0"/>
              <a:t>CommandVisitor</a:t>
            </a:r>
            <a:r>
              <a:rPr lang="zh-CN" altLang="en-US" sz="6200" smtClean="0"/>
              <a:t>接口来完成各类消息的处理。 </a:t>
            </a:r>
            <a:br>
              <a:rPr lang="zh-CN" altLang="en-US" sz="6200" smtClean="0"/>
            </a:br>
            <a:r>
              <a:rPr lang="en-US" altLang="zh-CN" sz="6200" smtClean="0"/>
              <a:t>5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会使用一个由多个</a:t>
            </a:r>
            <a:r>
              <a:rPr lang="en-US" altLang="zh-CN" sz="6200" err="1" smtClean="0"/>
              <a:t>TransportFilter</a:t>
            </a:r>
            <a:r>
              <a:rPr lang="zh-CN" altLang="en-US" sz="6200" smtClean="0"/>
              <a:t>实例组成的消息处理链条，负责对接收到的各类消息进行处理并发送相应的应答。这个链条的典型组成顺序：</a:t>
            </a:r>
            <a:r>
              <a:rPr lang="en-US" altLang="zh-CN" sz="6200" err="1" smtClean="0"/>
              <a:t>MutexTransport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WireFormatNegotiator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InactivityMonitor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。在这条链条中最后的一环就是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类，它是实际和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获取和发送数据的地方，该类的重要</a:t>
            </a:r>
            <a:br>
              <a:rPr lang="zh-CN" altLang="en-US" sz="6200" smtClean="0"/>
            </a:br>
            <a:r>
              <a:rPr lang="en-US" altLang="zh-CN" sz="6200" smtClean="0"/>
              <a:t>6</a:t>
            </a:r>
            <a:r>
              <a:rPr lang="zh-CN" altLang="en-US" sz="6200" smtClean="0"/>
              <a:t>． 建链完成，可以进行通讯操作。方法有</a:t>
            </a:r>
            <a:r>
              <a:rPr lang="en-US" altLang="zh-CN" sz="6200" smtClean="0"/>
              <a:t>run()</a:t>
            </a:r>
            <a:r>
              <a:rPr lang="zh-CN" altLang="en-US" sz="6200" smtClean="0"/>
              <a:t>和</a:t>
            </a:r>
            <a:r>
              <a:rPr lang="en-US" altLang="zh-CN" sz="6200" smtClean="0"/>
              <a:t>oneway()</a:t>
            </a:r>
            <a:r>
              <a:rPr lang="zh-CN" altLang="en-US" sz="6200" smtClean="0"/>
              <a:t>，一个负责读取，一个负责发送。 </a:t>
            </a:r>
            <a:br>
              <a:rPr lang="zh-CN" altLang="en-US" sz="6200" smtClean="0"/>
            </a:br>
            <a:r>
              <a:rPr lang="zh-CN" altLang="en-US" sz="6200" smtClean="0"/>
              <a:t/>
            </a:r>
            <a:br>
              <a:rPr lang="zh-CN" altLang="en-US" sz="6200" smtClean="0"/>
            </a:br>
            <a:r>
              <a:rPr lang="zh-CN" altLang="en-US" sz="6200" smtClean="0"/>
              <a:t> 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	</a:t>
            </a:r>
            <a:r>
              <a:rPr lang="zh-CN" altLang="en-US" sz="1600" smtClean="0"/>
              <a:t>二、关闭链接 </a:t>
            </a:r>
            <a:br>
              <a:rPr lang="zh-CN" altLang="en-US" sz="1600" smtClean="0"/>
            </a:br>
            <a:r>
              <a:rPr lang="en-US" altLang="zh-CN" sz="1600" err="1" smtClean="0"/>
              <a:t>activeMQ</a:t>
            </a:r>
            <a:r>
              <a:rPr lang="zh-CN" altLang="en-US" sz="1600" smtClean="0"/>
              <a:t>发现</a:t>
            </a:r>
            <a:r>
              <a:rPr lang="en-US" altLang="zh-CN" sz="1600" smtClean="0"/>
              <a:t>TCP</a:t>
            </a:r>
            <a:r>
              <a:rPr lang="zh-CN" altLang="en-US" sz="1600" smtClean="0"/>
              <a:t>链接的关闭，最关键的代码在</a:t>
            </a:r>
            <a:r>
              <a:rPr lang="en-US" altLang="zh-CN" sz="1600" err="1" smtClean="0"/>
              <a:t>TcpBufferedInputStream</a:t>
            </a:r>
            <a:r>
              <a:rPr lang="zh-CN" altLang="en-US" sz="1600" smtClean="0"/>
              <a:t>类中的 </a:t>
            </a:r>
            <a:br>
              <a:rPr lang="zh-CN" altLang="en-US" sz="1600" smtClean="0"/>
            </a:br>
            <a:r>
              <a:rPr lang="en-US" altLang="zh-CN" sz="1600" err="1" smtClean="0"/>
              <a:t>int</a:t>
            </a:r>
            <a:r>
              <a:rPr lang="en-US" altLang="zh-CN" sz="1600" smtClean="0"/>
              <a:t> n = </a:t>
            </a:r>
            <a:r>
              <a:rPr lang="en-US" altLang="zh-CN" sz="1600" err="1" smtClean="0"/>
              <a:t>in.read</a:t>
            </a:r>
            <a:r>
              <a:rPr lang="en-US" altLang="zh-CN" sz="1600" smtClean="0"/>
              <a:t>(buffer, position, </a:t>
            </a:r>
            <a:r>
              <a:rPr lang="en-US" altLang="zh-CN" sz="1600" err="1" smtClean="0"/>
              <a:t>buffer.length</a:t>
            </a:r>
            <a:r>
              <a:rPr lang="en-US" altLang="zh-CN" sz="1600" smtClean="0"/>
              <a:t> - position); </a:t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zh-CN" altLang="en-US" sz="1600" smtClean="0"/>
              <a:t>三、心跳 </a:t>
            </a:r>
            <a:br>
              <a:rPr lang="zh-CN" altLang="en-US" sz="1600" smtClean="0"/>
            </a:br>
            <a:r>
              <a:rPr lang="zh-CN" altLang="en-US" sz="1600" smtClean="0"/>
              <a:t>    为了更好的维护</a:t>
            </a:r>
            <a:r>
              <a:rPr lang="en-US" altLang="zh-CN" sz="1600" smtClean="0"/>
              <a:t>TCP</a:t>
            </a:r>
            <a:r>
              <a:rPr lang="zh-CN" altLang="en-US" sz="1600" smtClean="0"/>
              <a:t>链路的使用，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采用了心跳机制作为判断双方链路的健康情况。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使用的是双向心跳，也就是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和</a:t>
            </a:r>
            <a:r>
              <a:rPr lang="en-US" altLang="zh-CN" sz="1600" smtClean="0"/>
              <a:t>Client</a:t>
            </a:r>
            <a:r>
              <a:rPr lang="zh-CN" altLang="en-US" sz="1600" smtClean="0"/>
              <a:t>双方都进行相互心跳，但不管是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或</a:t>
            </a:r>
            <a:r>
              <a:rPr lang="en-US" altLang="zh-CN" sz="1600" smtClean="0"/>
              <a:t>Client</a:t>
            </a:r>
            <a:r>
              <a:rPr lang="zh-CN" altLang="en-US" sz="1600" smtClean="0"/>
              <a:t>心跳的具体处理情况是完全一样的，都在</a:t>
            </a:r>
            <a:r>
              <a:rPr lang="en-US" altLang="zh-CN" sz="1600" err="1" smtClean="0"/>
              <a:t>InactivityMonitor</a:t>
            </a:r>
            <a:r>
              <a:rPr lang="zh-CN" altLang="en-US" sz="1600" smtClean="0"/>
              <a:t>类中实现，下面具体介绍。 </a:t>
            </a:r>
            <a:br>
              <a:rPr lang="zh-CN" altLang="en-US" sz="1600" smtClean="0"/>
            </a:br>
            <a:r>
              <a:rPr lang="zh-CN" altLang="en-US" sz="1600" smtClean="0"/>
              <a:t>    心跳会产生两个线程“</a:t>
            </a:r>
            <a:r>
              <a:rPr lang="en-US" altLang="zh-CN" sz="1600" err="1" smtClean="0"/>
              <a:t>InactivityMonitor</a:t>
            </a:r>
            <a:r>
              <a:rPr lang="en-US" altLang="zh-CN" sz="1600" smtClean="0"/>
              <a:t> </a:t>
            </a:r>
            <a:r>
              <a:rPr lang="en-US" altLang="zh-CN" sz="1600" err="1" smtClean="0"/>
              <a:t>ReadCheck</a:t>
            </a:r>
            <a:r>
              <a:rPr lang="en-US" altLang="zh-CN" sz="1600" smtClean="0"/>
              <a:t>”</a:t>
            </a:r>
            <a:r>
              <a:rPr lang="zh-CN" altLang="en-US" sz="1600" smtClean="0"/>
              <a:t>和“</a:t>
            </a:r>
            <a:r>
              <a:rPr lang="en-US" altLang="zh-CN" sz="1600" err="1" smtClean="0"/>
              <a:t>InactivityMonitor</a:t>
            </a:r>
            <a:r>
              <a:rPr lang="en-US" altLang="zh-CN" sz="1600" smtClean="0"/>
              <a:t> </a:t>
            </a:r>
            <a:r>
              <a:rPr lang="en-US" altLang="zh-CN" sz="1600" err="1" smtClean="0"/>
              <a:t>WriteCheck</a:t>
            </a:r>
            <a:r>
              <a:rPr lang="en-US" altLang="zh-CN" sz="1600" smtClean="0"/>
              <a:t>”</a:t>
            </a:r>
            <a:r>
              <a:rPr lang="zh-CN" altLang="en-US" sz="1600" smtClean="0"/>
              <a:t>，它们都是</a:t>
            </a:r>
            <a:r>
              <a:rPr lang="en-US" altLang="zh-CN" sz="1600" smtClean="0"/>
              <a:t>Timer</a:t>
            </a:r>
            <a:r>
              <a:rPr lang="zh-CN" altLang="en-US" sz="1600" smtClean="0"/>
              <a:t>类型，都会隔一段固定时间被调用一次。</a:t>
            </a:r>
            <a:r>
              <a:rPr lang="en-US" altLang="zh-CN" sz="1600" err="1" smtClean="0"/>
              <a:t>ReadCheck</a:t>
            </a:r>
            <a:r>
              <a:rPr lang="zh-CN" altLang="en-US" sz="1600" smtClean="0"/>
              <a:t>线程主要调用的方法是</a:t>
            </a:r>
            <a:r>
              <a:rPr lang="en-US" altLang="zh-CN" sz="1600" err="1" smtClean="0"/>
              <a:t>readCheck</a:t>
            </a:r>
            <a:r>
              <a:rPr lang="en-US" altLang="zh-CN" sz="1600" smtClean="0"/>
              <a:t>()</a:t>
            </a:r>
            <a:r>
              <a:rPr lang="zh-CN" altLang="en-US" sz="1600" smtClean="0"/>
              <a:t>，当在等待时间内，有消息接收到，则该方法会返回</a:t>
            </a:r>
            <a:r>
              <a:rPr lang="en-US" altLang="zh-CN" sz="1600" smtClean="0"/>
              <a:t>true</a:t>
            </a:r>
            <a:r>
              <a:rPr lang="zh-CN" altLang="en-US" sz="1600" smtClean="0"/>
              <a:t>。</a:t>
            </a:r>
            <a:r>
              <a:rPr lang="en-US" altLang="zh-CN" sz="1600" err="1" smtClean="0"/>
              <a:t>WriteCheck</a:t>
            </a:r>
            <a:r>
              <a:rPr lang="zh-CN" altLang="en-US" sz="1600" smtClean="0"/>
              <a:t>线程主要调用的方法是</a:t>
            </a:r>
            <a:r>
              <a:rPr lang="en-US" altLang="zh-CN" sz="1600" err="1" smtClean="0"/>
              <a:t>writeCheck</a:t>
            </a:r>
            <a:r>
              <a:rPr lang="en-US" altLang="zh-CN" sz="1600" smtClean="0"/>
              <a:t>()</a:t>
            </a:r>
            <a:r>
              <a:rPr lang="zh-CN" altLang="en-US" sz="1600" smtClean="0"/>
              <a:t>，这有个小技巧，大家可以参考一下，那就是当</a:t>
            </a:r>
            <a:r>
              <a:rPr lang="en-US" altLang="zh-CN" sz="1600" err="1" smtClean="0"/>
              <a:t>WriteCheck</a:t>
            </a:r>
            <a:r>
              <a:rPr lang="zh-CN" altLang="en-US" sz="1600" smtClean="0"/>
              <a:t>线程休眠时，有任何数据发送成功，则该线程被唤醒后，不用通过</a:t>
            </a:r>
            <a:r>
              <a:rPr lang="en-US" altLang="zh-CN" sz="1600" smtClean="0"/>
              <a:t>TCP</a:t>
            </a:r>
            <a:r>
              <a:rPr lang="zh-CN" altLang="en-US" sz="1600" smtClean="0"/>
              <a:t>向对方真的发送心跳消息，这样可以从一定程度上减少网络传输的数据量。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首先介绍该模型中每个领域类的作用，然后再介绍它们之间的关系。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Broker</a:t>
            </a:r>
            <a:r>
              <a:rPr lang="zh-CN" altLang="en-US" sz="1600" smtClean="0"/>
              <a:t>：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的一个整体代表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RegionBroker</a:t>
            </a:r>
            <a:r>
              <a:rPr lang="zh-CN" altLang="en-US" sz="1600" smtClean="0"/>
              <a:t>：负责分发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的操作到相应的消息区域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Region</a:t>
            </a:r>
            <a:r>
              <a:rPr lang="zh-CN" altLang="en-US" sz="1600" smtClean="0"/>
              <a:t>：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目前有四种主要消息区域：队列域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queueRegion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、主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题域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topicRegion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、临时队列域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tempQueueRegion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、临时主题域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(</a:t>
            </a:r>
            <a:r>
              <a:rPr lang="en-US" altLang="zh-CN" sz="1600" err="1" smtClean="0"/>
              <a:t>tempTopicRegion</a:t>
            </a:r>
            <a:r>
              <a:rPr lang="en-US" altLang="zh-CN" sz="1600" smtClean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TransportConnection</a:t>
            </a:r>
            <a:r>
              <a:rPr lang="zh-CN" altLang="en-US" sz="1600" smtClean="0"/>
              <a:t>：代表一个通讯连接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Destination</a:t>
            </a:r>
            <a:r>
              <a:rPr lang="zh-CN" altLang="en-US" sz="1600" smtClean="0"/>
              <a:t>：消息的目的地，主要包括两种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Topic</a:t>
            </a:r>
            <a:r>
              <a:rPr lang="zh-CN" altLang="en-US" sz="1600" smtClean="0"/>
              <a:t>两种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Subscription</a:t>
            </a:r>
            <a:r>
              <a:rPr lang="zh-CN" altLang="en-US" sz="1600" smtClean="0"/>
              <a:t>：消息的消费者、订阅者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MessageStore</a:t>
            </a:r>
            <a:r>
              <a:rPr lang="zh-CN" altLang="en-US" sz="1600" smtClean="0"/>
              <a:t>：消息持久化存储，象比较复杂的</a:t>
            </a:r>
            <a:r>
              <a:rPr lang="en-US" altLang="zh-CN" sz="1600" err="1" smtClean="0"/>
              <a:t>Kaha</a:t>
            </a:r>
            <a:r>
              <a:rPr lang="zh-CN" altLang="en-US" sz="1600" smtClean="0"/>
              <a:t>存储机制就放在这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PendingMessageCursor</a:t>
            </a:r>
            <a:r>
              <a:rPr lang="zh-CN" altLang="en-US" sz="1600" smtClean="0"/>
              <a:t>：等待发给消费者的消息分发指针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ConnectionContext</a:t>
            </a:r>
            <a:r>
              <a:rPr lang="zh-CN" altLang="en-US" sz="1600" smtClean="0"/>
              <a:t>：用来维护发送请求所需的连接上下文</a:t>
            </a:r>
          </a:p>
          <a:p>
            <a:pPr>
              <a:lnSpc>
                <a:spcPct val="15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Java Message Service（JMS）是SUN提出的旨在统一各种MOM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Message-Oriented Middleware </a:t>
            </a:r>
            <a:r>
              <a:rPr lang="zh-CN" altLang="en-US" sz="2000" smtClean="0"/>
              <a:t>）</a:t>
            </a:r>
            <a:r>
              <a:rPr lang="en-US" altLang="zh-CN" sz="2000" smtClean="0"/>
              <a:t>系统接口的规范，它包含点对点（Point to </a:t>
            </a:r>
            <a:r>
              <a:rPr lang="en-US" altLang="zh-CN" sz="2000" err="1" smtClean="0"/>
              <a:t>Point，PTP）和发布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订阅（Publish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Subscribe，pub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sub）两种消息模型，提供可靠消息传输、</a:t>
            </a:r>
            <a:r>
              <a:rPr lang="en-US" altLang="zh-CN" sz="2000" smtClean="0"/>
              <a:t>事务和消息过滤等机制。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简单的说，</a:t>
            </a:r>
            <a:r>
              <a:rPr lang="en-US" altLang="zh-CN" sz="2000" smtClean="0"/>
              <a:t>JMS</a:t>
            </a:r>
            <a:r>
              <a:rPr lang="zh-CN" altLang="en-US" sz="2000" smtClean="0"/>
              <a:t>制定了一个发消息的规范。是一个与具体平台无关的</a:t>
            </a:r>
            <a:r>
              <a:rPr lang="en-US" altLang="zh-CN" sz="2000" smtClean="0"/>
              <a:t>API</a:t>
            </a:r>
            <a:r>
              <a:rPr lang="zh-CN" altLang="en-US" sz="2000" smtClean="0"/>
              <a:t>，绝大多数</a:t>
            </a:r>
            <a:r>
              <a:rPr lang="en-US" altLang="zh-CN" sz="2000" smtClean="0"/>
              <a:t>MOM</a:t>
            </a:r>
            <a:r>
              <a:rPr lang="zh-CN" altLang="en-US" sz="2000" smtClean="0"/>
              <a:t>提供商都对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提供支持。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       ActiveMQ</a:t>
            </a:r>
            <a:r>
              <a:rPr lang="zh-CN" altLang="en-US" sz="2000" smtClean="0"/>
              <a:t>是</a:t>
            </a:r>
            <a:r>
              <a:rPr lang="en-US" altLang="zh-CN" sz="2000" smtClean="0"/>
              <a:t>Apache</a:t>
            </a:r>
            <a:r>
              <a:rPr lang="zh-CN" altLang="en-US" sz="2000" smtClean="0"/>
              <a:t>出品的开源项目，它是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规范的一个实现，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CN" sz="1800" smtClean="0"/>
              <a:t>ActiveMQ</a:t>
            </a:r>
            <a:r>
              <a:rPr lang="zh-CN" altLang="en-US" sz="1800" smtClean="0"/>
              <a:t>模型分析</a:t>
            </a:r>
            <a:r>
              <a:rPr lang="en-US" altLang="zh-CN" sz="1800" smtClean="0"/>
              <a:t>---</a:t>
            </a:r>
            <a:r>
              <a:rPr lang="zh-CN" altLang="en-US" sz="1800" smtClean="0"/>
              <a:t>静态模型</a:t>
            </a:r>
            <a:endParaRPr lang="zh-CN" altLang="en-US" sz="1800"/>
          </a:p>
        </p:txBody>
      </p:sp>
      <p:pic>
        <p:nvPicPr>
          <p:cNvPr id="4" name="内容占位符 3" descr="jm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908720"/>
            <a:ext cx="8121638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下面我们把这些领域类的关系进行一个描述：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、一个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</a:t>
            </a:r>
            <a:r>
              <a:rPr lang="en-US" altLang="zh-CN" sz="1600" smtClean="0"/>
              <a:t>4</a:t>
            </a:r>
            <a:r>
              <a:rPr lang="zh-CN" altLang="en-US" sz="1600" smtClean="0"/>
              <a:t>种消息域的对象。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拥有所有目的地对象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、每个消息域</a:t>
            </a:r>
            <a:r>
              <a:rPr lang="en-US" altLang="zh-CN" sz="1600" smtClean="0"/>
              <a:t>(Region)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4</a:t>
            </a:r>
            <a:r>
              <a:rPr lang="zh-CN" altLang="en-US" sz="1600" smtClean="0"/>
              <a:t>、同时每个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个消息消费者、订阅者</a:t>
            </a:r>
            <a:r>
              <a:rPr lang="en-US" altLang="zh-CN" sz="1600" smtClean="0"/>
              <a:t>(subscription)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5</a:t>
            </a:r>
            <a:r>
              <a:rPr lang="zh-CN" altLang="en-US" sz="1600" smtClean="0"/>
              <a:t>、每个目的地都有一个相应的持久化存储方式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messageStore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，以及一个等待发送的消息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分发指针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pendingMessageCursor</a:t>
            </a:r>
            <a:r>
              <a:rPr lang="en-US" altLang="zh-CN" sz="1600" smtClean="0"/>
              <a:t>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6</a:t>
            </a:r>
            <a:r>
              <a:rPr lang="zh-CN" altLang="en-US" sz="1600" smtClean="0"/>
              <a:t>、消息消费者和目的地可以彼此拥有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7</a:t>
            </a:r>
            <a:r>
              <a:rPr lang="zh-CN" altLang="en-US" sz="1600" smtClean="0"/>
              <a:t>、每个消费者都有一个对应的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，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里包括一个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对象，通过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把真实的消息发给消费者。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8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也可以做为通讯连接，侦听消息生产者发出的信息，所以每个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会指向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对象。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400" smtClean="0"/>
              <a:t>ActiveMQ</a:t>
            </a:r>
            <a:r>
              <a:rPr lang="zh-CN" altLang="en-US" sz="1400" smtClean="0"/>
              <a:t>模型分析</a:t>
            </a:r>
            <a:r>
              <a:rPr lang="en-US" altLang="zh-CN" sz="1400" smtClean="0"/>
              <a:t>-----</a:t>
            </a:r>
            <a:r>
              <a:rPr lang="zh-CN" altLang="en-US" sz="1400" smtClean="0"/>
              <a:t>动态模型</a:t>
            </a:r>
            <a:endParaRPr lang="zh-CN" altLang="en-US" sz="1400"/>
          </a:p>
        </p:txBody>
      </p:sp>
      <p:pic>
        <p:nvPicPr>
          <p:cNvPr id="4" name="内容占位符 3" descr="JM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836711"/>
            <a:ext cx="7416824" cy="57473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smtClean="0"/>
              <a:t>消费生产者进程向</a:t>
            </a:r>
            <a:r>
              <a:rPr lang="en-US" altLang="zh-CN" sz="1800" err="1" smtClean="0"/>
              <a:t>activeMQ</a:t>
            </a:r>
            <a:r>
              <a:rPr lang="zh-CN" altLang="en-US" sz="1800" smtClean="0"/>
              <a:t>所在进程发送消息和消费者消费消息的过程如上图所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示，消息传递的路径经过了核心领域模型，具体步骤如下：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1</a:t>
            </a:r>
            <a:r>
              <a:rPr lang="zh-CN" altLang="en-US" sz="1400" smtClean="0"/>
              <a:t>：生产者通过向</a:t>
            </a:r>
            <a:r>
              <a:rPr lang="en-US" altLang="zh-CN" sz="1400" err="1" smtClean="0"/>
              <a:t>activeMQ</a:t>
            </a:r>
            <a:r>
              <a:rPr lang="zh-CN" altLang="en-US" sz="1400" smtClean="0"/>
              <a:t>为它建立好的</a:t>
            </a:r>
            <a:r>
              <a:rPr lang="en-US" altLang="zh-CN" sz="1400" err="1" smtClean="0"/>
              <a:t>TransportConnection</a:t>
            </a:r>
            <a:r>
              <a:rPr lang="zh-CN" altLang="en-US" sz="1400" smtClean="0"/>
              <a:t>发送消息给</a:t>
            </a:r>
            <a:endParaRPr lang="en-US" altLang="zh-CN" sz="14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400" smtClean="0"/>
              <a:t>activeMQ</a:t>
            </a:r>
            <a:r>
              <a:rPr lang="zh-CN" altLang="en-US" sz="14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2</a:t>
            </a:r>
            <a:r>
              <a:rPr lang="zh-CN" altLang="en-US" sz="1400" smtClean="0"/>
              <a:t>：</a:t>
            </a:r>
            <a:r>
              <a:rPr lang="en-US" altLang="zh-CN" sz="1400" err="1" smtClean="0"/>
              <a:t>TransportConnection</a:t>
            </a:r>
            <a:r>
              <a:rPr lang="zh-CN" altLang="en-US" sz="1400" smtClean="0"/>
              <a:t>对象找到</a:t>
            </a:r>
            <a:r>
              <a:rPr lang="en-US" altLang="zh-CN" sz="1400" err="1" smtClean="0"/>
              <a:t>RegionBroker</a:t>
            </a:r>
            <a:r>
              <a:rPr lang="zh-CN" altLang="en-US" sz="14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3</a:t>
            </a:r>
            <a:r>
              <a:rPr lang="zh-CN" altLang="en-US" sz="1400" smtClean="0"/>
              <a:t>：</a:t>
            </a:r>
            <a:r>
              <a:rPr lang="en-US" altLang="zh-CN" sz="1400" err="1" smtClean="0"/>
              <a:t>RegionBroker</a:t>
            </a:r>
            <a:r>
              <a:rPr lang="zh-CN" altLang="en-US" sz="1400" smtClean="0"/>
              <a:t>根据消息的类型找到对应的消息区域</a:t>
            </a:r>
            <a:r>
              <a:rPr lang="en-US" altLang="zh-CN" sz="1400" smtClean="0"/>
              <a:t>(Region)</a:t>
            </a:r>
            <a:r>
              <a:rPr lang="zh-CN" altLang="en-US" sz="14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4</a:t>
            </a:r>
            <a:r>
              <a:rPr lang="zh-CN" altLang="en-US" sz="1400" smtClean="0"/>
              <a:t>：该</a:t>
            </a:r>
            <a:r>
              <a:rPr lang="en-US" altLang="zh-CN" sz="1400" smtClean="0"/>
              <a:t>Region</a:t>
            </a:r>
            <a:r>
              <a:rPr lang="zh-CN" altLang="en-US" sz="1400" smtClean="0"/>
              <a:t>在它自己里面找到相应的消息目的地。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5</a:t>
            </a:r>
            <a:r>
              <a:rPr lang="zh-CN" altLang="en-US" sz="1400" smtClean="0"/>
              <a:t>、</a:t>
            </a:r>
            <a:r>
              <a:rPr lang="en-US" altLang="zh-CN" sz="1400" smtClean="0"/>
              <a:t>6</a:t>
            </a:r>
            <a:r>
              <a:rPr lang="zh-CN" altLang="en-US" sz="1400" smtClean="0"/>
              <a:t>：该目的地首先根据需要进行持久化操作，并使用待发送消息指针对象。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7</a:t>
            </a:r>
            <a:r>
              <a:rPr lang="zh-CN" altLang="en-US" sz="1400" smtClean="0"/>
              <a:t>：当有合适的消息消费者、订阅者来到时，目的地会找到这些消费者。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8</a:t>
            </a:r>
            <a:r>
              <a:rPr lang="zh-CN" altLang="en-US" sz="1400" smtClean="0"/>
              <a:t>、</a:t>
            </a:r>
            <a:r>
              <a:rPr lang="en-US" altLang="zh-CN" sz="1400" smtClean="0"/>
              <a:t>9</a:t>
            </a:r>
            <a:r>
              <a:rPr lang="zh-CN" altLang="en-US" sz="1400" smtClean="0"/>
              <a:t>：通过该消费者对应的</a:t>
            </a:r>
            <a:r>
              <a:rPr lang="en-US" altLang="zh-CN" sz="1400" err="1" smtClean="0"/>
              <a:t>TransportConnection</a:t>
            </a:r>
            <a:r>
              <a:rPr lang="zh-CN" altLang="en-US" sz="1400" smtClean="0"/>
              <a:t>，发给相应的消费者进程。</a:t>
            </a:r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消息分发指针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1600" b="1" smtClean="0"/>
              <a:t>	</a:t>
            </a:r>
            <a:r>
              <a:rPr lang="zh-CN" altLang="en-US" sz="1600" smtClean="0"/>
              <a:t>消息分发游标是用来保存</a:t>
            </a:r>
            <a:r>
              <a:rPr lang="en-US" altLang="zh-CN" sz="1600" smtClean="0"/>
              <a:t>JMS</a:t>
            </a:r>
            <a:r>
              <a:rPr lang="zh-CN" altLang="en-US" sz="1600" smtClean="0"/>
              <a:t>消息的引用。消息游标的处理过程如下：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1.</a:t>
            </a:r>
            <a:r>
              <a:rPr lang="zh-CN" altLang="en-US" sz="1600" smtClean="0"/>
              <a:t>当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发送的持久化消息到达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之后，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首先会把它保存在持久存储中。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2.</a:t>
            </a:r>
            <a:r>
              <a:rPr lang="zh-CN" altLang="en-US" sz="1600" smtClean="0"/>
              <a:t>如果发现当前有活跃的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，而且这个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消费消息的速度能跟上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消息的速度，那么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会直接把消息传递给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3 .</a:t>
            </a:r>
            <a:r>
              <a:rPr lang="zh-CN" altLang="en-US" sz="1600" smtClean="0"/>
              <a:t>如果当前没有活跃的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或者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消费消息的速度跟不上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生产消息的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保存对消息的引用。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4.</a:t>
            </a:r>
            <a:r>
              <a:rPr lang="zh-CN" altLang="en-US" sz="1600" smtClean="0"/>
              <a:t> 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把消息引用传递给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dispatch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queue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以下是两种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：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VM Cursor</a:t>
            </a:r>
            <a:r>
              <a:rPr lang="zh-CN" altLang="en-US" sz="1600" smtClean="0"/>
              <a:t>。在内存中保存消息的引用。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File Cursor</a:t>
            </a:r>
            <a:r>
              <a:rPr lang="zh-CN" altLang="en-US" sz="1600" smtClean="0"/>
              <a:t>。首先在内存中保存消息的引用，如果内存使用量达到上限，那么会把消息引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用保存到临时文件中。 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我们可以在</a:t>
            </a:r>
            <a:r>
              <a:rPr lang="en-US" altLang="zh-CN" sz="1600" smtClean="0"/>
              <a:t>activemq.xml </a:t>
            </a:r>
            <a:r>
              <a:rPr lang="zh-CN" altLang="en-US" sz="1600" smtClean="0"/>
              <a:t>中配置消息分发指针的存储策略。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的监控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1.activeMQ</a:t>
            </a:r>
            <a:r>
              <a:rPr lang="zh-CN" altLang="en-US" sz="1600" smtClean="0"/>
              <a:t>自动的管理站点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>
                <a:hlinkClick r:id="rId2"/>
              </a:rPr>
              <a:t>http://localhost:8161/admin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2. Advisory Messages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ActiveMQ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Advisory Messages</a:t>
            </a:r>
            <a:r>
              <a:rPr lang="zh-CN" altLang="en-US" sz="1600" smtClean="0"/>
              <a:t>，它允许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我们通过标准的</a:t>
            </a:r>
            <a:r>
              <a:rPr lang="en-US" altLang="zh-CN" sz="1600" smtClean="0"/>
              <a:t>JMS </a:t>
            </a:r>
            <a:r>
              <a:rPr lang="zh-CN" altLang="en-US" sz="1600" smtClean="0"/>
              <a:t>消息来监控系统</a:t>
            </a:r>
            <a:r>
              <a:rPr lang="en-US" altLang="zh-CN" sz="1600" smtClean="0"/>
              <a:t>.</a:t>
            </a:r>
            <a:r>
              <a:rPr lang="zh-CN" altLang="en-US" sz="1600" smtClean="0"/>
              <a:t>通过它我们可以得到关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于</a:t>
            </a:r>
            <a:r>
              <a:rPr lang="en-US" altLang="zh-CN" sz="1600" smtClean="0"/>
              <a:t>JMS provider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producers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consumers</a:t>
            </a:r>
            <a:r>
              <a:rPr lang="zh-CN" altLang="en-US" sz="1600" smtClean="0"/>
              <a:t>和</a:t>
            </a:r>
            <a:r>
              <a:rPr lang="en-US" altLang="zh-CN" sz="1600" smtClean="0"/>
              <a:t>destinations</a:t>
            </a:r>
            <a:r>
              <a:rPr lang="zh-CN" altLang="en-US" sz="1600" smtClean="0"/>
              <a:t>的信息。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3. QueueBrowser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使用</a:t>
            </a:r>
            <a:r>
              <a:rPr lang="en-US" altLang="zh-CN" sz="1600" smtClean="0"/>
              <a:t>QueueBrowser</a:t>
            </a:r>
            <a:r>
              <a:rPr lang="zh-CN" altLang="en-US" sz="1600" smtClean="0"/>
              <a:t>的消息预览，编程提供监控接口。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altLang="zh-CN" sz="2700" smtClean="0"/>
              <a:t>actviemq</a:t>
            </a:r>
            <a:r>
              <a:rPr lang="zh-CN" altLang="zh-CN" sz="2700" smtClean="0"/>
              <a:t> 配置连接</a:t>
            </a:r>
            <a:r>
              <a:rPr lang="en-US" altLang="zh-CN" sz="2700" smtClean="0"/>
              <a:t>URI</a:t>
            </a: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配置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连接最大闲置时间</a:t>
            </a:r>
            <a:r>
              <a:rPr lang="en-US" altLang="zh-CN" sz="2000" smtClean="0"/>
              <a:t>(</a:t>
            </a:r>
            <a:r>
              <a:rPr lang="zh-CN" altLang="en-US" sz="2000" smtClean="0"/>
              <a:t>消息服务器无消息</a:t>
            </a:r>
            <a:r>
              <a:rPr lang="en-US" altLang="zh-CN" sz="2000" smtClean="0"/>
              <a:t>)</a:t>
            </a:r>
          </a:p>
          <a:p>
            <a:pPr>
              <a:buNone/>
            </a:pPr>
            <a:r>
              <a:rPr lang="en-US" altLang="zh-CN" sz="1400" smtClean="0"/>
              <a:t>jmsBrokerURL = tcp://218.241.100.165:61616?wireFormat.maxInactivityDuration=90000</a:t>
            </a:r>
          </a:p>
          <a:p>
            <a:pPr>
              <a:buNone/>
            </a:pPr>
            <a:r>
              <a:rPr lang="zh-CN" altLang="en-US" sz="1400" smtClean="0"/>
              <a:t>该</a:t>
            </a:r>
            <a:r>
              <a:rPr lang="en-US" altLang="zh-CN" sz="1400" smtClean="0"/>
              <a:t>wireFormat.maxInactivityDuration = 90000</a:t>
            </a:r>
            <a:r>
              <a:rPr lang="zh-CN" altLang="en-US" sz="1400" smtClean="0"/>
              <a:t>的默认值是</a:t>
            </a:r>
            <a:r>
              <a:rPr lang="en-US" altLang="zh-CN" sz="1400" smtClean="0"/>
              <a:t>30000ms</a:t>
            </a:r>
          </a:p>
          <a:p>
            <a:pPr>
              <a:buNone/>
            </a:pPr>
            <a:r>
              <a:rPr lang="en-US" altLang="zh-CN" sz="1400" smtClean="0"/>
              <a:t>wireFormat.maxInactivityDuration=0 </a:t>
            </a:r>
            <a:r>
              <a:rPr lang="zh-CN" altLang="zh-CN" sz="1400" smtClean="0"/>
              <a:t>这样的参数，</a:t>
            </a:r>
            <a:r>
              <a:rPr lang="en-US" altLang="zh-CN" sz="1400" smtClean="0"/>
              <a:t> wireFormat.maxInactivityDuration</a:t>
            </a:r>
            <a:r>
              <a:rPr lang="zh-CN" altLang="en-US" sz="1400" smtClean="0"/>
              <a:t>是心跳参数。</a:t>
            </a:r>
            <a:endParaRPr lang="en-US" altLang="zh-CN" sz="1400" smtClean="0"/>
          </a:p>
          <a:p>
            <a:pPr>
              <a:buNone/>
            </a:pPr>
            <a:r>
              <a:rPr lang="zh-CN" altLang="zh-CN" sz="1400" smtClean="0"/>
              <a:t>避免</a:t>
            </a:r>
            <a:r>
              <a:rPr lang="en-US" altLang="zh-CN" sz="1400" smtClean="0"/>
              <a:t>ActiveMQ</a:t>
            </a:r>
            <a:r>
              <a:rPr lang="zh-CN" altLang="zh-CN" sz="1400" smtClean="0"/>
              <a:t>在一段时间没有消息发送时抛出</a:t>
            </a:r>
            <a:r>
              <a:rPr lang="en-US" altLang="zh-CN" sz="1400" smtClean="0"/>
              <a:t> "Channel was inactive for too long"</a:t>
            </a:r>
            <a:r>
              <a:rPr lang="zh-CN" altLang="zh-CN" sz="1400" smtClean="0"/>
              <a:t>异常。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2. maxReconnectDelay </a:t>
            </a:r>
            <a:r>
              <a:rPr lang="zh-CN" altLang="en-US" sz="2000" smtClean="0"/>
              <a:t>最大重连间隔</a:t>
            </a:r>
            <a:endParaRPr lang="en-US" altLang="zh-CN" sz="2000" smtClean="0"/>
          </a:p>
          <a:p>
            <a:pPr>
              <a:buNone/>
            </a:pPr>
            <a:r>
              <a:rPr lang="en-US" altLang="zh-CN" sz="1500" smtClean="0"/>
              <a:t>failover:(tcp://127.0.0.1:61616?wireFormat.maxInactivityDuration=10000);maxReconnectDelay=10000</a:t>
            </a:r>
          </a:p>
          <a:p>
            <a:pPr>
              <a:buNone/>
            </a:pPr>
            <a:r>
              <a:rPr lang="en-US" altLang="zh-CN" sz="1400" smtClean="0"/>
              <a:t>failover:(tcp://localhost:61616,tcp://remotehost:61616)?initialReconnectDelay=100 </a:t>
            </a:r>
          </a:p>
          <a:p>
            <a:pPr>
              <a:buNone/>
            </a:pPr>
            <a:r>
              <a:rPr lang="en-US" altLang="zh-CN" sz="1400" smtClean="0"/>
              <a:t>failover  </a:t>
            </a:r>
            <a:r>
              <a:rPr lang="zh-CN" altLang="en-US" sz="1400" smtClean="0"/>
              <a:t>失效备援</a:t>
            </a:r>
          </a:p>
          <a:p>
            <a:pPr>
              <a:buNone/>
            </a:pPr>
            <a:r>
              <a:rPr lang="en-US" altLang="zh-CN" sz="1400" smtClean="0"/>
              <a:t>maxReconnectDelay=10000 </a:t>
            </a:r>
            <a:r>
              <a:rPr lang="zh-CN" altLang="en-US" sz="1400" smtClean="0"/>
              <a:t>最大重连间隔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3.</a:t>
            </a:r>
            <a:r>
              <a:rPr lang="zh-CN" altLang="zh-CN" sz="2000" smtClean="0"/>
              <a:t>设置异步发送</a:t>
            </a:r>
            <a:r>
              <a:rPr lang="zh-CN" altLang="en-US" sz="2000" smtClean="0"/>
              <a:t>消息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tcp://localhost:61616?jms.useAsyncSend=true</a:t>
            </a:r>
          </a:p>
          <a:p>
            <a:pPr>
              <a:buNone/>
            </a:pPr>
            <a:r>
              <a:rPr lang="en-US" altLang="zh-CN" sz="1400" smtClean="0"/>
              <a:t>tcp://localhost:61616?jms.prefetchPolicy.all=100&amp;jms.redeliveryPolicy.maximumRedeliveries=5 </a:t>
            </a:r>
          </a:p>
          <a:p>
            <a:pPr>
              <a:buNone/>
            </a:pPr>
            <a:r>
              <a:rPr lang="en-US" altLang="zh-CN" sz="1400" smtClean="0"/>
              <a:t>4.</a:t>
            </a:r>
            <a:r>
              <a:rPr lang="zh-CN" altLang="en-US" sz="1400" smtClean="0"/>
              <a:t>客户端消息缓存的数量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tcp://localhost:61616?jms.prefetchPolicy.all=50   </a:t>
            </a:r>
            <a:r>
              <a:rPr lang="zh-CN" altLang="en-US" sz="1400" smtClean="0"/>
              <a:t> </a:t>
            </a:r>
            <a:r>
              <a:rPr lang="en-US" altLang="zh-CN" sz="1400" smtClean="0"/>
              <a:t>##</a:t>
            </a:r>
            <a:r>
              <a:rPr lang="zh-CN" altLang="en-US" sz="1400" smtClean="0"/>
              <a:t>设置客户端最多缓存</a:t>
            </a:r>
            <a:r>
              <a:rPr lang="en-US" altLang="zh-CN" sz="1400" smtClean="0"/>
              <a:t>50</a:t>
            </a:r>
            <a:r>
              <a:rPr lang="zh-CN" altLang="en-US" sz="1400" smtClean="0"/>
              <a:t>条消息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zh-CN" altLang="en-US" sz="1400" smtClean="0"/>
              <a:t>客户端的预支取策略。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tcp://localhost:61616?jms.prefetchPolicy.queuePrefetch=1 </a:t>
            </a:r>
            <a:br>
              <a:rPr lang="en-US" altLang="zh-CN" sz="1400" smtClean="0"/>
            </a:b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ActiveMQ</a:t>
            </a:r>
            <a:r>
              <a:rPr lang="zh-CN" altLang="en-US" sz="2000" smtClean="0"/>
              <a:t>稳定性和容错性考虑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800" smtClean="0"/>
              <a:t>1.</a:t>
            </a:r>
            <a:r>
              <a:rPr lang="zh-CN" altLang="en-US" sz="1800" smtClean="0"/>
              <a:t>保障</a:t>
            </a:r>
            <a:r>
              <a:rPr lang="en-US" altLang="zh-CN" sz="1800" smtClean="0"/>
              <a:t>Jms</a:t>
            </a:r>
            <a:r>
              <a:rPr lang="zh-CN" altLang="en-US" sz="1800" smtClean="0"/>
              <a:t>连接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使用失效备援机制，和间隔自动重试机制，程序控制等方面来控制。</a:t>
            </a:r>
            <a:endParaRPr lang="en-US" altLang="zh-CN" sz="1800" smtClean="0"/>
          </a:p>
          <a:p>
            <a:pPr>
              <a:buNone/>
            </a:pP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failover:(tcp://localhost:61616)?initialReconnectDelay=100&amp;;maxReconnectAttempts=5</a:t>
            </a:r>
          </a:p>
          <a:p>
            <a:r>
              <a:rPr lang="en-US" altLang="zh-CN" sz="1800" smtClean="0"/>
              <a:t>failover transport</a:t>
            </a:r>
            <a:r>
              <a:rPr lang="zh-CN" altLang="en-US" sz="1800" smtClean="0"/>
              <a:t>是一种重新连接机制，用于建立可靠的传输。此处配置的是一旦</a:t>
            </a:r>
            <a:r>
              <a:rPr lang="en-US" altLang="zh-CN" sz="1800" smtClean="0"/>
              <a:t>ActiveMQ broker</a:t>
            </a:r>
            <a:r>
              <a:rPr lang="zh-CN" altLang="en-US" sz="1800" smtClean="0"/>
              <a:t>中断，</a:t>
            </a:r>
            <a:r>
              <a:rPr lang="en-US" altLang="zh-CN" sz="1800" smtClean="0"/>
              <a:t>Listener</a:t>
            </a:r>
            <a:r>
              <a:rPr lang="zh-CN" altLang="en-US" sz="1800" smtClean="0"/>
              <a:t>端将每隔</a:t>
            </a:r>
            <a:r>
              <a:rPr lang="en-US" altLang="zh-CN" sz="1800" smtClean="0"/>
              <a:t>100ms</a:t>
            </a:r>
            <a:r>
              <a:rPr lang="zh-CN" altLang="en-US" sz="1800" smtClean="0"/>
              <a:t>自动尝试连接，直至成功连接或重试</a:t>
            </a:r>
            <a:r>
              <a:rPr lang="en-US" altLang="zh-CN" sz="1800" smtClean="0"/>
              <a:t>5</a:t>
            </a:r>
            <a:r>
              <a:rPr lang="zh-CN" altLang="en-US" sz="1800" smtClean="0"/>
              <a:t>次连接失败为止。</a:t>
            </a:r>
          </a:p>
          <a:p>
            <a:r>
              <a:rPr lang="en-US" altLang="zh-CN" sz="1800" smtClean="0"/>
              <a:t>failover</a:t>
            </a:r>
            <a:r>
              <a:rPr lang="zh-CN" altLang="en-US" sz="1800" smtClean="0"/>
              <a:t>还支持多个</a:t>
            </a:r>
            <a:r>
              <a:rPr lang="en-US" altLang="zh-CN" sz="1800" smtClean="0"/>
              <a:t>borker</a:t>
            </a:r>
            <a:r>
              <a:rPr lang="zh-CN" altLang="en-US" sz="1800" smtClean="0"/>
              <a:t>同时提供服务，实现负载均衡的同时可增加系统容错性，格式：</a:t>
            </a:r>
            <a:br>
              <a:rPr lang="zh-CN" altLang="en-US" sz="1800" smtClean="0"/>
            </a:br>
            <a:r>
              <a:rPr lang="en-US" altLang="zh-CN" sz="1800" smtClean="0"/>
              <a:t>failover:(uri1,...,uriN)?transportOptions</a:t>
            </a:r>
          </a:p>
          <a:p>
            <a:r>
              <a:rPr lang="en-US" altLang="zh-CN" sz="1800" smtClean="0"/>
              <a:t>failover://(tcp://masterhost:61616,tcp://slavehost:61616)?randomize=false</a:t>
            </a:r>
          </a:p>
          <a:p>
            <a:pPr>
              <a:buNone/>
            </a:pPr>
            <a:r>
              <a:rPr lang="en-US" altLang="zh-CN" sz="1800" smtClean="0"/>
              <a:t>failover:(uri1,...,uriN)?transportOptions</a:t>
            </a:r>
          </a:p>
          <a:p>
            <a:pPr>
              <a:buNone/>
            </a:pPr>
            <a:r>
              <a:rPr lang="en-US" altLang="zh-CN" sz="1800" smtClean="0"/>
              <a:t>failover:uri1,...,uriN</a:t>
            </a:r>
          </a:p>
          <a:p>
            <a:pPr>
              <a:buNone/>
            </a:pPr>
            <a:r>
              <a:rPr lang="en-US" altLang="zh-CN" sz="1800" smtClean="0"/>
              <a:t>failover:(tcp://localhost:61616)</a:t>
            </a:r>
          </a:p>
          <a:p>
            <a:pPr marL="514350" indent="-514350">
              <a:buNone/>
            </a:pPr>
            <a:r>
              <a:rPr lang="en-US" altLang="zh-CN" sz="1800" b="1" smtClean="0"/>
              <a:t>2. JMSRedelivered 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zh-CN" altLang="zh-CN" sz="1800" smtClean="0"/>
              <a:t>如果这个值为</a:t>
            </a:r>
            <a:r>
              <a:rPr lang="en-US" altLang="zh-CN" sz="1800" smtClean="0"/>
              <a:t>true</a:t>
            </a:r>
            <a:r>
              <a:rPr lang="zh-CN" altLang="zh-CN" sz="1800" smtClean="0"/>
              <a:t>，表示消息是被重新发送了。因为有时消费者没有确认他已经收到消息或者</a:t>
            </a:r>
            <a:r>
              <a:rPr lang="en-US" altLang="zh-CN" sz="1800" smtClean="0"/>
              <a:t>JMS</a:t>
            </a:r>
            <a:r>
              <a:rPr lang="zh-CN" altLang="zh-CN" sz="1800" smtClean="0"/>
              <a:t>提供者不确定消费者是否已经收到。</a:t>
            </a:r>
            <a:endParaRPr lang="en-US" altLang="zh-CN" sz="1800" smtClean="0"/>
          </a:p>
          <a:p>
            <a:pPr marL="514350" indent="-514350">
              <a:buNone/>
            </a:pPr>
            <a:r>
              <a:rPr lang="en-US" altLang="zh-CN" sz="1800" b="1" smtClean="0"/>
              <a:t>3.JMSExpiration</a:t>
            </a:r>
          </a:p>
          <a:p>
            <a:pPr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允许消息过期，</a:t>
            </a:r>
            <a:r>
              <a:rPr lang="en-US" altLang="zh-CN" sz="1800" smtClean="0"/>
              <a:t> setTimeToLive()</a:t>
            </a:r>
            <a:r>
              <a:rPr lang="zh-CN" altLang="en-US" sz="1800" smtClean="0"/>
              <a:t>设置消息的有效期。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"failover:(tcp://IPAddress1:61616,tcp://IPAddress1:61616)?initialReconnectDelay=100&amp;maxReconnectAttempts=5";</a:t>
            </a:r>
          </a:p>
          <a:p>
            <a:pPr>
              <a:buAutoNum type="arabicPeriod"/>
            </a:pPr>
            <a:r>
              <a:rPr lang="zh-CN" altLang="en-US" sz="1600" smtClean="0"/>
              <a:t>后面的参数</a:t>
            </a:r>
            <a:r>
              <a:rPr lang="en-US" altLang="zh-CN" sz="1600" smtClean="0"/>
              <a:t>initialReconnectDelay=100&amp;maxReconnectAttempts=5“</a:t>
            </a:r>
            <a:r>
              <a:rPr lang="zh-CN" altLang="en-US" sz="1600" smtClean="0"/>
              <a:t>对每一个连接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是通用的。</a:t>
            </a:r>
            <a:endParaRPr lang="en-US" altLang="zh-CN" sz="1600" smtClean="0"/>
          </a:p>
          <a:p>
            <a:pPr>
              <a:buAutoNum type="arabicPeriod"/>
            </a:pPr>
            <a:r>
              <a:rPr lang="zh-CN" altLang="en-US" sz="1600" smtClean="0"/>
              <a:t>如果没有指定</a:t>
            </a:r>
            <a:r>
              <a:rPr lang="en-US" altLang="zh-CN" sz="1600" smtClean="0"/>
              <a:t>URI</a:t>
            </a:r>
            <a:r>
              <a:rPr lang="zh-CN" altLang="en-US" sz="1600" smtClean="0"/>
              <a:t>的获取方式，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会自动选择其中的一个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来尝试建立连接（</a:t>
            </a:r>
            <a:r>
              <a:rPr lang="en-US" altLang="zh-CN" sz="1600" smtClean="0"/>
              <a:t>randomize </a:t>
            </a:r>
            <a:r>
              <a:rPr lang="zh-CN" altLang="en-US" sz="1600" smtClean="0"/>
              <a:t>指定随机），获取连接后，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会维护连接的暂停和恢复。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</a:t>
            </a:r>
            <a:r>
              <a:rPr lang="zh-CN" altLang="en-US" sz="1600" smtClean="0"/>
              <a:t>以上面的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为例</a:t>
            </a:r>
            <a:r>
              <a:rPr lang="en-US" altLang="zh-CN" sz="1600" smtClean="0"/>
              <a:t>,</a:t>
            </a:r>
            <a:r>
              <a:rPr lang="zh-CN" altLang="en-US" sz="1600" smtClean="0"/>
              <a:t>说明</a:t>
            </a:r>
            <a:r>
              <a:rPr lang="en-US" altLang="zh-CN" sz="1600" smtClean="0"/>
              <a:t>failOver</a:t>
            </a:r>
            <a:r>
              <a:rPr lang="zh-CN" altLang="en-US" sz="1600" smtClean="0"/>
              <a:t>的重连机制：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a. IPAddress1, IPAddress2</a:t>
            </a:r>
            <a:r>
              <a:rPr lang="zh-CN" altLang="en-US" sz="1600" smtClean="0"/>
              <a:t>上的</a:t>
            </a:r>
            <a:r>
              <a:rPr lang="en-US" altLang="zh-CN" sz="1600" smtClean="0"/>
              <a:t>broker1,broker2</a:t>
            </a:r>
            <a:r>
              <a:rPr lang="zh-CN" altLang="en-US" sz="1600" smtClean="0"/>
              <a:t>都正常运行，创建的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IPAddress1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来发送消息，这时不激活消费者。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b.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会自动切换到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的</a:t>
            </a:r>
            <a:r>
              <a:rPr lang="en-US" altLang="zh-CN" sz="1600" smtClean="0"/>
              <a:t>URI</a:t>
            </a:r>
            <a:r>
              <a:rPr lang="zh-CN" altLang="en-US" sz="1600" smtClean="0"/>
              <a:t>上来发送消息。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c.</a:t>
            </a:r>
            <a:r>
              <a:rPr lang="zh-CN" altLang="en-US" sz="1600" smtClean="0"/>
              <a:t> 激活消费者，消费者会先尝试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，由于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不可用，使用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来收消息，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  </a:t>
            </a:r>
            <a:r>
              <a:rPr lang="zh-CN" altLang="en-US" sz="1600" smtClean="0"/>
              <a:t>这时只能收到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上的消息。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d.</a:t>
            </a:r>
            <a:r>
              <a:rPr lang="zh-CN" altLang="en-US" sz="1600" smtClean="0"/>
              <a:t>再重新启动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，生产者，和消费者都仍然使用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来发送和接受消息。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e. 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，生产者和消费者都会自动切换到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上，消费者就收到之前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发送的消息了。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pic>
        <p:nvPicPr>
          <p:cNvPr id="5" name="内容占位符 4" descr="未命名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570" y="1600200"/>
            <a:ext cx="670486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在不同应用</a:t>
            </a:r>
            <a:r>
              <a:rPr lang="zh-CN" altLang="en-US" sz="2000" smtClean="0"/>
              <a:t>之间进行</a:t>
            </a:r>
            <a:r>
              <a:rPr lang="zh-CN" altLang="zh-CN" sz="2000" smtClean="0"/>
              <a:t>通信或者从一个系统传输数据到</a:t>
            </a:r>
            <a:endParaRPr lang="en-US" altLang="zh-CN" sz="2000" smtClean="0"/>
          </a:p>
          <a:p>
            <a:pPr>
              <a:buNone/>
            </a:pPr>
            <a:r>
              <a:rPr lang="zh-CN" altLang="zh-CN" sz="2000" smtClean="0"/>
              <a:t>另外一个系统。</a:t>
            </a:r>
            <a:r>
              <a:rPr lang="zh-CN" altLang="en-US" sz="2000" smtClean="0"/>
              <a:t>两个应用程序之间，或</a:t>
            </a:r>
            <a:r>
              <a:rPr lang="zh-CN" altLang="en-US" sz="2000" smtClean="0">
                <a:hlinkClick r:id="rId2" action="ppaction://hlinkfile"/>
              </a:rPr>
              <a:t>分布式系统</a:t>
            </a:r>
            <a:r>
              <a:rPr lang="zh-CN" altLang="en-US" sz="2000" smtClean="0"/>
              <a:t>中发送消息，进行异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步通信。</a:t>
            </a:r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这类问题有很多解决方案</a:t>
            </a:r>
            <a:r>
              <a:rPr lang="en-US" altLang="zh-CN" sz="2000" smtClean="0"/>
              <a:t> ,</a:t>
            </a:r>
            <a:r>
              <a:rPr lang="zh-CN" altLang="en-US" sz="2000" smtClean="0"/>
              <a:t>比如</a:t>
            </a:r>
            <a:r>
              <a:rPr lang="en-US" altLang="zh-CN" sz="2000" smtClean="0"/>
              <a:t>DB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Socket</a:t>
            </a:r>
            <a:r>
              <a:rPr lang="zh-CN" altLang="en-US" sz="2000" smtClean="0"/>
              <a:t>通信、</a:t>
            </a:r>
            <a:r>
              <a:rPr lang="en-US" altLang="zh-CN" sz="2000" smtClean="0"/>
              <a:t>RMI,</a:t>
            </a:r>
            <a:r>
              <a:rPr lang="zh-CN" altLang="en-US" sz="2000" smtClean="0"/>
              <a:t>等，但我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们需要根据项目的限制以及功能和性能的需要作出选择。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JMS</a:t>
            </a:r>
            <a:r>
              <a:rPr lang="zh-CN" altLang="en-US" sz="2000" smtClean="0"/>
              <a:t>的应用场景：</a:t>
            </a:r>
            <a:r>
              <a:rPr lang="en-US" altLang="zh-CN" sz="2000" smtClean="0"/>
              <a:t>规模和复杂度</a:t>
            </a:r>
            <a:r>
              <a:rPr lang="zh-CN" altLang="en-US" sz="2000" smtClean="0"/>
              <a:t>较</a:t>
            </a:r>
            <a:r>
              <a:rPr lang="en-US" altLang="zh-CN" sz="2000" smtClean="0"/>
              <a:t>高的分布式系统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（1）同步通信：客户发出调用后，必须等待服务对象完成处理并返回结果后才能继续执行；</a:t>
            </a:r>
          </a:p>
          <a:p>
            <a:pPr>
              <a:buNone/>
            </a:pPr>
            <a:r>
              <a:rPr lang="en-US" altLang="zh-CN" sz="2000" smtClean="0"/>
              <a:t>（2）客户和服务对象的生命周期紧密耦合：客户进程和服务对象进程都必须正常运行；如果由于服务对象崩溃或者网络故障导致客户的请求不可达，客户会接收到异常；</a:t>
            </a:r>
          </a:p>
          <a:p>
            <a:pPr>
              <a:buNone/>
            </a:pPr>
            <a:r>
              <a:rPr lang="en-US" altLang="zh-CN" sz="2000" smtClean="0"/>
              <a:t>（3）点对点通信：客户的一次调用只发送给某个单独的目标对象。</a:t>
            </a:r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安全管理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编程式实现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提供的实现添加消息用户的权限（由</a:t>
            </a:r>
            <a:r>
              <a:rPr lang="en-US" altLang="zh-CN" sz="2000" smtClean="0"/>
              <a:t>SimpleAuthenticationPlugin</a:t>
            </a:r>
            <a:r>
              <a:rPr lang="zh-CN" altLang="en-US" sz="2000" smtClean="0"/>
              <a:t>类实现）。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配置实现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配置</a:t>
            </a:r>
            <a:r>
              <a:rPr lang="en-US" altLang="zh-CN" sz="2000" smtClean="0"/>
              <a:t>mq</a:t>
            </a:r>
            <a:r>
              <a:rPr lang="zh-CN" altLang="en-US" sz="2000" smtClean="0"/>
              <a:t>访问者信息，</a:t>
            </a:r>
            <a:r>
              <a:rPr lang="en-US" altLang="zh-CN" sz="2000" smtClean="0"/>
              <a:t> activemq</a:t>
            </a:r>
            <a:r>
              <a:rPr lang="zh-CN" altLang="en-US" sz="2000" smtClean="0"/>
              <a:t>安装目录下</a:t>
            </a:r>
            <a:r>
              <a:rPr lang="en-US" altLang="zh-CN" sz="2000" smtClean="0"/>
              <a:t>/conf/credentials.properties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权限管理 ， 在</a:t>
            </a:r>
            <a:r>
              <a:rPr lang="en-US" altLang="zh-CN" sz="2000" smtClean="0"/>
              <a:t>${ACTIVEMQ_HOME}/conf/activemq.xml </a:t>
            </a:r>
            <a:r>
              <a:rPr lang="zh-CN" altLang="en-US" sz="2000" smtClean="0"/>
              <a:t>中配置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&lt;plugins&gt;</a:t>
            </a:r>
          </a:p>
          <a:p>
            <a:pPr marL="457200" indent="-457200">
              <a:buNone/>
            </a:pPr>
            <a:r>
              <a:rPr lang="en-US" altLang="zh-CN" sz="2000" smtClean="0"/>
              <a:t>	&lt;simpleAuthenticationPlugin&gt;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&lt;/plugins&gt;</a:t>
            </a:r>
          </a:p>
          <a:p>
            <a:pPr marL="457200" indent="-45720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zh-CN" smtClean="0"/>
              <a:t>调整TCP传输</a:t>
            </a:r>
            <a:r>
              <a:rPr lang="zh-CN" altLang="en-US" smtClean="0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TCP</a:t>
            </a:r>
            <a:r>
              <a:rPr lang="zh-CN" altLang="en-US" sz="2000" smtClean="0"/>
              <a:t>传输是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最常用的传输方式。其中</a:t>
            </a:r>
            <a:r>
              <a:rPr lang="en-US" altLang="zh-CN" sz="2000" smtClean="0"/>
              <a:t>socketBufferSize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tcpNoDelay</a:t>
            </a:r>
            <a:r>
              <a:rPr lang="zh-CN" altLang="en-US" sz="2000" smtClean="0"/>
              <a:t>对传输性能有较大的影响。</a:t>
            </a:r>
            <a:endParaRPr lang="en-US" altLang="zh-CN" sz="2000" smtClean="0"/>
          </a:p>
          <a:p>
            <a:r>
              <a:rPr lang="en-US" altLang="zh-CN" sz="2000" smtClean="0"/>
              <a:t>socketBufferSize 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tcp</a:t>
            </a:r>
            <a:r>
              <a:rPr lang="zh-CN" altLang="en-US" sz="2000" smtClean="0"/>
              <a:t>传输发送和接受数据的缓冲区大小，默认（</a:t>
            </a:r>
            <a:r>
              <a:rPr lang="en-US" altLang="zh-CN" sz="2000" smtClean="0"/>
              <a:t> 65536 bytes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zh-CN" sz="2000" smtClean="0"/>
              <a:t>tcpNoDelay - 默认为false。通常一个TCP socket缓冲区</a:t>
            </a:r>
            <a:r>
              <a:rPr lang="zh-CN" altLang="en-US" sz="2000" smtClean="0"/>
              <a:t>创建小的数据在发送之前</a:t>
            </a:r>
            <a:r>
              <a:rPr lang="zh-CN" altLang="zh-CN" sz="2000" smtClean="0"/>
              <a:t>。启用此选项 - 消息将被尽快发送。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url = "failover://(tcp://localhost:61616?tcpNoDelay=true)";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/>
              <a:t>OpenWire参数调试</a:t>
            </a:r>
            <a:br>
              <a:rPr lang="zh-CN" altLang="zh-CN" smtClean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7" cy="515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49"/>
                <a:gridCol w="2715749"/>
                <a:gridCol w="2715749"/>
              </a:tblGrid>
              <a:tr h="2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parameter 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default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 description</a:t>
                      </a:r>
                    </a:p>
                  </a:txBody>
                  <a:tcPr marL="9525" marR="9525" marT="9525" marB="0"/>
                </a:tc>
              </a:tr>
              <a:tr h="484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tcpNoDelayEnabled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FALSE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消息将不会被延迟发送，每次都发送较小的数据，在网速较慢的时候可以提高性能。</a:t>
                      </a:r>
                    </a:p>
                  </a:txBody>
                  <a:tcPr marL="9525" marR="9525" marT="9525" marB="0"/>
                </a:tc>
              </a:tr>
              <a:tr h="14398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cacheEnabled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TRUE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t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常用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重复值（如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producerId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和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destination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）缓存使短键通过代替。这可以减少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message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的大小 ，在网络性能比较差的时候它对性能提高有好处。 缓存的查找增加额外的开销，会增加客户端和服务器的负载，所以添加缓存是也要基于这些综合考虑。</a:t>
                      </a:r>
                    </a:p>
                  </a:txBody>
                  <a:tcPr marL="9525" marR="9525" marT="9525" marB="0"/>
                </a:tc>
              </a:tr>
              <a:tr h="802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cacheSize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ctr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缓存中保存消息的最大数，该值设定不应该大于</a:t>
                      </a:r>
                      <a:b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Short.MAX_VALUE/2（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即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32767/2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）。</a:t>
                      </a:r>
                    </a:p>
                  </a:txBody>
                  <a:tcPr marL="9525" marR="9525" marT="9525" marB="0" anchor="ctr"/>
                </a:tc>
              </a:tr>
              <a:tr h="643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tightEncodingEnabled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ctr"/>
                      <a:r>
                        <a:rPr lang="en-US" altLang="zh-CN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CPU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密集型的方法聚集处理消息。</a:t>
                      </a:r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我们会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建议您关闭此功能，如果</a:t>
                      </a:r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代理开始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消耗所有可用的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CPU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：）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wireFormat</a:t>
            </a:r>
            <a:r>
              <a:rPr lang="zh-CN" altLang="en-US" sz="2800" smtClean="0"/>
              <a:t>包信息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smtClean="0"/>
              <a:t>程序中截获的传输格式（</a:t>
            </a:r>
            <a:r>
              <a:rPr lang="en-US" altLang="zh-CN" sz="2000" smtClean="0"/>
              <a:t>wire format</a:t>
            </a:r>
            <a:r>
              <a:rPr lang="zh-CN" altLang="en-US" sz="2000" smtClean="0"/>
              <a:t>）对象：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600" smtClean="0"/>
              <a:t>WireFormatInfo {</a:t>
            </a:r>
          </a:p>
          <a:p>
            <a:pPr>
              <a:buNone/>
            </a:pPr>
            <a:r>
              <a:rPr lang="en-US" altLang="zh-CN" sz="1600" smtClean="0"/>
              <a:t> version=7,</a:t>
            </a:r>
          </a:p>
          <a:p>
            <a:pPr>
              <a:buNone/>
            </a:pPr>
            <a:r>
              <a:rPr lang="en-US" altLang="zh-CN" sz="1600" smtClean="0"/>
              <a:t> properties={</a:t>
            </a:r>
          </a:p>
          <a:p>
            <a:pPr>
              <a:buNone/>
            </a:pPr>
            <a:r>
              <a:rPr lang="en-US" altLang="zh-CN" sz="1600" smtClean="0"/>
              <a:t> 			CacheSize=1024, </a:t>
            </a:r>
          </a:p>
          <a:p>
            <a:pPr>
              <a:buNone/>
            </a:pPr>
            <a:r>
              <a:rPr lang="en-US" altLang="zh-CN" sz="1600" smtClean="0"/>
              <a:t> 			CacheEnabled=true, </a:t>
            </a:r>
          </a:p>
          <a:p>
            <a:pPr>
              <a:buNone/>
            </a:pPr>
            <a:r>
              <a:rPr lang="en-US" altLang="zh-CN" sz="1600" smtClean="0"/>
              <a:t> 			SizePrefixDisabled=false, 						MaxInactivityDurationInitalDelay=10000, </a:t>
            </a:r>
          </a:p>
          <a:p>
            <a:pPr>
              <a:buNone/>
            </a:pPr>
            <a:r>
              <a:rPr lang="en-US" altLang="zh-CN" sz="1600" smtClean="0"/>
              <a:t> 			TcpNoDelayEnabled=true, </a:t>
            </a:r>
          </a:p>
          <a:p>
            <a:pPr>
              <a:buNone/>
            </a:pPr>
            <a:r>
              <a:rPr lang="en-US" altLang="zh-CN" sz="1600" smtClean="0"/>
              <a:t> 			MaxInactivityDuration=30000, </a:t>
            </a:r>
          </a:p>
          <a:p>
            <a:pPr>
              <a:buNone/>
            </a:pPr>
            <a:r>
              <a:rPr lang="en-US" altLang="zh-CN" sz="1600" smtClean="0"/>
              <a:t> 			TightEncodingEnabled=true, </a:t>
            </a:r>
          </a:p>
          <a:p>
            <a:pPr>
              <a:buNone/>
            </a:pPr>
            <a:r>
              <a:rPr lang="en-US" altLang="zh-CN" sz="1600" smtClean="0"/>
              <a:t> 			StackTraceEnabled=true}, </a:t>
            </a:r>
          </a:p>
          <a:p>
            <a:pPr>
              <a:buNone/>
            </a:pPr>
            <a:r>
              <a:rPr lang="en-US" altLang="zh-CN" sz="1600" smtClean="0"/>
              <a:t> magic=[A,c,t,i,v,e,M,Q]</a:t>
            </a:r>
          </a:p>
          <a:p>
            <a:pPr>
              <a:buNone/>
            </a:pPr>
            <a:r>
              <a:rPr lang="en-US" altLang="zh-CN" sz="16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多个消息提供者</a:t>
            </a:r>
            <a:endParaRPr lang="en-US" altLang="zh-CN" smtClean="0"/>
          </a:p>
          <a:p>
            <a:pPr>
              <a:buNone/>
            </a:pPr>
            <a:r>
              <a:rPr lang="zh-CN" altLang="en-US" sz="1800" smtClean="0"/>
              <a:t>使用</a:t>
            </a:r>
            <a:r>
              <a:rPr lang="en-US" altLang="zh-CN" sz="1800" smtClean="0"/>
              <a:t>Network of brokers</a:t>
            </a:r>
            <a:r>
              <a:rPr lang="zh-CN" altLang="en-US" sz="1800" smtClean="0"/>
              <a:t>，以便在</a:t>
            </a:r>
            <a:r>
              <a:rPr lang="en-US" altLang="zh-CN" sz="1800" smtClean="0"/>
              <a:t>broker</a:t>
            </a:r>
            <a:r>
              <a:rPr lang="zh-CN" altLang="en-US" sz="1800" smtClean="0"/>
              <a:t>之间存储转发消息。</a:t>
            </a:r>
            <a:endParaRPr lang="en-US" altLang="zh-CN" sz="1800" smtClean="0"/>
          </a:p>
          <a:p>
            <a:pPr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多个消息消费者</a:t>
            </a:r>
            <a:endParaRPr lang="en-US" altLang="zh-CN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支持订阅同一个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上的集群。如果一个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consumer</a:t>
            </a:r>
            <a:r>
              <a:rPr lang="zh-CN" altLang="en-US" sz="1800" smtClean="0"/>
              <a:t>失效，那么所有未被确认（</a:t>
            </a:r>
            <a:r>
              <a:rPr lang="en-US" altLang="zh-CN" sz="1800" smtClean="0"/>
              <a:t>unacknowledged</a:t>
            </a:r>
            <a:r>
              <a:rPr lang="zh-CN" altLang="en-US" sz="1800" smtClean="0"/>
              <a:t>）的消息都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会被发送到这个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上其它的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。如果某个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的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处理速度比其它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更快，那么这个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就会消费更多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的消息。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pic>
        <p:nvPicPr>
          <p:cNvPr id="4" name="内容占位符 3" descr="jms组播机制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4387" y="1910556"/>
            <a:ext cx="7515225" cy="390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主辅服务器的作用</a:t>
            </a:r>
            <a:endParaRPr lang="en-US" altLang="zh-CN" sz="2000" smtClean="0"/>
          </a:p>
          <a:p>
            <a:pPr>
              <a:buNone/>
            </a:pPr>
            <a:r>
              <a:rPr lang="zh-CN" altLang="en-US" sz="1600" smtClean="0"/>
              <a:t>主辅服务器：提供消息服务。</a:t>
            </a:r>
            <a:endParaRPr lang="en-US" altLang="zh-CN" sz="1600" smtClean="0"/>
          </a:p>
          <a:p>
            <a:pPr>
              <a:buNone/>
            </a:pPr>
            <a:r>
              <a:rPr lang="zh-CN" altLang="en-US" sz="1600" smtClean="0"/>
              <a:t>辅服务器：提供消息的备份，服务的备份。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2000" smtClean="0"/>
              <a:t>2. Pure Master Slave</a:t>
            </a:r>
            <a:r>
              <a:rPr lang="zh-CN" altLang="en-US" sz="2000" smtClean="0"/>
              <a:t>的工作方式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A</a:t>
            </a:r>
            <a:r>
              <a:rPr lang="zh-CN" altLang="en-US" sz="2000" smtClean="0"/>
              <a:t>）服务端：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消费</a:t>
            </a:r>
            <a:r>
              <a:rPr lang="en-US" altLang="zh-CN" sz="1400" smtClean="0"/>
              <a:t>master broker</a:t>
            </a:r>
            <a:r>
              <a:rPr lang="zh-CN" altLang="en-US" sz="1400" smtClean="0"/>
              <a:t>上所有的消息状态，例如消息、确认和事务状态等。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不提供消息服务。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只有在消息成功被复制到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之后才会响应客户。</a:t>
            </a:r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失效的时候，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可以启动</a:t>
            </a:r>
            <a:r>
              <a:rPr lang="en-US" altLang="zh-CN" sz="1400" smtClean="0"/>
              <a:t>network connectors</a:t>
            </a:r>
            <a:r>
              <a:rPr lang="zh-CN" altLang="en-US" sz="1400" smtClean="0"/>
              <a:t>和</a:t>
            </a:r>
            <a:r>
              <a:rPr lang="en-US" altLang="zh-CN" sz="1400" smtClean="0"/>
              <a:t>transport connectors</a:t>
            </a:r>
            <a:r>
              <a:rPr lang="zh-CN" altLang="en-US" sz="1400" smtClean="0"/>
              <a:t>，提供消息服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务，也可以跟着停止。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B</a:t>
            </a:r>
            <a:r>
              <a:rPr lang="zh-CN" altLang="en-US" sz="2000" smtClean="0"/>
              <a:t>）客户端：</a:t>
            </a:r>
            <a:endParaRPr lang="en-US" altLang="zh-CN" sz="2000" smtClean="0"/>
          </a:p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failover</a:t>
            </a:r>
            <a:r>
              <a:rPr lang="zh-CN" altLang="en-US" sz="1400" smtClean="0"/>
              <a:t>的机制 </a:t>
            </a:r>
            <a:r>
              <a:rPr lang="en-US" altLang="zh-CN" sz="1400" smtClean="0"/>
              <a:t>uri = “failover://(tcp://masterhost:61616,tcp://slavehost:61616)?randomize=false ”;</a:t>
            </a:r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配置</a:t>
            </a:r>
            <a:endParaRPr lang="en-US" altLang="zh-CN" smtClean="0"/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不需要特殊的配置。</a:t>
            </a:r>
            <a:endParaRPr lang="en-US" altLang="zh-CN" sz="1600" smtClean="0"/>
          </a:p>
          <a:p>
            <a:r>
              <a:rPr lang="en-US" altLang="zh-CN" sz="1600" smtClean="0"/>
              <a:t>Slave broker</a:t>
            </a:r>
            <a:r>
              <a:rPr lang="zh-CN" altLang="en-US" sz="1600" smtClean="0"/>
              <a:t>需要进行以下配置：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&lt;broker masterConnectorURI="tcp://masterhost:62001" shutdownOnMasterFailure="false"&gt; </a:t>
            </a:r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限制</a:t>
            </a:r>
          </a:p>
          <a:p>
            <a:r>
              <a:rPr lang="zh-CN" altLang="en-US" sz="1600" smtClean="0"/>
              <a:t>只能有一个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连接到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。 </a:t>
            </a:r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失效而导致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成为</a:t>
            </a:r>
            <a:r>
              <a:rPr lang="en-US" altLang="zh-CN" sz="1600" smtClean="0"/>
              <a:t>master</a:t>
            </a:r>
            <a:r>
              <a:rPr lang="zh-CN" altLang="en-US" sz="1600" smtClean="0"/>
              <a:t>之后，之前的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只有在当前的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（原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）停止后才能重新生效。 </a:t>
            </a:r>
            <a:endParaRPr lang="en-US" altLang="zh-CN" sz="1600" smtClean="0"/>
          </a:p>
          <a:p>
            <a:endParaRPr lang="zh-CN" altLang="en-US" sz="1600" smtClean="0"/>
          </a:p>
          <a:p>
            <a:endParaRPr lang="zh-CN" altLang="en-US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spring</a:t>
            </a:r>
            <a:r>
              <a:rPr lang="zh-CN" altLang="en-US" sz="1400" smtClean="0"/>
              <a:t>对</a:t>
            </a:r>
            <a:r>
              <a:rPr lang="en-US" altLang="zh-CN" sz="1400" smtClean="0"/>
              <a:t>jms </a:t>
            </a:r>
            <a:r>
              <a:rPr lang="zh-CN" altLang="en-US" sz="1400" smtClean="0"/>
              <a:t>的支持，配置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的各个组件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1</a:t>
            </a:r>
            <a:r>
              <a:rPr lang="zh-CN" altLang="en-US" sz="1400" smtClean="0"/>
              <a:t> 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连接工厂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&lt;amq:connectionFactory id=</a:t>
            </a:r>
            <a:r>
              <a:rPr lang="en-US" altLang="zh-CN" sz="1400" i="1" smtClean="0"/>
              <a:t>"jmsConnectionFactory" brokerURL="vm://localhost" /&gt;</a:t>
            </a:r>
          </a:p>
          <a:p>
            <a:pPr>
              <a:buNone/>
            </a:pPr>
            <a:endParaRPr lang="en-US" altLang="zh-CN" sz="1400" i="1" smtClean="0"/>
          </a:p>
          <a:p>
            <a:pPr>
              <a:buNone/>
            </a:pPr>
            <a:r>
              <a:rPr lang="en-US" altLang="zh-CN" sz="1400" i="1" smtClean="0"/>
              <a:t>2 </a:t>
            </a:r>
            <a:r>
              <a:rPr lang="zh-CN" altLang="en-US" sz="1400" i="1" smtClean="0"/>
              <a:t>配置消息队列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&lt;amq:queue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physicalName=</a:t>
            </a:r>
            <a:r>
              <a:rPr lang="en-US" altLang="zh-CN" sz="1400" i="1" smtClean="0"/>
              <a:t>“queuename"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3 </a:t>
            </a:r>
            <a:r>
              <a:rPr lang="zh-CN" altLang="en-US" sz="1400" smtClean="0"/>
              <a:t>配置消息监听器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"messageListener"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class=</a:t>
            </a:r>
            <a:r>
              <a:rPr lang="en-US" altLang="zh-CN" sz="1400" i="1" smtClean="0"/>
              <a:t>"org.springframework.jms.listener.adapter.MessageListenerAdapter"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&lt;bean class=</a:t>
            </a:r>
            <a:r>
              <a:rPr lang="en-US" altLang="zh-CN" sz="1400" i="1" smtClean="0"/>
              <a:t>“</a:t>
            </a:r>
            <a:r>
              <a:rPr lang="zh-CN" altLang="en-US" sz="1400" i="1" smtClean="0"/>
              <a:t>类路径</a:t>
            </a:r>
            <a:r>
              <a:rPr lang="en-US" altLang="zh-CN" sz="1400" i="1" smtClean="0"/>
              <a:t>"</a:t>
            </a:r>
            <a:r>
              <a:rPr lang="en-US" altLang="zh-CN" sz="1400" smtClean="0"/>
              <a:t>&gt;&lt;/bean&gt;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&lt;/constructor-arg&gt;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 </a:t>
            </a:r>
            <a:r>
              <a:rPr lang="zh-CN" altLang="zh-CN" sz="1400" smtClean="0"/>
              <a:t>配置监听到</a:t>
            </a:r>
            <a:r>
              <a:rPr lang="en-US" altLang="zh-CN" sz="1400" u="sng" smtClean="0"/>
              <a:t>jms</a:t>
            </a:r>
            <a:r>
              <a:rPr lang="zh-CN" altLang="zh-CN" sz="1400" smtClean="0"/>
              <a:t>方法后调用的执行方法</a:t>
            </a:r>
            <a:r>
              <a:rPr lang="en-US" altLang="zh-CN" sz="1400" smtClean="0"/>
              <a:t>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"defaultListenerMethod"</a:t>
            </a:r>
            <a:r>
              <a:rPr lang="en-US" altLang="zh-CN" sz="1400" smtClean="0"/>
              <a:t> value=</a:t>
            </a:r>
            <a:r>
              <a:rPr lang="en-US" altLang="zh-CN" sz="1400" i="1" smtClean="0"/>
              <a:t>"printMyOut"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custom MessageConverter define 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"invokeMessageConverter"</a:t>
            </a:r>
            <a:r>
              <a:rPr lang="en-US" altLang="zh-CN" sz="1400" smtClean="0"/>
              <a:t> /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</a:p>
          <a:p>
            <a:pPr>
              <a:buNone/>
            </a:pPr>
            <a:r>
              <a:rPr lang="en-US" altLang="zh-CN" sz="1400" smtClean="0"/>
              <a:t>4 </a:t>
            </a:r>
            <a:r>
              <a:rPr lang="zh-CN" altLang="en-US" sz="1400" smtClean="0"/>
              <a:t>配置消息监听容器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"listenerContainer"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class=</a:t>
            </a:r>
            <a:r>
              <a:rPr lang="en-US" altLang="zh-CN" sz="1400" i="1" smtClean="0"/>
              <a:t>"org.springframework.jms.listener.DefaultMessageListenerContainer"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"connectionFactory"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"jmsConnectionFactory"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zh-CN" altLang="zh-CN" sz="1400" smtClean="0"/>
          </a:p>
          <a:p>
            <a:pPr>
              <a:buNone/>
            </a:pPr>
            <a:endParaRPr lang="zh-CN" altLang="zh-CN" sz="1400" smtClean="0"/>
          </a:p>
          <a:p>
            <a:pPr>
              <a:buNone/>
            </a:pP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5  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jms</a:t>
            </a:r>
            <a:r>
              <a:rPr lang="zh-CN" altLang="en-US" sz="1300" smtClean="0"/>
              <a:t>消息转换器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&lt;bean id="invokeMessageConverter" class="com.hc360.components.jms.InvokeMessageConverter" /&gt;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6.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Spring</a:t>
            </a:r>
            <a:r>
              <a:rPr lang="zh-CN" altLang="en-US" sz="1300" smtClean="0"/>
              <a:t>的</a:t>
            </a:r>
            <a:r>
              <a:rPr lang="en-US" altLang="zh-CN" sz="1300" smtClean="0"/>
              <a:t>jms</a:t>
            </a:r>
            <a:r>
              <a:rPr lang="zh-CN" altLang="en-US" sz="1300" smtClean="0"/>
              <a:t>处理模版类（</a:t>
            </a:r>
            <a:r>
              <a:rPr lang="en-US" altLang="zh-CN" sz="1300" smtClean="0"/>
              <a:t>jmsTemplte</a:t>
            </a:r>
            <a:r>
              <a:rPr lang="zh-CN" altLang="en-US" sz="1300" smtClean="0"/>
              <a:t>）</a:t>
            </a:r>
            <a:endParaRPr lang="en-US" altLang="zh-CN" sz="13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"jmsTemplate" class="org.springframework.jms.core.JmsTemplate"&gt;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"connectionFactory"&gt;</a:t>
            </a:r>
          </a:p>
          <a:p>
            <a:pPr>
              <a:buNone/>
            </a:pPr>
            <a:r>
              <a:rPr lang="en-US" altLang="zh-CN" sz="1400" smtClean="0"/>
              <a:t>		&lt;ref local=</a:t>
            </a:r>
            <a:r>
              <a:rPr lang="en-US" altLang="zh-CN" sz="1400" i="1" smtClean="0"/>
              <a:t>"jmsFactory" /&gt;</a:t>
            </a:r>
          </a:p>
          <a:p>
            <a:pPr>
              <a:buNone/>
            </a:pPr>
            <a:r>
              <a:rPr lang="en-US" altLang="zh-CN" sz="1400" smtClean="0"/>
              <a:t>	&lt;/property&gt;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"defaultDestinationName" value="subject" /&gt;</a:t>
            </a:r>
          </a:p>
          <a:p>
            <a:pPr>
              <a:buNone/>
            </a:pPr>
            <a:r>
              <a:rPr lang="en-US" altLang="zh-CN" sz="1400" smtClean="0"/>
              <a:t>	&lt;!--</a:t>
            </a:r>
          </a:p>
          <a:p>
            <a:pPr>
              <a:buNone/>
            </a:pPr>
            <a:r>
              <a:rPr lang="en-US" altLang="zh-CN" sz="1400" smtClean="0"/>
              <a:t>	</a:t>
            </a:r>
            <a:r>
              <a:rPr lang="zh-CN" altLang="en-US" sz="1400" smtClean="0"/>
              <a:t>区别它采用的模式为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是</a:t>
            </a:r>
            <a:r>
              <a:rPr lang="en-US" altLang="zh-CN" sz="1400" smtClean="0"/>
              <a:t>p2p</a:t>
            </a:r>
            <a:r>
              <a:rPr lang="zh-CN" altLang="en-US" sz="1400" smtClean="0"/>
              <a:t>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是订阅</a:t>
            </a:r>
          </a:p>
          <a:p>
            <a:pPr>
              <a:buNone/>
            </a:pPr>
            <a:r>
              <a:rPr lang="en-US" altLang="zh-CN" sz="1400" smtClean="0"/>
              <a:t> 	&lt;property name="pubSubDomain" value="true"/&gt;</a:t>
            </a:r>
          </a:p>
          <a:p>
            <a:pPr>
              <a:buNone/>
            </a:pPr>
            <a:r>
              <a:rPr lang="en-US" altLang="zh-CN" sz="1400" smtClean="0"/>
              <a:t>	--&gt;</a:t>
            </a:r>
          </a:p>
          <a:p>
            <a:pPr>
              <a:buNone/>
            </a:pPr>
            <a:r>
              <a:rPr lang="en-US" altLang="zh-CN" sz="1400" smtClean="0"/>
              <a:t>	&lt;!-- custom MessageConverter --&gt;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 ref="invokeMessageConverter"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7.</a:t>
            </a:r>
            <a:r>
              <a:rPr lang="zh-CN" altLang="en-US" sz="1300" smtClean="0"/>
              <a:t>消息生产者和 消息消费者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300" smtClean="0"/>
              <a:t>该部分可以根据业务需要，用户自己编程实现。</a:t>
            </a:r>
            <a:endParaRPr lang="zh-CN" altLang="zh-CN" sz="1300" smtClean="0"/>
          </a:p>
          <a:p>
            <a:pPr>
              <a:buNone/>
            </a:pPr>
            <a:endParaRPr lang="zh-CN" alt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MOM</a:t>
            </a:r>
            <a:r>
              <a:rPr lang="zh-CN" altLang="en-US" sz="1800" smtClean="0"/>
              <a:t>在系统中的位置</a:t>
            </a:r>
            <a:endParaRPr lang="zh-CN" altLang="en-US" sz="180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138988" cy="470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的消息传输机制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400" b="1" smtClean="0"/>
              <a:t>1.The TCP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tcp://hostname:port?key=value</a:t>
            </a:r>
          </a:p>
          <a:p>
            <a:pPr>
              <a:buNone/>
            </a:pPr>
            <a:r>
              <a:rPr lang="en-US" altLang="zh-CN" sz="1400" b="1" smtClean="0"/>
              <a:t>2.The Failover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failover:(uri1,...,uriN)?transportOptions</a:t>
            </a:r>
          </a:p>
          <a:p>
            <a:pPr>
              <a:buNone/>
            </a:pPr>
            <a:r>
              <a:rPr lang="en-US" altLang="zh-CN" sz="1400" b="1" smtClean="0"/>
              <a:t>3.The Multicast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multicast://address:port?transportOptions</a:t>
            </a:r>
          </a:p>
          <a:p>
            <a:pPr>
              <a:buNone/>
            </a:pPr>
            <a:r>
              <a:rPr lang="en-US" altLang="zh-CN" sz="1400" b="1" smtClean="0"/>
              <a:t>4.The UDP Transport</a:t>
            </a:r>
          </a:p>
          <a:p>
            <a:pPr>
              <a:buNone/>
            </a:pPr>
            <a:r>
              <a:rPr lang="en-US" altLang="zh-CN" sz="1400" b="1" smtClean="0"/>
              <a:t> </a:t>
            </a:r>
            <a:r>
              <a:rPr lang="zh-CN" altLang="en-US" sz="1400" b="1" smtClean="0"/>
              <a:t>语法：</a:t>
            </a:r>
            <a:r>
              <a:rPr lang="en-US" altLang="zh-CN" sz="1400" b="1" smtClean="0"/>
              <a:t>udp://hostname:port?transportOptions</a:t>
            </a:r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en-US" altLang="zh-CN" sz="1400" b="1" smtClean="0"/>
              <a:t> The VM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vm://brokerName?transportOptions</a:t>
            </a:r>
          </a:p>
          <a:p>
            <a:pPr>
              <a:buNone/>
            </a:pPr>
            <a:r>
              <a:rPr lang="en-US" altLang="zh-CN" sz="1400" smtClean="0"/>
              <a:t>6.</a:t>
            </a:r>
            <a:r>
              <a:rPr lang="en-US" altLang="zh-CN" sz="1400" b="1" smtClean="0"/>
              <a:t> The NIO Transport</a:t>
            </a:r>
          </a:p>
          <a:p>
            <a:pPr>
              <a:buNone/>
            </a:pPr>
            <a:r>
              <a:rPr lang="zh-CN" altLang="en-US" sz="1400" b="1" smtClean="0"/>
              <a:t>修改</a:t>
            </a:r>
            <a:r>
              <a:rPr lang="en-US" altLang="zh-CN" sz="1400" b="1" smtClean="0"/>
              <a:t>activemq.xml</a:t>
            </a:r>
            <a:r>
              <a:rPr lang="zh-CN" altLang="en-US" sz="1400" b="1" smtClean="0"/>
              <a:t>配置  </a:t>
            </a:r>
            <a:r>
              <a:rPr lang="en-US" altLang="zh-CN" sz="1400" smtClean="0"/>
              <a:t>&lt;transportConnector name="nio" uri="nio://0.0.0.0:61616"/&gt; 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7.The SSL Transport</a:t>
            </a:r>
          </a:p>
          <a:p>
            <a:pPr>
              <a:buNone/>
            </a:pPr>
            <a:r>
              <a:rPr lang="en-US" altLang="zh-CN" sz="1400" b="1" smtClean="0"/>
              <a:t>ssl://hostname:port?transportOptions</a:t>
            </a:r>
          </a:p>
          <a:p>
            <a:pPr>
              <a:buNone/>
            </a:pPr>
            <a:r>
              <a:rPr lang="en-US" altLang="zh-CN" sz="1400" b="1" smtClean="0"/>
              <a:t>8.</a:t>
            </a:r>
            <a:r>
              <a:rPr lang="en-US" altLang="zh-CN" sz="1400" smtClean="0">
                <a:hlinkClick r:id="rId2"/>
              </a:rPr>
              <a:t> </a:t>
            </a:r>
            <a:r>
              <a:rPr lang="en-US" altLang="zh-CN" sz="1400" b="1" smtClean="0"/>
              <a:t>The HTTP and HTTPS Transport</a:t>
            </a:r>
            <a:endParaRPr lang="en-US" altLang="zh-CN" sz="1400" smtClean="0">
              <a:hlinkClick r:id="rId2"/>
            </a:endParaRP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smtClean="0">
                <a:hlinkClick r:id="rId3"/>
              </a:rPr>
              <a:t>http://host:port</a:t>
            </a:r>
            <a:r>
              <a:rPr lang="en-US" altLang="zh-CN" sz="1400" smtClean="0"/>
              <a:t> </a:t>
            </a:r>
            <a:r>
              <a:rPr lang="en-US" altLang="zh-CN" sz="1400" smtClean="0">
                <a:hlinkClick r:id="rId4"/>
              </a:rPr>
              <a:t>https://host:port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9.</a:t>
            </a:r>
            <a:r>
              <a:rPr lang="en-US" altLang="zh-CN" sz="1400" b="1" smtClean="0"/>
              <a:t> The Peer Transport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peer://peer-group/brokerName?brokerOptions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b="1" smtClean="0"/>
              <a:t>10.The WebSockets Transport</a:t>
            </a:r>
          </a:p>
          <a:p>
            <a:pPr>
              <a:buNone/>
            </a:pPr>
            <a:endParaRPr lang="en-US" altLang="zh-CN" sz="1600" b="1" smtClean="0"/>
          </a:p>
          <a:p>
            <a:pPr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sz="2400" smtClean="0"/>
              <a:t>参考资料：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官网：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http://activemq.apache.org/using-activemq.html</a:t>
            </a:r>
            <a:endParaRPr lang="zh-CN" altLang="en-US" sz="1800" smtClean="0"/>
          </a:p>
          <a:p>
            <a:pPr>
              <a:buNone/>
            </a:pPr>
            <a:r>
              <a:rPr lang="zh-CN" altLang="en-US" sz="1800" smtClean="0"/>
              <a:t>书籍：</a:t>
            </a:r>
            <a:r>
              <a:rPr lang="en-US" altLang="zh-CN" sz="1800" smtClean="0"/>
              <a:t>《ActiveMQ in Action .pdf》</a:t>
            </a:r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安全配置</a:t>
            </a:r>
            <a:endParaRPr lang="en-US" altLang="zh-CN" sz="1800" smtClean="0">
              <a:hlinkClick r:id="rId2"/>
            </a:endParaRPr>
          </a:p>
          <a:p>
            <a:r>
              <a:rPr lang="en-US" altLang="zh-CN" sz="1800" smtClean="0">
                <a:hlinkClick r:id="rId2"/>
              </a:rPr>
              <a:t>http://tzj163.blog.163.com/blog/static/10961167920108763148495/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通信机制</a:t>
            </a:r>
            <a:endParaRPr lang="en-US" altLang="zh-CN" sz="1800" smtClean="0"/>
          </a:p>
          <a:p>
            <a:r>
              <a:rPr lang="en-US" altLang="zh-CN" sz="1800" smtClean="0">
                <a:hlinkClick r:id="rId3"/>
              </a:rPr>
              <a:t>http://www.iteye.com/topic/426226#1090580</a:t>
            </a:r>
            <a:endParaRPr lang="en-US" altLang="zh-CN" sz="1800" smtClean="0"/>
          </a:p>
          <a:p>
            <a:r>
              <a:rPr lang="en-US" altLang="zh-CN" sz="1800" smtClean="0">
                <a:hlinkClick r:id="rId4"/>
              </a:rPr>
              <a:t>http://blog.163.com/xiechunhao@126/blog/static/110411383201081371758800/</a:t>
            </a:r>
            <a:endParaRPr lang="en-US" altLang="zh-CN" sz="1800" smtClean="0"/>
          </a:p>
          <a:p>
            <a:r>
              <a:rPr lang="en-US" altLang="zh-CN" sz="1800" smtClean="0">
                <a:hlinkClick r:id="rId5"/>
              </a:rPr>
              <a:t>http://netcomm.iteye.com/blog/421656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的内部机制</a:t>
            </a:r>
            <a:endParaRPr lang="en-US" altLang="zh-CN" sz="1800" smtClean="0"/>
          </a:p>
          <a:p>
            <a:r>
              <a:rPr lang="en-US" altLang="zh-CN" sz="1800" smtClean="0">
                <a:hlinkClick r:id="rId6"/>
              </a:rPr>
              <a:t>http://netcomm.iteye.com/blog/topic?page=2&amp;show_full=true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性能：</a:t>
            </a:r>
            <a:endParaRPr lang="en-US" altLang="zh-CN" sz="1800" smtClean="0"/>
          </a:p>
          <a:p>
            <a:r>
              <a:rPr lang="en-US" altLang="zh-CN" sz="1800" smtClean="0">
                <a:hlinkClick r:id="rId7"/>
              </a:rPr>
              <a:t>http://blog.csdn.net/yczz/article/details/6384499</a:t>
            </a:r>
            <a:endParaRPr lang="en-US" altLang="zh-CN" sz="1800" smtClean="0">
              <a:hlinkClick r:id="rId5"/>
            </a:endParaRPr>
          </a:p>
          <a:p>
            <a:r>
              <a:rPr lang="en-US" altLang="zh-CN" sz="1800" smtClean="0">
                <a:hlinkClick r:id="rId8"/>
              </a:rPr>
              <a:t>http://bsnyderblog.blogspot.com/2010/01/how-to-use-automatic-failover</a:t>
            </a:r>
            <a:r>
              <a:rPr lang="en-US" altLang="zh-CN" sz="1800" smtClean="0">
                <a:hlinkClick r:id="rId5"/>
              </a:rPr>
              <a:t>-in.html</a:t>
            </a:r>
          </a:p>
          <a:p>
            <a:endParaRPr lang="en-US" altLang="zh-CN" sz="1800" smtClean="0"/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b="1" smtClean="0"/>
              <a:t>JMS</a:t>
            </a:r>
            <a:r>
              <a:rPr lang="zh-CN" altLang="en-US" b="1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Java</a:t>
            </a:r>
            <a:r>
              <a:rPr lang="zh-CN" altLang="en-US" sz="2400" smtClean="0"/>
              <a:t>消息服务应用程序结构支持两种模型：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点对点模型</a:t>
            </a:r>
            <a:r>
              <a:rPr lang="en-US" altLang="zh-CN" sz="2400" smtClean="0"/>
              <a:t>(</a:t>
            </a:r>
            <a:r>
              <a:rPr lang="zh-CN" altLang="en-US" sz="2400" smtClean="0"/>
              <a:t>基于队列</a:t>
            </a:r>
            <a:r>
              <a:rPr lang="en-US" altLang="zh-CN" sz="2400" smtClean="0"/>
              <a:t>)</a:t>
            </a:r>
          </a:p>
          <a:p>
            <a:pPr>
              <a:buNone/>
            </a:pPr>
            <a:r>
              <a:rPr lang="zh-CN" altLang="en-US" sz="1400" smtClean="0"/>
              <a:t>每个消息只能有一个消费者。消息的生产者和消费者之间没有时间上的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相关性</a:t>
            </a:r>
            <a:r>
              <a:rPr lang="en-US" altLang="zh-CN" sz="1400" smtClean="0"/>
              <a:t>.</a:t>
            </a:r>
            <a:r>
              <a:rPr lang="zh-CN" altLang="en-US" sz="1400" smtClean="0"/>
              <a:t>可以由多个发送者，但只能被一个消费者消费。</a:t>
            </a:r>
            <a:endParaRPr lang="en-US" altLang="zh-CN" sz="1400" smtClean="0"/>
          </a:p>
          <a:p>
            <a:r>
              <a:rPr lang="zh-CN" altLang="en-US" sz="1400" smtClean="0"/>
              <a:t>一个消息只能被一个接受者接受一次 </a:t>
            </a:r>
          </a:p>
          <a:p>
            <a:r>
              <a:rPr lang="zh-CN" altLang="en-US" sz="1400" smtClean="0"/>
              <a:t>生产者把消息发送到队列中</a:t>
            </a:r>
            <a:r>
              <a:rPr lang="en-US" altLang="zh-CN" sz="1400" smtClean="0"/>
              <a:t>(Queue)</a:t>
            </a:r>
            <a:r>
              <a:rPr lang="zh-CN" altLang="en-US" sz="1400" smtClean="0"/>
              <a:t>，这个队列可以理解为电视机频道</a:t>
            </a:r>
            <a:r>
              <a:rPr lang="en-US" altLang="zh-CN" sz="1400" smtClean="0"/>
              <a:t>(channel) </a:t>
            </a:r>
          </a:p>
          <a:p>
            <a:r>
              <a:rPr lang="zh-CN" altLang="en-US" sz="1400" smtClean="0"/>
              <a:t>在这个消息中间件上有多个这样的</a:t>
            </a:r>
            <a:r>
              <a:rPr lang="en-US" altLang="zh-CN" sz="1400" smtClean="0"/>
              <a:t>channel </a:t>
            </a:r>
          </a:p>
          <a:p>
            <a:r>
              <a:rPr lang="zh-CN" altLang="en-US" sz="1400" smtClean="0"/>
              <a:t>接受者无需订阅，当接受者未接受到消息时就会处于阻塞状态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  发布者</a:t>
            </a:r>
            <a:r>
              <a:rPr lang="en-US" altLang="zh-CN" sz="2400" smtClean="0"/>
              <a:t>/</a:t>
            </a:r>
            <a:r>
              <a:rPr lang="zh-CN" altLang="en-US" sz="2400" smtClean="0"/>
              <a:t>订阅者模型（基于主题的）</a:t>
            </a:r>
            <a:endParaRPr lang="en-US" altLang="zh-CN" sz="2400" smtClean="0"/>
          </a:p>
          <a:p>
            <a:pPr>
              <a:buNone/>
            </a:pPr>
            <a:r>
              <a:rPr lang="zh-CN" altLang="en-US" sz="1400" smtClean="0"/>
              <a:t>每个消息可以有多个消费者。</a:t>
            </a:r>
          </a:p>
          <a:p>
            <a:pPr>
              <a:buNone/>
            </a:pPr>
            <a:r>
              <a:rPr lang="zh-CN" altLang="en-US" sz="1400" smtClean="0"/>
              <a:t>生产者和消费者之间有时间上的相关性。订阅一个主题的消费者只能消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费自它订阅之后发布的消息</a:t>
            </a:r>
            <a:r>
              <a:rPr lang="en-US" altLang="zh-CN" sz="1400" smtClean="0"/>
              <a:t>.</a:t>
            </a:r>
          </a:p>
          <a:p>
            <a:r>
              <a:rPr lang="zh-CN" altLang="en-US" sz="1400" smtClean="0"/>
              <a:t>允许多个接受者，类似于广播的方式 </a:t>
            </a:r>
          </a:p>
          <a:p>
            <a:r>
              <a:rPr lang="zh-CN" altLang="en-US" sz="1400" smtClean="0"/>
              <a:t>生产者将消息发送到主题上</a:t>
            </a:r>
            <a:r>
              <a:rPr lang="en-US" altLang="zh-CN" sz="1400" smtClean="0"/>
              <a:t>(Topic) </a:t>
            </a:r>
          </a:p>
          <a:p>
            <a:r>
              <a:rPr lang="zh-CN" altLang="en-US" sz="1400" smtClean="0"/>
              <a:t>接受者必须先订阅 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注</a:t>
            </a:r>
            <a:r>
              <a:rPr lang="en-US" altLang="zh-CN" sz="1400" smtClean="0"/>
              <a:t>:</a:t>
            </a:r>
            <a:r>
              <a:rPr lang="zh-CN" altLang="en-US" sz="1400" smtClean="0"/>
              <a:t>持久化订阅者：特殊的消费者，告诉主题，我一直订阅着，即使网络断开，消息服务器也记住所有持久化订阅者，如果有新消息，也会知道必定有人回来消费。</a:t>
            </a:r>
          </a:p>
          <a:p>
            <a:pPr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JMS</a:t>
            </a:r>
            <a:r>
              <a:rPr lang="zh-CN" altLang="en-US" sz="2800" smtClean="0">
                <a:solidFill>
                  <a:srgbClr val="FF0000"/>
                </a:solidFill>
              </a:rPr>
              <a:t>消息发送模式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内容占位符 3" descr="jms消息发布模式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5077" y="1340768"/>
            <a:ext cx="6851259" cy="45158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Topic </a:t>
            </a:r>
            <a:r>
              <a:rPr lang="zh-CN" altLang="en-US" smtClean="0"/>
              <a:t>发送模式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268760"/>
            <a:ext cx="81835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公共接口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79" cy="384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640"/>
                <a:gridCol w="3099922"/>
                <a:gridCol w="3036717"/>
              </a:tblGrid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JMS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公共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点对点域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发布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订阅域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ConnectionFactory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QueueConnectionFactory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TopicConnectionFactory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TopicConnection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Destination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TopicSession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MessageProducer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QueueSender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TopicPublisher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MessageConsumer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TopicSubscriber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连接工厂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连接工厂是客户用来创建连接的对象，例如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ActiveMQConnectionFactory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Connection</a:t>
            </a:r>
            <a:r>
              <a:rPr lang="zh-CN" altLang="en-US" sz="2000" smtClean="0"/>
              <a:t>封装了</a:t>
            </a:r>
            <a:r>
              <a:rPr lang="en-US" altLang="zh-CN" sz="2000" smtClean="0"/>
              <a:t>JMS </a:t>
            </a:r>
            <a:r>
              <a:rPr lang="zh-CN" altLang="zh-CN" sz="2000" smtClean="0"/>
              <a:t>客户端到</a:t>
            </a:r>
            <a:r>
              <a:rPr lang="en-US" altLang="zh-CN" sz="2000" smtClean="0"/>
              <a:t>JMS Provider </a:t>
            </a:r>
            <a:r>
              <a:rPr lang="zh-CN" altLang="zh-CN" sz="2000" smtClean="0"/>
              <a:t>的连接</a:t>
            </a:r>
            <a:r>
              <a:rPr lang="zh-CN" altLang="en-US" sz="2000" smtClean="0"/>
              <a:t>与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提供者之间的一个虚拟的连接。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会话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Session</a:t>
            </a:r>
            <a:r>
              <a:rPr lang="zh-CN" altLang="en-US" sz="2000" smtClean="0"/>
              <a:t>是生产和消费消息的一个单线程上下文。会话用于创建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消息的生产者（</a:t>
            </a:r>
            <a:r>
              <a:rPr lang="en-US" altLang="zh-CN" sz="2000" smtClean="0"/>
              <a:t>producer</a:t>
            </a:r>
            <a:r>
              <a:rPr lang="zh-CN" altLang="en-US" sz="2000" smtClean="0"/>
              <a:t>），消费者（</a:t>
            </a:r>
            <a:r>
              <a:rPr lang="en-US" altLang="zh-CN" sz="2000" smtClean="0"/>
              <a:t>consumer</a:t>
            </a:r>
            <a:r>
              <a:rPr lang="zh-CN" altLang="en-US" sz="2000" smtClean="0"/>
              <a:t>），消息（</a:t>
            </a:r>
            <a:r>
              <a:rPr lang="en-US" altLang="zh-CN" sz="2000" smtClean="0"/>
              <a:t>message</a:t>
            </a:r>
            <a:r>
              <a:rPr lang="zh-CN" altLang="en-US" sz="2000" smtClean="0"/>
              <a:t>）等，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会话</a:t>
            </a:r>
            <a:r>
              <a:rPr lang="en-US" altLang="zh-CN" sz="2000" smtClean="0"/>
              <a:t>,</a:t>
            </a:r>
            <a:r>
              <a:rPr lang="zh-CN" altLang="en-US" sz="2000" smtClean="0"/>
              <a:t>是一个事务性的上下文。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消息的生产和消费不能包含在同一个事务中。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2626</Words>
  <Application>Microsoft Office PowerPoint</Application>
  <PresentationFormat>全屏显示(4:3)</PresentationFormat>
  <Paragraphs>404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JMS学习交流</vt:lpstr>
      <vt:lpstr>JMS介绍</vt:lpstr>
      <vt:lpstr>JMS的作用</vt:lpstr>
      <vt:lpstr>MOM在系统中的位置</vt:lpstr>
      <vt:lpstr>JMS模型</vt:lpstr>
      <vt:lpstr>JMS消息发送模式</vt:lpstr>
      <vt:lpstr>Topic 发送模式</vt:lpstr>
      <vt:lpstr>JMS公共接口</vt:lpstr>
      <vt:lpstr>JMS的基本构件</vt:lpstr>
      <vt:lpstr>JMS的基本构件</vt:lpstr>
      <vt:lpstr>Jms消息发送时序图</vt:lpstr>
      <vt:lpstr>Jms消息发送开发流程</vt:lpstr>
      <vt:lpstr>Jms消息订阅者流程图</vt:lpstr>
      <vt:lpstr>JMS消息的事务</vt:lpstr>
      <vt:lpstr>消费者的消费方式</vt:lpstr>
      <vt:lpstr>JMS 的通信机制</vt:lpstr>
      <vt:lpstr>幻灯片 17</vt:lpstr>
      <vt:lpstr>幻灯片 18</vt:lpstr>
      <vt:lpstr>ActiveMQ模型分析</vt:lpstr>
      <vt:lpstr>ActiveMQ模型分析---静态模型</vt:lpstr>
      <vt:lpstr>ActiveMQ模型分析</vt:lpstr>
      <vt:lpstr>ActiveMQ模型分析-----动态模型</vt:lpstr>
      <vt:lpstr>ActiveMQ模型分析</vt:lpstr>
      <vt:lpstr>activeMQ消息分发指针</vt:lpstr>
      <vt:lpstr>ActiveMQ的监控</vt:lpstr>
      <vt:lpstr>actviemq 配置连接URI </vt:lpstr>
      <vt:lpstr>ActiveMQ稳定性和容错性考虑 </vt:lpstr>
      <vt:lpstr>activeMQ的failOver重连机制</vt:lpstr>
      <vt:lpstr>failOver重连机制</vt:lpstr>
      <vt:lpstr>activeMQ安全管理</vt:lpstr>
      <vt:lpstr>调整TCP传输设置</vt:lpstr>
      <vt:lpstr>OpenWire参数调试 </vt:lpstr>
      <vt:lpstr>wireFormat包信息</vt:lpstr>
      <vt:lpstr>ActiveMQ集群部署</vt:lpstr>
      <vt:lpstr>ActiveMQ集群部署</vt:lpstr>
      <vt:lpstr>Master/salve Server</vt:lpstr>
      <vt:lpstr>Master/salve Server</vt:lpstr>
      <vt:lpstr>spring 和activeMQ的结合</vt:lpstr>
      <vt:lpstr>spring 和activeMQ的结合</vt:lpstr>
      <vt:lpstr>ActiveMQ的消息传输机制</vt:lpstr>
      <vt:lpstr>参考资料：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JMS讲解</dc:title>
  <dc:subject>JMS activeMQ学习</dc:subject>
  <dc:creator>zhaoqqxx@qq.com</dc:creator>
  <cp:keywords>JMS </cp:keywords>
  <cp:lastModifiedBy>qiangbj-3134</cp:lastModifiedBy>
  <cp:revision>539</cp:revision>
  <dcterms:modified xsi:type="dcterms:W3CDTF">2012-04-23T09:13:35Z</dcterms:modified>
  <cp:category>培训交流学习</cp:category>
</cp:coreProperties>
</file>