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Lst>
  <p:notesMasterIdLst>
    <p:notesMasterId r:id="rId52"/>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91" r:id="rId47"/>
    <p:sldId id="292" r:id="rId48"/>
    <p:sldId id="293" r:id="rId49"/>
    <p:sldId id="294" r:id="rId50"/>
    <p:sldId id="29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25" autoAdjust="0"/>
  </p:normalViewPr>
  <p:slideViewPr>
    <p:cSldViewPr snapToGrid="0">
      <p:cViewPr>
        <p:scale>
          <a:sx n="75" d="100"/>
          <a:sy n="75" d="100"/>
        </p:scale>
        <p:origin x="12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6"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单击编辑备注格式</a:t>
            </a:r>
            <a:endParaRPr/>
          </a:p>
        </p:txBody>
      </p:sp>
      <p:sp>
        <p:nvSpPr>
          <p:cNvPr id="527"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&lt;页眉&gt;</a:t>
            </a:r>
            <a:endParaRPr/>
          </a:p>
        </p:txBody>
      </p:sp>
      <p:sp>
        <p:nvSpPr>
          <p:cNvPr id="528"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&lt;日期/时间&gt;</a:t>
            </a:r>
            <a:endParaRPr/>
          </a:p>
        </p:txBody>
      </p:sp>
      <p:sp>
        <p:nvSpPr>
          <p:cNvPr id="529"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&lt;页脚&gt;</a:t>
            </a:r>
            <a:endParaRPr/>
          </a:p>
        </p:txBody>
      </p:sp>
      <p:sp>
        <p:nvSpPr>
          <p:cNvPr id="530" name="PlaceHolder 5"/>
          <p:cNvSpPr>
            <a:spLocks noGrp="1"/>
          </p:cNvSpPr>
          <p:nvPr>
            <p:ph type="sldNum"/>
          </p:nvPr>
        </p:nvSpPr>
        <p:spPr>
          <a:xfrm>
            <a:off x="4278960" y="10157400"/>
            <a:ext cx="3280680" cy="534240"/>
          </a:xfrm>
          <a:prstGeom prst="rect">
            <a:avLst/>
          </a:prstGeom>
        </p:spPr>
        <p:txBody>
          <a:bodyPr lIns="0" tIns="0" rIns="0" bIns="0" anchor="b"/>
          <a:lstStyle/>
          <a:p>
            <a:pPr algn="r"/>
            <a:fld id="{1E4C44B6-7F3D-4461-907F-79A0102F8879}" type="slidenum">
              <a:rPr lang="en-US" sz="1400">
                <a:latin typeface="Times New Roman"/>
              </a:rPr>
              <a:t>‹#›</a:t>
            </a:fld>
            <a:endParaRPr/>
          </a:p>
        </p:txBody>
      </p:sp>
    </p:spTree>
    <p:extLst>
      <p:ext uri="{BB962C8B-B14F-4D97-AF65-F5344CB8AC3E}">
        <p14:creationId xmlns:p14="http://schemas.microsoft.com/office/powerpoint/2010/main" val="384933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43" name="CustomShape 2"/>
          <p:cNvSpPr/>
          <p:nvPr/>
        </p:nvSpPr>
        <p:spPr>
          <a:xfrm>
            <a:off x="3884760" y="8685360"/>
            <a:ext cx="2969280" cy="454680"/>
          </a:xfrm>
          <a:prstGeom prst="rect">
            <a:avLst/>
          </a:prstGeom>
          <a:noFill/>
          <a:ln>
            <a:noFill/>
          </a:ln>
        </p:spPr>
      </p:sp>
      <p:sp>
        <p:nvSpPr>
          <p:cNvPr id="744" name="PlaceHolder 3"/>
          <p:cNvSpPr>
            <a:spLocks noGrp="1"/>
          </p:cNvSpPr>
          <p:nvPr>
            <p:ph type="body"/>
          </p:nvPr>
        </p:nvSpPr>
        <p:spPr>
          <a:xfrm>
            <a:off x="685800" y="4343400"/>
            <a:ext cx="5483880" cy="4112280"/>
          </a:xfrm>
          <a:prstGeom prst="rect">
            <a:avLst/>
          </a:prstGeom>
        </p:spPr>
        <p:txBody>
          <a:bodyPr lIns="0" tIns="0" rIns="0" bIns="0"/>
          <a:lstStyle/>
          <a:p>
            <a:endParaRPr/>
          </a:p>
        </p:txBody>
      </p:sp>
    </p:spTree>
    <p:extLst>
      <p:ext uri="{BB962C8B-B14F-4D97-AF65-F5344CB8AC3E}">
        <p14:creationId xmlns:p14="http://schemas.microsoft.com/office/powerpoint/2010/main" val="2634229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685800" y="4343400"/>
            <a:ext cx="5483880" cy="4112280"/>
          </a:xfrm>
          <a:prstGeom prst="rect">
            <a:avLst/>
          </a:prstGeom>
        </p:spPr>
        <p:txBody>
          <a:bodyPr lIns="0" tIns="0" rIns="0" bIns="0"/>
          <a:lstStyle/>
          <a:p>
            <a:endParaRPr/>
          </a:p>
        </p:txBody>
      </p:sp>
      <p:sp>
        <p:nvSpPr>
          <p:cNvPr id="770"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71"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27200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平台介绍的内容：讲v6开发的背景，技术架构，主要技术，和v3的区别，新思路和发展方向。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773"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74"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1995200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685800" y="4343400"/>
            <a:ext cx="5483880" cy="4112280"/>
          </a:xfrm>
          <a:prstGeom prst="rect">
            <a:avLst/>
          </a:prstGeom>
        </p:spPr>
        <p:txBody>
          <a:bodyPr lIns="0" tIns="0" rIns="0" bIns="0"/>
          <a:lstStyle/>
          <a:p>
            <a:r>
              <a:rPr lang="en-US" sz="2000" err="1">
                <a:latin typeface="Arial"/>
              </a:rPr>
              <a:t>MyBatis是支持普通SQL查询，存储过程和高级映射的优秀持久层框架</a:t>
            </a:r>
            <a:r>
              <a:rPr lang="en-US" sz="2000">
                <a:latin typeface="Arial"/>
              </a:rPr>
              <a:t>。</a:t>
            </a:r>
            <a:endParaRPr/>
          </a:p>
          <a:p>
            <a:r>
              <a:rPr lang="en-US" sz="2000" err="1">
                <a:latin typeface="Arial"/>
              </a:rPr>
              <a:t>MyBatis消除了几乎所有的JDBC代码和参数的手工设置以及结果集的检索</a:t>
            </a:r>
            <a:r>
              <a:rPr lang="en-US" sz="2000">
                <a:latin typeface="Arial"/>
              </a:rPr>
              <a:t>。</a:t>
            </a:r>
            <a:endParaRPr/>
          </a:p>
          <a:p>
            <a:r>
              <a:rPr lang="en-US" sz="2000">
                <a:latin typeface="Arial"/>
              </a:rPr>
              <a:t>MyBatis </a:t>
            </a:r>
            <a:r>
              <a:rPr lang="en-US" sz="2000" err="1">
                <a:latin typeface="Arial"/>
              </a:rPr>
              <a:t>使用简单的</a:t>
            </a:r>
            <a:r>
              <a:rPr lang="en-US" sz="2000">
                <a:latin typeface="Arial"/>
              </a:rPr>
              <a:t> </a:t>
            </a:r>
            <a:r>
              <a:rPr lang="en-US" sz="2000" err="1">
                <a:latin typeface="Arial"/>
              </a:rPr>
              <a:t>XML用于配置和原始映射，将接口和</a:t>
            </a:r>
            <a:r>
              <a:rPr lang="en-US" sz="2000">
                <a:latin typeface="Arial"/>
              </a:rPr>
              <a:t> Java </a:t>
            </a:r>
            <a:r>
              <a:rPr lang="en-US" sz="2000" err="1">
                <a:latin typeface="Arial"/>
              </a:rPr>
              <a:t>的POJOs（Plain</a:t>
            </a:r>
            <a:r>
              <a:rPr lang="en-US" sz="2000">
                <a:latin typeface="Arial"/>
              </a:rPr>
              <a:t> Old Java </a:t>
            </a:r>
            <a:r>
              <a:rPr lang="en-US" sz="2000" err="1">
                <a:latin typeface="Arial"/>
              </a:rPr>
              <a:t>Objects，普通的</a:t>
            </a:r>
            <a:r>
              <a:rPr lang="en-US" sz="2000">
                <a:latin typeface="Arial"/>
              </a:rPr>
              <a:t> Java</a:t>
            </a:r>
            <a:endParaRPr/>
          </a:p>
          <a:p>
            <a:r>
              <a:rPr lang="en-US" sz="2000" err="1">
                <a:latin typeface="Arial"/>
              </a:rPr>
              <a:t>对象）映射成数据库中的记录</a:t>
            </a:r>
            <a:r>
              <a:rPr lang="en-US" sz="2000">
                <a:latin typeface="Arial"/>
              </a:rPr>
              <a:t>。</a:t>
            </a:r>
            <a:endParaRPr/>
          </a:p>
          <a:p>
            <a:r>
              <a:rPr lang="en-US" sz="2000">
                <a:latin typeface="Arial"/>
              </a:rPr>
              <a:t>MyBatis 最强大的特性之一就是它的动态语句功能。如果您以前有使用JDBC或者类似框架的经历，您就会明白把SQL语句条件连接在一起是多么的痛苦，要确保不能忘记空格或者不要在条件中忘记AND。动态语句能够完全解决掉这些痛苦。</a:t>
            </a:r>
            <a:endParaRPr/>
          </a:p>
          <a:p>
            <a:r>
              <a:rPr lang="en-US" sz="2000" err="1">
                <a:latin typeface="Arial"/>
              </a:rPr>
              <a:t>OGNL（Object-Graph</a:t>
            </a:r>
            <a:r>
              <a:rPr lang="en-US" sz="2000">
                <a:latin typeface="Arial"/>
              </a:rPr>
              <a:t> Navigation </a:t>
            </a:r>
            <a:r>
              <a:rPr lang="en-US" sz="2000" err="1">
                <a:latin typeface="Arial"/>
              </a:rPr>
              <a:t>Language）对象图导航语言</a:t>
            </a:r>
            <a:endParaRPr/>
          </a:p>
          <a:p>
            <a:endParaRPr/>
          </a:p>
          <a:p>
            <a:endParaRPr/>
          </a:p>
          <a:p>
            <a:r>
              <a:rPr lang="en-US" sz="2000">
                <a:latin typeface="Arial"/>
              </a:rPr>
              <a:t>MyBatis应用程序主要是使用SqlSessionFactory实例，实例可以通过SqlSessionFactoryBuilder获得。SqlSessionFactoryBuilder可以从一个xml配置文件或者一个预定义的配置类的实例获得。</a:t>
            </a:r>
            <a:endParaRPr/>
          </a:p>
          <a:p>
            <a:r>
              <a:rPr lang="en-US" sz="2000" err="1">
                <a:latin typeface="Arial"/>
              </a:rPr>
              <a:t>用xml文件构建SqlSessionFactory实例是非常简单的事情。推荐在这个配置中使用类路径资源（classpath</a:t>
            </a:r>
            <a:r>
              <a:rPr lang="en-US" sz="2000">
                <a:latin typeface="Arial"/>
              </a:rPr>
              <a:t> resource)。</a:t>
            </a:r>
            <a:endParaRPr/>
          </a:p>
        </p:txBody>
      </p:sp>
      <p:sp>
        <p:nvSpPr>
          <p:cNvPr id="776"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77"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179919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PlaceHolder 1"/>
          <p:cNvSpPr>
            <a:spLocks noGrp="1"/>
          </p:cNvSpPr>
          <p:nvPr>
            <p:ph type="body"/>
          </p:nvPr>
        </p:nvSpPr>
        <p:spPr>
          <a:xfrm>
            <a:off x="685800" y="4343400"/>
            <a:ext cx="5483880" cy="4112280"/>
          </a:xfrm>
          <a:prstGeom prst="rect">
            <a:avLst/>
          </a:prstGeom>
        </p:spPr>
        <p:txBody>
          <a:bodyPr lIns="0" tIns="0" rIns="0" bIns="0"/>
          <a:lstStyle/>
          <a:p>
            <a:r>
              <a:rPr lang="en-US" sz="2000" err="1">
                <a:latin typeface="Arial"/>
              </a:rPr>
              <a:t>Mybatis的功能架构分为三层</a:t>
            </a:r>
            <a:r>
              <a:rPr lang="en-US" sz="2000">
                <a:latin typeface="Arial"/>
              </a:rPr>
              <a:t>：</a:t>
            </a:r>
            <a:endParaRPr/>
          </a:p>
          <a:p>
            <a:r>
              <a:rPr lang="en-US" sz="2000">
                <a:latin typeface="Arial"/>
              </a:rPr>
              <a:t>(1)API接口层：提供给外部使用的接口API，开发人员通过这些本地API来操纵数据库。接口层一接收到调用请求就会调用数据处理层来完成具体的数据处理。</a:t>
            </a:r>
            <a:endParaRPr/>
          </a:p>
          <a:p>
            <a:r>
              <a:rPr lang="en-US" sz="2000">
                <a:latin typeface="Arial"/>
              </a:rPr>
              <a:t>(2)</a:t>
            </a:r>
            <a:r>
              <a:rPr lang="en-US" sz="2000" err="1">
                <a:latin typeface="Arial"/>
              </a:rPr>
              <a:t>数据处理层：负责具体的SQL查找、SQL解析、SQL执行和执行结果映射处理等。它主要的目的是根据调用的请求完成一次数据库操作</a:t>
            </a:r>
            <a:r>
              <a:rPr lang="en-US" sz="2000">
                <a:latin typeface="Arial"/>
              </a:rPr>
              <a:t>。</a:t>
            </a:r>
            <a:endParaRPr/>
          </a:p>
          <a:p>
            <a:r>
              <a:rPr lang="en-US" sz="2000">
                <a:latin typeface="Arial"/>
              </a:rPr>
              <a:t>(3)基础支撑层：负责最基础的功能支撑，包括连接管理、事务管理、配置加载和缓存处理，这些都是共用的东西，将他们抽取出来作为最基础的组件。为上层的数据处理层提供最基础的支撑。</a:t>
            </a:r>
            <a:endParaRPr/>
          </a:p>
        </p:txBody>
      </p:sp>
      <p:sp>
        <p:nvSpPr>
          <p:cNvPr id="779"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80"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911048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（1）加载配置：配置来源于两个地方，一处是配置文件，一处是Java代码的注解，将SQL的配置信息加载成为一个个MappedStatement对象（包括了传入参数映射配置、执行的SQL语句、结果映射配置），</a:t>
            </a:r>
            <a:r>
              <a:rPr lang="en-US" sz="2000" err="1">
                <a:latin typeface="Arial"/>
              </a:rPr>
              <a:t>存储在内存中</a:t>
            </a:r>
            <a:r>
              <a:rPr lang="en-US" sz="2000">
                <a:latin typeface="Arial"/>
              </a:rPr>
              <a:t>。</a:t>
            </a:r>
            <a:endParaRPr/>
          </a:p>
          <a:p>
            <a:r>
              <a:rPr lang="en-US" sz="2000">
                <a:latin typeface="Arial"/>
              </a:rPr>
              <a:t>(2)SQL解析：当API接口层接收到调用请求时，会接收到传入SQL的ID和传入对象（可以是Map、JavaBean或者基本数据类型），Mybatis会根据SQL的ID找到对应的MappedStatement，然后根据传入参数对象对MappedStatement进行解析，解析后可以得到最终要执行的SQL语句和参数。</a:t>
            </a:r>
            <a:endParaRPr/>
          </a:p>
          <a:p>
            <a:r>
              <a:rPr lang="en-US" sz="2000">
                <a:latin typeface="Arial"/>
              </a:rPr>
              <a:t>（3）SQL执行：将最终得到的SQL和参数拿到数据库进行执行，得到操作数据库的结果。</a:t>
            </a:r>
            <a:endParaRPr/>
          </a:p>
          <a:p>
            <a:r>
              <a:rPr lang="en-US" sz="2000">
                <a:latin typeface="Arial"/>
              </a:rPr>
              <a:t>(4)结果映射：将操作数据库的结果按照映射的配置进行转换，可以转换成HashMap、JavaBean或者基本数据类型，并将最终结果返回。</a:t>
            </a:r>
            <a:endParaRPr/>
          </a:p>
        </p:txBody>
      </p:sp>
      <p:sp>
        <p:nvSpPr>
          <p:cNvPr id="782"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83"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169023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V6中对MyBatis进行了二次扩展</a:t>
            </a:r>
            <a:endParaRPr/>
          </a:p>
        </p:txBody>
      </p:sp>
      <p:sp>
        <p:nvSpPr>
          <p:cNvPr id="785"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86"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924609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V6中使用全局配置文件进行配置加载SqlMap文件，使用Spring的数据源配置。</a:t>
            </a:r>
            <a:endParaRPr/>
          </a:p>
        </p:txBody>
      </p:sp>
      <p:sp>
        <p:nvSpPr>
          <p:cNvPr id="788"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89"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21458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V6中使用全局配置文件进行配置加载SqlMap文件，使用Spring的数据源配置。</a:t>
            </a:r>
            <a:endParaRPr/>
          </a:p>
        </p:txBody>
      </p:sp>
      <p:sp>
        <p:nvSpPr>
          <p:cNvPr id="791"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92"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36504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V6中使用全局配置文件进行配置加载SqlMap文件，使用Spring的数据源配置。</a:t>
            </a:r>
            <a:endParaRPr/>
          </a:p>
        </p:txBody>
      </p:sp>
      <p:sp>
        <p:nvSpPr>
          <p:cNvPr id="794"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95"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92331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V6中使用全局配置文件进行配置加载SqlMap文件，使用Spring的数据源配置。</a:t>
            </a:r>
            <a:endParaRPr/>
          </a:p>
        </p:txBody>
      </p:sp>
      <p:sp>
        <p:nvSpPr>
          <p:cNvPr id="797"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98"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32135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平台介绍的内容：讲v6开发的背景，技术架构，主要技术，和v3的区别，新思路和发展方向。</a:t>
            </a:r>
            <a:endParaRPr/>
          </a:p>
          <a:p>
            <a:r>
              <a:rPr lang="en-US" sz="2000" err="1">
                <a:latin typeface="Arial"/>
              </a:rPr>
              <a:t>角度：宏观、整体</a:t>
            </a:r>
            <a:endParaRPr/>
          </a:p>
          <a:p>
            <a:r>
              <a:rPr lang="en-US" sz="2000" err="1">
                <a:latin typeface="Arial"/>
              </a:rPr>
              <a:t>防止只见树木，不见森林</a:t>
            </a:r>
            <a:endParaRPr/>
          </a:p>
          <a:p>
            <a:r>
              <a:rPr lang="en-US" sz="2000" err="1">
                <a:latin typeface="Arial"/>
              </a:rPr>
              <a:t>更针对的性的听后续课程</a:t>
            </a:r>
            <a:endParaRPr/>
          </a:p>
        </p:txBody>
      </p:sp>
      <p:sp>
        <p:nvSpPr>
          <p:cNvPr id="746"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47"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02188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平台介绍的内容：讲v6开发的背景，技术架构，主要技术，和v3的区别，新思路和发展方向。</a:t>
            </a:r>
            <a:endParaRPr/>
          </a:p>
          <a:p>
            <a:r>
              <a:rPr lang="en-US" sz="2000">
                <a:latin typeface="Arial"/>
              </a:rPr>
              <a:t>角度：宏观、整体</a:t>
            </a:r>
            <a:endParaRPr/>
          </a:p>
          <a:p>
            <a:r>
              <a:rPr lang="en-US" sz="2000">
                <a:latin typeface="Arial"/>
              </a:rPr>
              <a:t>防止只见树木，不见森林</a:t>
            </a:r>
            <a:endParaRPr/>
          </a:p>
          <a:p>
            <a:r>
              <a:rPr lang="en-US" sz="2000">
                <a:latin typeface="Arial"/>
              </a:rPr>
              <a:t>更针对的性的听后续课程</a:t>
            </a:r>
            <a:endParaRPr/>
          </a:p>
        </p:txBody>
      </p:sp>
      <p:sp>
        <p:nvSpPr>
          <p:cNvPr id="800"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801"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664904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PlaceHolder 1"/>
          <p:cNvSpPr>
            <a:spLocks noGrp="1"/>
          </p:cNvSpPr>
          <p:nvPr>
            <p:ph type="body"/>
          </p:nvPr>
        </p:nvSpPr>
        <p:spPr>
          <a:xfrm>
            <a:off x="685800" y="4343400"/>
            <a:ext cx="5483880" cy="4112280"/>
          </a:xfrm>
          <a:prstGeom prst="rect">
            <a:avLst/>
          </a:prstGeom>
        </p:spPr>
        <p:txBody>
          <a:bodyPr lIns="0" tIns="0" rIns="0" bIns="0"/>
          <a:lstStyle/>
          <a:p>
            <a:pPr>
              <a:lnSpc>
                <a:spcPct val="100000"/>
              </a:lnSpc>
            </a:pPr>
            <a:r>
              <a:rPr lang="en-US" sz="2000">
                <a:latin typeface="Arial"/>
              </a:rPr>
              <a:t>由于V6在技术上其实是一个分布式的系统，那么每个应用拥有自己的会话管理，这时候从属应用如何确定你当前已经登陆了系统呢？ 就是通过实现了单点登陆。BSPC 做认证中心（IDP），其他所有能展示界面的模块做服务提供者（SP）。第一次访问SP时或SP会话失效时会通过浏览器找IDP重新认证。</a:t>
            </a:r>
            <a:endParaRPr/>
          </a:p>
          <a:p>
            <a:pPr>
              <a:lnSpc>
                <a:spcPct val="100000"/>
              </a:lnSpc>
            </a:pPr>
            <a:endParaRPr/>
          </a:p>
        </p:txBody>
      </p:sp>
      <p:sp>
        <p:nvSpPr>
          <p:cNvPr id="803"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804"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12976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默认是BASE_DICT表，可以自定义的扩展表</a:t>
            </a:r>
            <a:endParaRPr/>
          </a:p>
        </p:txBody>
      </p:sp>
      <p:sp>
        <p:nvSpPr>
          <p:cNvPr id="806"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807"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588603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BASE_RULE </a:t>
            </a:r>
            <a:endParaRPr/>
          </a:p>
        </p:txBody>
      </p:sp>
      <p:sp>
        <p:nvSpPr>
          <p:cNvPr id="809"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810"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696070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下面讲一下如何开发一个V6的功能，基本分为4步</a:t>
            </a:r>
            <a:endParaRPr/>
          </a:p>
        </p:txBody>
      </p:sp>
      <p:sp>
        <p:nvSpPr>
          <p:cNvPr id="812"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813"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93211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下面讲一下如何开发一个V6的功能，基本分为4步</a:t>
            </a:r>
            <a:endParaRPr/>
          </a:p>
        </p:txBody>
      </p:sp>
      <p:sp>
        <p:nvSpPr>
          <p:cNvPr id="815"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816"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42775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body"/>
          </p:nvPr>
        </p:nvSpPr>
        <p:spPr>
          <a:xfrm>
            <a:off x="685800" y="4343400"/>
            <a:ext cx="5483880" cy="4112280"/>
          </a:xfrm>
          <a:prstGeom prst="rect">
            <a:avLst/>
          </a:prstGeom>
        </p:spPr>
        <p:txBody>
          <a:bodyPr lIns="0" tIns="0" rIns="0" bIns="0"/>
          <a:lstStyle/>
          <a:p>
            <a:pPr>
              <a:lnSpc>
                <a:spcPct val="100000"/>
              </a:lnSpc>
            </a:pPr>
            <a:r>
              <a:rPr lang="en-US" sz="2000">
                <a:latin typeface="Arial"/>
              </a:rPr>
              <a:t>简单实现</a:t>
            </a:r>
            <a:endParaRPr/>
          </a:p>
        </p:txBody>
      </p:sp>
      <p:sp>
        <p:nvSpPr>
          <p:cNvPr id="749"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50"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53070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685800" y="4343400"/>
            <a:ext cx="5483880" cy="4112280"/>
          </a:xfrm>
          <a:prstGeom prst="rect">
            <a:avLst/>
          </a:prstGeom>
        </p:spPr>
        <p:txBody>
          <a:bodyPr lIns="0" tIns="0" rIns="0" bIns="0"/>
          <a:lstStyle/>
          <a:p>
            <a:endParaRPr/>
          </a:p>
        </p:txBody>
      </p:sp>
      <p:sp>
        <p:nvSpPr>
          <p:cNvPr id="752"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53"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77734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平台介绍的内容：讲v6开发的背景，技术架构，主要技术，和v3的区别，新思路和发展方向。</a:t>
            </a:r>
            <a:endParaRPr/>
          </a:p>
          <a:p>
            <a:r>
              <a:rPr lang="en-US" sz="2000" err="1">
                <a:latin typeface="Arial"/>
              </a:rPr>
              <a:t>角度：宏观、整体</a:t>
            </a:r>
            <a:endParaRPr/>
          </a:p>
          <a:p>
            <a:r>
              <a:rPr lang="en-US" sz="2000" err="1">
                <a:latin typeface="Arial"/>
              </a:rPr>
              <a:t>防止只见树木，不见森林</a:t>
            </a:r>
            <a:endParaRPr/>
          </a:p>
          <a:p>
            <a:r>
              <a:rPr lang="en-US" sz="2000" err="1">
                <a:latin typeface="Arial"/>
              </a:rPr>
              <a:t>更针对的性的听后续课程</a:t>
            </a:r>
            <a:endParaRPr/>
          </a:p>
        </p:txBody>
      </p:sp>
      <p:sp>
        <p:nvSpPr>
          <p:cNvPr id="755"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56"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5217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2008年淘宝提出的hsf</a:t>
            </a:r>
            <a:endParaRPr/>
          </a:p>
          <a:p>
            <a:r>
              <a:rPr lang="en-US" sz="2000">
                <a:latin typeface="Arial"/>
              </a:rPr>
              <a:t>高速服务框架是应用内部服务管理框架，实现服务提供者和服务调用者的分离部署</a:t>
            </a:r>
            <a:endParaRPr/>
          </a:p>
          <a:p>
            <a:r>
              <a:rPr lang="en-US" sz="2000">
                <a:latin typeface="Arial"/>
              </a:rPr>
              <a:t>特点：统一的服务提供和调用方式</a:t>
            </a:r>
            <a:endParaRPr/>
          </a:p>
          <a:p>
            <a:endParaRPr/>
          </a:p>
          <a:p>
            <a:endParaRPr/>
          </a:p>
        </p:txBody>
      </p:sp>
      <p:sp>
        <p:nvSpPr>
          <p:cNvPr id="758"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a:t>
            </a:r>
            <a:endParaRPr/>
          </a:p>
        </p:txBody>
      </p:sp>
      <p:sp>
        <p:nvSpPr>
          <p:cNvPr id="759"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214508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图中ESB组件提供服务注册、管理功能（注册库中保存很多业务服务），提供插件供业务组件使用，</a:t>
            </a:r>
            <a:endParaRPr/>
          </a:p>
          <a:p>
            <a:pPr>
              <a:lnSpc>
                <a:spcPct val="100000"/>
              </a:lnSpc>
            </a:pPr>
            <a:r>
              <a:rPr lang="en-US" sz="2000">
                <a:latin typeface="Arial"/>
              </a:rPr>
              <a:t>第一次调用，服务插件会缓存服务信息，以后服务组件会定期检测服务状态，进行广播，更新插件缓存信息。</a:t>
            </a:r>
            <a:endParaRPr/>
          </a:p>
          <a:p>
            <a:pPr>
              <a:lnSpc>
                <a:spcPct val="100000"/>
              </a:lnSpc>
            </a:pPr>
            <a:r>
              <a:rPr lang="en-US" sz="2000">
                <a:latin typeface="Arial"/>
              </a:rPr>
              <a:t>业务组件A中业务功能需要调用业务组件B提供的服务，比如查询银行余额；</a:t>
            </a:r>
            <a:endParaRPr/>
          </a:p>
          <a:p>
            <a:pPr>
              <a:lnSpc>
                <a:spcPct val="100000"/>
              </a:lnSpc>
            </a:pPr>
            <a:r>
              <a:rPr lang="en-US" sz="2000">
                <a:latin typeface="Arial"/>
              </a:rPr>
              <a:t>业务组件使用服务功能需要引入服务插件（对于开发来说就是加入jar包），调用过程如图中1-5步</a:t>
            </a:r>
            <a:endParaRPr/>
          </a:p>
          <a:p>
            <a:pPr>
              <a:lnSpc>
                <a:spcPct val="100000"/>
              </a:lnSpc>
            </a:pPr>
            <a:r>
              <a:rPr lang="en-US" sz="2000">
                <a:latin typeface="Arial"/>
              </a:rPr>
              <a:t>1：业务功能调用服务插件接口，</a:t>
            </a:r>
            <a:endParaRPr/>
          </a:p>
          <a:p>
            <a:pPr>
              <a:lnSpc>
                <a:spcPct val="100000"/>
              </a:lnSpc>
            </a:pPr>
            <a:r>
              <a:rPr lang="en-US" sz="2000">
                <a:latin typeface="Arial"/>
              </a:rPr>
              <a:t>2：插件去服务组件查询目标服务地址，</a:t>
            </a:r>
            <a:endParaRPr/>
          </a:p>
          <a:p>
            <a:pPr>
              <a:lnSpc>
                <a:spcPct val="100000"/>
              </a:lnSpc>
            </a:pPr>
            <a:r>
              <a:rPr lang="en-US" sz="2000">
                <a:latin typeface="Arial"/>
              </a:rPr>
              <a:t>3：服务插件访问业务组件B的服务</a:t>
            </a:r>
            <a:endParaRPr/>
          </a:p>
          <a:p>
            <a:pPr>
              <a:lnSpc>
                <a:spcPct val="100000"/>
              </a:lnSpc>
            </a:pPr>
            <a:r>
              <a:rPr lang="en-US" sz="2000">
                <a:latin typeface="Arial"/>
              </a:rPr>
              <a:t>4：服务返回结果到服务插件</a:t>
            </a:r>
            <a:endParaRPr/>
          </a:p>
          <a:p>
            <a:pPr>
              <a:lnSpc>
                <a:spcPct val="100000"/>
              </a:lnSpc>
            </a:pPr>
            <a:r>
              <a:rPr lang="en-US" sz="2000">
                <a:latin typeface="Arial"/>
              </a:rPr>
              <a:t>5：服务插件返回结果给业务功能</a:t>
            </a:r>
            <a:endParaRPr/>
          </a:p>
          <a:p>
            <a:pPr>
              <a:lnSpc>
                <a:spcPct val="100000"/>
              </a:lnSpc>
            </a:pPr>
            <a:endParaRPr/>
          </a:p>
        </p:txBody>
      </p:sp>
      <p:sp>
        <p:nvSpPr>
          <p:cNvPr id="761"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62"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115877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高速服务框架中服务注册中心、服务调用者和服务提供者使用Socket长连接，目的是减少服务调用时新建连接，提高效率；</a:t>
            </a:r>
            <a:endParaRPr/>
          </a:p>
          <a:p>
            <a:r>
              <a:rPr lang="en-US" sz="2000">
                <a:latin typeface="Arial"/>
              </a:rPr>
              <a:t>服务调用方式分同步和异步，同步调用是服务调用者要等服务执行完成返回后继续执行；</a:t>
            </a:r>
            <a:endParaRPr/>
          </a:p>
          <a:p>
            <a:r>
              <a:rPr lang="en-US" sz="2000">
                <a:latin typeface="Arial"/>
              </a:rPr>
              <a:t>异步调用是服务提供者不需要等服务执行完成就可以执行后面代码</a:t>
            </a:r>
            <a:endParaRPr/>
          </a:p>
          <a:p>
            <a:endParaRPr/>
          </a:p>
        </p:txBody>
      </p:sp>
      <p:sp>
        <p:nvSpPr>
          <p:cNvPr id="764"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65"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649586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PlaceHolder 1"/>
          <p:cNvSpPr>
            <a:spLocks noGrp="1"/>
          </p:cNvSpPr>
          <p:nvPr>
            <p:ph type="body"/>
          </p:nvPr>
        </p:nvSpPr>
        <p:spPr>
          <a:xfrm>
            <a:off x="685800" y="4343400"/>
            <a:ext cx="5483880" cy="4112280"/>
          </a:xfrm>
          <a:prstGeom prst="rect">
            <a:avLst/>
          </a:prstGeom>
        </p:spPr>
        <p:txBody>
          <a:bodyPr lIns="0" tIns="0" rIns="0" bIns="0"/>
          <a:lstStyle/>
          <a:p>
            <a:r>
              <a:rPr lang="en-US" sz="2000">
                <a:latin typeface="Arial"/>
              </a:rPr>
              <a:t>服务中心配置</a:t>
            </a:r>
            <a:endParaRPr/>
          </a:p>
        </p:txBody>
      </p:sp>
      <p:sp>
        <p:nvSpPr>
          <p:cNvPr id="767" name="CustomShape 2"/>
          <p:cNvSpPr/>
          <p:nvPr/>
        </p:nvSpPr>
        <p:spPr>
          <a:xfrm>
            <a:off x="3884760" y="0"/>
            <a:ext cx="2969280" cy="454680"/>
          </a:xfrm>
          <a:prstGeom prst="rect">
            <a:avLst/>
          </a:prstGeom>
          <a:noFill/>
          <a:ln>
            <a:noFill/>
          </a:ln>
        </p:spPr>
        <p:txBody>
          <a:bodyPr lIns="90000" tIns="45000" rIns="90000" bIns="45000"/>
          <a:lstStyle/>
          <a:p>
            <a:pPr>
              <a:lnSpc>
                <a:spcPct val="100000"/>
              </a:lnSpc>
            </a:pPr>
            <a:r>
              <a:rPr lang="en-US" sz="1200">
                <a:solidFill>
                  <a:srgbClr val="000000"/>
                </a:solidFill>
                <a:latin typeface="Arial"/>
                <a:ea typeface="宋体"/>
              </a:rPr>
              <a:t>8/2/16 05:12:17 PM</a:t>
            </a:r>
            <a:endParaRPr/>
          </a:p>
        </p:txBody>
      </p:sp>
      <p:sp>
        <p:nvSpPr>
          <p:cNvPr id="768" name="CustomShape 3"/>
          <p:cNvSpPr/>
          <p:nvPr/>
        </p:nvSpPr>
        <p:spPr>
          <a:xfrm>
            <a:off x="3884760" y="8685360"/>
            <a:ext cx="2969280" cy="454680"/>
          </a:xfrm>
          <a:prstGeom prst="rect">
            <a:avLst/>
          </a:prstGeom>
          <a:noFill/>
          <a:ln>
            <a:noFill/>
          </a:ln>
        </p:spPr>
      </p:sp>
    </p:spTree>
    <p:extLst>
      <p:ext uri="{BB962C8B-B14F-4D97-AF65-F5344CB8AC3E}">
        <p14:creationId xmlns:p14="http://schemas.microsoft.com/office/powerpoint/2010/main" val="3437766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3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3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33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4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4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4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4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4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4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4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5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5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5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5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59" name="图片 358"/>
          <p:cNvPicPr/>
          <p:nvPr/>
        </p:nvPicPr>
        <p:blipFill>
          <a:blip r:embed="rId2"/>
          <a:stretch>
            <a:fillRect/>
          </a:stretch>
        </p:blipFill>
        <p:spPr>
          <a:xfrm>
            <a:off x="2079000" y="1604520"/>
            <a:ext cx="4984920" cy="3977280"/>
          </a:xfrm>
          <a:prstGeom prst="rect">
            <a:avLst/>
          </a:prstGeom>
          <a:ln>
            <a:noFill/>
          </a:ln>
        </p:spPr>
      </p:pic>
      <p:pic>
        <p:nvPicPr>
          <p:cNvPr id="360" name="图片 35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6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7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7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7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7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7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38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8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8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8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8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9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9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9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9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2" name="图片 41"/>
          <p:cNvPicPr/>
          <p:nvPr/>
        </p:nvPicPr>
        <p:blipFill>
          <a:blip r:embed="rId2"/>
          <a:stretch>
            <a:fillRect/>
          </a:stretch>
        </p:blipFill>
        <p:spPr>
          <a:xfrm>
            <a:off x="2079000" y="1604520"/>
            <a:ext cx="4984920" cy="3977280"/>
          </a:xfrm>
          <a:prstGeom prst="rect">
            <a:avLst/>
          </a:prstGeom>
          <a:ln>
            <a:noFill/>
          </a:ln>
        </p:spPr>
      </p:pic>
      <p:pic>
        <p:nvPicPr>
          <p:cNvPr id="43" name="图片 42"/>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9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00" name="图片 399"/>
          <p:cNvPicPr/>
          <p:nvPr/>
        </p:nvPicPr>
        <p:blipFill>
          <a:blip r:embed="rId2"/>
          <a:stretch>
            <a:fillRect/>
          </a:stretch>
        </p:blipFill>
        <p:spPr>
          <a:xfrm>
            <a:off x="2079000" y="1604520"/>
            <a:ext cx="4984920" cy="3977280"/>
          </a:xfrm>
          <a:prstGeom prst="rect">
            <a:avLst/>
          </a:prstGeom>
          <a:ln>
            <a:noFill/>
          </a:ln>
        </p:spPr>
      </p:pic>
      <p:pic>
        <p:nvPicPr>
          <p:cNvPr id="401" name="图片 40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0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1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1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42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2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2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2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2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3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3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3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3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40" name="图片 439"/>
          <p:cNvPicPr/>
          <p:nvPr/>
        </p:nvPicPr>
        <p:blipFill>
          <a:blip r:embed="rId2"/>
          <a:stretch>
            <a:fillRect/>
          </a:stretch>
        </p:blipFill>
        <p:spPr>
          <a:xfrm>
            <a:off x="2079000" y="1604520"/>
            <a:ext cx="4984920" cy="3977280"/>
          </a:xfrm>
          <a:prstGeom prst="rect">
            <a:avLst/>
          </a:prstGeom>
          <a:ln>
            <a:noFill/>
          </a:ln>
        </p:spPr>
      </p:pic>
      <p:pic>
        <p:nvPicPr>
          <p:cNvPr id="441" name="图片 44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1"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5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6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46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6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6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6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7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7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7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7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8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82" name="图片 481"/>
          <p:cNvPicPr/>
          <p:nvPr/>
        </p:nvPicPr>
        <p:blipFill>
          <a:blip r:embed="rId2"/>
          <a:stretch>
            <a:fillRect/>
          </a:stretch>
        </p:blipFill>
        <p:spPr>
          <a:xfrm>
            <a:off x="2079000" y="1604520"/>
            <a:ext cx="4984920" cy="3977280"/>
          </a:xfrm>
          <a:prstGeom prst="rect">
            <a:avLst/>
          </a:prstGeom>
          <a:ln>
            <a:noFill/>
          </a:ln>
        </p:spPr>
      </p:pic>
      <p:pic>
        <p:nvPicPr>
          <p:cNvPr id="483" name="图片 482"/>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9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0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0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0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0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0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1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1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1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1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51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1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1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52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52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524" name="图片 523"/>
          <p:cNvPicPr/>
          <p:nvPr/>
        </p:nvPicPr>
        <p:blipFill>
          <a:blip r:embed="rId2"/>
          <a:stretch>
            <a:fillRect/>
          </a:stretch>
        </p:blipFill>
        <p:spPr>
          <a:xfrm>
            <a:off x="2079000" y="1604520"/>
            <a:ext cx="4984920" cy="3977280"/>
          </a:xfrm>
          <a:prstGeom prst="rect">
            <a:avLst/>
          </a:prstGeom>
          <a:ln>
            <a:noFill/>
          </a:ln>
        </p:spPr>
      </p:pic>
      <p:pic>
        <p:nvPicPr>
          <p:cNvPr id="525" name="图片 52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8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81" name="图片 80"/>
          <p:cNvPicPr/>
          <p:nvPr/>
        </p:nvPicPr>
        <p:blipFill>
          <a:blip r:embed="rId2"/>
          <a:stretch>
            <a:fillRect/>
          </a:stretch>
        </p:blipFill>
        <p:spPr>
          <a:xfrm>
            <a:off x="2079000" y="1604520"/>
            <a:ext cx="4984920" cy="3977280"/>
          </a:xfrm>
          <a:prstGeom prst="rect">
            <a:avLst/>
          </a:prstGeom>
          <a:ln>
            <a:noFill/>
          </a:ln>
        </p:spPr>
      </p:pic>
      <p:pic>
        <p:nvPicPr>
          <p:cNvPr id="82" name="图片 8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0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1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1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1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20" name="图片 119"/>
          <p:cNvPicPr/>
          <p:nvPr/>
        </p:nvPicPr>
        <p:blipFill>
          <a:blip r:embed="rId2"/>
          <a:stretch>
            <a:fillRect/>
          </a:stretch>
        </p:blipFill>
        <p:spPr>
          <a:xfrm>
            <a:off x="2079000" y="1604520"/>
            <a:ext cx="4984920" cy="3977280"/>
          </a:xfrm>
          <a:prstGeom prst="rect">
            <a:avLst/>
          </a:prstGeom>
          <a:ln>
            <a:noFill/>
          </a:ln>
        </p:spPr>
      </p:pic>
      <p:pic>
        <p:nvPicPr>
          <p:cNvPr id="121" name="图片 12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3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5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5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5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5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59" name="图片 158"/>
          <p:cNvPicPr/>
          <p:nvPr/>
        </p:nvPicPr>
        <p:blipFill>
          <a:blip r:embed="rId2"/>
          <a:stretch>
            <a:fillRect/>
          </a:stretch>
        </p:blipFill>
        <p:spPr>
          <a:xfrm>
            <a:off x="2079000" y="1604520"/>
            <a:ext cx="4984920" cy="3977280"/>
          </a:xfrm>
          <a:prstGeom prst="rect">
            <a:avLst/>
          </a:prstGeom>
          <a:ln>
            <a:noFill/>
          </a:ln>
        </p:spPr>
      </p:pic>
      <p:pic>
        <p:nvPicPr>
          <p:cNvPr id="160" name="图片 15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9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9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9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99" name="图片 198"/>
          <p:cNvPicPr/>
          <p:nvPr/>
        </p:nvPicPr>
        <p:blipFill>
          <a:blip r:embed="rId2"/>
          <a:stretch>
            <a:fillRect/>
          </a:stretch>
        </p:blipFill>
        <p:spPr>
          <a:xfrm>
            <a:off x="2079000" y="1604520"/>
            <a:ext cx="4984920" cy="3977280"/>
          </a:xfrm>
          <a:prstGeom prst="rect">
            <a:avLst/>
          </a:prstGeom>
          <a:ln>
            <a:noFill/>
          </a:ln>
        </p:spPr>
      </p:pic>
      <p:pic>
        <p:nvPicPr>
          <p:cNvPr id="200" name="图片 19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1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1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2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3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3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3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238" name="图片 237"/>
          <p:cNvPicPr/>
          <p:nvPr/>
        </p:nvPicPr>
        <p:blipFill>
          <a:blip r:embed="rId2"/>
          <a:stretch>
            <a:fillRect/>
          </a:stretch>
        </p:blipFill>
        <p:spPr>
          <a:xfrm>
            <a:off x="2079000" y="1604520"/>
            <a:ext cx="4984920" cy="3977280"/>
          </a:xfrm>
          <a:prstGeom prst="rect">
            <a:avLst/>
          </a:prstGeom>
          <a:ln>
            <a:noFill/>
          </a:ln>
        </p:spPr>
      </p:pic>
      <p:pic>
        <p:nvPicPr>
          <p:cNvPr id="239" name="图片 2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6"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8"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51"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5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57"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6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6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7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7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76"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277" name="图片 276"/>
          <p:cNvPicPr/>
          <p:nvPr/>
        </p:nvPicPr>
        <p:blipFill>
          <a:blip r:embed="rId2"/>
          <a:stretch>
            <a:fillRect/>
          </a:stretch>
        </p:blipFill>
        <p:spPr>
          <a:xfrm>
            <a:off x="2079000" y="1604520"/>
            <a:ext cx="4984920" cy="3977280"/>
          </a:xfrm>
          <a:prstGeom prst="rect">
            <a:avLst/>
          </a:prstGeom>
          <a:ln>
            <a:noFill/>
          </a:ln>
        </p:spPr>
      </p:pic>
      <p:pic>
        <p:nvPicPr>
          <p:cNvPr id="278" name="图片 277"/>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9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9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9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0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0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0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0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0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1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18" name="图片 317"/>
          <p:cNvPicPr/>
          <p:nvPr/>
        </p:nvPicPr>
        <p:blipFill>
          <a:blip r:embed="rId2"/>
          <a:stretch>
            <a:fillRect/>
          </a:stretch>
        </p:blipFill>
        <p:spPr>
          <a:xfrm>
            <a:off x="2079000" y="1604520"/>
            <a:ext cx="4984920" cy="3977280"/>
          </a:xfrm>
          <a:prstGeom prst="rect">
            <a:avLst/>
          </a:prstGeom>
          <a:ln>
            <a:noFill/>
          </a:ln>
        </p:spPr>
      </p:pic>
      <p:pic>
        <p:nvPicPr>
          <p:cNvPr id="319" name="图片 31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2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image" Target="../media/image4.png"/><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8"/>
          <p:cNvPicPr/>
          <p:nvPr/>
        </p:nvPicPr>
        <p:blipFill>
          <a:blip r:embed="rId14"/>
          <a:stretch>
            <a:fillRect/>
          </a:stretch>
        </p:blipFill>
        <p:spPr>
          <a:xfrm>
            <a:off x="6443640" y="6093000"/>
            <a:ext cx="2373840" cy="575280"/>
          </a:xfrm>
          <a:prstGeom prst="rect">
            <a:avLst/>
          </a:prstGeom>
          <a:ln>
            <a:noFill/>
          </a:ln>
        </p:spPr>
      </p:pic>
      <p:sp>
        <p:nvSpPr>
          <p:cNvPr id="11" name="CustomShape 1"/>
          <p:cNvSpPr/>
          <p:nvPr/>
        </p:nvSpPr>
        <p:spPr>
          <a:xfrm flipV="1">
            <a:off x="0" y="-2160"/>
            <a:ext cx="824400" cy="822960"/>
          </a:xfrm>
          <a:prstGeom prst="rtTriangle">
            <a:avLst/>
          </a:prstGeom>
          <a:solidFill>
            <a:srgbClr val="0062AC"/>
          </a:solidFill>
          <a:ln>
            <a:noFill/>
          </a:ln>
        </p:spPr>
      </p:sp>
      <p:sp>
        <p:nvSpPr>
          <p:cNvPr id="2" name="CustomShape 2"/>
          <p:cNvSpPr/>
          <p:nvPr/>
        </p:nvSpPr>
        <p:spPr>
          <a:xfrm>
            <a:off x="61920" y="115920"/>
            <a:ext cx="2131200" cy="276840"/>
          </a:xfrm>
          <a:prstGeom prst="rect">
            <a:avLst/>
          </a:prstGeom>
          <a:noFill/>
          <a:ln>
            <a:noFill/>
          </a:ln>
        </p:spPr>
      </p:sp>
      <p:pic>
        <p:nvPicPr>
          <p:cNvPr id="3" name="Picture 2"/>
          <p:cNvPicPr/>
          <p:nvPr/>
        </p:nvPicPr>
        <p:blipFill>
          <a:blip r:embed="rId15"/>
          <a:stretch>
            <a:fillRect/>
          </a:stretch>
        </p:blipFill>
        <p:spPr>
          <a:xfrm>
            <a:off x="-7920" y="-12600"/>
            <a:ext cx="9157320" cy="4447080"/>
          </a:xfrm>
          <a:prstGeom prst="rect">
            <a:avLst/>
          </a:prstGeom>
          <a:ln>
            <a:noFill/>
          </a:ln>
        </p:spPr>
      </p:pic>
      <p:sp>
        <p:nvSpPr>
          <p:cNvPr id="4" name="CustomShape 3"/>
          <p:cNvSpPr/>
          <p:nvPr/>
        </p:nvSpPr>
        <p:spPr>
          <a:xfrm>
            <a:off x="395280" y="5589720"/>
            <a:ext cx="5864760" cy="454680"/>
          </a:xfrm>
          <a:prstGeom prst="rect">
            <a:avLst/>
          </a:prstGeom>
          <a:noFill/>
          <a:ln w="9360">
            <a:noFill/>
          </a:ln>
        </p:spPr>
        <p:txBody>
          <a:bodyPr lIns="90000" tIns="45000" rIns="90000" bIns="45000"/>
          <a:lstStyle/>
          <a:p>
            <a:pPr>
              <a:lnSpc>
                <a:spcPct val="100000"/>
              </a:lnSpc>
            </a:pPr>
            <a:r>
              <a:rPr lang="en-US" sz="3200" b="1">
                <a:solidFill>
                  <a:srgbClr val="FFFFFF"/>
                </a:solidFill>
                <a:latin typeface="微软雅黑"/>
                <a:ea typeface="微软雅黑"/>
              </a:rPr>
              <a:t>母版题样式</a:t>
            </a:r>
            <a:endParaRPr/>
          </a:p>
        </p:txBody>
      </p:sp>
      <p:pic>
        <p:nvPicPr>
          <p:cNvPr id="5" name="Picture 4"/>
          <p:cNvPicPr/>
          <p:nvPr/>
        </p:nvPicPr>
        <p:blipFill>
          <a:blip r:embed="rId16"/>
          <a:stretch>
            <a:fillRect/>
          </a:stretch>
        </p:blipFill>
        <p:spPr>
          <a:xfrm>
            <a:off x="5508720" y="5264280"/>
            <a:ext cx="3597840" cy="875520"/>
          </a:xfrm>
          <a:prstGeom prst="rect">
            <a:avLst/>
          </a:prstGeom>
          <a:ln>
            <a:noFill/>
          </a:ln>
        </p:spPr>
      </p:pic>
      <p:sp>
        <p:nvSpPr>
          <p:cNvPr id="6" name="CustomShape 4"/>
          <p:cNvSpPr/>
          <p:nvPr/>
        </p:nvSpPr>
        <p:spPr>
          <a:xfrm>
            <a:off x="-7920" y="4435560"/>
            <a:ext cx="9141480" cy="143640"/>
          </a:xfrm>
          <a:prstGeom prst="rect">
            <a:avLst/>
          </a:prstGeom>
          <a:solidFill>
            <a:srgbClr val="F6A23C"/>
          </a:solidFill>
          <a:ln w="9360">
            <a:noFill/>
          </a:ln>
        </p:spPr>
      </p:sp>
      <p:sp>
        <p:nvSpPr>
          <p:cNvPr id="7" name="CustomShape 5"/>
          <p:cNvSpPr/>
          <p:nvPr/>
        </p:nvSpPr>
        <p:spPr>
          <a:xfrm>
            <a:off x="2843640" y="0"/>
            <a:ext cx="6297840" cy="393120"/>
          </a:xfrm>
          <a:prstGeom prst="rect">
            <a:avLst/>
          </a:prstGeom>
          <a:noFill/>
          <a:ln>
            <a:noFill/>
          </a:ln>
        </p:spPr>
        <p:txBody>
          <a:bodyPr lIns="90000" tIns="45000" rIns="90000" bIns="45000"/>
          <a:lstStyle/>
          <a:p>
            <a:pPr algn="r">
              <a:lnSpc>
                <a:spcPct val="100000"/>
              </a:lnSpc>
            </a:pPr>
            <a:r>
              <a:rPr lang="en-US" sz="2000">
                <a:solidFill>
                  <a:srgbClr val="D9D9D9"/>
                </a:solidFill>
                <a:latin typeface="微软雅黑"/>
                <a:ea typeface="微软雅黑"/>
              </a:rPr>
              <a:t>引领信息科技浪潮 ，推动社会文明进步为己任</a:t>
            </a:r>
            <a:endParaRPr/>
          </a:p>
        </p:txBody>
      </p:sp>
      <p:sp>
        <p:nvSpPr>
          <p:cNvPr id="8"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单击鼠标编辑标题文字格式</a:t>
            </a:r>
            <a:endParaRPr/>
          </a:p>
        </p:txBody>
      </p:sp>
      <p:sp>
        <p:nvSpPr>
          <p:cNvPr id="9"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1" name="Picture 8"/>
          <p:cNvPicPr/>
          <p:nvPr/>
        </p:nvPicPr>
        <p:blipFill>
          <a:blip r:embed="rId14"/>
          <a:stretch>
            <a:fillRect/>
          </a:stretch>
        </p:blipFill>
        <p:spPr>
          <a:xfrm>
            <a:off x="6443640" y="6093000"/>
            <a:ext cx="2373840" cy="575280"/>
          </a:xfrm>
          <a:prstGeom prst="rect">
            <a:avLst/>
          </a:prstGeom>
          <a:ln>
            <a:noFill/>
          </a:ln>
        </p:spPr>
      </p:pic>
      <p:sp>
        <p:nvSpPr>
          <p:cNvPr id="362" name="CustomShape 1"/>
          <p:cNvSpPr/>
          <p:nvPr/>
        </p:nvSpPr>
        <p:spPr>
          <a:xfrm flipV="1">
            <a:off x="0" y="-2160"/>
            <a:ext cx="824400" cy="822960"/>
          </a:xfrm>
          <a:prstGeom prst="rtTriangle">
            <a:avLst/>
          </a:prstGeom>
          <a:solidFill>
            <a:srgbClr val="0062AC"/>
          </a:solidFill>
          <a:ln>
            <a:noFill/>
          </a:ln>
        </p:spPr>
      </p:sp>
      <p:sp>
        <p:nvSpPr>
          <p:cNvPr id="363" name="CustomShape 2"/>
          <p:cNvSpPr/>
          <p:nvPr/>
        </p:nvSpPr>
        <p:spPr>
          <a:xfrm>
            <a:off x="61920" y="115920"/>
            <a:ext cx="2131200" cy="276840"/>
          </a:xfrm>
          <a:prstGeom prst="rect">
            <a:avLst/>
          </a:prstGeom>
          <a:noFill/>
          <a:ln>
            <a:noFill/>
          </a:ln>
        </p:spPr>
      </p:sp>
      <p:sp>
        <p:nvSpPr>
          <p:cNvPr id="364"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365" name="PlaceHolder 4"/>
          <p:cNvSpPr>
            <a:spLocks noGrp="1"/>
          </p:cNvSpPr>
          <p:nvPr>
            <p:ph type="body"/>
          </p:nvPr>
        </p:nvSpPr>
        <p:spPr>
          <a:xfrm>
            <a:off x="45720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66" name="PlaceHolder 5"/>
          <p:cNvSpPr>
            <a:spLocks noGrp="1"/>
          </p:cNvSpPr>
          <p:nvPr>
            <p:ph type="body"/>
          </p:nvPr>
        </p:nvSpPr>
        <p:spPr>
          <a:xfrm>
            <a:off x="467424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67" name="PlaceHolder 6"/>
          <p:cNvSpPr>
            <a:spLocks noGrp="1"/>
          </p:cNvSpPr>
          <p:nvPr>
            <p:ph type="body"/>
          </p:nvPr>
        </p:nvSpPr>
        <p:spPr>
          <a:xfrm>
            <a:off x="457200" y="3682080"/>
            <a:ext cx="822888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2" name="Picture 8"/>
          <p:cNvPicPr/>
          <p:nvPr/>
        </p:nvPicPr>
        <p:blipFill>
          <a:blip r:embed="rId14"/>
          <a:stretch>
            <a:fillRect/>
          </a:stretch>
        </p:blipFill>
        <p:spPr>
          <a:xfrm>
            <a:off x="6443640" y="6093000"/>
            <a:ext cx="2373840" cy="575280"/>
          </a:xfrm>
          <a:prstGeom prst="rect">
            <a:avLst/>
          </a:prstGeom>
          <a:ln>
            <a:noFill/>
          </a:ln>
        </p:spPr>
      </p:pic>
      <p:sp>
        <p:nvSpPr>
          <p:cNvPr id="403" name="CustomShape 1"/>
          <p:cNvSpPr/>
          <p:nvPr/>
        </p:nvSpPr>
        <p:spPr>
          <a:xfrm flipV="1">
            <a:off x="0" y="-2160"/>
            <a:ext cx="824400" cy="822960"/>
          </a:xfrm>
          <a:prstGeom prst="rtTriangle">
            <a:avLst/>
          </a:prstGeom>
          <a:solidFill>
            <a:srgbClr val="0062AC"/>
          </a:solidFill>
          <a:ln>
            <a:noFill/>
          </a:ln>
        </p:spPr>
      </p:sp>
      <p:sp>
        <p:nvSpPr>
          <p:cNvPr id="404" name="CustomShape 2"/>
          <p:cNvSpPr/>
          <p:nvPr/>
        </p:nvSpPr>
        <p:spPr>
          <a:xfrm>
            <a:off x="61920" y="115920"/>
            <a:ext cx="2131200" cy="276840"/>
          </a:xfrm>
          <a:prstGeom prst="rect">
            <a:avLst/>
          </a:prstGeom>
          <a:noFill/>
          <a:ln>
            <a:noFill/>
          </a:ln>
        </p:spPr>
      </p:sp>
      <p:sp>
        <p:nvSpPr>
          <p:cNvPr id="405"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406" name="PlaceHolder 4"/>
          <p:cNvSpPr>
            <a:spLocks noGrp="1"/>
          </p:cNvSpPr>
          <p:nvPr>
            <p:ph type="body"/>
          </p:nvPr>
        </p:nvSpPr>
        <p:spPr>
          <a:xfrm>
            <a:off x="457200" y="1604520"/>
            <a:ext cx="822888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07" name="PlaceHolder 5"/>
          <p:cNvSpPr>
            <a:spLocks noGrp="1"/>
          </p:cNvSpPr>
          <p:nvPr>
            <p:ph type="body"/>
          </p:nvPr>
        </p:nvSpPr>
        <p:spPr>
          <a:xfrm>
            <a:off x="457200" y="3682080"/>
            <a:ext cx="822888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Picture 8"/>
          <p:cNvPicPr/>
          <p:nvPr/>
        </p:nvPicPr>
        <p:blipFill>
          <a:blip r:embed="rId14"/>
          <a:stretch>
            <a:fillRect/>
          </a:stretch>
        </p:blipFill>
        <p:spPr>
          <a:xfrm>
            <a:off x="6443640" y="6093000"/>
            <a:ext cx="2373840" cy="575280"/>
          </a:xfrm>
          <a:prstGeom prst="rect">
            <a:avLst/>
          </a:prstGeom>
          <a:ln>
            <a:noFill/>
          </a:ln>
        </p:spPr>
      </p:pic>
      <p:sp>
        <p:nvSpPr>
          <p:cNvPr id="443" name="CustomShape 1"/>
          <p:cNvSpPr/>
          <p:nvPr/>
        </p:nvSpPr>
        <p:spPr>
          <a:xfrm flipV="1">
            <a:off x="0" y="-2160"/>
            <a:ext cx="824400" cy="822960"/>
          </a:xfrm>
          <a:prstGeom prst="rtTriangle">
            <a:avLst/>
          </a:prstGeom>
          <a:solidFill>
            <a:srgbClr val="0062AC"/>
          </a:solidFill>
          <a:ln>
            <a:noFill/>
          </a:ln>
        </p:spPr>
      </p:sp>
      <p:sp>
        <p:nvSpPr>
          <p:cNvPr id="444" name="CustomShape 2"/>
          <p:cNvSpPr/>
          <p:nvPr/>
        </p:nvSpPr>
        <p:spPr>
          <a:xfrm>
            <a:off x="61920" y="115920"/>
            <a:ext cx="2131200" cy="276840"/>
          </a:xfrm>
          <a:prstGeom prst="rect">
            <a:avLst/>
          </a:prstGeom>
          <a:noFill/>
          <a:ln>
            <a:noFill/>
          </a:ln>
        </p:spPr>
      </p:sp>
      <p:sp>
        <p:nvSpPr>
          <p:cNvPr id="445"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446" name="PlaceHolder 4"/>
          <p:cNvSpPr>
            <a:spLocks noGrp="1"/>
          </p:cNvSpPr>
          <p:nvPr>
            <p:ph type="body"/>
          </p:nvPr>
        </p:nvSpPr>
        <p:spPr>
          <a:xfrm>
            <a:off x="45720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7" name="PlaceHolder 5"/>
          <p:cNvSpPr>
            <a:spLocks noGrp="1"/>
          </p:cNvSpPr>
          <p:nvPr>
            <p:ph type="body"/>
          </p:nvPr>
        </p:nvSpPr>
        <p:spPr>
          <a:xfrm>
            <a:off x="467424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8" name="PlaceHolder 6"/>
          <p:cNvSpPr>
            <a:spLocks noGrp="1"/>
          </p:cNvSpPr>
          <p:nvPr>
            <p:ph type="body"/>
          </p:nvPr>
        </p:nvSpPr>
        <p:spPr>
          <a:xfrm>
            <a:off x="4674240" y="368208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49" name="PlaceHolder 7"/>
          <p:cNvSpPr>
            <a:spLocks noGrp="1"/>
          </p:cNvSpPr>
          <p:nvPr>
            <p:ph type="body"/>
          </p:nvPr>
        </p:nvSpPr>
        <p:spPr>
          <a:xfrm>
            <a:off x="457200" y="368208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4" name="Picture 8"/>
          <p:cNvPicPr/>
          <p:nvPr/>
        </p:nvPicPr>
        <p:blipFill>
          <a:blip r:embed="rId14"/>
          <a:stretch>
            <a:fillRect/>
          </a:stretch>
        </p:blipFill>
        <p:spPr>
          <a:xfrm>
            <a:off x="6443640" y="6093000"/>
            <a:ext cx="2373840" cy="575280"/>
          </a:xfrm>
          <a:prstGeom prst="rect">
            <a:avLst/>
          </a:prstGeom>
          <a:ln>
            <a:noFill/>
          </a:ln>
        </p:spPr>
      </p:pic>
      <p:sp>
        <p:nvSpPr>
          <p:cNvPr id="485" name="CustomShape 1"/>
          <p:cNvSpPr/>
          <p:nvPr/>
        </p:nvSpPr>
        <p:spPr>
          <a:xfrm flipV="1">
            <a:off x="0" y="-2160"/>
            <a:ext cx="824400" cy="822960"/>
          </a:xfrm>
          <a:prstGeom prst="rtTriangle">
            <a:avLst/>
          </a:prstGeom>
          <a:solidFill>
            <a:srgbClr val="0062AC"/>
          </a:solidFill>
          <a:ln>
            <a:noFill/>
          </a:ln>
        </p:spPr>
      </p:sp>
      <p:sp>
        <p:nvSpPr>
          <p:cNvPr id="486" name="CustomShape 2"/>
          <p:cNvSpPr/>
          <p:nvPr/>
        </p:nvSpPr>
        <p:spPr>
          <a:xfrm>
            <a:off x="61920" y="115920"/>
            <a:ext cx="2131200" cy="276840"/>
          </a:xfrm>
          <a:prstGeom prst="rect">
            <a:avLst/>
          </a:prstGeom>
          <a:noFill/>
          <a:ln>
            <a:noFill/>
          </a:ln>
        </p:spPr>
      </p:sp>
      <p:sp>
        <p:nvSpPr>
          <p:cNvPr id="487"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488" name="PlaceHolder 4"/>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489" name="PlaceHolder 5"/>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pic>
        <p:nvPicPr>
          <p:cNvPr id="490" name="图片 489"/>
          <p:cNvPicPr/>
          <p:nvPr/>
        </p:nvPicPr>
        <p:blipFill>
          <a:blip r:embed="rId15"/>
          <a:stretch>
            <a:fillRect/>
          </a:stretch>
        </p:blipFill>
        <p:spPr>
          <a:xfrm>
            <a:off x="2079000" y="1604520"/>
            <a:ext cx="4984560" cy="3976920"/>
          </a:xfrm>
          <a:prstGeom prst="rect">
            <a:avLst/>
          </a:prstGeom>
          <a:ln>
            <a:noFill/>
          </a:ln>
        </p:spPr>
      </p:pic>
      <p:pic>
        <p:nvPicPr>
          <p:cNvPr id="491" name="图片 490"/>
          <p:cNvPicPr/>
          <p:nvPr/>
        </p:nvPicPr>
        <p:blipFill>
          <a:blip r:embed="rId15"/>
          <a:stretch>
            <a:fillRect/>
          </a:stretch>
        </p:blipFill>
        <p:spPr>
          <a:xfrm>
            <a:off x="2079000" y="1604520"/>
            <a:ext cx="4984560" cy="3976920"/>
          </a:xfrm>
          <a:prstGeom prst="rect">
            <a:avLst/>
          </a:prstGeom>
          <a:ln>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8"/>
          <p:cNvPicPr/>
          <p:nvPr/>
        </p:nvPicPr>
        <p:blipFill>
          <a:blip r:embed="rId14"/>
          <a:stretch>
            <a:fillRect/>
          </a:stretch>
        </p:blipFill>
        <p:spPr>
          <a:xfrm>
            <a:off x="6443640" y="6093000"/>
            <a:ext cx="2373840" cy="575280"/>
          </a:xfrm>
          <a:prstGeom prst="rect">
            <a:avLst/>
          </a:prstGeom>
          <a:ln>
            <a:noFill/>
          </a:ln>
        </p:spPr>
      </p:pic>
      <p:sp>
        <p:nvSpPr>
          <p:cNvPr id="45" name="CustomShape 1"/>
          <p:cNvSpPr/>
          <p:nvPr/>
        </p:nvSpPr>
        <p:spPr>
          <a:xfrm flipV="1">
            <a:off x="0" y="-2160"/>
            <a:ext cx="824400" cy="822960"/>
          </a:xfrm>
          <a:prstGeom prst="rtTriangle">
            <a:avLst/>
          </a:prstGeom>
          <a:solidFill>
            <a:srgbClr val="0062AC"/>
          </a:solidFill>
          <a:ln>
            <a:noFill/>
          </a:ln>
        </p:spPr>
      </p:sp>
      <p:sp>
        <p:nvSpPr>
          <p:cNvPr id="46" name="CustomShape 2"/>
          <p:cNvSpPr/>
          <p:nvPr/>
        </p:nvSpPr>
        <p:spPr>
          <a:xfrm>
            <a:off x="61920" y="115920"/>
            <a:ext cx="2131200" cy="276840"/>
          </a:xfrm>
          <a:prstGeom prst="rect">
            <a:avLst/>
          </a:prstGeom>
          <a:noFill/>
          <a:ln>
            <a:noFill/>
          </a:ln>
        </p:spPr>
      </p:sp>
      <p:sp>
        <p:nvSpPr>
          <p:cNvPr id="47"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单击鼠标编辑标题文字格式</a:t>
            </a:r>
            <a:endParaRPr/>
          </a:p>
        </p:txBody>
      </p:sp>
      <p:sp>
        <p:nvSpPr>
          <p:cNvPr id="48"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 name="Picture 8"/>
          <p:cNvPicPr/>
          <p:nvPr/>
        </p:nvPicPr>
        <p:blipFill>
          <a:blip r:embed="rId14"/>
          <a:stretch>
            <a:fillRect/>
          </a:stretch>
        </p:blipFill>
        <p:spPr>
          <a:xfrm>
            <a:off x="6443640" y="6093000"/>
            <a:ext cx="2373840" cy="575280"/>
          </a:xfrm>
          <a:prstGeom prst="rect">
            <a:avLst/>
          </a:prstGeom>
          <a:ln>
            <a:noFill/>
          </a:ln>
        </p:spPr>
      </p:pic>
      <p:sp>
        <p:nvSpPr>
          <p:cNvPr id="84" name="CustomShape 1"/>
          <p:cNvSpPr/>
          <p:nvPr/>
        </p:nvSpPr>
        <p:spPr>
          <a:xfrm flipV="1">
            <a:off x="0" y="-2160"/>
            <a:ext cx="824400" cy="822960"/>
          </a:xfrm>
          <a:prstGeom prst="rtTriangle">
            <a:avLst/>
          </a:prstGeom>
          <a:solidFill>
            <a:srgbClr val="0062AC"/>
          </a:solidFill>
          <a:ln>
            <a:noFill/>
          </a:ln>
        </p:spPr>
      </p:sp>
      <p:sp>
        <p:nvSpPr>
          <p:cNvPr id="85" name="CustomShape 2"/>
          <p:cNvSpPr/>
          <p:nvPr/>
        </p:nvSpPr>
        <p:spPr>
          <a:xfrm>
            <a:off x="61920" y="115920"/>
            <a:ext cx="2131200" cy="276840"/>
          </a:xfrm>
          <a:prstGeom prst="rect">
            <a:avLst/>
          </a:prstGeom>
          <a:noFill/>
          <a:ln>
            <a:noFill/>
          </a:ln>
        </p:spPr>
      </p:sp>
      <p:sp>
        <p:nvSpPr>
          <p:cNvPr id="86"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87"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 name="Picture 8"/>
          <p:cNvPicPr/>
          <p:nvPr/>
        </p:nvPicPr>
        <p:blipFill>
          <a:blip r:embed="rId14"/>
          <a:stretch>
            <a:fillRect/>
          </a:stretch>
        </p:blipFill>
        <p:spPr>
          <a:xfrm>
            <a:off x="6443640" y="6093000"/>
            <a:ext cx="2373840" cy="575280"/>
          </a:xfrm>
          <a:prstGeom prst="rect">
            <a:avLst/>
          </a:prstGeom>
          <a:ln>
            <a:noFill/>
          </a:ln>
        </p:spPr>
      </p:pic>
      <p:sp>
        <p:nvSpPr>
          <p:cNvPr id="123" name="CustomShape 1"/>
          <p:cNvSpPr/>
          <p:nvPr/>
        </p:nvSpPr>
        <p:spPr>
          <a:xfrm flipV="1">
            <a:off x="0" y="-2160"/>
            <a:ext cx="824400" cy="822960"/>
          </a:xfrm>
          <a:prstGeom prst="rtTriangle">
            <a:avLst/>
          </a:prstGeom>
          <a:solidFill>
            <a:srgbClr val="0062AC"/>
          </a:solidFill>
          <a:ln>
            <a:noFill/>
          </a:ln>
        </p:spPr>
      </p:sp>
      <p:sp>
        <p:nvSpPr>
          <p:cNvPr id="124" name="CustomShape 2"/>
          <p:cNvSpPr/>
          <p:nvPr/>
        </p:nvSpPr>
        <p:spPr>
          <a:xfrm>
            <a:off x="61920" y="115920"/>
            <a:ext cx="2131200" cy="276840"/>
          </a:xfrm>
          <a:prstGeom prst="rect">
            <a:avLst/>
          </a:prstGeom>
          <a:noFill/>
          <a:ln>
            <a:noFill/>
          </a:ln>
        </p:spPr>
      </p:sp>
      <p:sp>
        <p:nvSpPr>
          <p:cNvPr id="125"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126" name="PlaceHolder 4"/>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1" name="Picture 8"/>
          <p:cNvPicPr/>
          <p:nvPr/>
        </p:nvPicPr>
        <p:blipFill>
          <a:blip r:embed="rId14"/>
          <a:stretch>
            <a:fillRect/>
          </a:stretch>
        </p:blipFill>
        <p:spPr>
          <a:xfrm>
            <a:off x="6443640" y="6093000"/>
            <a:ext cx="2373840" cy="575280"/>
          </a:xfrm>
          <a:prstGeom prst="rect">
            <a:avLst/>
          </a:prstGeom>
          <a:ln>
            <a:noFill/>
          </a:ln>
        </p:spPr>
      </p:pic>
      <p:sp>
        <p:nvSpPr>
          <p:cNvPr id="162" name="CustomShape 1"/>
          <p:cNvSpPr/>
          <p:nvPr/>
        </p:nvSpPr>
        <p:spPr>
          <a:xfrm flipV="1">
            <a:off x="0" y="-2160"/>
            <a:ext cx="824400" cy="822960"/>
          </a:xfrm>
          <a:prstGeom prst="rtTriangle">
            <a:avLst/>
          </a:prstGeom>
          <a:solidFill>
            <a:srgbClr val="0062AC"/>
          </a:solidFill>
          <a:ln>
            <a:noFill/>
          </a:ln>
        </p:spPr>
      </p:sp>
      <p:sp>
        <p:nvSpPr>
          <p:cNvPr id="163" name="CustomShape 2"/>
          <p:cNvSpPr/>
          <p:nvPr/>
        </p:nvSpPr>
        <p:spPr>
          <a:xfrm>
            <a:off x="61920" y="115920"/>
            <a:ext cx="2131200" cy="276840"/>
          </a:xfrm>
          <a:prstGeom prst="rect">
            <a:avLst/>
          </a:prstGeom>
          <a:noFill/>
          <a:ln>
            <a:noFill/>
          </a:ln>
        </p:spPr>
      </p:sp>
      <p:sp>
        <p:nvSpPr>
          <p:cNvPr id="164"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165" name="PlaceHolder 4"/>
          <p:cNvSpPr>
            <a:spLocks noGrp="1"/>
          </p:cNvSpPr>
          <p:nvPr>
            <p:ph type="body"/>
          </p:nvPr>
        </p:nvSpPr>
        <p:spPr>
          <a:xfrm>
            <a:off x="457200" y="1604520"/>
            <a:ext cx="401544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166" name="PlaceHolder 5"/>
          <p:cNvSpPr>
            <a:spLocks noGrp="1"/>
          </p:cNvSpPr>
          <p:nvPr>
            <p:ph type="body"/>
          </p:nvPr>
        </p:nvSpPr>
        <p:spPr>
          <a:xfrm>
            <a:off x="4674240" y="1604520"/>
            <a:ext cx="401544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1" name="Picture 8"/>
          <p:cNvPicPr/>
          <p:nvPr/>
        </p:nvPicPr>
        <p:blipFill>
          <a:blip r:embed="rId14"/>
          <a:stretch>
            <a:fillRect/>
          </a:stretch>
        </p:blipFill>
        <p:spPr>
          <a:xfrm>
            <a:off x="6443640" y="6093000"/>
            <a:ext cx="2373840" cy="575280"/>
          </a:xfrm>
          <a:prstGeom prst="rect">
            <a:avLst/>
          </a:prstGeom>
          <a:ln>
            <a:noFill/>
          </a:ln>
        </p:spPr>
      </p:pic>
      <p:sp>
        <p:nvSpPr>
          <p:cNvPr id="202" name="CustomShape 1"/>
          <p:cNvSpPr/>
          <p:nvPr/>
        </p:nvSpPr>
        <p:spPr>
          <a:xfrm flipV="1">
            <a:off x="0" y="-2160"/>
            <a:ext cx="824400" cy="822960"/>
          </a:xfrm>
          <a:prstGeom prst="rtTriangle">
            <a:avLst/>
          </a:prstGeom>
          <a:solidFill>
            <a:srgbClr val="0062AC"/>
          </a:solidFill>
          <a:ln>
            <a:noFill/>
          </a:ln>
        </p:spPr>
      </p:sp>
      <p:sp>
        <p:nvSpPr>
          <p:cNvPr id="203" name="CustomShape 2"/>
          <p:cNvSpPr/>
          <p:nvPr/>
        </p:nvSpPr>
        <p:spPr>
          <a:xfrm>
            <a:off x="61920" y="115920"/>
            <a:ext cx="2131200" cy="276840"/>
          </a:xfrm>
          <a:prstGeom prst="rect">
            <a:avLst/>
          </a:prstGeom>
          <a:noFill/>
          <a:ln>
            <a:noFill/>
          </a:ln>
        </p:spPr>
      </p:sp>
      <p:sp>
        <p:nvSpPr>
          <p:cNvPr id="204"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205"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0" name="Picture 8"/>
          <p:cNvPicPr/>
          <p:nvPr/>
        </p:nvPicPr>
        <p:blipFill>
          <a:blip r:embed="rId14"/>
          <a:stretch>
            <a:fillRect/>
          </a:stretch>
        </p:blipFill>
        <p:spPr>
          <a:xfrm>
            <a:off x="6443640" y="6093000"/>
            <a:ext cx="2373840" cy="575280"/>
          </a:xfrm>
          <a:prstGeom prst="rect">
            <a:avLst/>
          </a:prstGeom>
          <a:ln>
            <a:noFill/>
          </a:ln>
        </p:spPr>
      </p:pic>
      <p:sp>
        <p:nvSpPr>
          <p:cNvPr id="241" name="CustomShape 1"/>
          <p:cNvSpPr/>
          <p:nvPr/>
        </p:nvSpPr>
        <p:spPr>
          <a:xfrm flipV="1">
            <a:off x="0" y="-2160"/>
            <a:ext cx="824400" cy="822960"/>
          </a:xfrm>
          <a:prstGeom prst="rtTriangle">
            <a:avLst/>
          </a:prstGeom>
          <a:solidFill>
            <a:srgbClr val="0062AC"/>
          </a:solidFill>
          <a:ln>
            <a:noFill/>
          </a:ln>
        </p:spPr>
      </p:sp>
      <p:sp>
        <p:nvSpPr>
          <p:cNvPr id="242" name="CustomShape 2"/>
          <p:cNvSpPr/>
          <p:nvPr/>
        </p:nvSpPr>
        <p:spPr>
          <a:xfrm>
            <a:off x="61920" y="115920"/>
            <a:ext cx="2131200" cy="276840"/>
          </a:xfrm>
          <a:prstGeom prst="rect">
            <a:avLst/>
          </a:prstGeom>
          <a:noFill/>
          <a:ln>
            <a:noFill/>
          </a:ln>
        </p:spPr>
      </p:sp>
      <p:sp>
        <p:nvSpPr>
          <p:cNvPr id="243"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单击鼠标编辑标题文字格式</a:t>
            </a:r>
            <a:endParaRPr/>
          </a:p>
        </p:txBody>
      </p:sp>
      <p:sp>
        <p:nvSpPr>
          <p:cNvPr id="244"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9" name="Picture 8"/>
          <p:cNvPicPr/>
          <p:nvPr/>
        </p:nvPicPr>
        <p:blipFill>
          <a:blip r:embed="rId14"/>
          <a:stretch>
            <a:fillRect/>
          </a:stretch>
        </p:blipFill>
        <p:spPr>
          <a:xfrm>
            <a:off x="6443640" y="6093000"/>
            <a:ext cx="2373840" cy="575280"/>
          </a:xfrm>
          <a:prstGeom prst="rect">
            <a:avLst/>
          </a:prstGeom>
          <a:ln>
            <a:noFill/>
          </a:ln>
        </p:spPr>
      </p:pic>
      <p:sp>
        <p:nvSpPr>
          <p:cNvPr id="280" name="CustomShape 1"/>
          <p:cNvSpPr/>
          <p:nvPr/>
        </p:nvSpPr>
        <p:spPr>
          <a:xfrm flipV="1">
            <a:off x="0" y="-2160"/>
            <a:ext cx="824400" cy="822960"/>
          </a:xfrm>
          <a:prstGeom prst="rtTriangle">
            <a:avLst/>
          </a:prstGeom>
          <a:solidFill>
            <a:srgbClr val="0062AC"/>
          </a:solidFill>
          <a:ln>
            <a:noFill/>
          </a:ln>
        </p:spPr>
      </p:sp>
      <p:sp>
        <p:nvSpPr>
          <p:cNvPr id="281" name="CustomShape 2"/>
          <p:cNvSpPr/>
          <p:nvPr/>
        </p:nvSpPr>
        <p:spPr>
          <a:xfrm>
            <a:off x="61920" y="115920"/>
            <a:ext cx="2131200" cy="276840"/>
          </a:xfrm>
          <a:prstGeom prst="rect">
            <a:avLst/>
          </a:prstGeom>
          <a:noFill/>
          <a:ln>
            <a:noFill/>
          </a:ln>
        </p:spPr>
      </p:sp>
      <p:sp>
        <p:nvSpPr>
          <p:cNvPr id="282"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283" name="PlaceHolder 4"/>
          <p:cNvSpPr>
            <a:spLocks noGrp="1"/>
          </p:cNvSpPr>
          <p:nvPr>
            <p:ph type="body"/>
          </p:nvPr>
        </p:nvSpPr>
        <p:spPr>
          <a:xfrm>
            <a:off x="45720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284" name="PlaceHolder 5"/>
          <p:cNvSpPr>
            <a:spLocks noGrp="1"/>
          </p:cNvSpPr>
          <p:nvPr>
            <p:ph type="body"/>
          </p:nvPr>
        </p:nvSpPr>
        <p:spPr>
          <a:xfrm>
            <a:off x="457200" y="368208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285" name="PlaceHolder 6"/>
          <p:cNvSpPr>
            <a:spLocks noGrp="1"/>
          </p:cNvSpPr>
          <p:nvPr>
            <p:ph type="body"/>
          </p:nvPr>
        </p:nvSpPr>
        <p:spPr>
          <a:xfrm>
            <a:off x="4674240" y="1604520"/>
            <a:ext cx="401544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20" name="Picture 8"/>
          <p:cNvPicPr/>
          <p:nvPr/>
        </p:nvPicPr>
        <p:blipFill>
          <a:blip r:embed="rId14"/>
          <a:stretch>
            <a:fillRect/>
          </a:stretch>
        </p:blipFill>
        <p:spPr>
          <a:xfrm>
            <a:off x="6443640" y="6093000"/>
            <a:ext cx="2373840" cy="575280"/>
          </a:xfrm>
          <a:prstGeom prst="rect">
            <a:avLst/>
          </a:prstGeom>
          <a:ln>
            <a:noFill/>
          </a:ln>
        </p:spPr>
      </p:pic>
      <p:sp>
        <p:nvSpPr>
          <p:cNvPr id="321" name="CustomShape 1"/>
          <p:cNvSpPr/>
          <p:nvPr/>
        </p:nvSpPr>
        <p:spPr>
          <a:xfrm flipV="1">
            <a:off x="0" y="-2160"/>
            <a:ext cx="824400" cy="822960"/>
          </a:xfrm>
          <a:prstGeom prst="rtTriangle">
            <a:avLst/>
          </a:prstGeom>
          <a:solidFill>
            <a:srgbClr val="0062AC"/>
          </a:solidFill>
          <a:ln>
            <a:noFill/>
          </a:ln>
        </p:spPr>
      </p:sp>
      <p:sp>
        <p:nvSpPr>
          <p:cNvPr id="322" name="CustomShape 2"/>
          <p:cNvSpPr/>
          <p:nvPr/>
        </p:nvSpPr>
        <p:spPr>
          <a:xfrm>
            <a:off x="61920" y="115920"/>
            <a:ext cx="2131200" cy="276840"/>
          </a:xfrm>
          <a:prstGeom prst="rect">
            <a:avLst/>
          </a:prstGeom>
          <a:noFill/>
          <a:ln>
            <a:noFill/>
          </a:ln>
        </p:spPr>
      </p:sp>
      <p:sp>
        <p:nvSpPr>
          <p:cNvPr id="323" name="PlaceHolder 3"/>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单击鼠标编辑标题文字格式</a:t>
            </a:r>
            <a:endParaRPr/>
          </a:p>
        </p:txBody>
      </p:sp>
      <p:sp>
        <p:nvSpPr>
          <p:cNvPr id="324" name="PlaceHolder 4"/>
          <p:cNvSpPr>
            <a:spLocks noGrp="1"/>
          </p:cNvSpPr>
          <p:nvPr>
            <p:ph type="body"/>
          </p:nvPr>
        </p:nvSpPr>
        <p:spPr>
          <a:xfrm>
            <a:off x="457200" y="1604520"/>
            <a:ext cx="4015440" cy="397692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25" name="PlaceHolder 5"/>
          <p:cNvSpPr>
            <a:spLocks noGrp="1"/>
          </p:cNvSpPr>
          <p:nvPr>
            <p:ph type="body"/>
          </p:nvPr>
        </p:nvSpPr>
        <p:spPr>
          <a:xfrm>
            <a:off x="4674240" y="160452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
        <p:nvSpPr>
          <p:cNvPr id="326" name="PlaceHolder 6"/>
          <p:cNvSpPr>
            <a:spLocks noGrp="1"/>
          </p:cNvSpPr>
          <p:nvPr>
            <p:ph type="body"/>
          </p:nvPr>
        </p:nvSpPr>
        <p:spPr>
          <a:xfrm>
            <a:off x="4674240" y="3682080"/>
            <a:ext cx="4015440" cy="1896480"/>
          </a:xfrm>
          <a:prstGeom prst="rect">
            <a:avLst/>
          </a:prstGeom>
        </p:spPr>
        <p:txBody>
          <a:bodyPr lIns="0" tIns="0" rIns="0" bIns="0"/>
          <a:lstStyle/>
          <a:p>
            <a:pPr>
              <a:buSzPct val="45000"/>
              <a:buFont typeface="StarSymbol"/>
              <a:buChar char=""/>
            </a:pPr>
            <a:r>
              <a:rPr lang="en-US">
                <a:latin typeface="Arial"/>
              </a:rPr>
              <a:t>单击鼠标编辑大纲文字格式</a:t>
            </a:r>
            <a:endParaRPr/>
          </a:p>
          <a:p>
            <a:pPr lvl="1">
              <a:buSzPct val="75000"/>
              <a:buFont typeface="StarSymbol"/>
              <a:buChar char=""/>
            </a:pPr>
            <a:r>
              <a:rPr lang="en-US">
                <a:latin typeface="Arial"/>
              </a:rPr>
              <a:t>第二个大纲级</a:t>
            </a:r>
            <a:endParaRPr/>
          </a:p>
          <a:p>
            <a:pPr lvl="2">
              <a:buSzPct val="45000"/>
              <a:buFont typeface="StarSymbol"/>
              <a:buChar char=""/>
            </a:pPr>
            <a:r>
              <a:rPr lang="en-US">
                <a:latin typeface="Arial"/>
              </a:rPr>
              <a:t>第三大纲级别</a:t>
            </a:r>
            <a:endParaRPr/>
          </a:p>
          <a:p>
            <a:pPr lvl="3">
              <a:buSzPct val="75000"/>
              <a:buFont typeface="StarSymbol"/>
              <a:buChar char=""/>
            </a:pPr>
            <a:r>
              <a:rPr lang="en-US">
                <a:latin typeface="Arial"/>
              </a:rPr>
              <a:t>第四大纲级别</a:t>
            </a:r>
            <a:endParaRPr/>
          </a:p>
          <a:p>
            <a:pPr lvl="4">
              <a:buSzPct val="45000"/>
              <a:buFont typeface="StarSymbol"/>
              <a:buChar char=""/>
            </a:pPr>
            <a:r>
              <a:rPr lang="en-US">
                <a:latin typeface="Arial"/>
              </a:rPr>
              <a:t>第五大纲级别</a:t>
            </a:r>
            <a:endParaRPr/>
          </a:p>
          <a:p>
            <a:pPr lvl="5">
              <a:buSzPct val="45000"/>
              <a:buFont typeface="StarSymbol"/>
              <a:buChar char=""/>
            </a:pPr>
            <a:r>
              <a:rPr lang="en-US">
                <a:latin typeface="Arial"/>
              </a:rPr>
              <a:t>第六大纲级别</a:t>
            </a:r>
            <a:endParaRPr/>
          </a:p>
          <a:p>
            <a:pPr lvl="6">
              <a:buSzPct val="45000"/>
              <a:buFont typeface="StarSymbol"/>
              <a:buChar char=""/>
            </a:pPr>
            <a:r>
              <a:rPr lang="en-US">
                <a:latin typeface="Arial"/>
              </a:rPr>
              <a:t>第七大纲级别</a:t>
            </a:r>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360360" y="3645000"/>
            <a:ext cx="8227080" cy="683280"/>
          </a:xfrm>
          <a:prstGeom prst="rect">
            <a:avLst/>
          </a:prstGeom>
          <a:noFill/>
          <a:ln>
            <a:noFill/>
          </a:ln>
        </p:spPr>
        <p:txBody>
          <a:bodyPr lIns="90000" tIns="45000" rIns="90000" bIns="45000"/>
          <a:lstStyle/>
          <a:p>
            <a:pPr>
              <a:lnSpc>
                <a:spcPct val="100000"/>
              </a:lnSpc>
            </a:pPr>
            <a:r>
              <a:rPr lang="en-US" sz="4400" b="1">
                <a:solidFill>
                  <a:srgbClr val="FFFFFF"/>
                </a:solidFill>
                <a:latin typeface="微软雅黑"/>
                <a:ea typeface="微软雅黑"/>
              </a:rPr>
              <a:t>基于V6框架开发方法</a:t>
            </a:r>
            <a:endParaRPr/>
          </a:p>
        </p:txBody>
      </p:sp>
      <p:sp>
        <p:nvSpPr>
          <p:cNvPr id="532" name="CustomShape 2"/>
          <p:cNvSpPr/>
          <p:nvPr/>
        </p:nvSpPr>
        <p:spPr>
          <a:xfrm>
            <a:off x="360360" y="5999040"/>
            <a:ext cx="2158200" cy="318240"/>
          </a:xfrm>
          <a:prstGeom prst="rect">
            <a:avLst/>
          </a:prstGeom>
          <a:noFill/>
          <a:ln>
            <a:noFill/>
          </a:ln>
        </p:spPr>
        <p:txBody>
          <a:bodyPr lIns="90000" tIns="45000" rIns="90000" bIns="45000"/>
          <a:lstStyle/>
          <a:p>
            <a:pPr>
              <a:lnSpc>
                <a:spcPct val="100000"/>
              </a:lnSpc>
            </a:pPr>
            <a:fld id="{B4A92F92-443A-413E-A3C6-CF7B051A98BA}" type="datetime1">
              <a:rPr lang="en-US" smtClean="0">
                <a:solidFill>
                  <a:srgbClr val="000000"/>
                </a:solidFill>
                <a:latin typeface="微软雅黑"/>
                <a:ea typeface="微软雅黑"/>
              </a:rPr>
              <a:t>7/24/2017</a:t>
            </a:fld>
            <a:endParaRPr/>
          </a:p>
        </p:txBody>
      </p:sp>
      <p:sp>
        <p:nvSpPr>
          <p:cNvPr id="533" name="CustomShape 3"/>
          <p:cNvSpPr/>
          <p:nvPr/>
        </p:nvSpPr>
        <p:spPr>
          <a:xfrm>
            <a:off x="323640" y="5313240"/>
            <a:ext cx="3741840" cy="698040"/>
          </a:xfrm>
          <a:prstGeom prst="rect">
            <a:avLst/>
          </a:prstGeom>
          <a:noFill/>
          <a:ln>
            <a:noFill/>
          </a:ln>
        </p:spPr>
        <p:txBody>
          <a:bodyPr lIns="90000" tIns="45000" rIns="90000" bIns="45000"/>
          <a:lstStyle/>
          <a:p>
            <a:pPr>
              <a:lnSpc>
                <a:spcPct val="100000"/>
              </a:lnSpc>
            </a:pPr>
            <a:r>
              <a:rPr lang="en-US" sz="2000" b="1" err="1">
                <a:solidFill>
                  <a:srgbClr val="000000"/>
                </a:solidFill>
                <a:latin typeface="Arial"/>
                <a:ea typeface="宋体"/>
              </a:rPr>
              <a:t>部门：电子商务事业本部</a:t>
            </a:r>
            <a:endParaRPr/>
          </a:p>
          <a:p>
            <a:pPr>
              <a:lnSpc>
                <a:spcPct val="100000"/>
              </a:lnSpc>
            </a:pPr>
            <a:r>
              <a:rPr lang="en-US" sz="2000" b="1">
                <a:solidFill>
                  <a:srgbClr val="000000"/>
                </a:solidFill>
                <a:latin typeface="Arial"/>
                <a:ea typeface="宋体"/>
              </a:rPr>
              <a:t>讲师：张文杰</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高速服务框架—发布服务配置</a:t>
            </a:r>
            <a:endParaRPr/>
          </a:p>
        </p:txBody>
      </p:sp>
      <p:pic>
        <p:nvPicPr>
          <p:cNvPr id="580" name="Picture 1"/>
          <p:cNvPicPr/>
          <p:nvPr/>
        </p:nvPicPr>
        <p:blipFill>
          <a:blip r:embed="rId3"/>
          <a:stretch>
            <a:fillRect/>
          </a:stretch>
        </p:blipFill>
        <p:spPr>
          <a:xfrm>
            <a:off x="54000" y="1827000"/>
            <a:ext cx="9051840" cy="2967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高速服务框架—调用服务配置</a:t>
            </a:r>
            <a:endParaRPr/>
          </a:p>
        </p:txBody>
      </p:sp>
      <p:pic>
        <p:nvPicPr>
          <p:cNvPr id="582" name="Picture 1"/>
          <p:cNvPicPr/>
          <p:nvPr/>
        </p:nvPicPr>
        <p:blipFill>
          <a:blip r:embed="rId2"/>
          <a:stretch>
            <a:fillRect/>
          </a:stretch>
        </p:blipFill>
        <p:spPr>
          <a:xfrm>
            <a:off x="35640" y="1845000"/>
            <a:ext cx="9072360" cy="2877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1"/>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84"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85" name="CustomShape 3"/>
          <p:cNvSpPr/>
          <p:nvPr/>
        </p:nvSpPr>
        <p:spPr>
          <a:xfrm>
            <a:off x="684360" y="274680"/>
            <a:ext cx="7999920" cy="630720"/>
          </a:xfrm>
          <a:prstGeom prst="rect">
            <a:avLst/>
          </a:prstGeom>
          <a:noFill/>
          <a:ln>
            <a:noFill/>
          </a:ln>
        </p:spPr>
        <p:txBody>
          <a:bodyPr lIns="90000" tIns="45000" rIns="90000" bIns="45000" anchor="ctr"/>
          <a:lstStyle/>
          <a:p>
            <a:pPr>
              <a:lnSpc>
                <a:spcPct val="100000"/>
              </a:lnSpc>
            </a:pPr>
            <a:r>
              <a:rPr lang="en-US" sz="3200" b="1">
                <a:solidFill>
                  <a:srgbClr val="0062AC"/>
                </a:solidFill>
                <a:latin typeface="MyriadRegular"/>
                <a:ea typeface="黑体"/>
              </a:rPr>
              <a:t>目录</a:t>
            </a:r>
            <a:endParaRPr/>
          </a:p>
        </p:txBody>
      </p:sp>
      <p:sp>
        <p:nvSpPr>
          <p:cNvPr id="586"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87"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V6框架简介</a:t>
            </a:r>
            <a:endParaRPr/>
          </a:p>
        </p:txBody>
      </p:sp>
      <p:sp>
        <p:nvSpPr>
          <p:cNvPr id="588"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89"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高速服务框架</a:t>
            </a:r>
            <a:endParaRPr/>
          </a:p>
        </p:txBody>
      </p:sp>
      <p:sp>
        <p:nvSpPr>
          <p:cNvPr id="590"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91"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FF0000"/>
                </a:solidFill>
                <a:latin typeface="黑体"/>
                <a:ea typeface="黑体"/>
              </a:rPr>
              <a:t>MyBatis</a:t>
            </a:r>
            <a:endParaRPr/>
          </a:p>
        </p:txBody>
      </p:sp>
      <p:sp>
        <p:nvSpPr>
          <p:cNvPr id="592"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93"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V6基础功能</a:t>
            </a:r>
            <a:endParaRPr/>
          </a:p>
        </p:txBody>
      </p:sp>
      <p:sp>
        <p:nvSpPr>
          <p:cNvPr id="594" name="CustomShape 12"/>
          <p:cNvSpPr/>
          <p:nvPr/>
        </p:nvSpPr>
        <p:spPr>
          <a:xfrm>
            <a:off x="757440" y="4869720"/>
            <a:ext cx="828360" cy="828360"/>
          </a:xfrm>
          <a:prstGeom prst="ellipse">
            <a:avLst/>
          </a:prstGeom>
          <a:solidFill>
            <a:srgbClr val="FF99FF"/>
          </a:solidFill>
          <a:ln w="25560">
            <a:solidFill>
              <a:srgbClr val="BBE0E3"/>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简介</a:t>
            </a:r>
            <a:endParaRPr/>
          </a:p>
        </p:txBody>
      </p:sp>
      <p:sp>
        <p:nvSpPr>
          <p:cNvPr id="596"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iBatis的升级版</a:t>
            </a:r>
            <a:endParaRPr/>
          </a:p>
          <a:p>
            <a:pPr>
              <a:lnSpc>
                <a:spcPct val="120000"/>
              </a:lnSpc>
              <a:buBlip>
                <a:blip r:embed="rId3"/>
              </a:buBlip>
            </a:pPr>
            <a:r>
              <a:rPr lang="en-US" sz="2400">
                <a:solidFill>
                  <a:srgbClr val="000000"/>
                </a:solidFill>
                <a:latin typeface="微软雅黑"/>
                <a:ea typeface="微软雅黑"/>
              </a:rPr>
              <a:t>支持普通SQL查询和高级映射的优秀持久层框架</a:t>
            </a:r>
            <a:endParaRPr/>
          </a:p>
          <a:p>
            <a:pPr>
              <a:lnSpc>
                <a:spcPct val="120000"/>
              </a:lnSpc>
              <a:buBlip>
                <a:blip r:embed="rId3"/>
              </a:buBlip>
            </a:pPr>
            <a:r>
              <a:rPr lang="en-US" sz="2400">
                <a:solidFill>
                  <a:srgbClr val="000000"/>
                </a:solidFill>
                <a:latin typeface="微软雅黑"/>
                <a:ea typeface="微软雅黑"/>
              </a:rPr>
              <a:t>消除了JDBC代码</a:t>
            </a:r>
            <a:endParaRPr/>
          </a:p>
          <a:p>
            <a:pPr>
              <a:lnSpc>
                <a:spcPct val="120000"/>
              </a:lnSpc>
              <a:buBlip>
                <a:blip r:embed="rId3"/>
              </a:buBlip>
            </a:pPr>
            <a:r>
              <a:rPr lang="en-US" sz="2400">
                <a:solidFill>
                  <a:srgbClr val="000000"/>
                </a:solidFill>
                <a:latin typeface="微软雅黑"/>
                <a:ea typeface="微软雅黑"/>
              </a:rPr>
              <a:t>使用简单的XML用于配置和原始映射</a:t>
            </a:r>
            <a:endParaRPr/>
          </a:p>
          <a:p>
            <a:pPr>
              <a:lnSpc>
                <a:spcPct val="120000"/>
              </a:lnSpc>
              <a:buBlip>
                <a:blip r:embed="rId3"/>
              </a:buBlip>
            </a:pPr>
            <a:r>
              <a:rPr lang="en-US" sz="2400">
                <a:solidFill>
                  <a:srgbClr val="000000"/>
                </a:solidFill>
                <a:latin typeface="微软雅黑"/>
                <a:ea typeface="微软雅黑"/>
              </a:rPr>
              <a:t>动态SQL语句组织功能，基于OGNL表达式</a:t>
            </a:r>
            <a:endParaRPr/>
          </a:p>
          <a:p>
            <a:pPr>
              <a:lnSpc>
                <a:spcPct val="120000"/>
              </a:lnSpc>
            </a:pPr>
            <a:endParaRPr/>
          </a:p>
        </p:txBody>
      </p:sp>
      <p:sp>
        <p:nvSpPr>
          <p:cNvPr id="597"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98" name="CustomShape 4"/>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功能结构</a:t>
            </a:r>
            <a:endParaRPr/>
          </a:p>
        </p:txBody>
      </p:sp>
      <p:sp>
        <p:nvSpPr>
          <p:cNvPr id="600"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01"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pic>
        <p:nvPicPr>
          <p:cNvPr id="602" name="Picture 2"/>
          <p:cNvPicPr/>
          <p:nvPr/>
        </p:nvPicPr>
        <p:blipFill>
          <a:blip r:embed="rId3"/>
          <a:stretch>
            <a:fillRect/>
          </a:stretch>
        </p:blipFill>
        <p:spPr>
          <a:xfrm>
            <a:off x="148320" y="1082520"/>
            <a:ext cx="8843040" cy="486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框架结构</a:t>
            </a:r>
            <a:endParaRPr/>
          </a:p>
        </p:txBody>
      </p:sp>
      <p:sp>
        <p:nvSpPr>
          <p:cNvPr id="604"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05"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pic>
        <p:nvPicPr>
          <p:cNvPr id="606" name="Picture 2"/>
          <p:cNvPicPr/>
          <p:nvPr/>
        </p:nvPicPr>
        <p:blipFill>
          <a:blip r:embed="rId3"/>
          <a:stretch>
            <a:fillRect/>
          </a:stretch>
        </p:blipFill>
        <p:spPr>
          <a:xfrm>
            <a:off x="1187640" y="1085040"/>
            <a:ext cx="6593760" cy="565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MyBatis—V6扩展</a:t>
            </a:r>
            <a:endParaRPr/>
          </a:p>
        </p:txBody>
      </p:sp>
      <p:sp>
        <p:nvSpPr>
          <p:cNvPr id="608"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09"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10" name="CustomShape 4"/>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err="1">
                <a:solidFill>
                  <a:srgbClr val="000000"/>
                </a:solidFill>
                <a:latin typeface="微软雅黑"/>
                <a:ea typeface="微软雅黑"/>
              </a:rPr>
              <a:t>和Spring集成的数据源配置和事务控制</a:t>
            </a:r>
            <a:endParaRPr/>
          </a:p>
          <a:p>
            <a:pPr>
              <a:lnSpc>
                <a:spcPct val="120000"/>
              </a:lnSpc>
              <a:buBlip>
                <a:blip r:embed="rId3"/>
              </a:buBlip>
            </a:pPr>
            <a:r>
              <a:rPr lang="en-US" sz="2400" err="1">
                <a:solidFill>
                  <a:srgbClr val="000000"/>
                </a:solidFill>
                <a:latin typeface="微软雅黑"/>
                <a:ea typeface="微软雅黑"/>
              </a:rPr>
              <a:t>和缓存的集成（memcached</a:t>
            </a:r>
            <a:r>
              <a:rPr lang="en-US" sz="2400">
                <a:solidFill>
                  <a:srgbClr val="000000"/>
                </a:solidFill>
                <a:latin typeface="微软雅黑"/>
                <a:ea typeface="微软雅黑"/>
              </a:rPr>
              <a:t>）</a:t>
            </a:r>
            <a:endParaRPr/>
          </a:p>
          <a:p>
            <a:pPr>
              <a:lnSpc>
                <a:spcPct val="120000"/>
              </a:lnSpc>
              <a:buBlip>
                <a:blip r:embed="rId3"/>
              </a:buBlip>
            </a:pPr>
            <a:r>
              <a:rPr lang="en-US" sz="2400" err="1">
                <a:solidFill>
                  <a:srgbClr val="000000"/>
                </a:solidFill>
                <a:latin typeface="微软雅黑"/>
                <a:ea typeface="微软雅黑"/>
              </a:rPr>
              <a:t>分页查询的扩展</a:t>
            </a:r>
            <a:endParaRPr/>
          </a:p>
          <a:p>
            <a:pPr>
              <a:lnSpc>
                <a:spcPct val="120000"/>
              </a:lnSpc>
              <a:buBlip>
                <a:blip r:embed="rId3"/>
              </a:buBlip>
            </a:pPr>
            <a:r>
              <a:rPr lang="en-US" sz="2400" err="1">
                <a:solidFill>
                  <a:srgbClr val="000000"/>
                </a:solidFill>
                <a:latin typeface="微软雅黑"/>
                <a:ea typeface="微软雅黑"/>
              </a:rPr>
              <a:t>基于目录文件和Jar文件的SqlMap配置文件加载</a:t>
            </a:r>
            <a:endParaRPr/>
          </a:p>
          <a:p>
            <a:pPr>
              <a:lnSpc>
                <a:spcPct val="12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全局配置文件</a:t>
            </a:r>
            <a:endParaRPr/>
          </a:p>
        </p:txBody>
      </p:sp>
      <p:sp>
        <p:nvSpPr>
          <p:cNvPr id="612"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13"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14" name="CustomShape 4"/>
          <p:cNvSpPr/>
          <p:nvPr/>
        </p:nvSpPr>
        <p:spPr>
          <a:xfrm>
            <a:off x="312120" y="1628640"/>
            <a:ext cx="8001720" cy="573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configuration.xml</a:t>
            </a:r>
            <a:endParaRPr/>
          </a:p>
        </p:txBody>
      </p:sp>
      <p:pic>
        <p:nvPicPr>
          <p:cNvPr id="615" name="Picture 1"/>
          <p:cNvPicPr/>
          <p:nvPr/>
        </p:nvPicPr>
        <p:blipFill>
          <a:blip r:embed="rId3"/>
          <a:stretch>
            <a:fillRect/>
          </a:stretch>
        </p:blipFill>
        <p:spPr>
          <a:xfrm>
            <a:off x="107640" y="2349000"/>
            <a:ext cx="8967240" cy="3021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全局配置文件</a:t>
            </a:r>
            <a:endParaRPr/>
          </a:p>
        </p:txBody>
      </p:sp>
      <p:sp>
        <p:nvSpPr>
          <p:cNvPr id="617"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18"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19" name="CustomShape 4"/>
          <p:cNvSpPr/>
          <p:nvPr/>
        </p:nvSpPr>
        <p:spPr>
          <a:xfrm>
            <a:off x="755640" y="1412640"/>
            <a:ext cx="6694200" cy="573480"/>
          </a:xfrm>
          <a:prstGeom prst="rect">
            <a:avLst/>
          </a:prstGeom>
          <a:noFill/>
          <a:ln>
            <a:noFill/>
          </a:ln>
        </p:spPr>
        <p:txBody>
          <a:bodyPr lIns="90000" tIns="45000" rIns="90000" bIns="45000"/>
          <a:lstStyle/>
          <a:p>
            <a:pPr>
              <a:lnSpc>
                <a:spcPct val="120000"/>
              </a:lnSpc>
            </a:pPr>
            <a:r>
              <a:rPr lang="en-US" sz="2400">
                <a:solidFill>
                  <a:srgbClr val="000000"/>
                </a:solidFill>
                <a:latin typeface="微软雅黑"/>
                <a:ea typeface="微软雅黑"/>
              </a:rPr>
              <a:t>jdbcSupport.xml</a:t>
            </a:r>
            <a:endParaRPr/>
          </a:p>
        </p:txBody>
      </p:sp>
      <p:pic>
        <p:nvPicPr>
          <p:cNvPr id="620" name="Picture 2"/>
          <p:cNvPicPr/>
          <p:nvPr/>
        </p:nvPicPr>
        <p:blipFill>
          <a:blip r:embed="rId3"/>
          <a:stretch>
            <a:fillRect/>
          </a:stretch>
        </p:blipFill>
        <p:spPr>
          <a:xfrm>
            <a:off x="35640" y="2061000"/>
            <a:ext cx="9289440" cy="3309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SqlMap文件</a:t>
            </a:r>
            <a:endParaRPr/>
          </a:p>
        </p:txBody>
      </p:sp>
      <p:sp>
        <p:nvSpPr>
          <p:cNvPr id="622"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23"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pic>
        <p:nvPicPr>
          <p:cNvPr id="624" name="Picture 1"/>
          <p:cNvPicPr/>
          <p:nvPr/>
        </p:nvPicPr>
        <p:blipFill>
          <a:blip r:embed="rId3"/>
          <a:stretch>
            <a:fillRect/>
          </a:stretch>
        </p:blipFill>
        <p:spPr>
          <a:xfrm>
            <a:off x="35640" y="1340640"/>
            <a:ext cx="9098280" cy="4749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35"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36" name="CustomShape 3"/>
          <p:cNvSpPr/>
          <p:nvPr/>
        </p:nvSpPr>
        <p:spPr>
          <a:xfrm>
            <a:off x="684360" y="274680"/>
            <a:ext cx="7999920" cy="630720"/>
          </a:xfrm>
          <a:prstGeom prst="rect">
            <a:avLst/>
          </a:prstGeom>
          <a:noFill/>
          <a:ln>
            <a:noFill/>
          </a:ln>
        </p:spPr>
        <p:txBody>
          <a:bodyPr lIns="90000" tIns="45000" rIns="90000" bIns="45000" anchor="ctr"/>
          <a:lstStyle/>
          <a:p>
            <a:pPr>
              <a:lnSpc>
                <a:spcPct val="100000"/>
              </a:lnSpc>
            </a:pPr>
            <a:r>
              <a:rPr lang="en-US" sz="3200" b="1">
                <a:solidFill>
                  <a:srgbClr val="0062AC"/>
                </a:solidFill>
                <a:latin typeface="MyriadRegular"/>
                <a:ea typeface="黑体"/>
              </a:rPr>
              <a:t>目录</a:t>
            </a:r>
            <a:endParaRPr/>
          </a:p>
        </p:txBody>
      </p:sp>
      <p:sp>
        <p:nvSpPr>
          <p:cNvPr id="537"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38"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FF0000"/>
                </a:solidFill>
                <a:latin typeface="黑体"/>
                <a:ea typeface="黑体"/>
              </a:rPr>
              <a:t>V6框架介绍</a:t>
            </a:r>
            <a:endParaRPr/>
          </a:p>
        </p:txBody>
      </p:sp>
      <p:sp>
        <p:nvSpPr>
          <p:cNvPr id="539"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40"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高速服务框架</a:t>
            </a:r>
            <a:endParaRPr/>
          </a:p>
        </p:txBody>
      </p:sp>
      <p:sp>
        <p:nvSpPr>
          <p:cNvPr id="541"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42"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MyBatis</a:t>
            </a:r>
            <a:endParaRPr/>
          </a:p>
        </p:txBody>
      </p:sp>
      <p:sp>
        <p:nvSpPr>
          <p:cNvPr id="543"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44"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V6基础功能</a:t>
            </a:r>
            <a:endParaRPr/>
          </a:p>
        </p:txBody>
      </p:sp>
      <p:sp>
        <p:nvSpPr>
          <p:cNvPr id="545" name="CustomShape 12"/>
          <p:cNvSpPr/>
          <p:nvPr/>
        </p:nvSpPr>
        <p:spPr>
          <a:xfrm>
            <a:off x="757440" y="4869720"/>
            <a:ext cx="828360" cy="828360"/>
          </a:xfrm>
          <a:prstGeom prst="ellipse">
            <a:avLst/>
          </a:prstGeom>
          <a:solidFill>
            <a:srgbClr val="FF99FF"/>
          </a:solidFill>
          <a:ln w="25560">
            <a:solidFill>
              <a:srgbClr val="BBE0E3"/>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MyBatis—</a:t>
            </a:r>
            <a:r>
              <a:rPr lang="en-US" sz="3200" b="1" err="1">
                <a:solidFill>
                  <a:srgbClr val="0062AC"/>
                </a:solidFill>
                <a:latin typeface="微软雅黑"/>
                <a:ea typeface="微软雅黑"/>
              </a:rPr>
              <a:t>SqlMap文件</a:t>
            </a:r>
            <a:endParaRPr/>
          </a:p>
        </p:txBody>
      </p:sp>
      <p:sp>
        <p:nvSpPr>
          <p:cNvPr id="626"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27"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pic>
        <p:nvPicPr>
          <p:cNvPr id="628" name="Picture 2"/>
          <p:cNvPicPr/>
          <p:nvPr/>
        </p:nvPicPr>
        <p:blipFill>
          <a:blip r:embed="rId3"/>
          <a:stretch>
            <a:fillRect/>
          </a:stretch>
        </p:blipFill>
        <p:spPr>
          <a:xfrm>
            <a:off x="-36360" y="1484640"/>
            <a:ext cx="9440640" cy="3885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30"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31" name="CustomShape 3"/>
          <p:cNvSpPr/>
          <p:nvPr/>
        </p:nvSpPr>
        <p:spPr>
          <a:xfrm>
            <a:off x="684360" y="274680"/>
            <a:ext cx="7999920" cy="630720"/>
          </a:xfrm>
          <a:prstGeom prst="rect">
            <a:avLst/>
          </a:prstGeom>
          <a:noFill/>
          <a:ln>
            <a:noFill/>
          </a:ln>
        </p:spPr>
        <p:txBody>
          <a:bodyPr lIns="90000" tIns="45000" rIns="90000" bIns="45000" anchor="ctr"/>
          <a:lstStyle/>
          <a:p>
            <a:pPr>
              <a:lnSpc>
                <a:spcPct val="100000"/>
              </a:lnSpc>
            </a:pPr>
            <a:r>
              <a:rPr lang="en-US" sz="3200" b="1">
                <a:solidFill>
                  <a:srgbClr val="0062AC"/>
                </a:solidFill>
                <a:latin typeface="MyriadRegular"/>
                <a:ea typeface="黑体"/>
              </a:rPr>
              <a:t>目录</a:t>
            </a:r>
            <a:endParaRPr/>
          </a:p>
        </p:txBody>
      </p:sp>
      <p:sp>
        <p:nvSpPr>
          <p:cNvPr id="632"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633"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V6框架介绍</a:t>
            </a:r>
            <a:endParaRPr/>
          </a:p>
        </p:txBody>
      </p:sp>
      <p:sp>
        <p:nvSpPr>
          <p:cNvPr id="634" name="CustomShape 6"/>
          <p:cNvSpPr/>
          <p:nvPr/>
        </p:nvSpPr>
        <p:spPr>
          <a:xfrm>
            <a:off x="757440" y="1877760"/>
            <a:ext cx="828360" cy="828360"/>
          </a:xfrm>
          <a:prstGeom prst="ellipse">
            <a:avLst/>
          </a:prstGeom>
          <a:solidFill>
            <a:srgbClr val="92D050"/>
          </a:solidFill>
          <a:ln w="25560">
            <a:solidFill>
              <a:srgbClr val="BBE0E3"/>
            </a:solidFill>
            <a:round/>
          </a:ln>
        </p:spPr>
      </p:sp>
      <p:sp>
        <p:nvSpPr>
          <p:cNvPr id="635"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高速服务框架</a:t>
            </a:r>
            <a:endParaRPr/>
          </a:p>
        </p:txBody>
      </p:sp>
      <p:sp>
        <p:nvSpPr>
          <p:cNvPr id="636"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637"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MyBatis</a:t>
            </a:r>
            <a:endParaRPr/>
          </a:p>
        </p:txBody>
      </p:sp>
      <p:sp>
        <p:nvSpPr>
          <p:cNvPr id="638"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639"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FF0000"/>
                </a:solidFill>
                <a:latin typeface="黑体"/>
                <a:ea typeface="黑体"/>
              </a:rPr>
              <a:t>V6基础功能</a:t>
            </a:r>
            <a:endParaRPr/>
          </a:p>
        </p:txBody>
      </p:sp>
      <p:sp>
        <p:nvSpPr>
          <p:cNvPr id="640" name="CustomShape 12"/>
          <p:cNvSpPr/>
          <p:nvPr/>
        </p:nvSpPr>
        <p:spPr>
          <a:xfrm>
            <a:off x="757440" y="4869720"/>
            <a:ext cx="828360" cy="828360"/>
          </a:xfrm>
          <a:prstGeom prst="ellipse">
            <a:avLst/>
          </a:prstGeom>
          <a:solidFill>
            <a:srgbClr val="FF99FF"/>
          </a:solidFill>
          <a:ln w="25560">
            <a:solidFill>
              <a:srgbClr val="BBE0E3"/>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V6基础功能—BSP</a:t>
            </a:r>
            <a:endParaRPr/>
          </a:p>
        </p:txBody>
      </p:sp>
      <p:sp>
        <p:nvSpPr>
          <p:cNvPr id="642" name="CustomShape 2"/>
          <p:cNvSpPr/>
          <p:nvPr/>
        </p:nvSpPr>
        <p:spPr>
          <a:xfrm>
            <a:off x="684360" y="1196640"/>
            <a:ext cx="8001720" cy="717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业务服务平台（Business Service Platform）</a:t>
            </a:r>
            <a:endParaRPr/>
          </a:p>
        </p:txBody>
      </p:sp>
      <p:sp>
        <p:nvSpPr>
          <p:cNvPr id="643"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44"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45" name="CustomShape 5"/>
          <p:cNvSpPr/>
          <p:nvPr/>
        </p:nvSpPr>
        <p:spPr>
          <a:xfrm>
            <a:off x="860040" y="2565000"/>
            <a:ext cx="4173840" cy="136800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646" name="CustomShape 6"/>
          <p:cNvSpPr/>
          <p:nvPr/>
        </p:nvSpPr>
        <p:spPr>
          <a:xfrm>
            <a:off x="1524600" y="2190600"/>
            <a:ext cx="2612520" cy="1523880"/>
          </a:xfrm>
          <a:prstGeom prst="rect">
            <a:avLst/>
          </a:prstGeom>
          <a:solidFill>
            <a:srgbClr val="92D050"/>
          </a:solidFill>
          <a:ln w="25560">
            <a:solidFill>
              <a:srgbClr val="FFFFFF"/>
            </a:solidFill>
            <a:round/>
          </a:ln>
        </p:spPr>
      </p:sp>
      <p:sp>
        <p:nvSpPr>
          <p:cNvPr id="647" name="CustomShape 7"/>
          <p:cNvSpPr/>
          <p:nvPr/>
        </p:nvSpPr>
        <p:spPr>
          <a:xfrm>
            <a:off x="1524600" y="2190600"/>
            <a:ext cx="261252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组织与人</a:t>
            </a:r>
            <a:endParaRPr/>
          </a:p>
        </p:txBody>
      </p:sp>
      <p:sp>
        <p:nvSpPr>
          <p:cNvPr id="648" name="CustomShape 8"/>
          <p:cNvSpPr/>
          <p:nvPr/>
        </p:nvSpPr>
        <p:spPr>
          <a:xfrm>
            <a:off x="4717080" y="2190600"/>
            <a:ext cx="2588760" cy="1523880"/>
          </a:xfrm>
          <a:prstGeom prst="rect">
            <a:avLst/>
          </a:prstGeom>
          <a:solidFill>
            <a:srgbClr val="92D050"/>
          </a:solidFill>
          <a:ln w="25560">
            <a:solidFill>
              <a:srgbClr val="FFFFFF"/>
            </a:solidFill>
            <a:round/>
          </a:ln>
        </p:spPr>
      </p:sp>
      <p:sp>
        <p:nvSpPr>
          <p:cNvPr id="649" name="CustomShape 9"/>
          <p:cNvSpPr/>
          <p:nvPr/>
        </p:nvSpPr>
        <p:spPr>
          <a:xfrm>
            <a:off x="4717080" y="2190600"/>
            <a:ext cx="258876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用户与权限</a:t>
            </a:r>
            <a:endParaRPr/>
          </a:p>
        </p:txBody>
      </p:sp>
      <p:sp>
        <p:nvSpPr>
          <p:cNvPr id="650" name="CustomShape 10"/>
          <p:cNvSpPr/>
          <p:nvPr/>
        </p:nvSpPr>
        <p:spPr>
          <a:xfrm>
            <a:off x="1524600" y="4222080"/>
            <a:ext cx="2612520" cy="1436400"/>
          </a:xfrm>
          <a:prstGeom prst="rect">
            <a:avLst/>
          </a:prstGeom>
          <a:solidFill>
            <a:srgbClr val="92D050"/>
          </a:solidFill>
          <a:ln w="25560">
            <a:solidFill>
              <a:srgbClr val="FFFFFF"/>
            </a:solidFill>
            <a:round/>
          </a:ln>
        </p:spPr>
      </p:sp>
      <p:sp>
        <p:nvSpPr>
          <p:cNvPr id="651" name="CustomShape 11"/>
          <p:cNvSpPr/>
          <p:nvPr/>
        </p:nvSpPr>
        <p:spPr>
          <a:xfrm>
            <a:off x="1524600" y="4222080"/>
            <a:ext cx="2612520" cy="143640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菜  单</a:t>
            </a:r>
            <a:endParaRPr/>
          </a:p>
        </p:txBody>
      </p:sp>
      <p:sp>
        <p:nvSpPr>
          <p:cNvPr id="652" name="CustomShape 12"/>
          <p:cNvSpPr/>
          <p:nvPr/>
        </p:nvSpPr>
        <p:spPr>
          <a:xfrm>
            <a:off x="4717080" y="4222080"/>
            <a:ext cx="2588760" cy="1436400"/>
          </a:xfrm>
          <a:prstGeom prst="rect">
            <a:avLst/>
          </a:prstGeom>
          <a:solidFill>
            <a:srgbClr val="92D050"/>
          </a:solidFill>
          <a:ln w="25560">
            <a:solidFill>
              <a:srgbClr val="FFFFFF"/>
            </a:solidFill>
            <a:round/>
          </a:ln>
        </p:spPr>
      </p:sp>
      <p:sp>
        <p:nvSpPr>
          <p:cNvPr id="653" name="CustomShape 13"/>
          <p:cNvSpPr/>
          <p:nvPr/>
        </p:nvSpPr>
        <p:spPr>
          <a:xfrm>
            <a:off x="4717080" y="4222080"/>
            <a:ext cx="2588760" cy="143640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审  计</a:t>
            </a:r>
            <a:endParaRPr/>
          </a:p>
        </p:txBody>
      </p:sp>
      <p:sp>
        <p:nvSpPr>
          <p:cNvPr id="654" name="CustomShape 14"/>
          <p:cNvSpPr/>
          <p:nvPr/>
        </p:nvSpPr>
        <p:spPr>
          <a:xfrm>
            <a:off x="1547640" y="3949920"/>
            <a:ext cx="5758200" cy="43200"/>
          </a:xfrm>
          <a:prstGeom prst="rect">
            <a:avLst/>
          </a:prstGeom>
          <a:solidFill>
            <a:srgbClr val="92D050"/>
          </a:solidFill>
          <a:ln w="25560">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V6基础功能—BSP</a:t>
            </a:r>
            <a:endParaRPr/>
          </a:p>
        </p:txBody>
      </p:sp>
      <p:sp>
        <p:nvSpPr>
          <p:cNvPr id="656"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57"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58" name="CustomShape 4"/>
          <p:cNvSpPr/>
          <p:nvPr/>
        </p:nvSpPr>
        <p:spPr>
          <a:xfrm>
            <a:off x="4717080" y="2190600"/>
            <a:ext cx="258876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用户权限</a:t>
            </a:r>
            <a:endParaRPr/>
          </a:p>
        </p:txBody>
      </p:sp>
      <p:pic>
        <p:nvPicPr>
          <p:cNvPr id="659" name="Picture 2"/>
          <p:cNvPicPr/>
          <p:nvPr/>
        </p:nvPicPr>
        <p:blipFill>
          <a:blip r:embed="rId2"/>
          <a:stretch>
            <a:fillRect/>
          </a:stretch>
        </p:blipFill>
        <p:spPr>
          <a:xfrm>
            <a:off x="257040" y="2077920"/>
            <a:ext cx="8633160" cy="4516920"/>
          </a:xfrm>
          <a:prstGeom prst="rect">
            <a:avLst/>
          </a:prstGeom>
          <a:ln>
            <a:noFill/>
          </a:ln>
        </p:spPr>
      </p:pic>
      <p:sp>
        <p:nvSpPr>
          <p:cNvPr id="660" name="CustomShape 5"/>
          <p:cNvSpPr/>
          <p:nvPr/>
        </p:nvSpPr>
        <p:spPr>
          <a:xfrm>
            <a:off x="251640" y="1340640"/>
            <a:ext cx="8001720" cy="717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组织与人的关系</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V6基础功能—BSP</a:t>
            </a:r>
            <a:endParaRPr/>
          </a:p>
        </p:txBody>
      </p:sp>
      <p:sp>
        <p:nvSpPr>
          <p:cNvPr id="662"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63"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64" name="CustomShape 4"/>
          <p:cNvSpPr/>
          <p:nvPr/>
        </p:nvSpPr>
        <p:spPr>
          <a:xfrm>
            <a:off x="4717080" y="2190600"/>
            <a:ext cx="258876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用户权限</a:t>
            </a:r>
            <a:endParaRPr/>
          </a:p>
        </p:txBody>
      </p:sp>
      <p:sp>
        <p:nvSpPr>
          <p:cNvPr id="665" name="CustomShape 5"/>
          <p:cNvSpPr/>
          <p:nvPr/>
        </p:nvSpPr>
        <p:spPr>
          <a:xfrm>
            <a:off x="251640" y="1340640"/>
            <a:ext cx="8001720" cy="717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用户与权限</a:t>
            </a:r>
            <a:endParaRPr/>
          </a:p>
        </p:txBody>
      </p:sp>
      <p:pic>
        <p:nvPicPr>
          <p:cNvPr id="666" name="Picture 2"/>
          <p:cNvPicPr/>
          <p:nvPr/>
        </p:nvPicPr>
        <p:blipFill>
          <a:blip r:embed="rId2"/>
          <a:stretch>
            <a:fillRect/>
          </a:stretch>
        </p:blipFill>
        <p:spPr>
          <a:xfrm>
            <a:off x="179640" y="1917000"/>
            <a:ext cx="8777160" cy="425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V6基础功能—BSP</a:t>
            </a:r>
            <a:endParaRPr/>
          </a:p>
        </p:txBody>
      </p:sp>
      <p:sp>
        <p:nvSpPr>
          <p:cNvPr id="668"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69"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70" name="CustomShape 4"/>
          <p:cNvSpPr/>
          <p:nvPr/>
        </p:nvSpPr>
        <p:spPr>
          <a:xfrm>
            <a:off x="4717080" y="2190600"/>
            <a:ext cx="258876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用户权限</a:t>
            </a:r>
            <a:endParaRPr/>
          </a:p>
        </p:txBody>
      </p:sp>
      <p:sp>
        <p:nvSpPr>
          <p:cNvPr id="671" name="CustomShape 5"/>
          <p:cNvSpPr/>
          <p:nvPr/>
        </p:nvSpPr>
        <p:spPr>
          <a:xfrm>
            <a:off x="251640" y="1340640"/>
            <a:ext cx="8001720" cy="717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菜单</a:t>
            </a:r>
            <a:endParaRPr/>
          </a:p>
        </p:txBody>
      </p:sp>
      <p:pic>
        <p:nvPicPr>
          <p:cNvPr id="672" name="Picture 2"/>
          <p:cNvPicPr/>
          <p:nvPr/>
        </p:nvPicPr>
        <p:blipFill>
          <a:blip r:embed="rId2"/>
          <a:stretch>
            <a:fillRect/>
          </a:stretch>
        </p:blipFill>
        <p:spPr>
          <a:xfrm>
            <a:off x="107640" y="1989000"/>
            <a:ext cx="8930880" cy="4188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V6基础功能—BSP</a:t>
            </a:r>
            <a:endParaRPr/>
          </a:p>
        </p:txBody>
      </p:sp>
      <p:sp>
        <p:nvSpPr>
          <p:cNvPr id="674"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75"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676" name="CustomShape 4"/>
          <p:cNvSpPr/>
          <p:nvPr/>
        </p:nvSpPr>
        <p:spPr>
          <a:xfrm>
            <a:off x="4717080" y="2190600"/>
            <a:ext cx="2588760" cy="1523880"/>
          </a:xfrm>
          <a:prstGeom prst="rect">
            <a:avLst/>
          </a:prstGeom>
          <a:noFill/>
          <a:ln>
            <a:noFill/>
          </a:ln>
        </p:spPr>
        <p:txBody>
          <a:bodyPr lIns="152280" tIns="152280" rIns="152280" bIns="152280" anchor="ctr"/>
          <a:lstStyle/>
          <a:p>
            <a:pPr algn="ctr">
              <a:lnSpc>
                <a:spcPct val="90000"/>
              </a:lnSpc>
            </a:pPr>
            <a:r>
              <a:rPr lang="en-US" sz="3200">
                <a:solidFill>
                  <a:srgbClr val="FFFFFF"/>
                </a:solidFill>
                <a:latin typeface="微软雅黑"/>
                <a:ea typeface="微软雅黑"/>
              </a:rPr>
              <a:t>用户权限</a:t>
            </a:r>
            <a:endParaRPr/>
          </a:p>
        </p:txBody>
      </p:sp>
      <p:sp>
        <p:nvSpPr>
          <p:cNvPr id="677" name="CustomShape 5"/>
          <p:cNvSpPr/>
          <p:nvPr/>
        </p:nvSpPr>
        <p:spPr>
          <a:xfrm>
            <a:off x="251640" y="1340640"/>
            <a:ext cx="8001720" cy="717480"/>
          </a:xfrm>
          <a:prstGeom prst="rect">
            <a:avLst/>
          </a:prstGeom>
          <a:noFill/>
          <a:ln>
            <a:noFill/>
          </a:ln>
        </p:spPr>
        <p:txBody>
          <a:bodyPr lIns="90000" tIns="45000" rIns="90000" bIns="45000"/>
          <a:lstStyle/>
          <a:p>
            <a:pPr>
              <a:lnSpc>
                <a:spcPct val="100000"/>
              </a:lnSpc>
            </a:pPr>
            <a:r>
              <a:rPr lang="en-US" sz="2400">
                <a:solidFill>
                  <a:srgbClr val="000000"/>
                </a:solidFill>
                <a:latin typeface="微软雅黑"/>
                <a:ea typeface="微软雅黑"/>
              </a:rPr>
              <a:t>身份认证</a:t>
            </a:r>
            <a:endParaRPr/>
          </a:p>
        </p:txBody>
      </p:sp>
      <p:pic>
        <p:nvPicPr>
          <p:cNvPr id="678" name="Picture 2"/>
          <p:cNvPicPr/>
          <p:nvPr/>
        </p:nvPicPr>
        <p:blipFill>
          <a:blip r:embed="rId3"/>
          <a:stretch>
            <a:fillRect/>
          </a:stretch>
        </p:blipFill>
        <p:spPr>
          <a:xfrm>
            <a:off x="1763640" y="1443600"/>
            <a:ext cx="6622200" cy="52232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V6基础功能—字典缓存</a:t>
            </a:r>
            <a:endParaRPr/>
          </a:p>
        </p:txBody>
      </p:sp>
      <p:sp>
        <p:nvSpPr>
          <p:cNvPr id="680"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前端界面实现编码/名称转换，下拉列表数据展现</a:t>
            </a:r>
            <a:endParaRPr/>
          </a:p>
          <a:p>
            <a:pPr>
              <a:lnSpc>
                <a:spcPct val="120000"/>
              </a:lnSpc>
              <a:buBlip>
                <a:blip r:embed="rId3"/>
              </a:buBlip>
            </a:pPr>
            <a:r>
              <a:rPr lang="en-US" sz="2400">
                <a:solidFill>
                  <a:srgbClr val="000000"/>
                </a:solidFill>
                <a:latin typeface="微软雅黑"/>
                <a:ea typeface="微软雅黑"/>
              </a:rPr>
              <a:t>使用频率高、数据比较稳定</a:t>
            </a:r>
            <a:endParaRPr/>
          </a:p>
          <a:p>
            <a:pPr>
              <a:lnSpc>
                <a:spcPct val="120000"/>
              </a:lnSpc>
              <a:buBlip>
                <a:blip r:embed="rId3"/>
              </a:buBlip>
            </a:pPr>
            <a:r>
              <a:rPr lang="en-US" sz="2400">
                <a:solidFill>
                  <a:srgbClr val="000000"/>
                </a:solidFill>
                <a:latin typeface="微软雅黑"/>
                <a:ea typeface="微软雅黑"/>
              </a:rPr>
              <a:t>前端组件常用字典数据进行缓存</a:t>
            </a:r>
            <a:endParaRPr/>
          </a:p>
          <a:p>
            <a:pPr>
              <a:lnSpc>
                <a:spcPct val="120000"/>
              </a:lnSpc>
              <a:buBlip>
                <a:blip r:embed="rId3"/>
              </a:buBlip>
            </a:pPr>
            <a:r>
              <a:rPr lang="en-US" sz="2400">
                <a:solidFill>
                  <a:srgbClr val="000000"/>
                </a:solidFill>
                <a:latin typeface="微软雅黑"/>
                <a:ea typeface="微软雅黑"/>
              </a:rPr>
              <a:t>提升性能</a:t>
            </a:r>
            <a:endParaRPr/>
          </a:p>
        </p:txBody>
      </p:sp>
      <p:sp>
        <p:nvSpPr>
          <p:cNvPr id="681"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82"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V6基础功能—业务规则</a:t>
            </a:r>
            <a:endParaRPr/>
          </a:p>
        </p:txBody>
      </p:sp>
      <p:sp>
        <p:nvSpPr>
          <p:cNvPr id="684"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全局或者组织机构参数</a:t>
            </a:r>
            <a:endParaRPr/>
          </a:p>
          <a:p>
            <a:pPr>
              <a:lnSpc>
                <a:spcPct val="120000"/>
              </a:lnSpc>
              <a:buBlip>
                <a:blip r:embed="rId3"/>
              </a:buBlip>
            </a:pPr>
            <a:r>
              <a:rPr lang="en-US" sz="2400">
                <a:solidFill>
                  <a:srgbClr val="000000"/>
                </a:solidFill>
                <a:latin typeface="微软雅黑"/>
                <a:ea typeface="微软雅黑"/>
              </a:rPr>
              <a:t>业务规则定义</a:t>
            </a:r>
            <a:endParaRPr/>
          </a:p>
          <a:p>
            <a:pPr>
              <a:lnSpc>
                <a:spcPct val="120000"/>
              </a:lnSpc>
              <a:buBlip>
                <a:blip r:embed="rId3"/>
              </a:buBlip>
            </a:pPr>
            <a:r>
              <a:rPr lang="en-US" sz="2400">
                <a:solidFill>
                  <a:srgbClr val="000000"/>
                </a:solidFill>
                <a:latin typeface="微软雅黑"/>
                <a:ea typeface="微软雅黑"/>
              </a:rPr>
              <a:t>业务规则设置</a:t>
            </a:r>
            <a:endParaRPr/>
          </a:p>
          <a:p>
            <a:pPr>
              <a:lnSpc>
                <a:spcPct val="120000"/>
              </a:lnSpc>
              <a:buBlip>
                <a:blip r:embed="rId3"/>
              </a:buBlip>
            </a:pPr>
            <a:r>
              <a:rPr lang="en-US" sz="2400">
                <a:solidFill>
                  <a:srgbClr val="000000"/>
                </a:solidFill>
                <a:latin typeface="微软雅黑"/>
                <a:ea typeface="微软雅黑"/>
              </a:rPr>
              <a:t>业务规则使用</a:t>
            </a:r>
            <a:endParaRPr/>
          </a:p>
        </p:txBody>
      </p:sp>
      <p:sp>
        <p:nvSpPr>
          <p:cNvPr id="685"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86"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V6基础功能—报表插件</a:t>
            </a:r>
            <a:endParaRPr/>
          </a:p>
        </p:txBody>
      </p:sp>
      <p:sp>
        <p:nvSpPr>
          <p:cNvPr id="688"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生成图形</a:t>
            </a:r>
            <a:endParaRPr/>
          </a:p>
          <a:p>
            <a:pPr>
              <a:lnSpc>
                <a:spcPct val="120000"/>
              </a:lnSpc>
              <a:buBlip>
                <a:blip r:embed="rId2"/>
              </a:buBlip>
            </a:pPr>
            <a:r>
              <a:rPr lang="en-US" sz="2400">
                <a:solidFill>
                  <a:srgbClr val="000000"/>
                </a:solidFill>
                <a:latin typeface="微软雅黑"/>
                <a:ea typeface="微软雅黑"/>
              </a:rPr>
              <a:t>打印报表</a:t>
            </a:r>
            <a:endParaRPr/>
          </a:p>
          <a:p>
            <a:pPr>
              <a:lnSpc>
                <a:spcPct val="120000"/>
              </a:lnSpc>
              <a:buBlip>
                <a:blip r:embed="rId2"/>
              </a:buBlip>
            </a:pPr>
            <a:r>
              <a:rPr lang="en-US" sz="2400">
                <a:solidFill>
                  <a:srgbClr val="000000"/>
                </a:solidFill>
                <a:latin typeface="微软雅黑"/>
                <a:ea typeface="微软雅黑"/>
              </a:rPr>
              <a:t>数据筛选</a:t>
            </a:r>
            <a:endParaRPr/>
          </a:p>
          <a:p>
            <a:pPr>
              <a:lnSpc>
                <a:spcPct val="120000"/>
              </a:lnSpc>
              <a:buBlip>
                <a:blip r:embed="rId2"/>
              </a:buBlip>
            </a:pPr>
            <a:r>
              <a:rPr lang="en-US" sz="2400">
                <a:solidFill>
                  <a:srgbClr val="000000"/>
                </a:solidFill>
                <a:latin typeface="微软雅黑"/>
                <a:ea typeface="微软雅黑"/>
              </a:rPr>
              <a:t>分析数据</a:t>
            </a:r>
            <a:endParaRPr/>
          </a:p>
          <a:p>
            <a:pPr>
              <a:lnSpc>
                <a:spcPct val="120000"/>
              </a:lnSpc>
              <a:buBlip>
                <a:blip r:embed="rId2"/>
              </a:buBlip>
            </a:pPr>
            <a:r>
              <a:rPr lang="en-US" sz="2400">
                <a:solidFill>
                  <a:srgbClr val="000000"/>
                </a:solidFill>
                <a:latin typeface="微软雅黑"/>
                <a:ea typeface="微软雅黑"/>
              </a:rPr>
              <a:t>导出Excel</a:t>
            </a:r>
            <a:endParaRPr/>
          </a:p>
          <a:p>
            <a:pPr>
              <a:lnSpc>
                <a:spcPct val="100000"/>
              </a:lnSpc>
            </a:pPr>
            <a:endParaRPr/>
          </a:p>
          <a:p>
            <a:pPr>
              <a:lnSpc>
                <a:spcPct val="100000"/>
              </a:lnSpc>
            </a:pPr>
            <a:r>
              <a:rPr lang="en-US" sz="2400">
                <a:solidFill>
                  <a:srgbClr val="000000"/>
                </a:solidFill>
                <a:latin typeface="微软雅黑"/>
                <a:ea typeface="微软雅黑"/>
              </a:rPr>
              <a:t>          只需要开发生成报表数据的Json串</a:t>
            </a:r>
            <a:endParaRPr/>
          </a:p>
        </p:txBody>
      </p:sp>
      <p:sp>
        <p:nvSpPr>
          <p:cNvPr id="689"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90"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V6框架介绍—实现原则</a:t>
            </a:r>
            <a:endParaRPr/>
          </a:p>
        </p:txBody>
      </p:sp>
      <p:sp>
        <p:nvSpPr>
          <p:cNvPr id="547"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48"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49" name="CustomShape 4"/>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panose="020B0503020204020204" pitchFamily="34" charset="-122"/>
                <a:ea typeface="微软雅黑" panose="020B0503020204020204" pitchFamily="34" charset="-122"/>
              </a:rPr>
              <a:t>更简单</a:t>
            </a:r>
            <a:endParaRPr sz="2400">
              <a:solidFill>
                <a:srgbClr val="000000"/>
              </a:solidFill>
              <a:latin typeface="微软雅黑" panose="020B0503020204020204" pitchFamily="34" charset="-122"/>
              <a:ea typeface="微软雅黑" panose="020B0503020204020204" pitchFamily="34" charset="-122"/>
            </a:endParaRPr>
          </a:p>
          <a:p>
            <a:pPr lvl="1"/>
            <a:r>
              <a:rPr lang="en-US" sz="2400">
                <a:solidFill>
                  <a:srgbClr val="000000"/>
                </a:solidFill>
                <a:latin typeface="微软雅黑" panose="020B0503020204020204" pitchFamily="34" charset="-122"/>
                <a:ea typeface="微软雅黑" panose="020B0503020204020204" pitchFamily="34" charset="-122"/>
              </a:rPr>
              <a:t>减少层次</a:t>
            </a:r>
            <a:r>
              <a:rPr lang="en-US" sz="2400">
                <a:solidFill>
                  <a:srgbClr val="000000"/>
                </a:solidFill>
                <a:latin typeface="微软雅黑" panose="020B0503020204020204" pitchFamily="34" charset="-122"/>
                <a:ea typeface="微软雅黑" panose="020B0503020204020204" pitchFamily="34" charset="-122"/>
              </a:rPr>
              <a:t>，简化实现</a:t>
            </a:r>
            <a:endParaRPr sz="2400">
              <a:solidFill>
                <a:srgbClr val="000000"/>
              </a:solidFill>
              <a:latin typeface="微软雅黑" panose="020B0503020204020204" pitchFamily="34" charset="-122"/>
              <a:ea typeface="微软雅黑" panose="020B0503020204020204" pitchFamily="34" charset="-122"/>
            </a:endParaRPr>
          </a:p>
          <a:p>
            <a:pPr>
              <a:lnSpc>
                <a:spcPct val="120000"/>
              </a:lnSpc>
              <a:buBlip>
                <a:blip r:embed="rId3"/>
              </a:buBlip>
            </a:pPr>
            <a:r>
              <a:rPr lang="en-US" sz="2400" err="1">
                <a:solidFill>
                  <a:srgbClr val="000000"/>
                </a:solidFill>
                <a:latin typeface="微软雅黑" panose="020B0503020204020204" pitchFamily="34" charset="-122"/>
                <a:ea typeface="微软雅黑" panose="020B0503020204020204" pitchFamily="34" charset="-122"/>
              </a:rPr>
              <a:t>更高效</a:t>
            </a:r>
            <a:endParaRPr sz="2400">
              <a:solidFill>
                <a:srgbClr val="000000"/>
              </a:solidFill>
              <a:latin typeface="微软雅黑" panose="020B0503020204020204" pitchFamily="34" charset="-122"/>
              <a:ea typeface="微软雅黑" panose="020B0503020204020204" pitchFamily="34" charset="-122"/>
            </a:endParaRPr>
          </a:p>
          <a:p>
            <a:pPr lvl="1"/>
            <a:r>
              <a:rPr lang="en-US" sz="2400">
                <a:solidFill>
                  <a:srgbClr val="000000"/>
                </a:solidFill>
                <a:latin typeface="微软雅黑" panose="020B0503020204020204" pitchFamily="34" charset="-122"/>
                <a:ea typeface="微软雅黑" panose="020B0503020204020204" pitchFamily="34" charset="-122"/>
              </a:rPr>
              <a:t>高速服务框架</a:t>
            </a:r>
            <a:r>
              <a:rPr lang="en-US" sz="2400">
                <a:solidFill>
                  <a:srgbClr val="000000"/>
                </a:solidFill>
                <a:latin typeface="微软雅黑" panose="020B0503020204020204" pitchFamily="34" charset="-122"/>
                <a:ea typeface="微软雅黑" panose="020B0503020204020204" pitchFamily="34" charset="-122"/>
              </a:rPr>
              <a:t>、缓存、内存数据库</a:t>
            </a:r>
            <a:endParaRPr sz="2400">
              <a:solidFill>
                <a:srgbClr val="000000"/>
              </a:solidFill>
              <a:latin typeface="微软雅黑" panose="020B0503020204020204" pitchFamily="34" charset="-122"/>
              <a:ea typeface="微软雅黑" panose="020B0503020204020204" pitchFamily="34" charset="-122"/>
            </a:endParaRPr>
          </a:p>
          <a:p>
            <a:pPr>
              <a:lnSpc>
                <a:spcPct val="120000"/>
              </a:lnSpc>
              <a:buBlip>
                <a:blip r:embed="rId3"/>
              </a:buBlip>
            </a:pPr>
            <a:r>
              <a:rPr lang="en-US" sz="2400" err="1">
                <a:solidFill>
                  <a:srgbClr val="000000"/>
                </a:solidFill>
                <a:latin typeface="微软雅黑" panose="020B0503020204020204" pitchFamily="34" charset="-122"/>
                <a:ea typeface="微软雅黑" panose="020B0503020204020204" pitchFamily="34" charset="-122"/>
              </a:rPr>
              <a:t>更美观</a:t>
            </a:r>
            <a:endParaRPr sz="2400">
              <a:solidFill>
                <a:srgbClr val="000000"/>
              </a:solidFill>
              <a:latin typeface="微软雅黑" panose="020B0503020204020204" pitchFamily="34" charset="-122"/>
              <a:ea typeface="微软雅黑" panose="020B0503020204020204" pitchFamily="34" charset="-122"/>
            </a:endParaRPr>
          </a:p>
          <a:p>
            <a:pPr lvl="1"/>
            <a:r>
              <a:rPr lang="en-US" sz="2400">
                <a:solidFill>
                  <a:srgbClr val="000000"/>
                </a:solidFill>
                <a:latin typeface="微软雅黑" panose="020B0503020204020204" pitchFamily="34" charset="-122"/>
                <a:ea typeface="微软雅黑" panose="020B0503020204020204" pitchFamily="34" charset="-122"/>
              </a:rPr>
              <a:t>新的界面组件</a:t>
            </a:r>
            <a:endParaRPr sz="2400">
              <a:solidFill>
                <a:srgbClr val="000000"/>
              </a:solidFill>
              <a:latin typeface="微软雅黑" panose="020B0503020204020204" pitchFamily="34" charset="-122"/>
              <a:ea typeface="微软雅黑" panose="020B0503020204020204" pitchFamily="34" charset="-122"/>
            </a:endParaRPr>
          </a:p>
          <a:p>
            <a:pPr>
              <a:lnSpc>
                <a:spcPct val="120000"/>
              </a:lnSpc>
              <a:buBlip>
                <a:blip r:embed="rId3"/>
              </a:buBlip>
            </a:pPr>
            <a:r>
              <a:rPr lang="en-US" sz="2400" err="1">
                <a:solidFill>
                  <a:srgbClr val="000000"/>
                </a:solidFill>
                <a:latin typeface="微软雅黑" panose="020B0503020204020204" pitchFamily="34" charset="-122"/>
                <a:ea typeface="微软雅黑" panose="020B0503020204020204" pitchFamily="34" charset="-122"/>
              </a:rPr>
              <a:t>更灵活</a:t>
            </a:r>
            <a:endParaRPr sz="2400">
              <a:solidFill>
                <a:srgbClr val="000000"/>
              </a:solidFill>
              <a:latin typeface="微软雅黑" panose="020B0503020204020204" pitchFamily="34" charset="-122"/>
              <a:ea typeface="微软雅黑" panose="020B0503020204020204" pitchFamily="34" charset="-122"/>
            </a:endParaRPr>
          </a:p>
          <a:p>
            <a:pPr lvl="1"/>
            <a:r>
              <a:rPr lang="en-US" sz="2400">
                <a:solidFill>
                  <a:srgbClr val="000000"/>
                </a:solidFill>
                <a:latin typeface="微软雅黑" panose="020B0503020204020204" pitchFamily="34" charset="-122"/>
                <a:ea typeface="微软雅黑" panose="020B0503020204020204" pitchFamily="34" charset="-122"/>
              </a:rPr>
              <a:t>组件内划分模块</a:t>
            </a:r>
            <a:endParaRPr sz="2400">
              <a:solidFill>
                <a:srgbClr val="000000"/>
              </a:solidFill>
              <a:latin typeface="微软雅黑" panose="020B0503020204020204" pitchFamily="34" charset="-122"/>
              <a:ea typeface="微软雅黑" panose="020B0503020204020204" pitchFamily="34" charset="-122"/>
            </a:endParaRPr>
          </a:p>
          <a:p>
            <a:pPr>
              <a:lnSpc>
                <a:spcPct val="12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692" name="CustomShape 2"/>
          <p:cNvSpPr/>
          <p:nvPr/>
        </p:nvSpPr>
        <p:spPr>
          <a:xfrm>
            <a:off x="684360" y="1628640"/>
            <a:ext cx="8001720" cy="4318560"/>
          </a:xfrm>
          <a:prstGeom prst="rect">
            <a:avLst/>
          </a:prstGeom>
          <a:noFill/>
          <a:ln>
            <a:noFill/>
          </a:ln>
        </p:spPr>
        <p:txBody>
          <a:bodyPr lIns="90000" tIns="45000" rIns="90000" bIns="45000"/>
          <a:lstStyle/>
          <a:p>
            <a:pPr>
              <a:lnSpc>
                <a:spcPct val="100000"/>
              </a:lnSpc>
              <a:buBlip>
                <a:blip r:embed="rId3"/>
              </a:buBlip>
            </a:pPr>
            <a:r>
              <a:rPr lang="en-US" sz="2400" err="1">
                <a:latin typeface="微软雅黑" panose="020B0503020204020204" pitchFamily="34" charset="-122"/>
                <a:ea typeface="微软雅黑" panose="020B0503020204020204" pitchFamily="34" charset="-122"/>
              </a:rPr>
              <a:t>技术要求</a:t>
            </a:r>
            <a:endParaRPr sz="2400">
              <a:latin typeface="微软雅黑" panose="020B0503020204020204" pitchFamily="34" charset="-122"/>
              <a:ea typeface="微软雅黑" panose="020B0503020204020204" pitchFamily="34" charset="-122"/>
            </a:endParaRPr>
          </a:p>
          <a:p>
            <a:pPr>
              <a:lnSpc>
                <a:spcPct val="100000"/>
              </a:lnSpc>
            </a:pPr>
            <a:r>
              <a:rPr lang="en-US" sz="2400">
                <a:latin typeface="微软雅黑"/>
              </a:rPr>
              <a:t>（1）J2EE基础，含java集合体系，jsp技术，spring框架，mybatis框架</a:t>
            </a:r>
            <a:endParaRPr sz="2400"/>
          </a:p>
          <a:p>
            <a:pPr>
              <a:lnSpc>
                <a:spcPct val="100000"/>
              </a:lnSpc>
            </a:pPr>
            <a:r>
              <a:rPr lang="en-US" sz="2400">
                <a:latin typeface="微软雅黑"/>
              </a:rPr>
              <a:t>（2）SQL基础，Oracle，db2常用表操作命令，增删改查基础命令</a:t>
            </a:r>
            <a:endParaRPr sz="2400"/>
          </a:p>
          <a:p>
            <a:pPr>
              <a:lnSpc>
                <a:spcPct val="100000"/>
              </a:lnSpc>
            </a:pPr>
            <a:r>
              <a:rPr lang="en-US" sz="2400">
                <a:latin typeface="微软雅黑"/>
              </a:rPr>
              <a:t>（3）JavaScript基础，含基础语法，原型继承，闭包等</a:t>
            </a:r>
            <a:endParaRPr sz="2400"/>
          </a:p>
          <a:p>
            <a:pPr>
              <a:lnSpc>
                <a:spcPct val="100000"/>
              </a:lnSpc>
            </a:pPr>
            <a:r>
              <a:rPr lang="en-US" sz="2400">
                <a:latin typeface="微软雅黑"/>
              </a:rPr>
              <a:t>（4）jQuery，Ajax基础，掌握基本的jquery语法与操作dom的方式，会使用ajax完成异步请求</a:t>
            </a:r>
            <a:endParaRPr sz="2400"/>
          </a:p>
        </p:txBody>
      </p:sp>
      <p:sp>
        <p:nvSpPr>
          <p:cNvPr id="693"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94"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696"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1.阅读需求文档，写出关键业务SQL</a:t>
            </a:r>
            <a:endParaRPr/>
          </a:p>
          <a:p>
            <a:pPr>
              <a:lnSpc>
                <a:spcPct val="120000"/>
              </a:lnSpc>
              <a:buBlip>
                <a:blip r:embed="rId3"/>
              </a:buBlip>
            </a:pPr>
            <a:r>
              <a:rPr lang="en-US" sz="2400">
                <a:solidFill>
                  <a:srgbClr val="000000"/>
                </a:solidFill>
                <a:latin typeface="微软雅黑"/>
                <a:ea typeface="微软雅黑"/>
              </a:rPr>
              <a:t>2.借助loushang框架编写程序 *.jsp *.java *.xml </a:t>
            </a:r>
            <a:endParaRPr/>
          </a:p>
          <a:p>
            <a:pPr>
              <a:lnSpc>
                <a:spcPct val="120000"/>
              </a:lnSpc>
              <a:buBlip>
                <a:blip r:embed="rId3"/>
              </a:buBlip>
            </a:pPr>
            <a:r>
              <a:rPr lang="en-US" sz="2400">
                <a:solidFill>
                  <a:srgbClr val="000000"/>
                </a:solidFill>
                <a:latin typeface="微软雅黑"/>
                <a:ea typeface="微软雅黑"/>
              </a:rPr>
              <a:t>3.在V6中配置功能资源与菜单，并进行合理自测</a:t>
            </a:r>
            <a:endParaRPr/>
          </a:p>
          <a:p>
            <a:pPr>
              <a:lnSpc>
                <a:spcPct val="120000"/>
              </a:lnSpc>
              <a:buBlip>
                <a:blip r:embed="rId3"/>
              </a:buBlip>
            </a:pPr>
            <a:r>
              <a:rPr lang="en-US" sz="2400">
                <a:solidFill>
                  <a:srgbClr val="000000"/>
                </a:solidFill>
                <a:latin typeface="微软雅黑"/>
                <a:ea typeface="微软雅黑"/>
              </a:rPr>
              <a:t>4. 程序入库，并提交测试</a:t>
            </a:r>
            <a:endParaRPr/>
          </a:p>
        </p:txBody>
      </p:sp>
      <p:sp>
        <p:nvSpPr>
          <p:cNvPr id="697"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698"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700"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1.阅读需求文档，写出关键业务SQL</a:t>
            </a:r>
            <a:endParaRPr/>
          </a:p>
          <a:p>
            <a:pPr>
              <a:lnSpc>
                <a:spcPct val="100000"/>
              </a:lnSpc>
            </a:pPr>
            <a:r>
              <a:rPr lang="en-US" sz="2400">
                <a:solidFill>
                  <a:srgbClr val="000000"/>
                </a:solidFill>
                <a:latin typeface="微软雅黑"/>
                <a:ea typeface="微软雅黑"/>
              </a:rPr>
              <a:t>        </a:t>
            </a:r>
            <a:endParaRPr/>
          </a:p>
          <a:p>
            <a:pPr>
              <a:lnSpc>
                <a:spcPct val="100000"/>
              </a:lnSpc>
            </a:pPr>
            <a:r>
              <a:rPr lang="en-US" sz="2400">
                <a:solidFill>
                  <a:srgbClr val="000000"/>
                </a:solidFill>
                <a:latin typeface="微软雅黑"/>
                <a:ea typeface="微软雅黑"/>
              </a:rPr>
              <a:t>      </a:t>
            </a:r>
            <a:r>
              <a:rPr lang="en-US" sz="2000">
                <a:solidFill>
                  <a:srgbClr val="000000"/>
                </a:solidFill>
                <a:latin typeface="微软雅黑"/>
                <a:ea typeface="微软雅黑"/>
              </a:rPr>
              <a:t>建立在对业务的理解基础之上，业务功能需注意业务数据的增加和更新无误，报表查询功能需要注意SQL性能的优化</a:t>
            </a:r>
            <a:endParaRPr/>
          </a:p>
        </p:txBody>
      </p:sp>
      <p:sp>
        <p:nvSpPr>
          <p:cNvPr id="701"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702"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704"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2.编写程序</a:t>
            </a:r>
            <a:endParaRPr/>
          </a:p>
          <a:p>
            <a:pPr>
              <a:lnSpc>
                <a:spcPct val="100000"/>
              </a:lnSpc>
            </a:pPr>
            <a:r>
              <a:rPr lang="en-US" sz="2000">
                <a:solidFill>
                  <a:srgbClr val="000000"/>
                </a:solidFill>
                <a:latin typeface="微软雅黑"/>
                <a:ea typeface="微软雅黑"/>
              </a:rPr>
              <a:t>（1）在对应的路径下创建程序目录 （</a:t>
            </a:r>
            <a:r>
              <a:rPr lang="en-US" sz="2000" err="1">
                <a:solidFill>
                  <a:srgbClr val="000000"/>
                </a:solidFill>
                <a:latin typeface="微软雅黑"/>
                <a:ea typeface="微软雅黑"/>
              </a:rPr>
              <a:t>结合业务模块和</a:t>
            </a:r>
            <a:r>
              <a:rPr lang="en-US" sz="2000">
                <a:solidFill>
                  <a:srgbClr val="000000"/>
                </a:solidFill>
                <a:latin typeface="微软雅黑"/>
                <a:ea typeface="微软雅黑"/>
              </a:rPr>
              <a:t> </a:t>
            </a:r>
            <a:r>
              <a:rPr lang="en-US" sz="2000" err="1">
                <a:solidFill>
                  <a:srgbClr val="000000"/>
                </a:solidFill>
                <a:latin typeface="微软雅黑"/>
                <a:ea typeface="微软雅黑"/>
              </a:rPr>
              <a:t>modules.properties</a:t>
            </a:r>
            <a:r>
              <a:rPr lang="en-US" sz="2000">
                <a:solidFill>
                  <a:srgbClr val="000000"/>
                </a:solidFill>
                <a:latin typeface="微软雅黑"/>
                <a:ea typeface="微软雅黑"/>
              </a:rPr>
              <a:t> ）</a:t>
            </a:r>
            <a:endParaRPr/>
          </a:p>
          <a:p>
            <a:pPr>
              <a:lnSpc>
                <a:spcPct val="100000"/>
              </a:lnSpc>
            </a:pPr>
            <a:r>
              <a:rPr lang="en-US" sz="2000">
                <a:solidFill>
                  <a:srgbClr val="000000"/>
                </a:solidFill>
                <a:latin typeface="微软雅黑"/>
                <a:ea typeface="微软雅黑"/>
              </a:rPr>
              <a:t>（2）编写java文件和spring </a:t>
            </a:r>
            <a:r>
              <a:rPr lang="en-US" sz="2000" err="1">
                <a:solidFill>
                  <a:srgbClr val="000000"/>
                </a:solidFill>
                <a:latin typeface="微软雅黑"/>
                <a:ea typeface="微软雅黑"/>
              </a:rPr>
              <a:t>bean配置文件，bean的ID必须唯一</a:t>
            </a:r>
            <a:endParaRPr/>
          </a:p>
          <a:p>
            <a:pPr>
              <a:lnSpc>
                <a:spcPct val="100000"/>
              </a:lnSpc>
            </a:pPr>
            <a:r>
              <a:rPr lang="en-US" sz="2000">
                <a:solidFill>
                  <a:srgbClr val="000000"/>
                </a:solidFill>
                <a:latin typeface="微软雅黑"/>
                <a:ea typeface="微软雅黑"/>
              </a:rPr>
              <a:t>（3）java文件中注意使用loushang </a:t>
            </a:r>
            <a:r>
              <a:rPr lang="en-US" sz="2000" err="1">
                <a:solidFill>
                  <a:srgbClr val="000000"/>
                </a:solidFill>
                <a:latin typeface="微软雅黑"/>
                <a:ea typeface="微软雅黑"/>
              </a:rPr>
              <a:t>bsp提供的权限接口，并在sql中进行权限过滤</a:t>
            </a:r>
            <a:r>
              <a:rPr lang="en-US" sz="2000">
                <a:solidFill>
                  <a:srgbClr val="000000"/>
                </a:solidFill>
                <a:latin typeface="微软雅黑"/>
                <a:ea typeface="微软雅黑"/>
              </a:rPr>
              <a:t> </a:t>
            </a:r>
            <a:endParaRPr/>
          </a:p>
          <a:p>
            <a:pPr>
              <a:lnSpc>
                <a:spcPct val="100000"/>
              </a:lnSpc>
            </a:pPr>
            <a:r>
              <a:rPr lang="en-US" sz="2000">
                <a:solidFill>
                  <a:srgbClr val="000000"/>
                </a:solidFill>
                <a:latin typeface="微软雅黑"/>
                <a:ea typeface="微软雅黑"/>
              </a:rPr>
              <a:t>（4）增加mybatis配置文件，并加入configuration.xml文件中</a:t>
            </a:r>
            <a:endParaRPr/>
          </a:p>
          <a:p>
            <a:pPr>
              <a:lnSpc>
                <a:spcPct val="100000"/>
              </a:lnSpc>
            </a:pPr>
            <a:r>
              <a:rPr lang="en-US" sz="2000">
                <a:solidFill>
                  <a:srgbClr val="000000"/>
                </a:solidFill>
                <a:latin typeface="微软雅黑"/>
                <a:ea typeface="微软雅黑"/>
              </a:rPr>
              <a:t>（5）编写jsp或者其他渲染文件，注意引入公用js、css和标签库</a:t>
            </a:r>
            <a:endParaRPr/>
          </a:p>
        </p:txBody>
      </p:sp>
      <p:sp>
        <p:nvSpPr>
          <p:cNvPr id="705"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706"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718"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3.在V6中配置功能资源与菜单</a:t>
            </a:r>
            <a:endParaRPr/>
          </a:p>
          <a:p>
            <a:pPr>
              <a:lnSpc>
                <a:spcPct val="100000"/>
              </a:lnSpc>
            </a:pPr>
            <a:r>
              <a:rPr lang="en-US" sz="2000">
                <a:solidFill>
                  <a:srgbClr val="000000"/>
                </a:solidFill>
                <a:latin typeface="微软雅黑"/>
                <a:ea typeface="微软雅黑"/>
              </a:rPr>
              <a:t>（1）平台管理-功能权限-功能管理：增加功能资源</a:t>
            </a:r>
            <a:endParaRPr/>
          </a:p>
          <a:p>
            <a:pPr>
              <a:lnSpc>
                <a:spcPct val="100000"/>
              </a:lnSpc>
            </a:pPr>
            <a:r>
              <a:rPr lang="en-US" sz="2000">
                <a:solidFill>
                  <a:srgbClr val="000000"/>
                </a:solidFill>
                <a:latin typeface="微软雅黑"/>
                <a:ea typeface="微软雅黑"/>
              </a:rPr>
              <a:t>（2）平台管理-功能权限-菜单管理：配置菜单位置</a:t>
            </a:r>
            <a:endParaRPr/>
          </a:p>
          <a:p>
            <a:pPr>
              <a:lnSpc>
                <a:spcPct val="100000"/>
              </a:lnSpc>
            </a:pPr>
            <a:r>
              <a:rPr lang="en-US" sz="2000">
                <a:solidFill>
                  <a:srgbClr val="000000"/>
                </a:solidFill>
                <a:latin typeface="微软雅黑"/>
                <a:ea typeface="微软雅黑"/>
              </a:rPr>
              <a:t>（3）平台管理-功能权限-角色管理：配置使用菜单的角色</a:t>
            </a:r>
            <a:endParaRPr/>
          </a:p>
          <a:p>
            <a:pPr>
              <a:lnSpc>
                <a:spcPct val="100000"/>
              </a:lnSpc>
            </a:pPr>
            <a:endParaRPr/>
          </a:p>
        </p:txBody>
      </p:sp>
      <p:sp>
        <p:nvSpPr>
          <p:cNvPr id="719"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720"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722"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4.程序入库提交测试</a:t>
            </a:r>
            <a:endParaRPr/>
          </a:p>
          <a:p>
            <a:pPr>
              <a:lnSpc>
                <a:spcPct val="100000"/>
              </a:lnSpc>
            </a:pPr>
            <a:r>
              <a:rPr lang="en-US" sz="2000">
                <a:solidFill>
                  <a:srgbClr val="000000"/>
                </a:solidFill>
                <a:latin typeface="微软雅黑"/>
                <a:ea typeface="微软雅黑"/>
              </a:rPr>
              <a:t>（1）建立ALM包，通过svn进行程序入库</a:t>
            </a:r>
            <a:endParaRPr/>
          </a:p>
          <a:p>
            <a:pPr>
              <a:lnSpc>
                <a:spcPct val="100000"/>
              </a:lnSpc>
            </a:pPr>
            <a:r>
              <a:rPr lang="en-US" sz="2000">
                <a:solidFill>
                  <a:srgbClr val="000000"/>
                </a:solidFill>
                <a:latin typeface="微软雅黑"/>
                <a:ea typeface="微软雅黑"/>
              </a:rPr>
              <a:t>（2）TD库中的TD状态改为fixed</a:t>
            </a:r>
            <a:endParaRPr/>
          </a:p>
          <a:p>
            <a:pPr>
              <a:lnSpc>
                <a:spcPct val="100000"/>
              </a:lnSpc>
            </a:pPr>
            <a:endParaRPr/>
          </a:p>
        </p:txBody>
      </p:sp>
      <p:sp>
        <p:nvSpPr>
          <p:cNvPr id="723"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724"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如何开发一个V6的功能</a:t>
            </a:r>
            <a:endParaRPr/>
          </a:p>
        </p:txBody>
      </p:sp>
      <p:sp>
        <p:nvSpPr>
          <p:cNvPr id="726" name="CustomShape 2"/>
          <p:cNvSpPr/>
          <p:nvPr/>
        </p:nvSpPr>
        <p:spPr>
          <a:xfrm>
            <a:off x="684360" y="1268640"/>
            <a:ext cx="8001720" cy="489420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品牌拥有者维护                                   代码附件</a:t>
            </a:r>
            <a:endParaRPr/>
          </a:p>
        </p:txBody>
      </p:sp>
      <p:sp>
        <p:nvSpPr>
          <p:cNvPr id="727"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728" name="CustomShape 4"/>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pic>
        <p:nvPicPr>
          <p:cNvPr id="729" name="Picture 3"/>
          <p:cNvPicPr/>
          <p:nvPr/>
        </p:nvPicPr>
        <p:blipFill>
          <a:blip r:embed="rId3"/>
          <a:stretch>
            <a:fillRect/>
          </a:stretch>
        </p:blipFill>
        <p:spPr>
          <a:xfrm>
            <a:off x="683640" y="2009880"/>
            <a:ext cx="8001720" cy="4152960"/>
          </a:xfrm>
          <a:prstGeom prst="rect">
            <a:avLst/>
          </a:prstGeom>
          <a:ln w="9360">
            <a:noFill/>
          </a:ln>
        </p:spPr>
      </p:pic>
      <p:pic>
        <p:nvPicPr>
          <p:cNvPr id="730" name="图片 729"/>
          <p:cNvPicPr/>
          <p:nvPr/>
        </p:nvPicPr>
        <p:blipFill>
          <a:blip r:embed="rId4"/>
          <a:stretch>
            <a:fillRect/>
          </a:stretch>
        </p:blipFill>
        <p:spPr>
          <a:xfrm>
            <a:off x="7594560" y="1117440"/>
            <a:ext cx="924840" cy="70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MyriadRegular"/>
                <a:ea typeface="文鼎CS中等线"/>
              </a:rPr>
              <a:t>学习参考资料</a:t>
            </a:r>
            <a:endParaRPr/>
          </a:p>
        </p:txBody>
      </p:sp>
      <p:sp>
        <p:nvSpPr>
          <p:cNvPr id="732"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2"/>
              </a:buBlip>
            </a:pPr>
            <a:r>
              <a:rPr lang="en-US" sz="2400">
                <a:solidFill>
                  <a:srgbClr val="000000"/>
                </a:solidFill>
                <a:latin typeface="微软雅黑"/>
                <a:ea typeface="微软雅黑"/>
              </a:rPr>
              <a:t>V6的SVN配置库中的用户手册</a:t>
            </a:r>
            <a:endParaRPr/>
          </a:p>
          <a:p>
            <a:pPr>
              <a:lnSpc>
                <a:spcPct val="100000"/>
              </a:lnSpc>
            </a:pPr>
            <a:r>
              <a:rPr lang="en-US" sz="2400">
                <a:solidFill>
                  <a:srgbClr val="000000"/>
                </a:solidFill>
                <a:latin typeface="微软雅黑"/>
                <a:ea typeface="微软雅黑"/>
              </a:rPr>
              <a:t>       配置库路径：V6_Doc\基线文档\用户手册</a:t>
            </a:r>
            <a:endParaRPr/>
          </a:p>
          <a:p>
            <a:pPr>
              <a:lnSpc>
                <a:spcPct val="120000"/>
              </a:lnSpc>
              <a:buBlip>
                <a:blip r:embed="rId2"/>
              </a:buBlip>
            </a:pPr>
            <a:r>
              <a:rPr lang="en-US" sz="2400">
                <a:solidFill>
                  <a:srgbClr val="000000"/>
                </a:solidFill>
                <a:latin typeface="微软雅黑"/>
                <a:ea typeface="微软雅黑"/>
              </a:rPr>
              <a:t>V6配置库中的数据结构文档</a:t>
            </a:r>
            <a:endParaRPr/>
          </a:p>
          <a:p>
            <a:pPr>
              <a:lnSpc>
                <a:spcPct val="100000"/>
              </a:lnSpc>
            </a:pPr>
            <a:r>
              <a:rPr lang="en-US" sz="2400">
                <a:solidFill>
                  <a:srgbClr val="000000"/>
                </a:solidFill>
                <a:latin typeface="微软雅黑"/>
                <a:ea typeface="微软雅黑"/>
              </a:rPr>
              <a:t>       配置库路径：V6_Doc\基线文档\设计\数据库设计</a:t>
            </a:r>
            <a:endParaRPr/>
          </a:p>
          <a:p>
            <a:pPr>
              <a:lnSpc>
                <a:spcPct val="120000"/>
              </a:lnSpc>
              <a:buBlip>
                <a:blip r:embed="rId2"/>
              </a:buBlip>
            </a:pPr>
            <a:r>
              <a:rPr lang="en-US" sz="2400">
                <a:solidFill>
                  <a:srgbClr val="000000"/>
                </a:solidFill>
                <a:latin typeface="微软雅黑"/>
                <a:ea typeface="微软雅黑"/>
              </a:rPr>
              <a:t>《MyBatis3用户指南中文版》</a:t>
            </a:r>
            <a:endParaRPr/>
          </a:p>
          <a:p>
            <a:pPr>
              <a:lnSpc>
                <a:spcPct val="120000"/>
              </a:lnSpc>
              <a:buBlip>
                <a:blip r:embed="rId2"/>
              </a:buBlip>
            </a:pPr>
            <a:r>
              <a:rPr lang="en-US" sz="2400">
                <a:solidFill>
                  <a:srgbClr val="000000"/>
                </a:solidFill>
                <a:latin typeface="微软雅黑"/>
                <a:ea typeface="微软雅黑"/>
              </a:rPr>
              <a:t>《 MyBatis3_用户指南(附JavaDB实例) 》</a:t>
            </a:r>
            <a:endParaRPr/>
          </a:p>
        </p:txBody>
      </p:sp>
      <p:sp>
        <p:nvSpPr>
          <p:cNvPr id="733"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734" name="CustomShape 4"/>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CustomShape 1"/>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736"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pic>
        <p:nvPicPr>
          <p:cNvPr id="737" name="Picture 2"/>
          <p:cNvPicPr/>
          <p:nvPr/>
        </p:nvPicPr>
        <p:blipFill>
          <a:blip r:embed="rId2"/>
          <a:stretch>
            <a:fillRect/>
          </a:stretch>
        </p:blipFill>
        <p:spPr>
          <a:xfrm>
            <a:off x="0" y="1413000"/>
            <a:ext cx="9141480" cy="3694680"/>
          </a:xfrm>
          <a:prstGeom prst="rect">
            <a:avLst/>
          </a:prstGeom>
          <a:ln>
            <a:noFill/>
          </a:ln>
        </p:spPr>
      </p:pic>
      <p:sp>
        <p:nvSpPr>
          <p:cNvPr id="738" name="CustomShape 3"/>
          <p:cNvSpPr/>
          <p:nvPr/>
        </p:nvSpPr>
        <p:spPr>
          <a:xfrm>
            <a:off x="7920" y="4510080"/>
            <a:ext cx="9149400" cy="2358000"/>
          </a:xfrm>
          <a:prstGeom prst="rect">
            <a:avLst/>
          </a:prstGeom>
          <a:solidFill>
            <a:srgbClr val="FFFFFF"/>
          </a:solidFill>
          <a:ln>
            <a:noFill/>
          </a:ln>
        </p:spPr>
      </p:sp>
      <p:pic>
        <p:nvPicPr>
          <p:cNvPr id="739" name="Picture 4"/>
          <p:cNvPicPr/>
          <p:nvPr/>
        </p:nvPicPr>
        <p:blipFill>
          <a:blip r:embed="rId3"/>
          <a:stretch>
            <a:fillRect/>
          </a:stretch>
        </p:blipFill>
        <p:spPr>
          <a:xfrm>
            <a:off x="4930920" y="5278320"/>
            <a:ext cx="4031280" cy="980280"/>
          </a:xfrm>
          <a:prstGeom prst="rect">
            <a:avLst/>
          </a:prstGeom>
          <a:ln>
            <a:noFill/>
          </a:ln>
        </p:spPr>
      </p:pic>
      <p:sp>
        <p:nvSpPr>
          <p:cNvPr id="740" name="CustomShape 4"/>
          <p:cNvSpPr/>
          <p:nvPr/>
        </p:nvSpPr>
        <p:spPr>
          <a:xfrm>
            <a:off x="0" y="0"/>
            <a:ext cx="9141480" cy="1481760"/>
          </a:xfrm>
          <a:prstGeom prst="rect">
            <a:avLst/>
          </a:prstGeom>
          <a:solidFill>
            <a:srgbClr val="0062AC"/>
          </a:solidFill>
          <a:ln>
            <a:noFill/>
          </a:ln>
        </p:spPr>
      </p:sp>
      <p:sp>
        <p:nvSpPr>
          <p:cNvPr id="741" name="CustomShape 5"/>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FFFFFF"/>
                </a:solidFill>
                <a:latin typeface="黑体"/>
                <a:ea typeface="黑体"/>
              </a:rPr>
              <a:t>谢谢大家!</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V6框架介绍—开发</a:t>
            </a:r>
            <a:endParaRPr/>
          </a:p>
        </p:txBody>
      </p:sp>
      <p:sp>
        <p:nvSpPr>
          <p:cNvPr id="551" name="CustomShape 2"/>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52" name="CustomShape 3"/>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53" name="CustomShape 4"/>
          <p:cNvSpPr/>
          <p:nvPr/>
        </p:nvSpPr>
        <p:spPr>
          <a:xfrm>
            <a:off x="684360" y="1412640"/>
            <a:ext cx="8001720" cy="4534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使用Spring框架</a:t>
            </a:r>
            <a:endParaRPr/>
          </a:p>
          <a:p>
            <a:pPr lvl="1"/>
            <a:r>
              <a:rPr lang="en-US" sz="2400" err="1" smtClean="0">
                <a:solidFill>
                  <a:srgbClr val="000000"/>
                </a:solidFill>
                <a:latin typeface="微软雅黑"/>
                <a:ea typeface="微软雅黑"/>
              </a:rPr>
              <a:t>Cmd、Service、domain</a:t>
            </a:r>
            <a:r>
              <a:rPr lang="en-US" sz="2400" err="1">
                <a:solidFill>
                  <a:srgbClr val="000000"/>
                </a:solidFill>
                <a:latin typeface="微软雅黑"/>
                <a:ea typeface="微软雅黑"/>
              </a:rPr>
              <a:t>分层开发模式</a:t>
            </a:r>
            <a:endParaRPr/>
          </a:p>
          <a:p>
            <a:pPr>
              <a:lnSpc>
                <a:spcPct val="120000"/>
              </a:lnSpc>
              <a:buBlip>
                <a:blip r:embed="rId3"/>
              </a:buBlip>
            </a:pPr>
            <a:r>
              <a:rPr lang="en-US" sz="2400">
                <a:solidFill>
                  <a:srgbClr val="000000"/>
                </a:solidFill>
                <a:latin typeface="微软雅黑"/>
                <a:ea typeface="微软雅黑"/>
              </a:rPr>
              <a:t>参数传递</a:t>
            </a:r>
            <a:endParaRPr/>
          </a:p>
          <a:p>
            <a:pPr lvl="1"/>
            <a:r>
              <a:rPr lang="en-US" sz="2400" err="1" smtClean="0">
                <a:solidFill>
                  <a:srgbClr val="000000"/>
                </a:solidFill>
                <a:latin typeface="微软雅黑"/>
                <a:ea typeface="微软雅黑"/>
              </a:rPr>
              <a:t>使用</a:t>
            </a:r>
            <a:r>
              <a:rPr lang="en-US" sz="2400" err="1">
                <a:solidFill>
                  <a:srgbClr val="000000"/>
                </a:solidFill>
                <a:latin typeface="微软雅黑"/>
                <a:ea typeface="微软雅黑"/>
              </a:rPr>
              <a:t>Java原生类型String</a:t>
            </a:r>
            <a:r>
              <a:rPr lang="en-US" sz="2400">
                <a:solidFill>
                  <a:srgbClr val="000000"/>
                </a:solidFill>
                <a:latin typeface="微软雅黑"/>
                <a:ea typeface="微软雅黑"/>
              </a:rPr>
              <a:t> Map List</a:t>
            </a:r>
            <a:endParaRPr/>
          </a:p>
          <a:p>
            <a:pPr>
              <a:lnSpc>
                <a:spcPct val="120000"/>
              </a:lnSpc>
              <a:buBlip>
                <a:blip r:embed="rId3"/>
              </a:buBlip>
            </a:pPr>
            <a:r>
              <a:rPr lang="en-US" sz="2400">
                <a:solidFill>
                  <a:srgbClr val="000000"/>
                </a:solidFill>
                <a:latin typeface="微软雅黑"/>
                <a:ea typeface="微软雅黑"/>
              </a:rPr>
              <a:t>页面开发</a:t>
            </a:r>
            <a:endParaRPr/>
          </a:p>
          <a:p>
            <a:pPr lvl="1"/>
            <a:r>
              <a:rPr lang="en-US" sz="2400" err="1" smtClean="0">
                <a:solidFill>
                  <a:srgbClr val="000000"/>
                </a:solidFill>
                <a:latin typeface="微软雅黑"/>
                <a:ea typeface="微软雅黑"/>
              </a:rPr>
              <a:t>引入</a:t>
            </a:r>
            <a:r>
              <a:rPr lang="en-US" sz="2400" err="1">
                <a:solidFill>
                  <a:srgbClr val="000000"/>
                </a:solidFill>
                <a:latin typeface="微软雅黑"/>
                <a:ea typeface="微软雅黑"/>
              </a:rPr>
              <a:t>JSTL（JSP</a:t>
            </a:r>
            <a:r>
              <a:rPr lang="en-US" sz="2400">
                <a:solidFill>
                  <a:srgbClr val="000000"/>
                </a:solidFill>
                <a:latin typeface="微软雅黑"/>
                <a:ea typeface="微软雅黑"/>
              </a:rPr>
              <a:t> Standard Tag Library JSP标准标签库)</a:t>
            </a:r>
            <a:endParaRPr/>
          </a:p>
          <a:p>
            <a:pPr lvl="1"/>
            <a:r>
              <a:rPr lang="en-US" sz="2400" err="1" smtClean="0">
                <a:solidFill>
                  <a:srgbClr val="000000"/>
                </a:solidFill>
                <a:latin typeface="微软雅黑"/>
                <a:ea typeface="微软雅黑"/>
              </a:rPr>
              <a:t>统一使用</a:t>
            </a:r>
            <a:r>
              <a:rPr lang="en-US" sz="2400" err="1">
                <a:solidFill>
                  <a:srgbClr val="000000"/>
                </a:solidFill>
                <a:latin typeface="微软雅黑"/>
                <a:ea typeface="微软雅黑"/>
              </a:rPr>
              <a:t>Web组件</a:t>
            </a:r>
            <a:endParaRPr/>
          </a:p>
          <a:p>
            <a:pPr>
              <a:lnSpc>
                <a:spcPct val="120000"/>
              </a:lnSpc>
              <a:buBlip>
                <a:blip r:embed="rId3"/>
              </a:buBlip>
            </a:pPr>
            <a:r>
              <a:rPr lang="en-US" sz="2400">
                <a:solidFill>
                  <a:srgbClr val="000000"/>
                </a:solidFill>
                <a:latin typeface="微软雅黑"/>
                <a:ea typeface="微软雅黑"/>
              </a:rPr>
              <a:t>严格遵守开发规范</a:t>
            </a:r>
            <a:endParaRPr/>
          </a:p>
          <a:p>
            <a:pPr>
              <a:lnSpc>
                <a:spcPct val="100000"/>
              </a:lnSpc>
            </a:pPr>
            <a:endParaRPr/>
          </a:p>
          <a:p>
            <a:pPr>
              <a:lnSpc>
                <a:spcPct val="100000"/>
              </a:lnSpc>
            </a:pPr>
            <a:endParaRPr/>
          </a:p>
          <a:p>
            <a:pPr>
              <a:lnSpc>
                <a:spcPct val="12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55" name="CustomShape 2"/>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
        <p:nvSpPr>
          <p:cNvPr id="556" name="CustomShape 3"/>
          <p:cNvSpPr/>
          <p:nvPr/>
        </p:nvSpPr>
        <p:spPr>
          <a:xfrm>
            <a:off x="684360" y="274680"/>
            <a:ext cx="7999920" cy="630720"/>
          </a:xfrm>
          <a:prstGeom prst="rect">
            <a:avLst/>
          </a:prstGeom>
          <a:noFill/>
          <a:ln>
            <a:noFill/>
          </a:ln>
        </p:spPr>
        <p:txBody>
          <a:bodyPr lIns="90000" tIns="45000" rIns="90000" bIns="45000" anchor="ctr"/>
          <a:lstStyle/>
          <a:p>
            <a:pPr>
              <a:lnSpc>
                <a:spcPct val="100000"/>
              </a:lnSpc>
            </a:pPr>
            <a:r>
              <a:rPr lang="en-US" sz="3200" b="1">
                <a:solidFill>
                  <a:srgbClr val="0062AC"/>
                </a:solidFill>
                <a:latin typeface="MyriadRegular"/>
                <a:ea typeface="黑体"/>
              </a:rPr>
              <a:t>目录</a:t>
            </a:r>
            <a:endParaRPr/>
          </a:p>
        </p:txBody>
      </p:sp>
      <p:sp>
        <p:nvSpPr>
          <p:cNvPr id="557" name="CustomShape 4"/>
          <p:cNvSpPr/>
          <p:nvPr/>
        </p:nvSpPr>
        <p:spPr>
          <a:xfrm>
            <a:off x="-4201200" y="880200"/>
            <a:ext cx="5815800" cy="5815800"/>
          </a:xfrm>
          <a:prstGeom prst="blockArc">
            <a:avLst>
              <a:gd name="adj1" fmla="val 18900000"/>
              <a:gd name="adj2" fmla="val 2700000"/>
              <a:gd name="adj3" fmla="val 371"/>
            </a:avLst>
          </a:prstGeom>
          <a:noFill/>
          <a:ln w="25560">
            <a:solidFill>
              <a:srgbClr val="95B3B5"/>
            </a:solidFill>
            <a:round/>
          </a:ln>
        </p:spPr>
      </p:sp>
      <p:sp>
        <p:nvSpPr>
          <p:cNvPr id="558" name="CustomShape 5"/>
          <p:cNvSpPr/>
          <p:nvPr/>
        </p:nvSpPr>
        <p:spPr>
          <a:xfrm>
            <a:off x="1232280" y="198900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V6框架简介</a:t>
            </a:r>
            <a:endParaRPr/>
          </a:p>
        </p:txBody>
      </p:sp>
      <p:sp>
        <p:nvSpPr>
          <p:cNvPr id="559" name="CustomShape 6"/>
          <p:cNvSpPr/>
          <p:nvPr/>
        </p:nvSpPr>
        <p:spPr>
          <a:xfrm>
            <a:off x="757440" y="1877760"/>
            <a:ext cx="828360" cy="828360"/>
          </a:xfrm>
          <a:prstGeom prst="ellipse">
            <a:avLst/>
          </a:prstGeom>
          <a:solidFill>
            <a:srgbClr val="92D050"/>
          </a:solidFill>
          <a:ln w="25560">
            <a:solidFill>
              <a:srgbClr val="BBE0E3"/>
            </a:solidFill>
            <a:round/>
          </a:ln>
        </p:spPr>
      </p:sp>
      <p:sp>
        <p:nvSpPr>
          <p:cNvPr id="560" name="CustomShape 7"/>
          <p:cNvSpPr/>
          <p:nvPr/>
        </p:nvSpPr>
        <p:spPr>
          <a:xfrm>
            <a:off x="1554120" y="29584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FF0000"/>
                </a:solidFill>
                <a:latin typeface="黑体"/>
                <a:ea typeface="黑体"/>
              </a:rPr>
              <a:t>高速服务框架</a:t>
            </a:r>
            <a:endParaRPr/>
          </a:p>
        </p:txBody>
      </p:sp>
      <p:sp>
        <p:nvSpPr>
          <p:cNvPr id="561" name="CustomShape 8"/>
          <p:cNvSpPr/>
          <p:nvPr/>
        </p:nvSpPr>
        <p:spPr>
          <a:xfrm>
            <a:off x="1138680" y="2875320"/>
            <a:ext cx="828360" cy="828360"/>
          </a:xfrm>
          <a:prstGeom prst="ellipse">
            <a:avLst/>
          </a:prstGeom>
          <a:solidFill>
            <a:srgbClr val="FFC000"/>
          </a:solidFill>
          <a:ln w="25560">
            <a:solidFill>
              <a:srgbClr val="BBE0E3"/>
            </a:solidFill>
            <a:round/>
          </a:ln>
        </p:spPr>
      </p:sp>
      <p:sp>
        <p:nvSpPr>
          <p:cNvPr id="562" name="CustomShape 9"/>
          <p:cNvSpPr/>
          <p:nvPr/>
        </p:nvSpPr>
        <p:spPr>
          <a:xfrm>
            <a:off x="1554120" y="3955680"/>
            <a:ext cx="707256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MyBatis</a:t>
            </a:r>
            <a:endParaRPr/>
          </a:p>
        </p:txBody>
      </p:sp>
      <p:sp>
        <p:nvSpPr>
          <p:cNvPr id="563" name="CustomShape 10"/>
          <p:cNvSpPr/>
          <p:nvPr/>
        </p:nvSpPr>
        <p:spPr>
          <a:xfrm>
            <a:off x="1138680" y="3872520"/>
            <a:ext cx="828360" cy="828360"/>
          </a:xfrm>
          <a:prstGeom prst="ellipse">
            <a:avLst/>
          </a:prstGeom>
          <a:solidFill>
            <a:srgbClr val="0070C0"/>
          </a:solidFill>
          <a:ln w="25560">
            <a:solidFill>
              <a:srgbClr val="BBE0E3"/>
            </a:solidFill>
            <a:round/>
          </a:ln>
        </p:spPr>
      </p:sp>
      <p:sp>
        <p:nvSpPr>
          <p:cNvPr id="564" name="CustomShape 11"/>
          <p:cNvSpPr/>
          <p:nvPr/>
        </p:nvSpPr>
        <p:spPr>
          <a:xfrm>
            <a:off x="1172880" y="4952880"/>
            <a:ext cx="7453800" cy="662400"/>
          </a:xfrm>
          <a:prstGeom prst="rect">
            <a:avLst/>
          </a:prstGeom>
          <a:solidFill>
            <a:srgbClr val="BBE0E3"/>
          </a:solidFill>
          <a:ln w="25560">
            <a:solidFill>
              <a:srgbClr val="FFFFFF"/>
            </a:solidFill>
            <a:round/>
          </a:ln>
        </p:spPr>
        <p:txBody>
          <a:bodyPr lIns="527760" tIns="60840" rIns="60840" bIns="60840" anchor="ctr"/>
          <a:lstStyle/>
          <a:p>
            <a:pPr>
              <a:lnSpc>
                <a:spcPct val="90000"/>
              </a:lnSpc>
            </a:pPr>
            <a:r>
              <a:rPr lang="en-US" sz="2400">
                <a:solidFill>
                  <a:srgbClr val="000000"/>
                </a:solidFill>
                <a:latin typeface="黑体"/>
                <a:ea typeface="黑体"/>
              </a:rPr>
              <a:t>V6基础功能</a:t>
            </a:r>
            <a:endParaRPr/>
          </a:p>
        </p:txBody>
      </p:sp>
      <p:sp>
        <p:nvSpPr>
          <p:cNvPr id="565" name="CustomShape 12"/>
          <p:cNvSpPr/>
          <p:nvPr/>
        </p:nvSpPr>
        <p:spPr>
          <a:xfrm>
            <a:off x="757440" y="4869720"/>
            <a:ext cx="828360" cy="828360"/>
          </a:xfrm>
          <a:prstGeom prst="ellipse">
            <a:avLst/>
          </a:prstGeom>
          <a:solidFill>
            <a:srgbClr val="FF99FF"/>
          </a:solidFill>
          <a:ln w="25560">
            <a:solidFill>
              <a:srgbClr val="BBE0E3"/>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高速服务框架—特性</a:t>
            </a:r>
            <a:endParaRPr/>
          </a:p>
        </p:txBody>
      </p:sp>
      <p:sp>
        <p:nvSpPr>
          <p:cNvPr id="567" name="CustomShape 2"/>
          <p:cNvSpPr/>
          <p:nvPr/>
        </p:nvSpPr>
        <p:spPr>
          <a:xfrm>
            <a:off x="684360" y="1628640"/>
            <a:ext cx="8001720" cy="4318560"/>
          </a:xfrm>
          <a:prstGeom prst="rect">
            <a:avLst/>
          </a:prstGeom>
          <a:noFill/>
          <a:ln>
            <a:noFill/>
          </a:ln>
        </p:spPr>
        <p:txBody>
          <a:bodyPr lIns="90000" tIns="45000" rIns="90000" bIns="45000"/>
          <a:lstStyle/>
          <a:p>
            <a:pPr>
              <a:lnSpc>
                <a:spcPct val="120000"/>
              </a:lnSpc>
              <a:buBlip>
                <a:blip r:embed="rId3"/>
              </a:buBlip>
            </a:pPr>
            <a:r>
              <a:rPr lang="en-US" sz="2400">
                <a:solidFill>
                  <a:srgbClr val="000000"/>
                </a:solidFill>
                <a:latin typeface="微软雅黑"/>
                <a:ea typeface="微软雅黑"/>
              </a:rPr>
              <a:t>统一的服务提供和调用方式</a:t>
            </a:r>
            <a:endParaRPr/>
          </a:p>
          <a:p>
            <a:pPr>
              <a:lnSpc>
                <a:spcPct val="120000"/>
              </a:lnSpc>
              <a:buBlip>
                <a:blip r:embed="rId3"/>
              </a:buBlip>
            </a:pPr>
            <a:r>
              <a:rPr lang="en-US" sz="2400">
                <a:solidFill>
                  <a:srgbClr val="000000"/>
                </a:solidFill>
                <a:latin typeface="微软雅黑"/>
                <a:ea typeface="微软雅黑"/>
              </a:rPr>
              <a:t>统一的RPC和通信实现</a:t>
            </a:r>
            <a:endParaRPr/>
          </a:p>
          <a:p>
            <a:pPr>
              <a:lnSpc>
                <a:spcPct val="120000"/>
              </a:lnSpc>
              <a:buBlip>
                <a:blip r:embed="rId3"/>
              </a:buBlip>
            </a:pPr>
            <a:r>
              <a:rPr lang="en-US" sz="2400">
                <a:solidFill>
                  <a:srgbClr val="000000"/>
                </a:solidFill>
                <a:latin typeface="微软雅黑"/>
                <a:ea typeface="微软雅黑"/>
              </a:rPr>
              <a:t>实现负载均衡</a:t>
            </a:r>
            <a:endParaRPr/>
          </a:p>
          <a:p>
            <a:pPr>
              <a:lnSpc>
                <a:spcPct val="120000"/>
              </a:lnSpc>
              <a:buBlip>
                <a:blip r:embed="rId3"/>
              </a:buBlip>
            </a:pPr>
            <a:r>
              <a:rPr lang="en-US" sz="2400">
                <a:solidFill>
                  <a:srgbClr val="000000"/>
                </a:solidFill>
                <a:latin typeface="微软雅黑"/>
                <a:ea typeface="微软雅黑"/>
              </a:rPr>
              <a:t>公用的ConfigServer</a:t>
            </a:r>
            <a:endParaRPr/>
          </a:p>
          <a:p>
            <a:pPr>
              <a:lnSpc>
                <a:spcPct val="120000"/>
              </a:lnSpc>
              <a:buBlip>
                <a:blip r:embed="rId3"/>
              </a:buBlip>
            </a:pPr>
            <a:r>
              <a:rPr lang="en-US" sz="2400">
                <a:solidFill>
                  <a:srgbClr val="000000"/>
                </a:solidFill>
                <a:latin typeface="微软雅黑"/>
                <a:ea typeface="微软雅黑"/>
              </a:rPr>
              <a:t>和Spring集成的服务提供、消费配置</a:t>
            </a:r>
            <a:endParaRPr/>
          </a:p>
          <a:p>
            <a:pPr>
              <a:lnSpc>
                <a:spcPct val="100000"/>
              </a:lnSpc>
            </a:pPr>
            <a:endParaRPr/>
          </a:p>
        </p:txBody>
      </p:sp>
      <p:sp>
        <p:nvSpPr>
          <p:cNvPr id="568" name="CustomShape 3"/>
          <p:cNvSpPr/>
          <p:nvPr/>
        </p:nvSpPr>
        <p:spPr>
          <a:xfrm>
            <a:off x="1812960" y="6188040"/>
            <a:ext cx="2131200" cy="28656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8/2/16</a:t>
            </a:r>
            <a:endParaRPr/>
          </a:p>
        </p:txBody>
      </p:sp>
      <p:sp>
        <p:nvSpPr>
          <p:cNvPr id="569" name="CustomShape 4"/>
          <p:cNvSpPr/>
          <p:nvPr/>
        </p:nvSpPr>
        <p:spPr>
          <a:xfrm>
            <a:off x="684360" y="6173640"/>
            <a:ext cx="1292760" cy="276840"/>
          </a:xfrm>
          <a:prstGeom prst="rect">
            <a:avLst/>
          </a:prstGeom>
          <a:noFill/>
          <a:ln>
            <a:noFill/>
          </a:ln>
        </p:spPr>
        <p:txBody>
          <a:bodyPr lIns="90000" tIns="45000" rIns="90000" bIns="45000"/>
          <a:lstStyle/>
          <a:p>
            <a:pPr>
              <a:lnSpc>
                <a:spcPct val="100000"/>
              </a:lnSpc>
            </a:pPr>
            <a:r>
              <a:rPr lang="en-US" sz="1400">
                <a:solidFill>
                  <a:srgbClr val="C0C0C0"/>
                </a:solidFill>
                <a:latin typeface="MyriadRegular"/>
                <a:ea typeface="宋体"/>
              </a:rPr>
              <a:t>Inspur group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高速服务框架—服务调用过程</a:t>
            </a:r>
            <a:endParaRPr/>
          </a:p>
        </p:txBody>
      </p:sp>
      <p:pic>
        <p:nvPicPr>
          <p:cNvPr id="571" name="对象 2"/>
          <p:cNvPicPr/>
          <p:nvPr/>
        </p:nvPicPr>
        <p:blipFill>
          <a:blip r:embed="rId3"/>
          <a:srcRect l="-73" t="-843" r="-1656" b="-540"/>
          <a:stretch>
            <a:fillRect/>
          </a:stretch>
        </p:blipFill>
        <p:spPr>
          <a:xfrm>
            <a:off x="827640" y="1484640"/>
            <a:ext cx="7270200" cy="4389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高速服务框架—长连接的使用</a:t>
            </a:r>
            <a:endParaRPr/>
          </a:p>
        </p:txBody>
      </p:sp>
      <p:pic>
        <p:nvPicPr>
          <p:cNvPr id="573" name="对象 2"/>
          <p:cNvPicPr/>
          <p:nvPr/>
        </p:nvPicPr>
        <p:blipFill>
          <a:blip r:embed="rId3"/>
          <a:srcRect l="-72" b="-293"/>
          <a:stretch>
            <a:fillRect/>
          </a:stretch>
        </p:blipFill>
        <p:spPr>
          <a:xfrm>
            <a:off x="827640" y="1917000"/>
            <a:ext cx="6334200" cy="2851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684360" y="274680"/>
            <a:ext cx="7999920" cy="1140480"/>
          </a:xfrm>
          <a:prstGeom prst="rect">
            <a:avLst/>
          </a:prstGeom>
          <a:noFill/>
          <a:ln>
            <a:noFill/>
          </a:ln>
        </p:spPr>
        <p:txBody>
          <a:bodyPr lIns="90000" tIns="45000" rIns="90000" bIns="45000" anchor="ctr"/>
          <a:lstStyle/>
          <a:p>
            <a:pPr>
              <a:lnSpc>
                <a:spcPct val="100000"/>
              </a:lnSpc>
            </a:pPr>
            <a:r>
              <a:rPr lang="en-US" sz="3200" b="1">
                <a:solidFill>
                  <a:srgbClr val="0062AC"/>
                </a:solidFill>
                <a:latin typeface="微软雅黑"/>
                <a:ea typeface="微软雅黑"/>
              </a:rPr>
              <a:t>高速服务框架—全局配置文件</a:t>
            </a:r>
            <a:endParaRPr/>
          </a:p>
        </p:txBody>
      </p:sp>
      <p:sp>
        <p:nvSpPr>
          <p:cNvPr id="575" name="CustomShape 2"/>
          <p:cNvSpPr/>
          <p:nvPr/>
        </p:nvSpPr>
        <p:spPr>
          <a:xfrm>
            <a:off x="683640" y="1948680"/>
            <a:ext cx="1797840" cy="393120"/>
          </a:xfrm>
          <a:prstGeom prst="rect">
            <a:avLst/>
          </a:prstGeom>
          <a:noFill/>
          <a:ln>
            <a:noFill/>
          </a:ln>
        </p:spPr>
        <p:txBody>
          <a:bodyPr lIns="90000" tIns="45000" rIns="90000" bIns="45000"/>
          <a:lstStyle/>
          <a:p>
            <a:pPr>
              <a:lnSpc>
                <a:spcPct val="100000"/>
              </a:lnSpc>
            </a:pPr>
            <a:r>
              <a:rPr lang="en-US" sz="2000">
                <a:solidFill>
                  <a:srgbClr val="000000"/>
                </a:solidFill>
                <a:latin typeface="微软雅黑"/>
                <a:ea typeface="微软雅黑"/>
              </a:rPr>
              <a:t>服务注册中心</a:t>
            </a:r>
            <a:endParaRPr/>
          </a:p>
        </p:txBody>
      </p:sp>
      <p:sp>
        <p:nvSpPr>
          <p:cNvPr id="576" name="CustomShape 3"/>
          <p:cNvSpPr/>
          <p:nvPr/>
        </p:nvSpPr>
        <p:spPr>
          <a:xfrm>
            <a:off x="1115640" y="3965040"/>
            <a:ext cx="1221480" cy="393120"/>
          </a:xfrm>
          <a:prstGeom prst="rect">
            <a:avLst/>
          </a:prstGeom>
          <a:noFill/>
          <a:ln>
            <a:noFill/>
          </a:ln>
        </p:spPr>
        <p:txBody>
          <a:bodyPr lIns="90000" tIns="45000" rIns="90000" bIns="45000"/>
          <a:lstStyle/>
          <a:p>
            <a:pPr>
              <a:lnSpc>
                <a:spcPct val="100000"/>
              </a:lnSpc>
            </a:pPr>
            <a:r>
              <a:rPr lang="en-US" sz="2000">
                <a:solidFill>
                  <a:srgbClr val="000000"/>
                </a:solidFill>
                <a:latin typeface="微软雅黑"/>
                <a:ea typeface="微软雅黑"/>
              </a:rPr>
              <a:t>业务组件</a:t>
            </a:r>
            <a:endParaRPr/>
          </a:p>
        </p:txBody>
      </p:sp>
      <p:pic>
        <p:nvPicPr>
          <p:cNvPr id="577" name="Picture 1"/>
          <p:cNvPicPr/>
          <p:nvPr/>
        </p:nvPicPr>
        <p:blipFill>
          <a:blip r:embed="rId3"/>
          <a:stretch>
            <a:fillRect/>
          </a:stretch>
        </p:blipFill>
        <p:spPr>
          <a:xfrm>
            <a:off x="2385720" y="3429000"/>
            <a:ext cx="6360120" cy="2912040"/>
          </a:xfrm>
          <a:prstGeom prst="rect">
            <a:avLst/>
          </a:prstGeom>
          <a:ln w="9360">
            <a:noFill/>
          </a:ln>
        </p:spPr>
      </p:pic>
      <p:pic>
        <p:nvPicPr>
          <p:cNvPr id="578" name="Picture 2"/>
          <p:cNvPicPr/>
          <p:nvPr/>
        </p:nvPicPr>
        <p:blipFill>
          <a:blip r:embed="rId4"/>
          <a:stretch>
            <a:fillRect/>
          </a:stretch>
        </p:blipFill>
        <p:spPr>
          <a:xfrm>
            <a:off x="2462760" y="1340640"/>
            <a:ext cx="5779080" cy="18738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1150</Words>
  <Application>Microsoft Office PowerPoint</Application>
  <PresentationFormat>全屏显示(4:3)</PresentationFormat>
  <Paragraphs>304</Paragraphs>
  <Slides>38</Slides>
  <Notes>25</Notes>
  <HiddenSlides>0</HiddenSlides>
  <MMClips>0</MMClips>
  <ScaleCrop>false</ScaleCrop>
  <HeadingPairs>
    <vt:vector size="6" baseType="variant">
      <vt:variant>
        <vt:lpstr>已用的字体</vt:lpstr>
      </vt:variant>
      <vt:variant>
        <vt:i4>9</vt:i4>
      </vt:variant>
      <vt:variant>
        <vt:lpstr>主题</vt:lpstr>
      </vt:variant>
      <vt:variant>
        <vt:i4>13</vt:i4>
      </vt:variant>
      <vt:variant>
        <vt:lpstr>幻灯片标题</vt:lpstr>
      </vt:variant>
      <vt:variant>
        <vt:i4>38</vt:i4>
      </vt:variant>
    </vt:vector>
  </HeadingPairs>
  <TitlesOfParts>
    <vt:vector size="60" baseType="lpstr">
      <vt:lpstr>DejaVu Sans</vt:lpstr>
      <vt:lpstr>MyriadRegular</vt:lpstr>
      <vt:lpstr>StarSymbol</vt:lpstr>
      <vt:lpstr>黑体</vt:lpstr>
      <vt:lpstr>宋体</vt:lpstr>
      <vt:lpstr>微软雅黑</vt:lpstr>
      <vt:lpstr>文鼎CS中等线</vt:lpstr>
      <vt:lpstr>Arial</vt:lpstr>
      <vt:lpstr>Times New Roman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tomer(张文杰2357)</cp:lastModifiedBy>
  <cp:revision>18</cp:revision>
  <dcterms:modified xsi:type="dcterms:W3CDTF">2017-07-24T12:44:25Z</dcterms:modified>
</cp:coreProperties>
</file>