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/>
    <p:restoredTop sz="94700"/>
  </p:normalViewPr>
  <p:slideViewPr>
    <p:cSldViewPr snapToGrid="0" snapToObjects="1">
      <p:cViewPr varScale="1">
        <p:scale>
          <a:sx n="83" d="100"/>
          <a:sy n="83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snews.com/education/best-high-schools/ohio" TargetMode="External"/><Relationship Id="rId3" Type="http://schemas.openxmlformats.org/officeDocument/2006/relationships/hyperlink" Target="https://rc.doe.state.nj.us/SearchForSchool.aspx" TargetMode="External"/><Relationship Id="rId7" Type="http://schemas.openxmlformats.org/officeDocument/2006/relationships/hyperlink" Target="https://www.usnews.com/education/best-high-schools/new-jersey" TargetMode="External"/><Relationship Id="rId2" Type="http://schemas.openxmlformats.org/officeDocument/2006/relationships/hyperlink" Target="https://rc.doe.state.nj.us/runreport.aspx?type=school&amp;school=010&amp;district=3260&amp;county=25&amp;year=2017-20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rtcard.education.ohio.gov/school/prepared/039073" TargetMode="External"/><Relationship Id="rId5" Type="http://schemas.openxmlformats.org/officeDocument/2006/relationships/hyperlink" Target="http://education.ohio.gov/Topics/Data/Report-Card-Resources" TargetMode="External"/><Relationship Id="rId4" Type="http://schemas.openxmlformats.org/officeDocument/2006/relationships/hyperlink" Target="http://education.ohio.gov/lists_and_rankings" TargetMode="External"/><Relationship Id="rId9" Type="http://schemas.openxmlformats.org/officeDocument/2006/relationships/hyperlink" Target="https://www.bea.gov/system/files/2018-12/spi121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87A9-A9CA-8945-AFDE-0253AC298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high-school neighborhood business environment in Public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3BDB-A06D-4E4B-A3D1-8909184B7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Surendra Prajapat</a:t>
            </a:r>
          </a:p>
        </p:txBody>
      </p:sp>
    </p:spTree>
    <p:extLst>
      <p:ext uri="{BB962C8B-B14F-4D97-AF65-F5344CB8AC3E}">
        <p14:creationId xmlns:p14="http://schemas.microsoft.com/office/powerpoint/2010/main" val="14673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- Walnut Hills High School </a:t>
            </a:r>
            <a:br>
              <a:rPr lang="en-US" dirty="0"/>
            </a:br>
            <a:r>
              <a:rPr lang="en-US" dirty="0"/>
              <a:t>Absenteeism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B90D61-51A5-7947-8DCF-4EDB47663D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64787"/>
            <a:ext cx="8824913" cy="32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School Stats - ACT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ABCEEC-D207-254B-9BA3-0CCB039324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49" y="2495226"/>
            <a:ext cx="9205993" cy="38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1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School Stats - SAT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0AB426-F686-4842-8235-80AF8944C9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807" y="2603500"/>
            <a:ext cx="6432190" cy="35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3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School Stats – Other factors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3D893-E5AD-674E-ACEF-1DDC046150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80" y="2603499"/>
            <a:ext cx="7901587" cy="37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Jersey - High Technology High School – Top 10 venues in 1-Mile Radius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46F8E9-8E55-F148-89EC-5260B2D5D6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37" y="2705099"/>
            <a:ext cx="8586061" cy="36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1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- Walnut Hills High School– Top 10 venues in 1-Mile Radius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3CF8DD-344C-AE4C-8DAB-B68704DDE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56" y="2743200"/>
            <a:ext cx="70358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EFC8-E3BF-1648-804C-3461C3B7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Impact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EEDB-0C4C-3A45-8335-F2C6ED1D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Environment seems to play role in poor student performance.</a:t>
            </a:r>
          </a:p>
          <a:p>
            <a:r>
              <a:rPr lang="en-US" dirty="0"/>
              <a:t>Ohio Top High School has more distractions in 1-mile radius</a:t>
            </a:r>
          </a:p>
          <a:p>
            <a:pPr lvl="1"/>
            <a:r>
              <a:rPr lang="en-US" dirty="0"/>
              <a:t>There are 3 Brewery/Bar. 3 Restaurants, 2 fast-food places</a:t>
            </a:r>
          </a:p>
          <a:p>
            <a:pPr lvl="1"/>
            <a:r>
              <a:rPr lang="en-US"/>
              <a:t>Absenteeism </a:t>
            </a:r>
            <a:r>
              <a:rPr lang="en-US" dirty="0"/>
              <a:t>rate is very high</a:t>
            </a:r>
          </a:p>
          <a:p>
            <a:pPr lvl="1"/>
            <a:r>
              <a:rPr lang="en-US" dirty="0"/>
              <a:t>STEM course performance is low</a:t>
            </a:r>
          </a:p>
          <a:p>
            <a:r>
              <a:rPr lang="en-US" dirty="0"/>
              <a:t>New Jersey Top High School has very little distractions in 1-mile radius</a:t>
            </a:r>
          </a:p>
          <a:p>
            <a:pPr lvl="1"/>
            <a:r>
              <a:rPr lang="en-US" dirty="0"/>
              <a:t>There is no Bar or Brewery. Only one restaurant and 2 fast-food places</a:t>
            </a:r>
          </a:p>
          <a:p>
            <a:pPr lvl="1"/>
            <a:r>
              <a:rPr lang="en-US" dirty="0"/>
              <a:t>ACT/SAT performance is high</a:t>
            </a:r>
          </a:p>
          <a:p>
            <a:pPr lvl="1"/>
            <a:r>
              <a:rPr lang="en-US" dirty="0"/>
              <a:t>Absenteeism rate is very low</a:t>
            </a:r>
          </a:p>
          <a:p>
            <a:pPr lvl="1"/>
            <a:r>
              <a:rPr lang="en-US" dirty="0"/>
              <a:t>STEM course performance is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2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63D9-3B8A-1D43-8414-98BCDD4E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110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C8C5-F357-0546-B031-BF143BC4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Comparing Top High School Performance in  two US states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C875-C76C-2F40-A950-FAB853A5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Pick two US states having similar economic data (New Jersey and Ohio picked).</a:t>
            </a:r>
          </a:p>
          <a:p>
            <a:pPr lvl="1"/>
            <a:r>
              <a:rPr lang="en-US" dirty="0"/>
              <a:t>Pick Top High-School based on US-News report.</a:t>
            </a:r>
          </a:p>
          <a:p>
            <a:pPr lvl="1"/>
            <a:r>
              <a:rPr lang="en-US" dirty="0"/>
              <a:t>Collect School Report from State’s Department of Education.</a:t>
            </a:r>
          </a:p>
          <a:p>
            <a:pPr lvl="1"/>
            <a:r>
              <a:rPr lang="en-US" dirty="0"/>
              <a:t>Analyze school performance on</a:t>
            </a:r>
          </a:p>
          <a:p>
            <a:pPr lvl="2"/>
            <a:r>
              <a:rPr lang="en-US" dirty="0"/>
              <a:t>English, Language, Art (ELA)</a:t>
            </a:r>
          </a:p>
          <a:p>
            <a:pPr lvl="2"/>
            <a:r>
              <a:rPr lang="en-US" dirty="0"/>
              <a:t>Math</a:t>
            </a:r>
          </a:p>
          <a:p>
            <a:pPr lvl="2"/>
            <a:r>
              <a:rPr lang="en-US" dirty="0"/>
              <a:t>College enrollment rate</a:t>
            </a:r>
          </a:p>
          <a:p>
            <a:pPr lvl="2"/>
            <a:r>
              <a:rPr lang="en-US" dirty="0"/>
              <a:t>Absenteeism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154B-F341-BA46-8857-DCDAA78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409F-F360-5B4D-917C-C785C8D2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State’s Department of Education</a:t>
            </a:r>
          </a:p>
          <a:p>
            <a:pPr lvl="1"/>
            <a:r>
              <a:rPr lang="en-US" dirty="0"/>
              <a:t>New Jersey</a:t>
            </a:r>
          </a:p>
          <a:p>
            <a:pPr lvl="2"/>
            <a:r>
              <a:rPr lang="en-US" u="sng" dirty="0">
                <a:hlinkClick r:id="rId2"/>
              </a:rPr>
              <a:t>https://rc.doe.state.nj.us/runreport.aspx?type=school&amp;school=010&amp;district=3260&amp;county=25&amp;year=2017-2018</a:t>
            </a:r>
            <a:r>
              <a:rPr lang="en-US" dirty="0"/>
              <a:t> </a:t>
            </a:r>
          </a:p>
          <a:p>
            <a:pPr lvl="2"/>
            <a:r>
              <a:rPr lang="en-US" u="sng" dirty="0">
                <a:hlinkClick r:id="rId3"/>
              </a:rPr>
              <a:t>https://rc.doe.state.nj.us/SearchForSchool.aspx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Ohio</a:t>
            </a:r>
          </a:p>
          <a:p>
            <a:pPr lvl="2"/>
            <a:r>
              <a:rPr lang="en-US" u="sng" dirty="0">
                <a:hlinkClick r:id="rId4"/>
              </a:rPr>
              <a:t>http://education.ohio.gov/lists_and_rankings</a:t>
            </a:r>
            <a:r>
              <a:rPr lang="en-US" u="sng" dirty="0"/>
              <a:t> </a:t>
            </a:r>
            <a:endParaRPr lang="en-US" dirty="0"/>
          </a:p>
          <a:p>
            <a:pPr lvl="2"/>
            <a:r>
              <a:rPr lang="en-US" u="sng" dirty="0">
                <a:hlinkClick r:id="rId5"/>
              </a:rPr>
              <a:t>http://education.ohio.gov/Topics/Data/Report-Card-Resources</a:t>
            </a:r>
            <a:r>
              <a:rPr lang="en-US" dirty="0"/>
              <a:t> </a:t>
            </a:r>
          </a:p>
          <a:p>
            <a:pPr lvl="2"/>
            <a:r>
              <a:rPr lang="en-US" u="sng" dirty="0">
                <a:hlinkClick r:id="rId6"/>
              </a:rPr>
              <a:t>https://reportcard.education.ohio.gov/school/prepared/039073</a:t>
            </a:r>
            <a:r>
              <a:rPr lang="en-US" dirty="0"/>
              <a:t> </a:t>
            </a:r>
          </a:p>
          <a:p>
            <a:r>
              <a:rPr lang="en-US" dirty="0"/>
              <a:t>US-News</a:t>
            </a:r>
          </a:p>
          <a:p>
            <a:pPr lvl="2"/>
            <a:r>
              <a:rPr lang="en-US" u="sng" dirty="0">
                <a:hlinkClick r:id="rId7"/>
              </a:rPr>
              <a:t>https://www.usnews.com/education/best-high-schools/new-jersey</a:t>
            </a:r>
            <a:endParaRPr lang="en-US" dirty="0"/>
          </a:p>
          <a:p>
            <a:pPr lvl="2"/>
            <a:r>
              <a:rPr lang="en-US" u="sng" dirty="0">
                <a:hlinkClick r:id="rId8"/>
              </a:rPr>
              <a:t>https://www.usnews.com/education/best-high-schools/ohio</a:t>
            </a:r>
            <a:r>
              <a:rPr lang="en-US" dirty="0"/>
              <a:t> </a:t>
            </a:r>
          </a:p>
          <a:p>
            <a:r>
              <a:rPr lang="en-US" dirty="0"/>
              <a:t>US Bureau of Economic Analysis </a:t>
            </a:r>
          </a:p>
          <a:p>
            <a:pPr lvl="2" indent="-285750"/>
            <a:r>
              <a:rPr lang="en-US" dirty="0"/>
              <a:t> </a:t>
            </a:r>
            <a:r>
              <a:rPr lang="en-US" u="sng" dirty="0">
                <a:hlinkClick r:id="rId9"/>
              </a:rPr>
              <a:t>https://www.bea.gov/system/files/2018</a:t>
            </a:r>
            <a:r>
              <a:rPr lang="en-US" u="sng" dirty="0">
                <a:hlinkClick r:id="rId9"/>
              </a:rPr>
              <a:t>-</a:t>
            </a:r>
            <a:r>
              <a:rPr lang="en-US" u="sng" dirty="0">
                <a:hlinkClick r:id="rId9"/>
              </a:rPr>
              <a:t>12/spi1218.pdf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4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96D0-1C18-4343-A4B0-EFFFC459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High Schools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3D4B-1F22-ED44-8DB2-1FEAAFD6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Jersey </a:t>
            </a:r>
          </a:p>
          <a:p>
            <a:pPr lvl="1"/>
            <a:r>
              <a:rPr lang="en-US" dirty="0"/>
              <a:t>High Technology High School, 765 NEWMAN SPRINGS ROAD, LINCROFT, NJ 07738-0119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Ohio</a:t>
            </a:r>
          </a:p>
          <a:p>
            <a:pPr lvl="1"/>
            <a:r>
              <a:rPr lang="en-US" dirty="0"/>
              <a:t>Walnut Hills High School, 3250 Victory Pkwy, Cincinnati, Ohio 45207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B37B-979A-BA46-AE0E-7013DE7872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78495" y="3659505"/>
            <a:ext cx="8037872" cy="673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63BF5-FCD9-7148-BF4F-2BF2DB975F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11017" y="5068791"/>
            <a:ext cx="7969596" cy="8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Jersey - High Technology High School – ELA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8BA2C-68B0-EC4D-B3A7-774DB689C8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54312"/>
            <a:ext cx="882491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Jersey - High Technology High School – MATH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4BE55-F9A9-8648-9101-7856549CFA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92609"/>
            <a:ext cx="8824913" cy="32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Jersey - High Technology High School – Absenteeism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42C333-68DA-5F42-BDD7-C01D70BC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CF4E1-ED61-2441-B2C8-DF007732B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2888" y="2581909"/>
            <a:ext cx="9825926" cy="355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2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- Walnut Hills High School </a:t>
            </a:r>
            <a:br>
              <a:rPr lang="en-US" dirty="0"/>
            </a:br>
            <a:r>
              <a:rPr lang="en-US" dirty="0"/>
              <a:t>ELA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992F52-E56A-2F4C-9A35-62CF36CB5B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09675"/>
            <a:ext cx="8824913" cy="32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59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CA96-9CE2-1947-9F45-56D27BA2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OHIO - Walnut Hills High School </a:t>
            </a:r>
            <a:br>
              <a:rPr lang="en-US" dirty="0"/>
            </a:br>
            <a:r>
              <a:rPr lang="en-US" dirty="0"/>
              <a:t>MATH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8EDB91-A48C-A440-983D-6544CFB04F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755976"/>
            <a:ext cx="8824913" cy="31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08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432</Words>
  <Application>Microsoft Macintosh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Impact of high-school neighborhood business environment in Public Education</vt:lpstr>
      <vt:lpstr>Comparing Top High School Performance in  two US states </vt:lpstr>
      <vt:lpstr>Data Sources</vt:lpstr>
      <vt:lpstr>Top High Schools</vt:lpstr>
      <vt:lpstr>New Jersey - High Technology High School – ELA Performance</vt:lpstr>
      <vt:lpstr>New Jersey - High Technology High School – MATH Performance</vt:lpstr>
      <vt:lpstr>New Jersey - High Technology High School – Absenteeism Rate</vt:lpstr>
      <vt:lpstr>OHIO - Walnut Hills High School  ELA Performance</vt:lpstr>
      <vt:lpstr>OHIO - Walnut Hills High School  MATH Performance</vt:lpstr>
      <vt:lpstr>OHIO - Walnut Hills High School  Absenteeism Rate</vt:lpstr>
      <vt:lpstr>Comparing School Stats - ACT</vt:lpstr>
      <vt:lpstr>Comparing School Stats - SAT</vt:lpstr>
      <vt:lpstr>Comparing School Stats – Other factors</vt:lpstr>
      <vt:lpstr>New Jersey - High Technology High School – Top 10 venues in 1-Mile Radius</vt:lpstr>
      <vt:lpstr>OHIO - Walnut Hills High School– Top 10 venues in 1-Mile Radius</vt:lpstr>
      <vt:lpstr>Conclusion – Impact of Environment</vt:lpstr>
      <vt:lpstr>Thanks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high-school neighborhood business environment in Public Education</dc:title>
  <dc:creator>Surendra Prajapat</dc:creator>
  <cp:lastModifiedBy>Surendra Prajapat</cp:lastModifiedBy>
  <cp:revision>8</cp:revision>
  <dcterms:created xsi:type="dcterms:W3CDTF">2019-03-28T12:25:57Z</dcterms:created>
  <dcterms:modified xsi:type="dcterms:W3CDTF">2019-03-28T13:03:09Z</dcterms:modified>
</cp:coreProperties>
</file>