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9" r:id="rId4"/>
    <p:sldId id="270" r:id="rId5"/>
    <p:sldId id="271" r:id="rId6"/>
    <p:sldId id="272" r:id="rId7"/>
    <p:sldId id="265" r:id="rId8"/>
    <p:sldId id="267"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615-87CE-4F85-AFD1-303C9A0780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361B9F-5457-470F-831B-32936D6BA6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FA799A-E8F1-40E8-8575-190386DAB38B}"/>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5" name="Footer Placeholder 4">
            <a:extLst>
              <a:ext uri="{FF2B5EF4-FFF2-40B4-BE49-F238E27FC236}">
                <a16:creationId xmlns:a16="http://schemas.microsoft.com/office/drawing/2014/main" id="{2E9DD269-B0C5-4F21-BADA-A103C80AFC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9384E-5EFA-42CA-9232-EFF413020B1A}"/>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49091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DD62-71E4-4F3D-B4B9-172A5EA421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0EDAB4-371A-4AA9-B638-5CA8DD7D91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6E761-7858-40B7-BC9B-FDAA779DED07}"/>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5" name="Footer Placeholder 4">
            <a:extLst>
              <a:ext uri="{FF2B5EF4-FFF2-40B4-BE49-F238E27FC236}">
                <a16:creationId xmlns:a16="http://schemas.microsoft.com/office/drawing/2014/main" id="{067F7383-D2F2-4CB0-9A7C-A448F3C39D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6A07F-AAFE-4F71-9AF2-8BB218AAD8F1}"/>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202795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CB161-5353-4232-B1B8-25517549FC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02505F-4E55-4651-A0C4-EB995611C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9C24F-9E5D-4DD1-B64C-F873CCE57D9E}"/>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5" name="Footer Placeholder 4">
            <a:extLst>
              <a:ext uri="{FF2B5EF4-FFF2-40B4-BE49-F238E27FC236}">
                <a16:creationId xmlns:a16="http://schemas.microsoft.com/office/drawing/2014/main" id="{DE852AEF-CBED-4D88-9DDB-BDE4E6852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B1AA1-F8D8-43F0-9F7A-FAC84AFA6B2E}"/>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160830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A120-A891-49BC-BBCB-69B629F104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55058B-4710-40CB-8CDE-B8317FEAE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502005-6A74-4B0C-9D67-7FC5F9A5ADFC}"/>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5" name="Footer Placeholder 4">
            <a:extLst>
              <a:ext uri="{FF2B5EF4-FFF2-40B4-BE49-F238E27FC236}">
                <a16:creationId xmlns:a16="http://schemas.microsoft.com/office/drawing/2014/main" id="{1E3DCF73-B87B-4A96-A65D-37A2D25A8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AED51-85B5-48A7-B52D-74137D6D76F3}"/>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240831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8AA1-DC1A-4214-A042-330F664214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4910C6-6A2A-4FAE-8E4B-C617EFCC5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BFA5B-2726-4063-AD1C-CCDB9D11E901}"/>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5" name="Footer Placeholder 4">
            <a:extLst>
              <a:ext uri="{FF2B5EF4-FFF2-40B4-BE49-F238E27FC236}">
                <a16:creationId xmlns:a16="http://schemas.microsoft.com/office/drawing/2014/main" id="{693AEAE8-CDBC-4A62-884F-7146C1153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E4F07-E7FC-42BA-A003-4AA046A5DC97}"/>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337514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5EB2-0364-42A0-AC19-920151B74F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397F1-474C-4F26-AA2D-B78D0A4F76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EE0CF-7A47-42DA-A751-0BCB06DF3E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6DFFE6-E838-4B58-A386-3E410DFF686D}"/>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6" name="Footer Placeholder 5">
            <a:extLst>
              <a:ext uri="{FF2B5EF4-FFF2-40B4-BE49-F238E27FC236}">
                <a16:creationId xmlns:a16="http://schemas.microsoft.com/office/drawing/2014/main" id="{EEBD1577-E552-415E-86E2-61DB091379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5FB8E4-922B-43C4-96A3-B57B679D4B3F}"/>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421997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5DEE-62A2-4EAF-8555-C513265E7D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FD8D91-B1E4-4158-BC80-73DDAADD0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2EE174-DA9C-49D1-B1A3-43DD3B1257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35A2A5-8F6E-47F2-BB18-237077C97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B3E87-03BA-447E-859D-2B29251819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E286B8-8883-4D88-8414-36E8B183483C}"/>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8" name="Footer Placeholder 7">
            <a:extLst>
              <a:ext uri="{FF2B5EF4-FFF2-40B4-BE49-F238E27FC236}">
                <a16:creationId xmlns:a16="http://schemas.microsoft.com/office/drawing/2014/main" id="{66C3F7AC-3A81-4F62-8650-0E9D499703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05C775-69DC-4C2F-B610-A3C1232999F3}"/>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18767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677D-5949-48FC-870D-1C99C6EF05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9F9ADB-EE02-45F5-86AC-A9B2EF4E4238}"/>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4" name="Footer Placeholder 3">
            <a:extLst>
              <a:ext uri="{FF2B5EF4-FFF2-40B4-BE49-F238E27FC236}">
                <a16:creationId xmlns:a16="http://schemas.microsoft.com/office/drawing/2014/main" id="{4E4BBD57-5238-42CE-A313-50273CCCCF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DDC2F6-A0EA-4C9F-B143-92335C27648D}"/>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228246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E318F-D07E-4482-94F3-0196FB8B2084}"/>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3" name="Footer Placeholder 2">
            <a:extLst>
              <a:ext uri="{FF2B5EF4-FFF2-40B4-BE49-F238E27FC236}">
                <a16:creationId xmlns:a16="http://schemas.microsoft.com/office/drawing/2014/main" id="{489BC9BD-6323-4616-946E-501EE342C4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5401C1-95F1-4454-BEA6-3B37409AF95C}"/>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279950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F1EC-2E81-4C4B-A2BB-F8D3E41B0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A1B49E-66DA-4251-A1B2-4C4F0724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B66872-13D6-4B73-B7CE-54D5A7484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110E5-C7E1-48DA-B051-54BC2C3E3293}"/>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6" name="Footer Placeholder 5">
            <a:extLst>
              <a:ext uri="{FF2B5EF4-FFF2-40B4-BE49-F238E27FC236}">
                <a16:creationId xmlns:a16="http://schemas.microsoft.com/office/drawing/2014/main" id="{B6ED6B52-5951-4056-90A2-C5E009C79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CA8E3-EF10-473C-BF17-3D825CE93856}"/>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388970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936D-6993-46FD-AE30-5B5F9102C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77B5DB-CE35-477D-A21A-5CCE0EEC3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75A8BD-9729-4121-B1AB-2096965B6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1B949-9FBA-462C-BE7D-FBF91D581127}"/>
              </a:ext>
            </a:extLst>
          </p:cNvPr>
          <p:cNvSpPr>
            <a:spLocks noGrp="1"/>
          </p:cNvSpPr>
          <p:nvPr>
            <p:ph type="dt" sz="half" idx="10"/>
          </p:nvPr>
        </p:nvSpPr>
        <p:spPr/>
        <p:txBody>
          <a:bodyPr/>
          <a:lstStyle/>
          <a:p>
            <a:fld id="{90D61297-225A-42CB-9271-EE081B70F4CE}" type="datetimeFigureOut">
              <a:rPr lang="en-IN" smtClean="0"/>
              <a:t>05-06-2020</a:t>
            </a:fld>
            <a:endParaRPr lang="en-IN"/>
          </a:p>
        </p:txBody>
      </p:sp>
      <p:sp>
        <p:nvSpPr>
          <p:cNvPr id="6" name="Footer Placeholder 5">
            <a:extLst>
              <a:ext uri="{FF2B5EF4-FFF2-40B4-BE49-F238E27FC236}">
                <a16:creationId xmlns:a16="http://schemas.microsoft.com/office/drawing/2014/main" id="{334211CA-B313-4031-873F-E698730AC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934AAE-008A-4AB8-945F-873D7ECD249F}"/>
              </a:ext>
            </a:extLst>
          </p:cNvPr>
          <p:cNvSpPr>
            <a:spLocks noGrp="1"/>
          </p:cNvSpPr>
          <p:nvPr>
            <p:ph type="sldNum" sz="quarter" idx="12"/>
          </p:nvPr>
        </p:nvSpPr>
        <p:spPr/>
        <p:txBody>
          <a:bodyPr/>
          <a:lstStyle/>
          <a:p>
            <a:fld id="{8613B07F-C3DF-4F03-AD94-5604D2096892}" type="slidenum">
              <a:rPr lang="en-IN" smtClean="0"/>
              <a:t>‹#›</a:t>
            </a:fld>
            <a:endParaRPr lang="en-IN"/>
          </a:p>
        </p:txBody>
      </p:sp>
    </p:spTree>
    <p:extLst>
      <p:ext uri="{BB962C8B-B14F-4D97-AF65-F5344CB8AC3E}">
        <p14:creationId xmlns:p14="http://schemas.microsoft.com/office/powerpoint/2010/main" val="404648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102275-3527-4B77-B77A-C3544B1BD8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F8BBB-F6BC-4BD8-AC86-7A5364A5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3C723B-6494-4123-A00D-C346895D2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61297-225A-42CB-9271-EE081B70F4CE}" type="datetimeFigureOut">
              <a:rPr lang="en-IN" smtClean="0"/>
              <a:t>05-06-2020</a:t>
            </a:fld>
            <a:endParaRPr lang="en-IN"/>
          </a:p>
        </p:txBody>
      </p:sp>
      <p:sp>
        <p:nvSpPr>
          <p:cNvPr id="5" name="Footer Placeholder 4">
            <a:extLst>
              <a:ext uri="{FF2B5EF4-FFF2-40B4-BE49-F238E27FC236}">
                <a16:creationId xmlns:a16="http://schemas.microsoft.com/office/drawing/2014/main" id="{BC3CA529-DC00-48DF-9DFF-E38F89C27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BAC610-3554-4138-8026-EA85849AE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3B07F-C3DF-4F03-AD94-5604D2096892}" type="slidenum">
              <a:rPr lang="en-IN" smtClean="0"/>
              <a:t>‹#›</a:t>
            </a:fld>
            <a:endParaRPr lang="en-IN"/>
          </a:p>
        </p:txBody>
      </p:sp>
    </p:spTree>
    <p:extLst>
      <p:ext uri="{BB962C8B-B14F-4D97-AF65-F5344CB8AC3E}">
        <p14:creationId xmlns:p14="http://schemas.microsoft.com/office/powerpoint/2010/main" val="348326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mschoeffler.de/wp-content/uploads/2017/09/sg90.jpg"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B440-A7BF-4FFD-B7F7-553704AE728F}"/>
              </a:ext>
            </a:extLst>
          </p:cNvPr>
          <p:cNvSpPr>
            <a:spLocks noGrp="1"/>
          </p:cNvSpPr>
          <p:nvPr>
            <p:ph type="ctrTitle"/>
          </p:nvPr>
        </p:nvSpPr>
        <p:spPr>
          <a:xfrm>
            <a:off x="1524000" y="513522"/>
            <a:ext cx="9144000" cy="1086678"/>
          </a:xfrm>
        </p:spPr>
        <p:txBody>
          <a:bodyPr>
            <a:normAutofit/>
          </a:bodyPr>
          <a:lstStyle/>
          <a:p>
            <a:r>
              <a:rPr lang="en-IN" b="1" dirty="0"/>
              <a:t>Voice Controlled Robot</a:t>
            </a:r>
          </a:p>
        </p:txBody>
      </p:sp>
      <p:sp>
        <p:nvSpPr>
          <p:cNvPr id="4" name="Rectangle 3">
            <a:extLst>
              <a:ext uri="{FF2B5EF4-FFF2-40B4-BE49-F238E27FC236}">
                <a16:creationId xmlns:a16="http://schemas.microsoft.com/office/drawing/2014/main" id="{A161E55A-C6F7-4A1C-96EB-82644758B78B}"/>
              </a:ext>
            </a:extLst>
          </p:cNvPr>
          <p:cNvSpPr/>
          <p:nvPr/>
        </p:nvSpPr>
        <p:spPr>
          <a:xfrm>
            <a:off x="1351722" y="2278750"/>
            <a:ext cx="9316278" cy="523220"/>
          </a:xfrm>
          <a:prstGeom prst="rect">
            <a:avLst/>
          </a:prstGeom>
        </p:spPr>
        <p:txBody>
          <a:bodyPr wrap="square">
            <a:spAutoFit/>
          </a:bodyPr>
          <a:lstStyle/>
          <a:p>
            <a:r>
              <a:rPr lang="en-IN" b="1" dirty="0"/>
              <a:t>   </a:t>
            </a:r>
            <a:r>
              <a:rPr lang="en-IN" sz="2800" b="1" dirty="0">
                <a:latin typeface="+mj-lt"/>
              </a:rPr>
              <a:t>Project submitted by :</a:t>
            </a:r>
            <a:endParaRPr lang="en-IN" sz="2800" dirty="0">
              <a:latin typeface="+mj-lt"/>
            </a:endParaRPr>
          </a:p>
        </p:txBody>
      </p:sp>
      <p:sp>
        <p:nvSpPr>
          <p:cNvPr id="5" name="Rectangle 4">
            <a:extLst>
              <a:ext uri="{FF2B5EF4-FFF2-40B4-BE49-F238E27FC236}">
                <a16:creationId xmlns:a16="http://schemas.microsoft.com/office/drawing/2014/main" id="{C9EB859D-8EC5-418A-9796-9F6699FC195D}"/>
              </a:ext>
            </a:extLst>
          </p:cNvPr>
          <p:cNvSpPr/>
          <p:nvPr/>
        </p:nvSpPr>
        <p:spPr>
          <a:xfrm>
            <a:off x="1524000" y="3154882"/>
            <a:ext cx="9316278" cy="1569660"/>
          </a:xfrm>
          <a:prstGeom prst="rect">
            <a:avLst/>
          </a:prstGeom>
        </p:spPr>
        <p:txBody>
          <a:bodyPr wrap="square">
            <a:spAutoFit/>
          </a:bodyPr>
          <a:lstStyle/>
          <a:p>
            <a:pPr lvl="0"/>
            <a:r>
              <a:rPr lang="en-US" sz="2600" dirty="0">
                <a:latin typeface="+mj-lt"/>
              </a:rPr>
              <a:t>1. Jui Deepak Paranjape.                                            (17UEL11066XX)</a:t>
            </a:r>
          </a:p>
          <a:p>
            <a:pPr lvl="0"/>
            <a:r>
              <a:rPr lang="en-US" sz="2600" dirty="0">
                <a:latin typeface="+mj-lt"/>
              </a:rPr>
              <a:t>		        </a:t>
            </a:r>
            <a:endParaRPr lang="en-IN" sz="2600" dirty="0">
              <a:latin typeface="+mj-lt"/>
            </a:endParaRPr>
          </a:p>
          <a:p>
            <a:pPr lvl="0"/>
            <a:r>
              <a:rPr lang="en-US" sz="2600" dirty="0">
                <a:latin typeface="+mj-lt"/>
              </a:rPr>
              <a:t>2. Afrin </a:t>
            </a:r>
            <a:r>
              <a:rPr lang="en-US" sz="2600" dirty="0" err="1">
                <a:latin typeface="+mj-lt"/>
              </a:rPr>
              <a:t>Husenshaha</a:t>
            </a:r>
            <a:r>
              <a:rPr lang="en-US" sz="2600" dirty="0">
                <a:latin typeface="+mj-lt"/>
              </a:rPr>
              <a:t> Momin.                                     (17UEL41059XX)</a:t>
            </a:r>
            <a:r>
              <a:rPr lang="en-US" dirty="0"/>
              <a:t>	         </a:t>
            </a:r>
            <a:endParaRPr lang="en-IN" dirty="0"/>
          </a:p>
        </p:txBody>
      </p:sp>
    </p:spTree>
    <p:extLst>
      <p:ext uri="{BB962C8B-B14F-4D97-AF65-F5344CB8AC3E}">
        <p14:creationId xmlns:p14="http://schemas.microsoft.com/office/powerpoint/2010/main" val="72334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A33E-0613-4CFA-80C7-41228B3627B5}"/>
              </a:ext>
            </a:extLst>
          </p:cNvPr>
          <p:cNvSpPr>
            <a:spLocks noGrp="1"/>
          </p:cNvSpPr>
          <p:nvPr>
            <p:ph type="title"/>
          </p:nvPr>
        </p:nvSpPr>
        <p:spPr/>
        <p:txBody>
          <a:bodyPr>
            <a:normAutofit/>
          </a:bodyPr>
          <a:lstStyle/>
          <a:p>
            <a:r>
              <a:rPr lang="en-IN" sz="2600" b="1" dirty="0"/>
              <a:t>Block Diagram :</a:t>
            </a:r>
          </a:p>
        </p:txBody>
      </p:sp>
      <p:pic>
        <p:nvPicPr>
          <p:cNvPr id="4" name="Content Placeholder 3" descr="Bluetooth controlled robot using Android mobile">
            <a:extLst>
              <a:ext uri="{FF2B5EF4-FFF2-40B4-BE49-F238E27FC236}">
                <a16:creationId xmlns:a16="http://schemas.microsoft.com/office/drawing/2014/main" id="{E219AEBF-2D35-4E0E-B30F-F1574E93FF0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6854" y="1690688"/>
            <a:ext cx="8110330" cy="4479235"/>
          </a:xfrm>
          <a:prstGeom prst="rect">
            <a:avLst/>
          </a:prstGeom>
          <a:noFill/>
          <a:ln>
            <a:noFill/>
          </a:ln>
        </p:spPr>
      </p:pic>
      <p:sp>
        <p:nvSpPr>
          <p:cNvPr id="5" name="Rectangle 4">
            <a:extLst>
              <a:ext uri="{FF2B5EF4-FFF2-40B4-BE49-F238E27FC236}">
                <a16:creationId xmlns:a16="http://schemas.microsoft.com/office/drawing/2014/main" id="{2168A977-3076-41AE-9AED-FA68591091B2}"/>
              </a:ext>
            </a:extLst>
          </p:cNvPr>
          <p:cNvSpPr/>
          <p:nvPr/>
        </p:nvSpPr>
        <p:spPr>
          <a:xfrm>
            <a:off x="5274365" y="4041913"/>
            <a:ext cx="1086678" cy="147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C433FFD-731D-4AB5-A527-46BFC531EBA2}"/>
              </a:ext>
            </a:extLst>
          </p:cNvPr>
          <p:cNvSpPr txBox="1"/>
          <p:nvPr/>
        </p:nvSpPr>
        <p:spPr>
          <a:xfrm>
            <a:off x="5181601" y="3763617"/>
            <a:ext cx="1179442" cy="830997"/>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ARDUINO</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UNO</a:t>
            </a:r>
          </a:p>
        </p:txBody>
      </p:sp>
      <p:sp>
        <p:nvSpPr>
          <p:cNvPr id="7" name="Rectangle 6">
            <a:extLst>
              <a:ext uri="{FF2B5EF4-FFF2-40B4-BE49-F238E27FC236}">
                <a16:creationId xmlns:a16="http://schemas.microsoft.com/office/drawing/2014/main" id="{33E80BFC-A2E4-4DF9-901A-B9583CA698BA}"/>
              </a:ext>
            </a:extLst>
          </p:cNvPr>
          <p:cNvSpPr/>
          <p:nvPr/>
        </p:nvSpPr>
        <p:spPr>
          <a:xfrm>
            <a:off x="2266123" y="3429000"/>
            <a:ext cx="1325216" cy="147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8FC369A-0DA7-4C87-9E2D-09FC8A818B78}"/>
              </a:ext>
            </a:extLst>
          </p:cNvPr>
          <p:cNvSpPr/>
          <p:nvPr/>
        </p:nvSpPr>
        <p:spPr>
          <a:xfrm>
            <a:off x="3697358" y="3763617"/>
            <a:ext cx="742120" cy="54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F15C58D-5B56-49D0-961C-E73F261137B4}"/>
              </a:ext>
            </a:extLst>
          </p:cNvPr>
          <p:cNvSpPr txBox="1"/>
          <p:nvPr/>
        </p:nvSpPr>
        <p:spPr>
          <a:xfrm>
            <a:off x="3697358" y="3429000"/>
            <a:ext cx="742120" cy="1200329"/>
          </a:xfrm>
          <a:prstGeom prst="rect">
            <a:avLst/>
          </a:prstGeom>
          <a:noFill/>
        </p:spPr>
        <p:txBody>
          <a:bodyPr wrap="square" rtlCol="0">
            <a:spAutoFit/>
          </a:bodyPr>
          <a:lstStyle/>
          <a:p>
            <a:r>
              <a:rPr lang="en-IN" dirty="0"/>
              <a:t>HC-05</a:t>
            </a:r>
          </a:p>
          <a:p>
            <a:r>
              <a:rPr lang="en-IN" dirty="0"/>
              <a:t>Bluetooth</a:t>
            </a:r>
          </a:p>
        </p:txBody>
      </p:sp>
    </p:spTree>
    <p:extLst>
      <p:ext uri="{BB962C8B-B14F-4D97-AF65-F5344CB8AC3E}">
        <p14:creationId xmlns:p14="http://schemas.microsoft.com/office/powerpoint/2010/main" val="384183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F1CD-87C1-42F7-A5ED-503DAAD1B45C}"/>
              </a:ext>
            </a:extLst>
          </p:cNvPr>
          <p:cNvSpPr>
            <a:spLocks noGrp="1"/>
          </p:cNvSpPr>
          <p:nvPr>
            <p:ph type="title"/>
          </p:nvPr>
        </p:nvSpPr>
        <p:spPr>
          <a:xfrm>
            <a:off x="838200" y="325368"/>
            <a:ext cx="10515600" cy="1325563"/>
          </a:xfrm>
        </p:spPr>
        <p:txBody>
          <a:bodyPr>
            <a:normAutofit/>
          </a:bodyPr>
          <a:lstStyle/>
          <a:p>
            <a:r>
              <a:rPr lang="en-IN" sz="3200" b="1" dirty="0"/>
              <a:t>1. Arduino Uno</a:t>
            </a:r>
          </a:p>
        </p:txBody>
      </p:sp>
      <p:pic>
        <p:nvPicPr>
          <p:cNvPr id="4" name="Content Placeholder 3" descr="Arduino Uno R3">
            <a:extLst>
              <a:ext uri="{FF2B5EF4-FFF2-40B4-BE49-F238E27FC236}">
                <a16:creationId xmlns:a16="http://schemas.microsoft.com/office/drawing/2014/main" id="{2C64602D-ACDF-48F0-9D23-C0A8E9E2F80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071" y="2114758"/>
            <a:ext cx="4757530" cy="3490912"/>
          </a:xfrm>
          <a:prstGeom prst="rect">
            <a:avLst/>
          </a:prstGeom>
          <a:noFill/>
          <a:ln>
            <a:solidFill>
              <a:schemeClr val="tx1"/>
            </a:solidFill>
          </a:ln>
        </p:spPr>
      </p:pic>
      <p:sp>
        <p:nvSpPr>
          <p:cNvPr id="6" name="TextBox 5">
            <a:extLst>
              <a:ext uri="{FF2B5EF4-FFF2-40B4-BE49-F238E27FC236}">
                <a16:creationId xmlns:a16="http://schemas.microsoft.com/office/drawing/2014/main" id="{821375D5-4DC8-4331-87BF-A16D9D5B70F9}"/>
              </a:ext>
            </a:extLst>
          </p:cNvPr>
          <p:cNvSpPr txBox="1"/>
          <p:nvPr/>
        </p:nvSpPr>
        <p:spPr>
          <a:xfrm>
            <a:off x="7116417" y="695761"/>
            <a:ext cx="4333461" cy="584775"/>
          </a:xfrm>
          <a:prstGeom prst="rect">
            <a:avLst/>
          </a:prstGeom>
          <a:noFill/>
        </p:spPr>
        <p:txBody>
          <a:bodyPr wrap="square" rtlCol="0">
            <a:spAutoFit/>
          </a:bodyPr>
          <a:lstStyle/>
          <a:p>
            <a:r>
              <a:rPr lang="en-US" sz="3200" dirty="0"/>
              <a:t>2.Motor Driver (L293D)</a:t>
            </a:r>
            <a:endParaRPr lang="en-IN" sz="3200" dirty="0"/>
          </a:p>
        </p:txBody>
      </p:sp>
      <p:pic>
        <p:nvPicPr>
          <p:cNvPr id="4098" name="Picture 2" descr="L293D Motor Driver Module for arduino L293D Expansion Board">
            <a:extLst>
              <a:ext uri="{FF2B5EF4-FFF2-40B4-BE49-F238E27FC236}">
                <a16:creationId xmlns:a16="http://schemas.microsoft.com/office/drawing/2014/main" id="{1E56C407-134C-47FF-9856-3668BDDD2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416" y="2133600"/>
            <a:ext cx="4237383" cy="347207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528370-7E41-43F9-8A40-F5C1B3ED087B}"/>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9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F1CD-87C1-42F7-A5ED-503DAAD1B45C}"/>
              </a:ext>
            </a:extLst>
          </p:cNvPr>
          <p:cNvSpPr>
            <a:spLocks noGrp="1"/>
          </p:cNvSpPr>
          <p:nvPr>
            <p:ph type="title"/>
          </p:nvPr>
        </p:nvSpPr>
        <p:spPr>
          <a:xfrm>
            <a:off x="424071" y="298864"/>
            <a:ext cx="10929729" cy="1325563"/>
          </a:xfrm>
        </p:spPr>
        <p:txBody>
          <a:bodyPr>
            <a:normAutofit/>
          </a:bodyPr>
          <a:lstStyle/>
          <a:p>
            <a:r>
              <a:rPr lang="en-US" sz="3200" dirty="0"/>
              <a:t>3. HC-05 Bluetooth</a:t>
            </a:r>
            <a:r>
              <a:rPr lang="en-US" sz="3200" b="1" dirty="0"/>
              <a:t> </a:t>
            </a:r>
            <a:r>
              <a:rPr lang="en-US" sz="3200" dirty="0"/>
              <a:t>Module</a:t>
            </a:r>
            <a:r>
              <a:rPr lang="en-US" sz="3200" b="1" dirty="0"/>
              <a:t>:</a:t>
            </a:r>
            <a:endParaRPr lang="en-IN" sz="3200" b="1" dirty="0"/>
          </a:p>
        </p:txBody>
      </p:sp>
      <p:sp>
        <p:nvSpPr>
          <p:cNvPr id="6" name="TextBox 5">
            <a:extLst>
              <a:ext uri="{FF2B5EF4-FFF2-40B4-BE49-F238E27FC236}">
                <a16:creationId xmlns:a16="http://schemas.microsoft.com/office/drawing/2014/main" id="{821375D5-4DC8-4331-87BF-A16D9D5B70F9}"/>
              </a:ext>
            </a:extLst>
          </p:cNvPr>
          <p:cNvSpPr txBox="1"/>
          <p:nvPr/>
        </p:nvSpPr>
        <p:spPr>
          <a:xfrm>
            <a:off x="6520073" y="547209"/>
            <a:ext cx="5247856" cy="1077218"/>
          </a:xfrm>
          <a:prstGeom prst="rect">
            <a:avLst/>
          </a:prstGeom>
          <a:noFill/>
        </p:spPr>
        <p:txBody>
          <a:bodyPr wrap="square" rtlCol="0">
            <a:spAutoFit/>
          </a:bodyPr>
          <a:lstStyle/>
          <a:p>
            <a:r>
              <a:rPr lang="en-IN" sz="3200" dirty="0">
                <a:latin typeface="+mj-lt"/>
              </a:rPr>
              <a:t>4. </a:t>
            </a:r>
            <a:r>
              <a:rPr lang="en-US" sz="3200" dirty="0">
                <a:latin typeface="+mj-lt"/>
              </a:rPr>
              <a:t>HC-SR04 Ultrasonic Sensor</a:t>
            </a:r>
            <a:br>
              <a:rPr lang="en-IN" sz="3200" dirty="0"/>
            </a:br>
            <a:endParaRPr lang="en-IN" sz="3200" dirty="0"/>
          </a:p>
        </p:txBody>
      </p:sp>
      <p:cxnSp>
        <p:nvCxnSpPr>
          <p:cNvPr id="8" name="Straight Connector 7">
            <a:extLst>
              <a:ext uri="{FF2B5EF4-FFF2-40B4-BE49-F238E27FC236}">
                <a16:creationId xmlns:a16="http://schemas.microsoft.com/office/drawing/2014/main" id="{A0528370-7E41-43F9-8A40-F5C1B3ED087B}"/>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descr="HC-05 Bluetooth Module">
            <a:extLst>
              <a:ext uri="{FF2B5EF4-FFF2-40B4-BE49-F238E27FC236}">
                <a16:creationId xmlns:a16="http://schemas.microsoft.com/office/drawing/2014/main" id="{A67BB969-CECB-440B-A859-E6BB2CAAD4A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24071" y="2114755"/>
            <a:ext cx="5247859" cy="3610184"/>
          </a:xfrm>
          <a:prstGeom prst="rect">
            <a:avLst/>
          </a:prstGeom>
          <a:noFill/>
          <a:ln>
            <a:solidFill>
              <a:schemeClr val="tx1"/>
            </a:solidFill>
          </a:ln>
        </p:spPr>
      </p:pic>
      <p:pic>
        <p:nvPicPr>
          <p:cNvPr id="11" name="Picture 2" descr="HC SR04 Ultrasonic Module For Arduino, Industrial Ultrasonic ...">
            <a:extLst>
              <a:ext uri="{FF2B5EF4-FFF2-40B4-BE49-F238E27FC236}">
                <a16:creationId xmlns:a16="http://schemas.microsoft.com/office/drawing/2014/main" id="{C2586FF0-A8E8-44B2-AEA1-98C6ABE2134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20072" y="2114754"/>
            <a:ext cx="5313307" cy="3199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60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F1CD-87C1-42F7-A5ED-503DAAD1B45C}"/>
              </a:ext>
            </a:extLst>
          </p:cNvPr>
          <p:cNvSpPr>
            <a:spLocks noGrp="1"/>
          </p:cNvSpPr>
          <p:nvPr>
            <p:ph type="title"/>
          </p:nvPr>
        </p:nvSpPr>
        <p:spPr>
          <a:xfrm>
            <a:off x="838200" y="325368"/>
            <a:ext cx="10515600" cy="1325563"/>
          </a:xfrm>
        </p:spPr>
        <p:txBody>
          <a:bodyPr>
            <a:normAutofit/>
          </a:bodyPr>
          <a:lstStyle/>
          <a:p>
            <a:r>
              <a:rPr lang="en-IN" sz="3200" dirty="0"/>
              <a:t>5. </a:t>
            </a:r>
            <a:r>
              <a:rPr lang="en-US" sz="3200" dirty="0"/>
              <a:t>Servo motor SG90:</a:t>
            </a:r>
            <a:endParaRPr lang="en-IN" sz="3200" dirty="0"/>
          </a:p>
        </p:txBody>
      </p:sp>
      <p:sp>
        <p:nvSpPr>
          <p:cNvPr id="6" name="TextBox 5">
            <a:extLst>
              <a:ext uri="{FF2B5EF4-FFF2-40B4-BE49-F238E27FC236}">
                <a16:creationId xmlns:a16="http://schemas.microsoft.com/office/drawing/2014/main" id="{821375D5-4DC8-4331-87BF-A16D9D5B70F9}"/>
              </a:ext>
            </a:extLst>
          </p:cNvPr>
          <p:cNvSpPr txBox="1"/>
          <p:nvPr/>
        </p:nvSpPr>
        <p:spPr>
          <a:xfrm>
            <a:off x="6798365" y="695761"/>
            <a:ext cx="4651513" cy="584775"/>
          </a:xfrm>
          <a:prstGeom prst="rect">
            <a:avLst/>
          </a:prstGeom>
          <a:noFill/>
        </p:spPr>
        <p:txBody>
          <a:bodyPr wrap="square" rtlCol="0">
            <a:spAutoFit/>
          </a:bodyPr>
          <a:lstStyle/>
          <a:p>
            <a:r>
              <a:rPr lang="en-US" sz="3200" dirty="0">
                <a:latin typeface="+mj-lt"/>
              </a:rPr>
              <a:t>6. DC Motors and Wheels</a:t>
            </a:r>
            <a:endParaRPr lang="en-IN" sz="3200" dirty="0">
              <a:latin typeface="+mj-lt"/>
            </a:endParaRPr>
          </a:p>
        </p:txBody>
      </p:sp>
      <p:cxnSp>
        <p:nvCxnSpPr>
          <p:cNvPr id="8" name="Straight Connector 7">
            <a:extLst>
              <a:ext uri="{FF2B5EF4-FFF2-40B4-BE49-F238E27FC236}">
                <a16:creationId xmlns:a16="http://schemas.microsoft.com/office/drawing/2014/main" id="{A0528370-7E41-43F9-8A40-F5C1B3ED087B}"/>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Content Placeholder 3" descr="The SG90 micro servo motor. In the background is a rotary angle sensor module and a potentiometer. Both can be used to control the servo motor.">
            <a:hlinkClick r:id="rId2"/>
            <a:extLst>
              <a:ext uri="{FF2B5EF4-FFF2-40B4-BE49-F238E27FC236}">
                <a16:creationId xmlns:a16="http://schemas.microsoft.com/office/drawing/2014/main" id="{59D4D21C-D02F-4E30-904F-B5679E642745}"/>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987826"/>
            <a:ext cx="5012634" cy="3498574"/>
          </a:xfrm>
          <a:prstGeom prst="rect">
            <a:avLst/>
          </a:prstGeom>
          <a:noFill/>
          <a:ln>
            <a:solidFill>
              <a:schemeClr val="tx1"/>
            </a:solidFill>
          </a:ln>
        </p:spPr>
      </p:pic>
      <p:pic>
        <p:nvPicPr>
          <p:cNvPr id="5122" name="Picture 2" descr="XCSOURCE 2 sets DC Gear Motor and Tire Wheel for DC 3V-6V Arduino ...">
            <a:extLst>
              <a:ext uri="{FF2B5EF4-FFF2-40B4-BE49-F238E27FC236}">
                <a16:creationId xmlns:a16="http://schemas.microsoft.com/office/drawing/2014/main" id="{47E2E48D-4BE2-4227-9F0B-0E65FFEA2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957" y="1752131"/>
            <a:ext cx="3323774" cy="442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54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F1CD-87C1-42F7-A5ED-503DAAD1B45C}"/>
              </a:ext>
            </a:extLst>
          </p:cNvPr>
          <p:cNvSpPr>
            <a:spLocks noGrp="1"/>
          </p:cNvSpPr>
          <p:nvPr>
            <p:ph type="title"/>
          </p:nvPr>
        </p:nvSpPr>
        <p:spPr>
          <a:xfrm>
            <a:off x="424071" y="298864"/>
            <a:ext cx="10929729" cy="1325563"/>
          </a:xfrm>
        </p:spPr>
        <p:txBody>
          <a:bodyPr>
            <a:normAutofit/>
          </a:bodyPr>
          <a:lstStyle/>
          <a:p>
            <a:r>
              <a:rPr lang="en-US" sz="3200" dirty="0"/>
              <a:t>7. 9V Batteries</a:t>
            </a:r>
            <a:r>
              <a:rPr lang="en-US" sz="3200" b="1" dirty="0"/>
              <a:t>:</a:t>
            </a:r>
            <a:endParaRPr lang="en-IN" sz="3200" b="1" dirty="0"/>
          </a:p>
        </p:txBody>
      </p:sp>
      <p:sp>
        <p:nvSpPr>
          <p:cNvPr id="6" name="TextBox 5">
            <a:extLst>
              <a:ext uri="{FF2B5EF4-FFF2-40B4-BE49-F238E27FC236}">
                <a16:creationId xmlns:a16="http://schemas.microsoft.com/office/drawing/2014/main" id="{821375D5-4DC8-4331-87BF-A16D9D5B70F9}"/>
              </a:ext>
            </a:extLst>
          </p:cNvPr>
          <p:cNvSpPr txBox="1"/>
          <p:nvPr/>
        </p:nvSpPr>
        <p:spPr>
          <a:xfrm>
            <a:off x="6520073" y="547209"/>
            <a:ext cx="5247856" cy="1077218"/>
          </a:xfrm>
          <a:prstGeom prst="rect">
            <a:avLst/>
          </a:prstGeom>
          <a:noFill/>
        </p:spPr>
        <p:txBody>
          <a:bodyPr wrap="square" rtlCol="0">
            <a:spAutoFit/>
          </a:bodyPr>
          <a:lstStyle/>
          <a:p>
            <a:r>
              <a:rPr lang="en-IN" sz="3200" dirty="0">
                <a:latin typeface="+mj-lt"/>
              </a:rPr>
              <a:t>8. Android System :</a:t>
            </a:r>
            <a:br>
              <a:rPr lang="en-IN" sz="3200" dirty="0"/>
            </a:br>
            <a:endParaRPr lang="en-IN" sz="3200" dirty="0"/>
          </a:p>
        </p:txBody>
      </p:sp>
      <p:cxnSp>
        <p:nvCxnSpPr>
          <p:cNvPr id="8" name="Straight Connector 7">
            <a:extLst>
              <a:ext uri="{FF2B5EF4-FFF2-40B4-BE49-F238E27FC236}">
                <a16:creationId xmlns:a16="http://schemas.microsoft.com/office/drawing/2014/main" id="{A0528370-7E41-43F9-8A40-F5C1B3ED087B}"/>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9v Battery 6f22 6lr61 Alkaline Primary Battery - Buy 6f22 6lr61 9v ...">
            <a:extLst>
              <a:ext uri="{FF2B5EF4-FFF2-40B4-BE49-F238E27FC236}">
                <a16:creationId xmlns:a16="http://schemas.microsoft.com/office/drawing/2014/main" id="{BF666B75-FA8D-49A8-B0E4-61965B565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6" y="1201163"/>
            <a:ext cx="4755667" cy="445567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ow to manage specific permission for your apps on an Android ...">
            <a:extLst>
              <a:ext uri="{FF2B5EF4-FFF2-40B4-BE49-F238E27FC236}">
                <a16:creationId xmlns:a16="http://schemas.microsoft.com/office/drawing/2014/main" id="{5A7D30C2-A9B9-489A-A208-412D090D2E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829" t="7110" r="31958" b="9324"/>
          <a:stretch/>
        </p:blipFill>
        <p:spPr bwMode="auto">
          <a:xfrm>
            <a:off x="7924800" y="1749288"/>
            <a:ext cx="1948070" cy="379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79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8495-E665-4F19-8A53-B6CC56AD2228}"/>
              </a:ext>
            </a:extLst>
          </p:cNvPr>
          <p:cNvSpPr>
            <a:spLocks noGrp="1"/>
          </p:cNvSpPr>
          <p:nvPr>
            <p:ph type="title"/>
          </p:nvPr>
        </p:nvSpPr>
        <p:spPr/>
        <p:txBody>
          <a:bodyPr>
            <a:normAutofit/>
          </a:bodyPr>
          <a:lstStyle/>
          <a:p>
            <a:r>
              <a:rPr lang="en-IN" sz="2800" b="1" dirty="0"/>
              <a:t>Circuit Diagram :</a:t>
            </a:r>
          </a:p>
        </p:txBody>
      </p:sp>
      <p:pic>
        <p:nvPicPr>
          <p:cNvPr id="4" name="Content Placeholder 3">
            <a:extLst>
              <a:ext uri="{FF2B5EF4-FFF2-40B4-BE49-F238E27FC236}">
                <a16:creationId xmlns:a16="http://schemas.microsoft.com/office/drawing/2014/main" id="{7A0F05D6-B45E-44B0-A3BF-748B8E8ADD7D}"/>
              </a:ext>
            </a:extLst>
          </p:cNvPr>
          <p:cNvPicPr>
            <a:picLocks noGrp="1"/>
          </p:cNvPicPr>
          <p:nvPr>
            <p:ph idx="1"/>
          </p:nvPr>
        </p:nvPicPr>
        <p:blipFill>
          <a:blip r:embed="rId2">
            <a:extLst>
              <a:ext uri="{28A0092B-C50C-407E-A947-70E740481C1C}">
                <a14:useLocalDpi xmlns:a14="http://schemas.microsoft.com/office/drawing/2010/main" val="0"/>
              </a:ext>
            </a:extLst>
          </a:blip>
          <a:srcRect l="9822" r="6736"/>
          <a:stretch>
            <a:fillRect/>
          </a:stretch>
        </p:blipFill>
        <p:spPr bwMode="auto">
          <a:xfrm>
            <a:off x="1711462" y="1484243"/>
            <a:ext cx="8769076" cy="4850296"/>
          </a:xfrm>
          <a:prstGeom prst="rect">
            <a:avLst/>
          </a:prstGeom>
          <a:noFill/>
          <a:ln>
            <a:solidFill>
              <a:schemeClr val="tx1"/>
            </a:solidFill>
          </a:ln>
        </p:spPr>
      </p:pic>
    </p:spTree>
    <p:extLst>
      <p:ext uri="{BB962C8B-B14F-4D97-AF65-F5344CB8AC3E}">
        <p14:creationId xmlns:p14="http://schemas.microsoft.com/office/powerpoint/2010/main" val="322816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7CF-E936-48EA-B474-CAA7186D95BF}"/>
              </a:ext>
            </a:extLst>
          </p:cNvPr>
          <p:cNvSpPr>
            <a:spLocks noGrp="1"/>
          </p:cNvSpPr>
          <p:nvPr>
            <p:ph type="title"/>
          </p:nvPr>
        </p:nvSpPr>
        <p:spPr>
          <a:xfrm>
            <a:off x="480391" y="1391480"/>
            <a:ext cx="10515600" cy="5022574"/>
          </a:xfrm>
        </p:spPr>
        <p:txBody>
          <a:bodyPr>
            <a:noAutofit/>
          </a:bodyPr>
          <a:lstStyle/>
          <a:p>
            <a:r>
              <a:rPr lang="en-US" sz="2600" b="1" dirty="0"/>
              <a:t>Advantages:</a:t>
            </a:r>
            <a:br>
              <a:rPr lang="en-IN" sz="2600" dirty="0"/>
            </a:br>
            <a:r>
              <a:rPr lang="en-US" sz="2600" dirty="0"/>
              <a:t>1. The robot is small in size so can be used for spying.</a:t>
            </a:r>
            <a:br>
              <a:rPr lang="en-IN" sz="2600" dirty="0"/>
            </a:br>
            <a:r>
              <a:rPr lang="en-US" sz="2600" dirty="0"/>
              <a:t>2. With few additions and modifications, this robot   can be</a:t>
            </a:r>
            <a:r>
              <a:rPr lang="en-IN" sz="2600" dirty="0"/>
              <a:t> </a:t>
            </a:r>
            <a:r>
              <a:rPr lang="en-US" sz="2600" dirty="0"/>
              <a:t>used in the               borders for detecting and disposing hidden land mines.</a:t>
            </a:r>
            <a:br>
              <a:rPr lang="en-IN" sz="2600" dirty="0"/>
            </a:br>
            <a:r>
              <a:rPr lang="en-US" sz="2600" dirty="0"/>
              <a:t>3. The robot can be used for reconnaissance or surveillance.</a:t>
            </a:r>
            <a:br>
              <a:rPr lang="en-US" sz="2600" dirty="0"/>
            </a:br>
            <a:br>
              <a:rPr lang="en-US" sz="2600" dirty="0"/>
            </a:br>
            <a:r>
              <a:rPr lang="en-US" sz="2600" b="1" dirty="0"/>
              <a:t>Applications:</a:t>
            </a:r>
            <a:br>
              <a:rPr lang="en-IN" sz="2600" b="1" dirty="0"/>
            </a:br>
            <a:r>
              <a:rPr lang="en-US" sz="2600" dirty="0"/>
              <a:t>1.Low range Mobile Surveillance Devices</a:t>
            </a:r>
            <a:br>
              <a:rPr lang="en-IN" sz="2600" dirty="0"/>
            </a:br>
            <a:r>
              <a:rPr lang="en-US" sz="2600" dirty="0"/>
              <a:t>2.Military Applications (no human intervention)</a:t>
            </a:r>
            <a:br>
              <a:rPr lang="en-IN" sz="2600" dirty="0"/>
            </a:br>
            <a:r>
              <a:rPr lang="en-US" sz="2600" dirty="0"/>
              <a:t>3.Assistive devices (like wheelchairs)</a:t>
            </a:r>
            <a:br>
              <a:rPr lang="en-IN" sz="2600" dirty="0"/>
            </a:br>
            <a:r>
              <a:rPr lang="en-US" sz="2600" dirty="0"/>
              <a:t>4.Home automation</a:t>
            </a:r>
            <a:br>
              <a:rPr lang="en-US" sz="2600" dirty="0"/>
            </a:br>
            <a:br>
              <a:rPr lang="en-US" sz="2600" dirty="0"/>
            </a:br>
            <a:r>
              <a:rPr lang="en-US" sz="2600" b="1" dirty="0"/>
              <a:t>Future Development:</a:t>
            </a:r>
            <a:br>
              <a:rPr lang="en-IN" sz="2600" dirty="0"/>
            </a:br>
            <a:r>
              <a:rPr lang="en-US" sz="2600" dirty="0"/>
              <a:t>1. We can interface sensors to this robot so that it can monitor some parameters.</a:t>
            </a:r>
            <a:br>
              <a:rPr lang="en-IN" sz="2600" dirty="0"/>
            </a:br>
            <a:r>
              <a:rPr lang="en-US" sz="2600" dirty="0"/>
              <a:t>2. We can add wireless camera to this robot.</a:t>
            </a:r>
            <a:br>
              <a:rPr lang="en-IN" sz="2600" dirty="0"/>
            </a:br>
            <a:br>
              <a:rPr lang="en-IN" sz="2800" dirty="0"/>
            </a:br>
            <a:br>
              <a:rPr lang="en-IN" sz="2800" dirty="0"/>
            </a:br>
            <a:endParaRPr lang="en-IN" sz="2800" dirty="0"/>
          </a:p>
        </p:txBody>
      </p:sp>
    </p:spTree>
    <p:extLst>
      <p:ext uri="{BB962C8B-B14F-4D97-AF65-F5344CB8AC3E}">
        <p14:creationId xmlns:p14="http://schemas.microsoft.com/office/powerpoint/2010/main" val="58818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ACFC-9A8E-449F-A904-802940A61ACF}"/>
              </a:ext>
            </a:extLst>
          </p:cNvPr>
          <p:cNvSpPr>
            <a:spLocks noGrp="1"/>
          </p:cNvSpPr>
          <p:nvPr>
            <p:ph type="title"/>
          </p:nvPr>
        </p:nvSpPr>
        <p:spPr>
          <a:xfrm>
            <a:off x="4675532" y="2246934"/>
            <a:ext cx="2840935" cy="1325563"/>
          </a:xfrm>
        </p:spPr>
        <p:txBody>
          <a:bodyPr/>
          <a:lstStyle/>
          <a:p>
            <a:r>
              <a:rPr lang="en-IN" dirty="0"/>
              <a:t>Thank you !</a:t>
            </a:r>
          </a:p>
        </p:txBody>
      </p:sp>
    </p:spTree>
    <p:extLst>
      <p:ext uri="{BB962C8B-B14F-4D97-AF65-F5344CB8AC3E}">
        <p14:creationId xmlns:p14="http://schemas.microsoft.com/office/powerpoint/2010/main" val="168708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Voice Controlled Robot</vt:lpstr>
      <vt:lpstr>Block Diagram :</vt:lpstr>
      <vt:lpstr>1. Arduino Uno</vt:lpstr>
      <vt:lpstr>3. HC-05 Bluetooth Module:</vt:lpstr>
      <vt:lpstr>5. Servo motor SG90:</vt:lpstr>
      <vt:lpstr>7. 9V Batteries:</vt:lpstr>
      <vt:lpstr>Circuit Diagram :</vt:lpstr>
      <vt:lpstr>Advantages: 1. The robot is small in size so can be used for spying. 2. With few additions and modifications, this robot   can be used in the               borders for detecting and disposing hidden land mines. 3. The robot can be used for reconnaissance or surveillance.  Applications: 1.Low range Mobile Surveillance Devices 2.Military Applications (no human intervention) 3.Assistive devices (like wheelchairs) 4.Home automation  Future Development: 1. We can interface sensors to this robot so that it can monitor some parameters. 2. We can add wireless camera to this robot.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Controlled Robot</dc:title>
  <dc:creator>Jui Paranjape</dc:creator>
  <cp:lastModifiedBy>Jui Paranjape</cp:lastModifiedBy>
  <cp:revision>11</cp:revision>
  <dcterms:created xsi:type="dcterms:W3CDTF">2020-06-05T09:40:43Z</dcterms:created>
  <dcterms:modified xsi:type="dcterms:W3CDTF">2020-06-05T15:31:12Z</dcterms:modified>
</cp:coreProperties>
</file>