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08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45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4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574" y="967409"/>
            <a:ext cx="11860696" cy="58905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II. DINAMICA DE GRUPOS DE TRABAJO</a:t>
            </a:r>
            <a:br>
              <a:rPr lang="es-MX" sz="4400" dirty="0"/>
            </a:br>
            <a:r>
              <a:rPr lang="es-MX" sz="4000" dirty="0"/>
              <a:t>EQUIPO 3:</a:t>
            </a:r>
            <a:br>
              <a:rPr lang="es-MX" sz="4400" dirty="0"/>
            </a:br>
            <a:r>
              <a:rPr lang="es-MX" sz="3600" dirty="0"/>
              <a:t>Diana Laura Barrón García</a:t>
            </a:r>
            <a:br>
              <a:rPr lang="es-MX" sz="3600" dirty="0"/>
            </a:br>
            <a:r>
              <a:rPr lang="es-MX" sz="3600" dirty="0"/>
              <a:t>Josué García </a:t>
            </a:r>
            <a:r>
              <a:rPr lang="es-MX" sz="3600" dirty="0" err="1"/>
              <a:t>Celedon</a:t>
            </a:r>
            <a:br>
              <a:rPr lang="es-MX" sz="3600" dirty="0"/>
            </a:br>
            <a:r>
              <a:rPr lang="es-MX" sz="3600" dirty="0"/>
              <a:t>José Alberto Hernández Laurel</a:t>
            </a:r>
            <a:br>
              <a:rPr lang="es-MX" sz="3600" dirty="0"/>
            </a:br>
            <a:r>
              <a:rPr lang="es-MX" sz="3600" dirty="0"/>
              <a:t>José Erick Mendoza Estrada</a:t>
            </a:r>
            <a:endParaRPr lang="es-MX" dirty="0"/>
          </a:p>
        </p:txBody>
      </p:sp>
      <p:pic>
        <p:nvPicPr>
          <p:cNvPr id="4" name="Imagen 3" descr="C:\Users\YAYHI\Pictures\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29" y="324471"/>
            <a:ext cx="3258301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YAYHI\Pictures\tic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68" y="324471"/>
            <a:ext cx="2800350" cy="1419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4041913" y="967409"/>
            <a:ext cx="508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FORMACIÓN SOCIOCULTURAL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60" y="3193774"/>
            <a:ext cx="3162014" cy="3432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05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24128" y="471509"/>
            <a:ext cx="920655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Características del grupo</a:t>
            </a:r>
            <a:endParaRPr lang="es-MX" dirty="0"/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1024128" y="2257506"/>
            <a:ext cx="4389120" cy="3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MX" b="1"/>
              <a:t>1. La Estructura</a:t>
            </a:r>
          </a:p>
          <a:p>
            <a:pPr marL="285750" indent="-285750"/>
            <a:r>
              <a:rPr lang="es-MX" b="1"/>
              <a:t>2. La Jerarquía de Status</a:t>
            </a:r>
          </a:p>
          <a:p>
            <a:pPr marL="285750" indent="-285750"/>
            <a:r>
              <a:rPr lang="es-MX"/>
              <a:t>3</a:t>
            </a:r>
            <a:r>
              <a:rPr lang="es-MX" b="1"/>
              <a:t>. Los roles</a:t>
            </a:r>
          </a:p>
          <a:p>
            <a:pPr marL="285750" indent="-285750"/>
            <a:r>
              <a:rPr lang="es-MX" b="1"/>
              <a:t>4. Las Normas</a:t>
            </a:r>
          </a:p>
          <a:p>
            <a:pPr marL="285750" indent="-285750"/>
            <a:r>
              <a:rPr lang="es-MX" b="1"/>
              <a:t>5. El Liderazgo</a:t>
            </a:r>
          </a:p>
          <a:p>
            <a:pPr marL="285750" indent="-285750"/>
            <a:r>
              <a:rPr lang="es-MX" b="1"/>
              <a:t>6. La Cohesión</a:t>
            </a:r>
          </a:p>
          <a:p>
            <a:pPr marL="285750" indent="-285750"/>
            <a:r>
              <a:rPr lang="es-MX" b="1"/>
              <a:t>7. El Conflicto Intergrupal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27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24128" y="0"/>
            <a:ext cx="5217646" cy="1961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Características esenciales de un grupo de trabajo</a:t>
            </a:r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1024128" y="2257506"/>
            <a:ext cx="4389120" cy="3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MX" b="1"/>
              <a:t>1. Composición del grupo</a:t>
            </a:r>
            <a:endParaRPr lang="es-MX"/>
          </a:p>
          <a:p>
            <a:pPr marL="285750" indent="-285750"/>
            <a:r>
              <a:rPr lang="es-MX" b="1"/>
              <a:t>2. Normas</a:t>
            </a:r>
            <a:endParaRPr lang="es-MX"/>
          </a:p>
          <a:p>
            <a:pPr marL="285750" indent="-285750"/>
            <a:r>
              <a:rPr lang="es-MX" b="1"/>
              <a:t>3. Funciones</a:t>
            </a:r>
          </a:p>
          <a:p>
            <a:pPr marL="285750" indent="-285750"/>
            <a:r>
              <a:rPr lang="es-MX" b="1"/>
              <a:t>4. Estado</a:t>
            </a:r>
            <a:endParaRPr lang="es-MX"/>
          </a:p>
          <a:p>
            <a:pPr marL="285750" indent="-285750"/>
            <a:r>
              <a:rPr lang="es-MX" b="1"/>
              <a:t>5. Cohesión</a:t>
            </a:r>
            <a:endParaRPr lang="es-MX"/>
          </a:p>
          <a:p>
            <a:pPr marL="285750" indent="-285750"/>
            <a:r>
              <a:rPr lang="es-MX" b="1"/>
              <a:t>6. Colaborar</a:t>
            </a:r>
          </a:p>
          <a:p>
            <a:pPr marL="285750" indent="-285750"/>
            <a:r>
              <a:rPr lang="es-MX" b="1"/>
              <a:t>7. Contribuir</a:t>
            </a:r>
          </a:p>
          <a:p>
            <a:pPr marL="285750" indent="-285750"/>
            <a:r>
              <a:rPr lang="es-MX" b="1"/>
              <a:t>8. Aportar</a:t>
            </a:r>
          </a:p>
          <a:p>
            <a:pPr marL="285750" indent="-285750"/>
            <a:r>
              <a:rPr lang="es-MX" b="1"/>
              <a:t>9. Competir</a:t>
            </a:r>
          </a:p>
          <a:p>
            <a:pPr marL="285750" indent="-285750"/>
            <a:r>
              <a:rPr lang="es-MX" b="1"/>
              <a:t>10. Conciliar</a:t>
            </a:r>
            <a:endParaRPr lang="es-MX"/>
          </a:p>
          <a:p>
            <a:pPr marL="285750" indent="-28575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09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6499" y="410816"/>
            <a:ext cx="11221676" cy="3422373"/>
          </a:xfrm>
        </p:spPr>
        <p:txBody>
          <a:bodyPr>
            <a:normAutofit/>
          </a:bodyPr>
          <a:lstStyle/>
          <a:p>
            <a:r>
              <a:rPr lang="es-MX" sz="6000" b="1" i="1" dirty="0"/>
              <a:t>TIPOS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79587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348" y="821633"/>
            <a:ext cx="10335635" cy="877957"/>
          </a:xfrm>
        </p:spPr>
        <p:txBody>
          <a:bodyPr>
            <a:normAutofit/>
          </a:bodyPr>
          <a:lstStyle/>
          <a:p>
            <a:r>
              <a:rPr lang="es-MX" sz="4800" dirty="0"/>
              <a:t>COMUNICACIÓN HORIZONTAL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2359" y="2469079"/>
            <a:ext cx="9418320" cy="2686879"/>
          </a:xfrm>
        </p:spPr>
        <p:txBody>
          <a:bodyPr>
            <a:normAutofit/>
          </a:bodyPr>
          <a:lstStyle/>
          <a:p>
            <a:r>
              <a:rPr lang="es-MX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 función </a:t>
            </a:r>
          </a:p>
          <a:p>
            <a:r>
              <a:rPr lang="es-MX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la de suministrar apoyo emotivo y social entre los trabajadores, al igual que coordinar las tareas para la plantilla, de modo que estén organizadas y sean coherentes unas con otras.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5367129" y="5925447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PERTENECE A: Comunicación Informal</a:t>
            </a:r>
          </a:p>
        </p:txBody>
      </p:sp>
    </p:spTree>
    <p:extLst>
      <p:ext uri="{BB962C8B-B14F-4D97-AF65-F5344CB8AC3E}">
        <p14:creationId xmlns:p14="http://schemas.microsoft.com/office/powerpoint/2010/main" val="315363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1785" y="424070"/>
            <a:ext cx="9418320" cy="838200"/>
          </a:xfrm>
        </p:spPr>
        <p:txBody>
          <a:bodyPr>
            <a:normAutofit/>
          </a:bodyPr>
          <a:lstStyle/>
          <a:p>
            <a:r>
              <a:rPr lang="es-MX" sz="4800" dirty="0"/>
              <a:t>COMUNICACIÓN VERTICAL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104" y="1646582"/>
            <a:ext cx="10906539" cy="1691640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da entre las diferentes posiciones de la jerarquía empresarial, es decir de trabajadores a superiores y viceversa. </a:t>
            </a:r>
          </a:p>
        </p:txBody>
      </p:sp>
      <p:sp>
        <p:nvSpPr>
          <p:cNvPr id="4" name="Elipse 3"/>
          <p:cNvSpPr/>
          <p:nvPr/>
        </p:nvSpPr>
        <p:spPr>
          <a:xfrm>
            <a:off x="5092148" y="3057271"/>
            <a:ext cx="2226365" cy="6771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VERTICAL</a:t>
            </a:r>
            <a:endParaRPr lang="es-MX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512364" y="3604591"/>
            <a:ext cx="768626" cy="1444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6420678" y="5049077"/>
            <a:ext cx="3384870" cy="6771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DESCENDENTES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3057938" y="5049078"/>
            <a:ext cx="2908852" cy="6771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ASCENDENTE</a:t>
            </a:r>
            <a:endParaRPr lang="es-MX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6891129" y="3722534"/>
            <a:ext cx="964095" cy="1290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011" y="940903"/>
            <a:ext cx="11102406" cy="771939"/>
          </a:xfrm>
        </p:spPr>
        <p:txBody>
          <a:bodyPr>
            <a:normAutofit/>
          </a:bodyPr>
          <a:lstStyle/>
          <a:p>
            <a:r>
              <a:rPr lang="es-MX" sz="4400" dirty="0"/>
              <a:t>COMUNICACIÓN DESCENDENTE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7802" y="2613933"/>
            <a:ext cx="10598824" cy="1691640"/>
          </a:xfrm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ella se controla la conducta de los subordinados al igual que se utiliza para regular el sistema de funcionamiento. 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86099" y="5352439"/>
            <a:ext cx="97914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- Con los subordinados Con los colegas Con los jefes</a:t>
            </a:r>
          </a:p>
          <a:p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 - Con los seguidores Con los amigos Con los lideres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645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4062" y="586408"/>
            <a:ext cx="10347033" cy="3680792"/>
          </a:xfrm>
        </p:spPr>
        <p:txBody>
          <a:bodyPr/>
          <a:lstStyle/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Gerencial: de directivos hacia los gerentes, ya que ellos van a transmitir el mensaje a una determinada área con mayor claridad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a los empleados: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Necesidades de la comunicación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Instrucción de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Retroalimentación sobre el desempeño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024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3332" y="808383"/>
            <a:ext cx="9418320" cy="838200"/>
          </a:xfrm>
        </p:spPr>
        <p:txBody>
          <a:bodyPr>
            <a:normAutofit fontScale="90000"/>
          </a:bodyPr>
          <a:lstStyle/>
          <a:p>
            <a:r>
              <a:rPr lang="es-MX" sz="4800" dirty="0"/>
              <a:t>COMUNICACIÓN ASCENDENTE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332" y="2242929"/>
            <a:ext cx="9830198" cy="3150705"/>
          </a:xfrm>
        </p:spPr>
        <p:txBody>
          <a:bodyPr>
            <a:no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PROS: “los individuos que se encuentran en los niveles más bajos de la jerarquía son a menudos los contribuyentes mejor informados para la toma de decisiones”. </a:t>
            </a:r>
            <a:r>
              <a:rPr lang="es-MX" sz="28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Barnad</a:t>
            </a:r>
            <a:endParaRPr lang="es-MX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CONTRAS: Comprobar si la comunicación descendente se ha producido y trasladado de forma eficaz y fidedigna.</a:t>
            </a:r>
          </a:p>
        </p:txBody>
      </p:sp>
    </p:spTree>
    <p:extLst>
      <p:ext uri="{BB962C8B-B14F-4D97-AF65-F5344CB8AC3E}">
        <p14:creationId xmlns:p14="http://schemas.microsoft.com/office/powerpoint/2010/main" val="222556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1785" y="652935"/>
            <a:ext cx="11208424" cy="1281883"/>
          </a:xfrm>
        </p:spPr>
        <p:txBody>
          <a:bodyPr>
            <a:noAutofit/>
          </a:bodyPr>
          <a:lstStyle/>
          <a:p>
            <a:r>
              <a:rPr lang="es-MX" sz="3600" dirty="0"/>
              <a:t>NORMAS DE LA COMUNICACIÓN ASCENDENTE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8620" y="3170583"/>
            <a:ext cx="9418320" cy="1691640"/>
          </a:xfrm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de los métodos que pueden ayudar a fomentar la comunicación ascendente dentro de una organización es el establecimiento de una política general que exprese los tipos de mensaje que se desea. 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407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4150" y="2186607"/>
            <a:ext cx="10134998" cy="3538331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empleados mantendrán informados a los supervisores directos acerca de: 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Aquellos aspectos en que el supervisor es responsable ante los niveles superiores.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Cualquier elemento en el que pueda existir desacuerdo o que pueda provocar controversia dentro de las diversas unidades o departamentos de la organización. 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27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DINAMICA DE GRUPOS DE TRABAJO</a:t>
            </a:r>
          </a:p>
        </p:txBody>
      </p:sp>
    </p:spTree>
    <p:extLst>
      <p:ext uri="{BB962C8B-B14F-4D97-AF65-F5344CB8AC3E}">
        <p14:creationId xmlns:p14="http://schemas.microsoft.com/office/powerpoint/2010/main" val="86572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8619" y="1683026"/>
            <a:ext cx="9763938" cy="36827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Los aspectos que necesitan una Asesoría del supervisor o la coordinación con otras personas o unidades.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Cualquier aspecto concerniente a recomendaciones o sugerencias tendientes a efectuar cambios, innovaciones o variaciones en las normas establecidas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382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4629" y="304800"/>
            <a:ext cx="10492806" cy="1421296"/>
          </a:xfrm>
        </p:spPr>
        <p:txBody>
          <a:bodyPr>
            <a:normAutofit/>
          </a:bodyPr>
          <a:lstStyle/>
          <a:p>
            <a:r>
              <a:rPr lang="es-MX" sz="4000" dirty="0"/>
              <a:t>PRACTICAS DE LA COMUNICACIÓN ASCENDENTE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2690192"/>
            <a:ext cx="9418320" cy="31659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LLEVAR A CABO REUNIONES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PERIODICAS CON SU PERSONAL.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MANTENGA UNA POLITICA DE PUERTAS ABIERTAS.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TRASPONGA LOS UMBRALES DE SU OFICINA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005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1124454"/>
              </p:ext>
            </p:extLst>
          </p:nvPr>
        </p:nvGraphicFramePr>
        <p:xfrm>
          <a:off x="1947863" y="463550"/>
          <a:ext cx="10243931" cy="6016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9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EJEMPLO DE COMBINACION EN LOS TIPOS DE COMUNICACIÓN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DIRECCION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ORAL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ESCRITA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VERTICAL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Descendente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Modo: Directa (cara a cara), reuniones grupales, entrevistas, teléfono, eventos, cursos.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Objetivos: información operativa, indicaciones, asesoramiento, etc.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Descendente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Medios: E-mail, mensajería electrónica,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memos, planillas, circulares, carteleras,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manuales, reportes, etc.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Objetivos: Información operativa,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indicaciones, información de base,</a:t>
                      </a:r>
                      <a:endParaRPr lang="es-ES" sz="1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asesoramiento, etc.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5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HORIZONTAL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Ascendente</a:t>
                      </a:r>
                      <a:endParaRPr lang="es-E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Modo: Directo (cara a cara), Reuniones, entrevistas, teléfono, eventos.</a:t>
                      </a:r>
                      <a:endParaRPr lang="es-E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Objetivos: responder pedido de</a:t>
                      </a:r>
                      <a:endParaRPr lang="es-E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información, sugerencias, informar sobre tarea, etc.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Ascendente</a:t>
                      </a:r>
                      <a:endParaRPr lang="es-E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Modo: E-mails, reportes, memos, circulares,</a:t>
                      </a:r>
                      <a:endParaRPr lang="es-ES" sz="10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Planillas, informes, cartas.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LATERAL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Reuniones, charlas informales, comité, conversaciones cara a cara, teléfono, “radio pasillo”.</a:t>
                      </a:r>
                      <a:endParaRPr lang="es-E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E-mails, chat, menos, circulares, reportes, copias, informes, formularios, etc.</a:t>
                      </a:r>
                      <a:endParaRPr lang="es-E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8376" y="2004391"/>
            <a:ext cx="9418320" cy="235557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sz="2900" b="1" dirty="0"/>
              <a:t>La dinámica de grupos de trabajo es una técnica que permite estudiar la creación y evolución de dichos grupos y las interacciones que se producen entre sus miembros.</a:t>
            </a:r>
          </a:p>
          <a:p>
            <a:endParaRPr lang="es-MX" sz="2900" b="1" dirty="0"/>
          </a:p>
          <a:p>
            <a:endParaRPr lang="es-MX" sz="2900" b="1" dirty="0"/>
          </a:p>
          <a:p>
            <a:pPr algn="ctr"/>
            <a:r>
              <a:rPr lang="es-MX" sz="2900" b="1" dirty="0"/>
              <a:t>psicología, educación empresas, organización.....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7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0898" y="453887"/>
            <a:ext cx="9418320" cy="5536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Según su criterio de formalidad: tiene que ver con el origen de los grupos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Grupos formales</a:t>
            </a:r>
            <a:r>
              <a:rPr lang="es-MX" sz="2400" dirty="0"/>
              <a:t>: se trata de grupos definidos y planificados para la obtención de objetivos de la organización</a:t>
            </a:r>
          </a:p>
          <a:p>
            <a:endParaRPr lang="es-MX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Grupos informales</a:t>
            </a:r>
            <a:r>
              <a:rPr lang="es-MX" sz="2400" dirty="0"/>
              <a:t>: surgen de las relaciones espontáneas entre los miembros de la organización y están orientados a la satisfacción de necesidades personales y sociales de sus componentes.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1142" y="864704"/>
            <a:ext cx="9418320" cy="5257799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/>
              <a:t>Tipos de grupos en las organizaciones:</a:t>
            </a:r>
            <a:br>
              <a:rPr lang="es-MX" sz="2400" dirty="0"/>
            </a:b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Grupos permanentes:</a:t>
            </a:r>
            <a:r>
              <a:rPr lang="es-MX" sz="2400" dirty="0"/>
              <a:t> se conciben como estables en el tiempo y se encargan de las tareas habituales de funcionamiento y mantenimiento de la organización.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Grupos temporales o creados:</a:t>
            </a:r>
            <a:r>
              <a:rPr lang="es-MX" sz="2400" dirty="0"/>
              <a:t> se conciben para realizar tareas, proyectos o actividades de carácter transitorio. El grupo tiene una duración limitada, disolviéndose una vez concluida su función.</a:t>
            </a:r>
          </a:p>
          <a:p>
            <a:r>
              <a:rPr lang="es-MX" sz="2400" b="1" dirty="0"/>
              <a:t> 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91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881" y="294861"/>
            <a:ext cx="9418320" cy="5867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Según su criterio de finalidad: tiene que ver con los objetivos de los grupos.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Producción</a:t>
            </a:r>
            <a:r>
              <a:rPr lang="es-MX" dirty="0"/>
              <a:t>: grupos cuyos integrantes realizan conjuntamente un determinado trabajo.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Solución de problemas</a:t>
            </a:r>
            <a:r>
              <a:rPr lang="es-MX" dirty="0"/>
              <a:t>: se centran en problemas particulares de la propia empresa.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Resolución de conflictos</a:t>
            </a:r>
            <a:r>
              <a:rPr lang="es-MX" dirty="0"/>
              <a:t>: orientados para afrontar situaciones de enfrentamiento.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Cambio y desarrollo organizacional</a:t>
            </a:r>
            <a:r>
              <a:rPr lang="es-MX" dirty="0"/>
              <a:t>: incluyen diferentes grupos y técnicas grupales.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882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124" y="1036982"/>
            <a:ext cx="9418320" cy="4913243"/>
          </a:xfrm>
        </p:spPr>
        <p:txBody>
          <a:bodyPr>
            <a:normAutofit/>
          </a:bodyPr>
          <a:lstStyle/>
          <a:p>
            <a:r>
              <a:rPr lang="es-MX" b="1" dirty="0"/>
              <a:t>Según el tipo de estructura: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Actividad grupal</a:t>
            </a:r>
            <a:r>
              <a:rPr lang="es-MX" dirty="0"/>
              <a:t>: grupo con tareas independientes, objetivos e incentivos grupales, relaciones estables, etc.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/>
              <a:t>Actividad individual</a:t>
            </a:r>
            <a:r>
              <a:rPr lang="es-MX" dirty="0"/>
              <a:t>: el grupo como un contexto en el que predominan la actividad y los valores individuales. Los miembros apenas tienen un vínculo entre si que compartir un espacio, una tarea, una especialidad profesional o estar a las órdenes de un mismo jefe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8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7646" y="2839279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CARACTERÍSTICAS DE LOS GRUPOS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2626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4637" y="2242930"/>
            <a:ext cx="9418320" cy="1691640"/>
          </a:xfrm>
        </p:spPr>
        <p:txBody>
          <a:bodyPr/>
          <a:lstStyle/>
          <a:p>
            <a:pPr algn="ctr"/>
            <a:r>
              <a:rPr lang="es-MX" sz="2000" b="1" dirty="0"/>
              <a:t>Los grupos a medida que evolucionan empiezan a mostrar ciertas características: estructura, jerarquías, papeles, normas, liderazgo, cohesión y conflicto.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13650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885</Words>
  <Application>Microsoft Office PowerPoint</Application>
  <PresentationFormat>Panorámica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Century Schoolbook</vt:lpstr>
      <vt:lpstr>Times New Roman</vt:lpstr>
      <vt:lpstr>Wingdings</vt:lpstr>
      <vt:lpstr>Wingdings 2</vt:lpstr>
      <vt:lpstr>View</vt:lpstr>
      <vt:lpstr>UNIDAD II. DINAMICA DE GRUPOS DE TRABAJO EQUIPO 3: Diana Laura Barrón García Josué García Celedon José Alberto Hernández Laurel José Erick Mendoza Estrada</vt:lpstr>
      <vt:lpstr>DINAMICA DE GRUPOS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COMUNICACIÓN</vt:lpstr>
      <vt:lpstr>COMUNICACIÓN HORIZONTAL</vt:lpstr>
      <vt:lpstr>COMUNICACIÓN VERTICAL</vt:lpstr>
      <vt:lpstr>COMUNICACIÓN DESCENDENTE</vt:lpstr>
      <vt:lpstr>Presentación de PowerPoint</vt:lpstr>
      <vt:lpstr>COMUNICACIÓN ASCENDENTE</vt:lpstr>
      <vt:lpstr>NORMAS DE LA COMUNICACIÓN ASCENDENTE</vt:lpstr>
      <vt:lpstr>Presentación de PowerPoint</vt:lpstr>
      <vt:lpstr>Presentación de PowerPoint</vt:lpstr>
      <vt:lpstr>PRACTICAS DE LA COMUNICACIÓN ASCENDENTE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II. DINAMICA DE GRUPOS DE TRABAJO EQUIPO 3: Diana Laura Barrón García Josué García Celedón José Alberto Hernández Laurel José Erick Mendoza Estrada</dc:title>
  <dc:creator>sny</dc:creator>
  <cp:lastModifiedBy>Erick Mendoza</cp:lastModifiedBy>
  <cp:revision>11</cp:revision>
  <dcterms:created xsi:type="dcterms:W3CDTF">2016-02-28T20:56:13Z</dcterms:created>
  <dcterms:modified xsi:type="dcterms:W3CDTF">2016-03-01T17:46:36Z</dcterms:modified>
</cp:coreProperties>
</file>