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3"/>
  </p:notesMasterIdLst>
  <p:handoutMasterIdLst>
    <p:handoutMasterId r:id="rId54"/>
  </p:handoutMasterIdLst>
  <p:sldIdLst>
    <p:sldId id="1454" r:id="rId8"/>
    <p:sldId id="1616" r:id="rId9"/>
    <p:sldId id="637" r:id="rId10"/>
    <p:sldId id="1626" r:id="rId11"/>
    <p:sldId id="1267" r:id="rId12"/>
    <p:sldId id="1628" r:id="rId13"/>
    <p:sldId id="1268" r:id="rId14"/>
    <p:sldId id="1269" r:id="rId15"/>
    <p:sldId id="1270" r:id="rId16"/>
    <p:sldId id="1271" r:id="rId17"/>
    <p:sldId id="1272" r:id="rId18"/>
    <p:sldId id="1273" r:id="rId19"/>
    <p:sldId id="1274" r:id="rId20"/>
    <p:sldId id="1275" r:id="rId21"/>
    <p:sldId id="1277" r:id="rId22"/>
    <p:sldId id="1278" r:id="rId23"/>
    <p:sldId id="1627" r:id="rId24"/>
    <p:sldId id="1283" r:id="rId25"/>
    <p:sldId id="1640" r:id="rId26"/>
    <p:sldId id="1284" r:id="rId27"/>
    <p:sldId id="1285" r:id="rId28"/>
    <p:sldId id="1288" r:id="rId29"/>
    <p:sldId id="1286" r:id="rId30"/>
    <p:sldId id="1287" r:id="rId31"/>
    <p:sldId id="1629" r:id="rId32"/>
    <p:sldId id="1642" r:id="rId33"/>
    <p:sldId id="1630" r:id="rId34"/>
    <p:sldId id="1634" r:id="rId35"/>
    <p:sldId id="1635" r:id="rId36"/>
    <p:sldId id="1636" r:id="rId37"/>
    <p:sldId id="1637" r:id="rId38"/>
    <p:sldId id="1638" r:id="rId39"/>
    <p:sldId id="1643" r:id="rId40"/>
    <p:sldId id="1631" r:id="rId41"/>
    <p:sldId id="1309" r:id="rId42"/>
    <p:sldId id="1306" r:id="rId43"/>
    <p:sldId id="1307" r:id="rId44"/>
    <p:sldId id="1308" r:id="rId45"/>
    <p:sldId id="1644" r:id="rId46"/>
    <p:sldId id="1325" r:id="rId47"/>
    <p:sldId id="1326" r:id="rId48"/>
    <p:sldId id="1327" r:id="rId49"/>
    <p:sldId id="1633" r:id="rId50"/>
    <p:sldId id="1566" r:id="rId51"/>
    <p:sldId id="26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E4"/>
    <a:srgbClr val="F9F9F9"/>
    <a:srgbClr val="8A8A8A"/>
    <a:srgbClr val="4C5252"/>
    <a:srgbClr val="AD2A26"/>
    <a:srgbClr val="48504F"/>
    <a:srgbClr val="B6020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5" autoAdjust="0"/>
    <p:restoredTop sz="95026" autoAdjust="0"/>
  </p:normalViewPr>
  <p:slideViewPr>
    <p:cSldViewPr snapToGrid="0">
      <p:cViewPr varScale="1">
        <p:scale>
          <a:sx n="73" d="100"/>
          <a:sy n="73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7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3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8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7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9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21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8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6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3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7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7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82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70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13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2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91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4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48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5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75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53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44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51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03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98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02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98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06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14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6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2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8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913014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  <p:sldLayoutId id="214748371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2331098" y="2644170"/>
            <a:ext cx="7529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面向对象高级</a:t>
            </a:r>
            <a:endParaRPr lang="zh-CN" altLang="en-US" sz="8800" dirty="0">
              <a:latin typeface="Congenial" panose="020B0604020202020204" pitchFamily="2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抽象方法介绍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7FCF1A-B300-47CC-BEA6-42D388AAB9D7}"/>
              </a:ext>
            </a:extLst>
          </p:cNvPr>
          <p:cNvSpPr txBox="1"/>
          <p:nvPr/>
        </p:nvSpPr>
        <p:spPr>
          <a:xfrm>
            <a:off x="710882" y="1635973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07B3B3-3DBE-47AB-B3A2-44F2823D3F02}"/>
              </a:ext>
            </a:extLst>
          </p:cNvPr>
          <p:cNvSpPr txBox="1"/>
          <p:nvPr/>
        </p:nvSpPr>
        <p:spPr>
          <a:xfrm>
            <a:off x="710880" y="4470734"/>
            <a:ext cx="4663553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送衣送饭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64600AD-959B-4000-A945-71ADBDE6A583}"/>
              </a:ext>
            </a:extLst>
          </p:cNvPr>
          <p:cNvSpPr txBox="1"/>
          <p:nvPr/>
        </p:nvSpPr>
        <p:spPr>
          <a:xfrm>
            <a:off x="6085679" y="4470734"/>
            <a:ext cx="3926434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18CE97-667B-4C58-8F1B-A33AC048B9B6}"/>
              </a:ext>
            </a:extLst>
          </p:cNvPr>
          <p:cNvSpPr txBox="1"/>
          <p:nvPr/>
        </p:nvSpPr>
        <p:spPr>
          <a:xfrm>
            <a:off x="710881" y="3222630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抽象方法介绍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7FCF1A-B300-47CC-BEA6-42D388AAB9D7}"/>
              </a:ext>
            </a:extLst>
          </p:cNvPr>
          <p:cNvSpPr txBox="1"/>
          <p:nvPr/>
        </p:nvSpPr>
        <p:spPr>
          <a:xfrm>
            <a:off x="710882" y="1635973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07B3B3-3DBE-47AB-B3A2-44F2823D3F02}"/>
              </a:ext>
            </a:extLst>
          </p:cNvPr>
          <p:cNvSpPr txBox="1"/>
          <p:nvPr/>
        </p:nvSpPr>
        <p:spPr>
          <a:xfrm>
            <a:off x="710880" y="4470734"/>
            <a:ext cx="4663553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送衣送饭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64600AD-959B-4000-A945-71ADBDE6A583}"/>
              </a:ext>
            </a:extLst>
          </p:cNvPr>
          <p:cNvSpPr txBox="1"/>
          <p:nvPr/>
        </p:nvSpPr>
        <p:spPr>
          <a:xfrm>
            <a:off x="6085679" y="4470734"/>
            <a:ext cx="3926434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18CE97-667B-4C58-8F1B-A33AC048B9B6}"/>
              </a:ext>
            </a:extLst>
          </p:cNvPr>
          <p:cNvSpPr txBox="1"/>
          <p:nvPr/>
        </p:nvSpPr>
        <p:spPr>
          <a:xfrm>
            <a:off x="710881" y="3222630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7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抽象方法介绍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7FCF1A-B300-47CC-BEA6-42D388AAB9D7}"/>
              </a:ext>
            </a:extLst>
          </p:cNvPr>
          <p:cNvSpPr txBox="1"/>
          <p:nvPr/>
        </p:nvSpPr>
        <p:spPr>
          <a:xfrm>
            <a:off x="710882" y="1635973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07B3B3-3DBE-47AB-B3A2-44F2823D3F02}"/>
              </a:ext>
            </a:extLst>
          </p:cNvPr>
          <p:cNvSpPr txBox="1"/>
          <p:nvPr/>
        </p:nvSpPr>
        <p:spPr>
          <a:xfrm>
            <a:off x="710880" y="4470734"/>
            <a:ext cx="4663553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送衣送饭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64600AD-959B-4000-A945-71ADBDE6A583}"/>
              </a:ext>
            </a:extLst>
          </p:cNvPr>
          <p:cNvSpPr txBox="1"/>
          <p:nvPr/>
        </p:nvSpPr>
        <p:spPr>
          <a:xfrm>
            <a:off x="6085679" y="4470734"/>
            <a:ext cx="3926434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18CE97-667B-4C58-8F1B-A33AC048B9B6}"/>
              </a:ext>
            </a:extLst>
          </p:cNvPr>
          <p:cNvSpPr txBox="1"/>
          <p:nvPr/>
        </p:nvSpPr>
        <p:spPr>
          <a:xfrm>
            <a:off x="710881" y="3222630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抽象方法和抽象类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7FCF1A-B300-47CC-BEA6-42D388AAB9D7}"/>
              </a:ext>
            </a:extLst>
          </p:cNvPr>
          <p:cNvSpPr txBox="1"/>
          <p:nvPr/>
        </p:nvSpPr>
        <p:spPr>
          <a:xfrm>
            <a:off x="710882" y="1635973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07B3B3-3DBE-47AB-B3A2-44F2823D3F02}"/>
              </a:ext>
            </a:extLst>
          </p:cNvPr>
          <p:cNvSpPr txBox="1"/>
          <p:nvPr/>
        </p:nvSpPr>
        <p:spPr>
          <a:xfrm>
            <a:off x="710880" y="4470734"/>
            <a:ext cx="4663553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送衣送饭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64600AD-959B-4000-A945-71ADBDE6A583}"/>
              </a:ext>
            </a:extLst>
          </p:cNvPr>
          <p:cNvSpPr txBox="1"/>
          <p:nvPr/>
        </p:nvSpPr>
        <p:spPr>
          <a:xfrm>
            <a:off x="6085679" y="4470734"/>
            <a:ext cx="3926434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18CE97-667B-4C58-8F1B-A33AC048B9B6}"/>
              </a:ext>
            </a:extLst>
          </p:cNvPr>
          <p:cNvSpPr txBox="1"/>
          <p:nvPr/>
        </p:nvSpPr>
        <p:spPr>
          <a:xfrm>
            <a:off x="710881" y="3222630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D2B26"/>
                </a:solidFill>
                <a:effectLst/>
                <a:latin typeface="Consolas" panose="020B0609020204030204" pitchFamily="49" charset="0"/>
              </a:rPr>
              <a:t>~~~~~~~~~~~~~~~~~~~~~~~~~~~~~~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17BCE06E-1CA9-4E9B-ABC4-56332719D685}"/>
              </a:ext>
            </a:extLst>
          </p:cNvPr>
          <p:cNvSpPr/>
          <p:nvPr/>
        </p:nvSpPr>
        <p:spPr>
          <a:xfrm>
            <a:off x="4974226" y="1601286"/>
            <a:ext cx="2489564" cy="60470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抽象方法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1E6746-13B0-4B60-86F6-D3BB550D9525}"/>
              </a:ext>
            </a:extLst>
          </p:cNvPr>
          <p:cNvSpPr txBox="1"/>
          <p:nvPr/>
        </p:nvSpPr>
        <p:spPr>
          <a:xfrm>
            <a:off x="4974226" y="2607570"/>
            <a:ext cx="7138493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抽象方法：将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共性的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行为（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抽取到父类之后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，发现该方法的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实现逻辑</a:t>
            </a:r>
            <a:endParaRPr lang="en-US" altLang="zh-CN" sz="1600" dirty="0">
              <a:solidFill>
                <a:srgbClr val="0070C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无法在父类中给出具体明确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，该方法就可以定义为抽象方法。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3D1551-3074-4040-B200-2F30885DC189}"/>
              </a:ext>
            </a:extLst>
          </p:cNvPr>
          <p:cNvSpPr txBox="1"/>
          <p:nvPr/>
        </p:nvSpPr>
        <p:spPr>
          <a:xfrm>
            <a:off x="4974226" y="3591962"/>
            <a:ext cx="6532558" cy="425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抽象类：如果一个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中存在抽象方法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，那么该类就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必须声明为抽象类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3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抽象方法和抽象类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B83BCF-21B9-4759-ADFB-EFB504448F95}"/>
              </a:ext>
            </a:extLst>
          </p:cNvPr>
          <p:cNvSpPr txBox="1"/>
          <p:nvPr/>
        </p:nvSpPr>
        <p:spPr>
          <a:xfrm>
            <a:off x="710880" y="1581685"/>
            <a:ext cx="5314275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抽象方法的定义格式：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返回值类型 方法名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参数列表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68E7F5-E3B9-40A9-B5AB-DBC3D80FA2DB}"/>
              </a:ext>
            </a:extLst>
          </p:cNvPr>
          <p:cNvSpPr txBox="1"/>
          <p:nvPr/>
        </p:nvSpPr>
        <p:spPr>
          <a:xfrm>
            <a:off x="710880" y="2548020"/>
            <a:ext cx="3743332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抽象类的定义格式：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09415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抽象类注意事项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C076EF-1F77-4770-9E4E-DEABEBE3A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377" y="2267989"/>
            <a:ext cx="574082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抽象类不能实例化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抽象类存在构造方法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抽象类中可以存在普通方法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抽象类的子类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要么重写抽象类中的所有抽象方法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要么是抽象类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三角形 9">
            <a:extLst>
              <a:ext uri="{FF2B5EF4-FFF2-40B4-BE49-F238E27FC236}">
                <a16:creationId xmlns:a16="http://schemas.microsoft.com/office/drawing/2014/main" id="{8477F648-80EF-43DB-95DD-7173D2162767}"/>
              </a:ext>
            </a:extLst>
          </p:cNvPr>
          <p:cNvSpPr/>
          <p:nvPr/>
        </p:nvSpPr>
        <p:spPr>
          <a:xfrm rot="2651319">
            <a:off x="717495" y="217729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9A4C34-642F-40A5-BF31-E3048B65E54B}"/>
              </a:ext>
            </a:extLst>
          </p:cNvPr>
          <p:cNvSpPr/>
          <p:nvPr/>
        </p:nvSpPr>
        <p:spPr>
          <a:xfrm>
            <a:off x="810809" y="1820710"/>
            <a:ext cx="5983392" cy="2602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65CDF2-793D-46D9-BBFE-E11A286606DB}"/>
              </a:ext>
            </a:extLst>
          </p:cNvPr>
          <p:cNvSpPr/>
          <p:nvPr/>
        </p:nvSpPr>
        <p:spPr>
          <a:xfrm>
            <a:off x="710881" y="189318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38988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</a:rPr>
              <a:t>abstract </a:t>
            </a:r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关键字的冲突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20DDA8-3B99-46A3-BF0A-E4A1FCFD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79" y="1635973"/>
            <a:ext cx="9758067" cy="116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：被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修饰的方法，强制要求子类重写，被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修饰的方法子类不能重写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：被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修饰的方法，强制要求子类重写，被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修饰的方法子类不能重写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：被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修饰的方法可以类名调用，类名调用抽象方法没有意义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8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46" y="68230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抽象类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接口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多态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85800803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BA5F41-C884-DEC2-8610-D94F6A90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4" y="1352938"/>
            <a:ext cx="4656381" cy="24113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B39D11-1F7F-66B7-4371-3F67B8C6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31" y="1198676"/>
            <a:ext cx="2392887" cy="51668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1F63B0-B5DE-5933-4D44-167DA7E87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642" y="3660026"/>
            <a:ext cx="2935693" cy="24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2E10-A1E9-00C8-A490-C55DC5579332}"/>
              </a:ext>
            </a:extLst>
          </p:cNvPr>
          <p:cNvSpPr txBox="1"/>
          <p:nvPr/>
        </p:nvSpPr>
        <p:spPr>
          <a:xfrm>
            <a:off x="1964660" y="4230911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F6033B-3D22-195F-6C9D-D7EE7AB4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31" y="1084771"/>
            <a:ext cx="4762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9AD0C8-E8E3-735F-774A-4808BD92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14" y="1346034"/>
            <a:ext cx="2935693" cy="24789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90C48E-FA0F-B489-CBC6-CFBA69CB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04" y="952517"/>
            <a:ext cx="3222171" cy="18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74F208-FBF3-B5AA-E0A1-500404CE5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1" y="3948882"/>
            <a:ext cx="6349331" cy="25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46" y="68230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包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抽象类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接口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多态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3076851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29" name="图片 8">
            <a:extLst>
              <a:ext uri="{FF2B5EF4-FFF2-40B4-BE49-F238E27FC236}">
                <a16:creationId xmlns:a16="http://schemas.microsoft.com/office/drawing/2014/main" id="{433A999D-0175-4231-81D8-38BD1A2F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1" y="2791884"/>
            <a:ext cx="5382683" cy="364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2F311446-539B-4DB2-BC4C-F2E5D9B50FC0}"/>
              </a:ext>
            </a:extLst>
          </p:cNvPr>
          <p:cNvSpPr txBox="1"/>
          <p:nvPr/>
        </p:nvSpPr>
        <p:spPr>
          <a:xfrm>
            <a:off x="5232401" y="4273552"/>
            <a:ext cx="41275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abstract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method1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abstract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method2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71ECF6-3692-2E23-6025-D7E843374EB9}"/>
              </a:ext>
            </a:extLst>
          </p:cNvPr>
          <p:cNvSpPr txBox="1"/>
          <p:nvPr/>
        </p:nvSpPr>
        <p:spPr>
          <a:xfrm>
            <a:off x="6419462" y="2480235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EA75B9AC-9536-40B2-B20D-05DDE376B03B}"/>
              </a:ext>
            </a:extLst>
          </p:cNvPr>
          <p:cNvSpPr txBox="1"/>
          <p:nvPr/>
        </p:nvSpPr>
        <p:spPr>
          <a:xfrm>
            <a:off x="5227909" y="2280180"/>
            <a:ext cx="41275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abstract class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abstract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method1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abstract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method2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0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接口介绍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61A50F-D911-4FA9-828B-291F7FF1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79" y="1635973"/>
            <a:ext cx="9758067" cy="7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接口：体现的思想是对规则的声明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中的接口更多体现的是对行为的抽象。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87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接口介绍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87BD20D3-40A2-46DE-820E-37F0FFE688BB}"/>
              </a:ext>
            </a:extLst>
          </p:cNvPr>
          <p:cNvSpPr txBox="1"/>
          <p:nvPr/>
        </p:nvSpPr>
        <p:spPr>
          <a:xfrm>
            <a:off x="710880" y="1635973"/>
            <a:ext cx="7762875" cy="34812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接口用关键字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interface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来定义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interface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 </a:t>
            </a:r>
          </a:p>
          <a:p>
            <a:pPr marL="268288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接口不能实例化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接口和类之间是实现关系，通过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implements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关键字表示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implements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</a:t>
            </a:r>
          </a:p>
          <a:p>
            <a:pPr marL="268288" indent="-26828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接口的子类（实现类）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要么重写接口中的所有抽象方法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要么是抽象类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89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接口中的成员特点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61A50F-D911-4FA9-828B-291F7FF1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79" y="1635973"/>
            <a:ext cx="9758067" cy="338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只能是常量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默认修饰符：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final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只能是抽象方法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默认修饰符：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abstract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关于接口中的方法，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 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 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中有一些新特性</a:t>
            </a:r>
          </a:p>
        </p:txBody>
      </p:sp>
    </p:spTree>
    <p:extLst>
      <p:ext uri="{BB962C8B-B14F-4D97-AF65-F5344CB8AC3E}">
        <p14:creationId xmlns:p14="http://schemas.microsoft.com/office/powerpoint/2010/main" val="14242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类和接口之间的各种关系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8FCF489-B9FE-4ADB-A6F4-3E52D6221AE5}"/>
              </a:ext>
            </a:extLst>
          </p:cNvPr>
          <p:cNvSpPr txBox="1"/>
          <p:nvPr/>
        </p:nvSpPr>
        <p:spPr>
          <a:xfrm>
            <a:off x="710880" y="1635973"/>
            <a:ext cx="8974296" cy="301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类和类的关系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继承关系，只能单继承，但是可以多层继承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类和接口的关系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实现关系，可以单实现，也可以多实现，还可以在继承一个类的同时实现多个接口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接口和接口的关系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继承关系，可以单继承，也可以多继承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0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抽象类和接口的对比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8FCF489-B9FE-4ADB-A6F4-3E52D6221AE5}"/>
              </a:ext>
            </a:extLst>
          </p:cNvPr>
          <p:cNvSpPr txBox="1"/>
          <p:nvPr/>
        </p:nvSpPr>
        <p:spPr>
          <a:xfrm>
            <a:off x="710880" y="1635973"/>
            <a:ext cx="6240426" cy="4119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可以定义变量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也可以定义常量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只能定义常量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可以是定义具体方法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也可以定义抽象方法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只能定义抽象方法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1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抽象类的应用场景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E590662-7E56-198A-4A0E-6A037FAC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63" b="99063" l="2969" r="96563">
                        <a14:foregroundMark x1="57813" y1="12188" x2="56875" y2="32969"/>
                        <a14:foregroundMark x1="62813" y1="8281" x2="51094" y2="31875"/>
                        <a14:foregroundMark x1="51094" y1="31875" x2="48906" y2="6563"/>
                        <a14:foregroundMark x1="48906" y1="6563" x2="64688" y2="25000"/>
                        <a14:foregroundMark x1="64688" y1="25000" x2="56250" y2="34688"/>
                        <a14:foregroundMark x1="38125" y1="18438" x2="37031" y2="43594"/>
                        <a14:foregroundMark x1="37344" y1="39688" x2="47031" y2="45938"/>
                        <a14:foregroundMark x1="46719" y1="25156" x2="58906" y2="38125"/>
                        <a14:foregroundMark x1="58906" y1="38125" x2="69063" y2="25313"/>
                        <a14:foregroundMark x1="69063" y1="25313" x2="68281" y2="42031"/>
                        <a14:foregroundMark x1="68281" y1="42031" x2="67188" y2="44531"/>
                        <a14:foregroundMark x1="74063" y1="21719" x2="74063" y2="27656"/>
                        <a14:foregroundMark x1="72031" y1="16406" x2="72344" y2="20781"/>
                        <a14:foregroundMark x1="64531" y1="59062" x2="39219" y2="87969"/>
                        <a14:foregroundMark x1="39219" y1="87969" x2="16406" y2="92969"/>
                        <a14:foregroundMark x1="16406" y1="92969" x2="47969" y2="95781"/>
                        <a14:foregroundMark x1="47969" y1="95781" x2="71406" y2="93438"/>
                        <a14:foregroundMark x1="79688" y1="53750" x2="81250" y2="69844"/>
                        <a14:foregroundMark x1="81250" y1="69844" x2="80938" y2="70938"/>
                        <a14:foregroundMark x1="92500" y1="83281" x2="90313" y2="80938"/>
                        <a14:foregroundMark x1="96250" y1="80313" x2="96563" y2="83594"/>
                        <a14:foregroundMark x1="80625" y1="95781" x2="80625" y2="99063"/>
                        <a14:foregroundMark x1="5625" y1="90781" x2="2969" y2="9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0" y="1575230"/>
            <a:ext cx="1369846" cy="13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EDFFA1-4899-1326-832C-5188DCC2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4" y="3260659"/>
            <a:ext cx="1304532" cy="13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B5D299A7-7484-CDC4-649B-0E07F2CF4D10}"/>
              </a:ext>
            </a:extLst>
          </p:cNvPr>
          <p:cNvSpPr txBox="1"/>
          <p:nvPr/>
        </p:nvSpPr>
        <p:spPr>
          <a:xfrm>
            <a:off x="2090434" y="1890821"/>
            <a:ext cx="4555940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项目经理类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奖金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项目管理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人员管理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CB73E9D-AEF9-3644-5F71-803D5E1ABED5}"/>
              </a:ext>
            </a:extLst>
          </p:cNvPr>
          <p:cNvSpPr txBox="1"/>
          <p:nvPr/>
        </p:nvSpPr>
        <p:spPr>
          <a:xfrm>
            <a:off x="2090434" y="3599392"/>
            <a:ext cx="4555940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程序员类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工资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写代码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Bug)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10C1CFF-0B6A-5B72-221C-B0962B440C50}"/>
              </a:ext>
            </a:extLst>
          </p:cNvPr>
          <p:cNvSpPr txBox="1"/>
          <p:nvPr/>
        </p:nvSpPr>
        <p:spPr>
          <a:xfrm>
            <a:off x="2090434" y="5321156"/>
            <a:ext cx="4555940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人事类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工资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人才招聘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AA331E-2C1E-0E0B-2FF9-F371B119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6200" l="10000" r="90000">
                        <a14:foregroundMark x1="53800" y1="8200" x2="54600" y2="9600"/>
                        <a14:foregroundMark x1="51800" y1="92600" x2="50200" y2="96200"/>
                        <a14:foregroundMark x1="57800" y1="91800" x2="58400" y2="95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0" y="4717377"/>
            <a:ext cx="1697006" cy="169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FAAA9E9E-7CA0-4FEB-984D-4A2A4117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E13607-0499-3CEB-E806-9FD6E0971C64}"/>
              </a:ext>
            </a:extLst>
          </p:cNvPr>
          <p:cNvSpPr/>
          <p:nvPr/>
        </p:nvSpPr>
        <p:spPr>
          <a:xfrm>
            <a:off x="7175240" y="1890821"/>
            <a:ext cx="4109936" cy="42673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4BAF46-7BA0-30A8-0985-8CA4947E7D8F}"/>
              </a:ext>
            </a:extLst>
          </p:cNvPr>
          <p:cNvSpPr txBox="1"/>
          <p:nvPr/>
        </p:nvSpPr>
        <p:spPr>
          <a:xfrm>
            <a:off x="7535647" y="2298745"/>
            <a:ext cx="215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员工类 </a:t>
            </a:r>
            <a:r>
              <a:rPr lang="en-US" altLang="zh-CN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EB0C4-FA74-D3A6-4A75-7C9A802DCB0E}"/>
              </a:ext>
            </a:extLst>
          </p:cNvPr>
          <p:cNvSpPr txBox="1"/>
          <p:nvPr/>
        </p:nvSpPr>
        <p:spPr>
          <a:xfrm>
            <a:off x="7942707" y="3091560"/>
            <a:ext cx="21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endParaRPr lang="en-US" altLang="zh-CN" sz="2000" dirty="0">
              <a:solidFill>
                <a:srgbClr val="F9F9F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zh-CN" altLang="en-US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endParaRPr lang="en-US" altLang="zh-CN" sz="2000" dirty="0">
              <a:solidFill>
                <a:srgbClr val="F9F9F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zh-CN" altLang="en-US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工资</a:t>
            </a:r>
            <a:endParaRPr lang="en-US" altLang="zh-CN" sz="2000" dirty="0">
              <a:solidFill>
                <a:srgbClr val="F9F9F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EE33F1-569F-5A9A-DECD-4A33BAFEECB7}"/>
              </a:ext>
            </a:extLst>
          </p:cNvPr>
          <p:cNvSpPr txBox="1"/>
          <p:nvPr/>
        </p:nvSpPr>
        <p:spPr>
          <a:xfrm>
            <a:off x="7942707" y="4387282"/>
            <a:ext cx="279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工作方法 </a:t>
            </a:r>
            <a:r>
              <a:rPr lang="en-US" altLang="zh-CN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(Work) ???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0118D1-1753-0F1A-A2C5-C54CA18F4783}"/>
              </a:ext>
            </a:extLst>
          </p:cNvPr>
          <p:cNvSpPr txBox="1"/>
          <p:nvPr/>
        </p:nvSpPr>
        <p:spPr>
          <a:xfrm>
            <a:off x="9341121" y="4873913"/>
            <a:ext cx="130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抽象方法</a:t>
            </a:r>
            <a:endParaRPr lang="en-US" altLang="zh-CN" sz="2000" dirty="0">
              <a:solidFill>
                <a:srgbClr val="F9F9F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5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animBg="1"/>
      <p:bldP spid="6" grpId="0" animBg="1"/>
      <p:bldP spid="7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接口的应用场景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57FC2CD-93D1-2EA9-FCE9-1AD22EA5BE88}"/>
              </a:ext>
            </a:extLst>
          </p:cNvPr>
          <p:cNvSpPr txBox="1"/>
          <p:nvPr/>
        </p:nvSpPr>
        <p:spPr>
          <a:xfrm>
            <a:off x="710880" y="1635973"/>
            <a:ext cx="8974296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接口可以为程序制定规则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代码更加规范</a:t>
            </a:r>
          </a:p>
        </p:txBody>
      </p:sp>
    </p:spTree>
    <p:extLst>
      <p:ext uri="{BB962C8B-B14F-4D97-AF65-F5344CB8AC3E}">
        <p14:creationId xmlns:p14="http://schemas.microsoft.com/office/powerpoint/2010/main" val="55751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接口的应用场景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B3E9173-3E04-7EA0-1C61-901DC5CA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63" b="99063" l="2969" r="96563">
                        <a14:foregroundMark x1="57813" y1="12188" x2="56875" y2="32969"/>
                        <a14:foregroundMark x1="62813" y1="8281" x2="51094" y2="31875"/>
                        <a14:foregroundMark x1="51094" y1="31875" x2="48906" y2="6563"/>
                        <a14:foregroundMark x1="48906" y1="6563" x2="64688" y2="25000"/>
                        <a14:foregroundMark x1="64688" y1="25000" x2="56250" y2="34688"/>
                        <a14:foregroundMark x1="38125" y1="18438" x2="37031" y2="43594"/>
                        <a14:foregroundMark x1="37344" y1="39688" x2="47031" y2="45938"/>
                        <a14:foregroundMark x1="46719" y1="25156" x2="58906" y2="38125"/>
                        <a14:foregroundMark x1="58906" y1="38125" x2="69063" y2="25313"/>
                        <a14:foregroundMark x1="69063" y1="25313" x2="68281" y2="42031"/>
                        <a14:foregroundMark x1="68281" y1="42031" x2="67188" y2="44531"/>
                        <a14:foregroundMark x1="74063" y1="21719" x2="74063" y2="27656"/>
                        <a14:foregroundMark x1="72031" y1="16406" x2="72344" y2="20781"/>
                        <a14:foregroundMark x1="64531" y1="59062" x2="39219" y2="87969"/>
                        <a14:foregroundMark x1="39219" y1="87969" x2="16406" y2="92969"/>
                        <a14:foregroundMark x1="16406" y1="92969" x2="47969" y2="95781"/>
                        <a14:foregroundMark x1="47969" y1="95781" x2="71406" y2="93438"/>
                        <a14:foregroundMark x1="79688" y1="53750" x2="81250" y2="69844"/>
                        <a14:foregroundMark x1="81250" y1="69844" x2="80938" y2="70938"/>
                        <a14:foregroundMark x1="92500" y1="83281" x2="90313" y2="80938"/>
                        <a14:foregroundMark x1="96250" y1="80313" x2="96563" y2="83594"/>
                        <a14:foregroundMark x1="80625" y1="95781" x2="80625" y2="99063"/>
                        <a14:foregroundMark x1="5625" y1="90781" x2="2969" y2="9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3788417"/>
            <a:ext cx="2601487" cy="26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13E3425-B77E-050C-A42A-6C8D11451594}"/>
              </a:ext>
            </a:extLst>
          </p:cNvPr>
          <p:cNvSpPr/>
          <p:nvPr/>
        </p:nvSpPr>
        <p:spPr>
          <a:xfrm>
            <a:off x="2612571" y="3134898"/>
            <a:ext cx="2995127" cy="718834"/>
          </a:xfrm>
          <a:prstGeom prst="wedgeRoundRectCallout">
            <a:avLst>
              <a:gd name="adj1" fmla="val -39566"/>
              <a:gd name="adj2" fmla="val 652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小刘啊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订单业务分给你了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775B28-7439-0767-1A18-44FC8F45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38" y="2990772"/>
            <a:ext cx="2629667" cy="26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8C6332EB-2E4F-E34B-80BF-EE6FFF7DCB50}"/>
              </a:ext>
            </a:extLst>
          </p:cNvPr>
          <p:cNvSpPr/>
          <p:nvPr/>
        </p:nvSpPr>
        <p:spPr>
          <a:xfrm>
            <a:off x="6298164" y="2416064"/>
            <a:ext cx="2821538" cy="718834"/>
          </a:xfrm>
          <a:prstGeom prst="wedgeRoundRectCallout">
            <a:avLst>
              <a:gd name="adj1" fmla="val 38414"/>
              <a:gd name="adj2" fmla="val 6825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没问题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领导你放心</a:t>
            </a:r>
          </a:p>
        </p:txBody>
      </p:sp>
    </p:spTree>
    <p:extLst>
      <p:ext uri="{BB962C8B-B14F-4D97-AF65-F5344CB8AC3E}">
        <p14:creationId xmlns:p14="http://schemas.microsoft.com/office/powerpoint/2010/main" val="39519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接口的应用场景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F13F9-8114-BCF1-F499-19041C6F5F0F}"/>
              </a:ext>
            </a:extLst>
          </p:cNvPr>
          <p:cNvSpPr txBox="1"/>
          <p:nvPr/>
        </p:nvSpPr>
        <p:spPr>
          <a:xfrm>
            <a:off x="6977508" y="1350832"/>
            <a:ext cx="5008785" cy="433965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OrderService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创建订单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查询单个订单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查询订单列表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取消订单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完结订单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20DDD5A-D397-6C05-3210-1F617A7C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9000" l="1500" r="99500">
                        <a14:foregroundMark x1="53500" y1="15000" x2="50000" y2="16500"/>
                        <a14:foregroundMark x1="60000" y1="14000" x2="43500" y2="12500"/>
                        <a14:foregroundMark x1="43500" y1="12500" x2="36000" y2="32000"/>
                        <a14:foregroundMark x1="36000" y1="32000" x2="50500" y2="37500"/>
                        <a14:foregroundMark x1="50500" y1="37500" x2="59500" y2="14000"/>
                        <a14:foregroundMark x1="59500" y1="14000" x2="51500" y2="9500"/>
                        <a14:foregroundMark x1="67500" y1="64500" x2="66500" y2="86500"/>
                        <a14:foregroundMark x1="66500" y1="86500" x2="51500" y2="87000"/>
                        <a14:foregroundMark x1="36500" y1="85000" x2="37500" y2="90500"/>
                        <a14:foregroundMark x1="23500" y1="87000" x2="99500" y2="92500"/>
                        <a14:foregroundMark x1="18500" y1="96500" x2="85000" y2="99000"/>
                        <a14:foregroundMark x1="45000" y1="5500" x2="51500" y2="4000"/>
                        <a14:foregroundMark x1="83500" y1="49500" x2="84000" y2="46500"/>
                        <a14:foregroundMark x1="88500" y1="52000" x2="88000" y2="48500"/>
                        <a14:foregroundMark x1="80000" y1="46000" x2="79500" y2="48500"/>
                        <a14:foregroundMark x1="10500" y1="54500" x2="1500" y2="57000"/>
                        <a14:foregroundMark x1="12000" y1="59000" x2="12500" y2="50500"/>
                        <a14:foregroundMark x1="1500" y1="61000" x2="7500" y2="60000"/>
                        <a14:foregroundMark x1="12000" y1="61000" x2="15000" y2="59000"/>
                        <a14:foregroundMark x1="15000" y1="54500" x2="16000" y2="5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3114603"/>
            <a:ext cx="3297347" cy="32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A5B2842-89D4-EDBC-593F-038FC91BAB88}"/>
              </a:ext>
            </a:extLst>
          </p:cNvPr>
          <p:cNvSpPr/>
          <p:nvPr/>
        </p:nvSpPr>
        <p:spPr>
          <a:xfrm>
            <a:off x="2888166" y="1884556"/>
            <a:ext cx="3622781" cy="1355858"/>
          </a:xfrm>
          <a:prstGeom prst="wedgeRoundRectCallout">
            <a:avLst>
              <a:gd name="adj1" fmla="val -39566"/>
              <a:gd name="adj2" fmla="val 652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你是不是嫌我头发太多影响到你了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  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你能不能告诉我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你是怎么把这坨大粑粑写出来的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收拾收拾走吧</a:t>
            </a:r>
          </a:p>
        </p:txBody>
      </p:sp>
    </p:spTree>
    <p:extLst>
      <p:ext uri="{BB962C8B-B14F-4D97-AF65-F5344CB8AC3E}">
        <p14:creationId xmlns:p14="http://schemas.microsoft.com/office/powerpoint/2010/main" val="47724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32716"/>
            <a:ext cx="9906000" cy="40815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什么是包？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包本质来说就是文件夹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用来管理类文件的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建包的语法格式：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公司域名倒写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技术名称。报名建议全部英文小写，且具备意义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建包语句必须在第一行，一般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工具会帮助创建</a:t>
            </a:r>
          </a:p>
          <a:p>
            <a:pPr marL="228594" indent="-228594">
              <a:lnSpc>
                <a:spcPct val="200000"/>
              </a:lnSpc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7DF4A8E-F7FC-4EB1-8A6D-14095724E9CA}"/>
              </a:ext>
            </a:extLst>
          </p:cNvPr>
          <p:cNvSpPr txBox="1"/>
          <p:nvPr/>
        </p:nvSpPr>
        <p:spPr>
          <a:xfrm>
            <a:off x="970674" y="2763509"/>
            <a:ext cx="3983066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package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com.itheima.domain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;</a:t>
            </a:r>
            <a:endParaRPr lang="zh-CN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0E8CA-3849-4518-8056-7773F305E25C}"/>
              </a:ext>
            </a:extLst>
          </p:cNvPr>
          <p:cNvSpPr txBox="1"/>
          <p:nvPr/>
        </p:nvSpPr>
        <p:spPr>
          <a:xfrm>
            <a:off x="679451" y="4707789"/>
            <a:ext cx="10833098" cy="1627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导包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相同包下的类可以直接访问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不同包下的类必须导包,才可以使用！导包格式：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包名.类名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假如一个类中需要用到不同类，而这个两个类的名称是一样的，那么默认只能导入一个类，另一个类要带包名访问。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接口的应用场景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F13F9-8114-BCF1-F499-19041C6F5F0F}"/>
              </a:ext>
            </a:extLst>
          </p:cNvPr>
          <p:cNvSpPr txBox="1"/>
          <p:nvPr/>
        </p:nvSpPr>
        <p:spPr>
          <a:xfrm>
            <a:off x="4168994" y="1457271"/>
            <a:ext cx="3183529" cy="327782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OrderService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创建订单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查询单个订单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查询订单列表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取消订单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完结订单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20DDD5A-D397-6C05-3210-1F617A7C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9000" l="1500" r="99500">
                        <a14:foregroundMark x1="53500" y1="15000" x2="50000" y2="16500"/>
                        <a14:foregroundMark x1="60000" y1="14000" x2="43500" y2="12500"/>
                        <a14:foregroundMark x1="43500" y1="12500" x2="36000" y2="32000"/>
                        <a14:foregroundMark x1="36000" y1="32000" x2="50500" y2="37500"/>
                        <a14:foregroundMark x1="50500" y1="37500" x2="59500" y2="14000"/>
                        <a14:foregroundMark x1="59500" y1="14000" x2="51500" y2="9500"/>
                        <a14:foregroundMark x1="67500" y1="64500" x2="66500" y2="86500"/>
                        <a14:foregroundMark x1="66500" y1="86500" x2="51500" y2="87000"/>
                        <a14:foregroundMark x1="36500" y1="85000" x2="37500" y2="90500"/>
                        <a14:foregroundMark x1="23500" y1="87000" x2="99500" y2="92500"/>
                        <a14:foregroundMark x1="18500" y1="96500" x2="85000" y2="99000"/>
                        <a14:foregroundMark x1="45000" y1="5500" x2="51500" y2="4000"/>
                        <a14:foregroundMark x1="83500" y1="49500" x2="84000" y2="46500"/>
                        <a14:foregroundMark x1="88500" y1="52000" x2="88000" y2="48500"/>
                        <a14:foregroundMark x1="80000" y1="46000" x2="79500" y2="48500"/>
                        <a14:foregroundMark x1="10500" y1="54500" x2="1500" y2="57000"/>
                        <a14:foregroundMark x1="12000" y1="59000" x2="12500" y2="50500"/>
                        <a14:foregroundMark x1="1500" y1="61000" x2="7500" y2="60000"/>
                        <a14:foregroundMark x1="12000" y1="61000" x2="15000" y2="59000"/>
                        <a14:foregroundMark x1="15000" y1="54500" x2="16000" y2="5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4323647"/>
            <a:ext cx="2088304" cy="20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A5B2842-89D4-EDBC-593F-038FC91BAB88}"/>
              </a:ext>
            </a:extLst>
          </p:cNvPr>
          <p:cNvSpPr/>
          <p:nvPr/>
        </p:nvSpPr>
        <p:spPr>
          <a:xfrm>
            <a:off x="562232" y="3366806"/>
            <a:ext cx="2906183" cy="711588"/>
          </a:xfrm>
          <a:prstGeom prst="wedgeRoundRectCallout">
            <a:avLst>
              <a:gd name="adj1" fmla="val 8780"/>
              <a:gd name="adj2" fmla="val 7211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欢迎加入我们团队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你先把订单代码改改吧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10AAE-FD00-EC5D-F357-E38F0A08A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842" y="3889852"/>
            <a:ext cx="2832921" cy="2522099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A9D5970-F3E8-56CF-20BC-1D21493ADBF8}"/>
              </a:ext>
            </a:extLst>
          </p:cNvPr>
          <p:cNvSpPr/>
          <p:nvPr/>
        </p:nvSpPr>
        <p:spPr>
          <a:xfrm>
            <a:off x="7743675" y="2846393"/>
            <a:ext cx="3003031" cy="790871"/>
          </a:xfrm>
          <a:prstGeom prst="wedgeRoundRectCallout">
            <a:avLst>
              <a:gd name="adj1" fmla="val 31896"/>
              <a:gd name="adj2" fmla="val 812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改不了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这代码哪个神人写的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你们公司写业务之前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都不写接口吗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7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接口的应用场景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F13F9-8114-BCF1-F499-19041C6F5F0F}"/>
              </a:ext>
            </a:extLst>
          </p:cNvPr>
          <p:cNvSpPr txBox="1"/>
          <p:nvPr/>
        </p:nvSpPr>
        <p:spPr>
          <a:xfrm>
            <a:off x="4168994" y="1457271"/>
            <a:ext cx="3183529" cy="327782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OrderService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创建订单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查询单个订单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查询订单列表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取消订单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method5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完结订单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20DDD5A-D397-6C05-3210-1F617A7C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9000" l="1500" r="99500">
                        <a14:foregroundMark x1="53500" y1="15000" x2="50000" y2="16500"/>
                        <a14:foregroundMark x1="60000" y1="14000" x2="43500" y2="12500"/>
                        <a14:foregroundMark x1="43500" y1="12500" x2="36000" y2="32000"/>
                        <a14:foregroundMark x1="36000" y1="32000" x2="50500" y2="37500"/>
                        <a14:foregroundMark x1="50500" y1="37500" x2="59500" y2="14000"/>
                        <a14:foregroundMark x1="59500" y1="14000" x2="51500" y2="9500"/>
                        <a14:foregroundMark x1="67500" y1="64500" x2="66500" y2="86500"/>
                        <a14:foregroundMark x1="66500" y1="86500" x2="51500" y2="87000"/>
                        <a14:foregroundMark x1="36500" y1="85000" x2="37500" y2="90500"/>
                        <a14:foregroundMark x1="23500" y1="87000" x2="99500" y2="92500"/>
                        <a14:foregroundMark x1="18500" y1="96500" x2="85000" y2="99000"/>
                        <a14:foregroundMark x1="45000" y1="5500" x2="51500" y2="4000"/>
                        <a14:foregroundMark x1="83500" y1="49500" x2="84000" y2="46500"/>
                        <a14:foregroundMark x1="88500" y1="52000" x2="88000" y2="48500"/>
                        <a14:foregroundMark x1="80000" y1="46000" x2="79500" y2="48500"/>
                        <a14:foregroundMark x1="10500" y1="54500" x2="1500" y2="57000"/>
                        <a14:foregroundMark x1="12000" y1="59000" x2="12500" y2="50500"/>
                        <a14:foregroundMark x1="1500" y1="61000" x2="7500" y2="60000"/>
                        <a14:foregroundMark x1="12000" y1="61000" x2="15000" y2="59000"/>
                        <a14:foregroundMark x1="15000" y1="54500" x2="16000" y2="5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4323647"/>
            <a:ext cx="2088304" cy="20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A5B2842-89D4-EDBC-593F-038FC91BAB88}"/>
              </a:ext>
            </a:extLst>
          </p:cNvPr>
          <p:cNvSpPr/>
          <p:nvPr/>
        </p:nvSpPr>
        <p:spPr>
          <a:xfrm>
            <a:off x="710881" y="3429000"/>
            <a:ext cx="2601486" cy="649394"/>
          </a:xfrm>
          <a:prstGeom prst="wedgeRoundRectCallout">
            <a:avLst>
              <a:gd name="adj1" fmla="val 8780"/>
              <a:gd name="adj2" fmla="val 7211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之前太信任那个小子了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等我会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我来写接口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10AAE-FD00-EC5D-F357-E38F0A08A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842" y="3889852"/>
            <a:ext cx="2832921" cy="2522099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285A0B4-1BA7-F33C-AD44-81D30ABA6794}"/>
              </a:ext>
            </a:extLst>
          </p:cNvPr>
          <p:cNvSpPr/>
          <p:nvPr/>
        </p:nvSpPr>
        <p:spPr>
          <a:xfrm>
            <a:off x="7743675" y="2846393"/>
            <a:ext cx="3003031" cy="790871"/>
          </a:xfrm>
          <a:prstGeom prst="wedgeRoundRectCallout">
            <a:avLst>
              <a:gd name="adj1" fmla="val 31896"/>
              <a:gd name="adj2" fmla="val 812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改不了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这代码哪个神人写的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你们公司写业务之前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都不写接口吗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714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接口的应用场景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F13F9-8114-BCF1-F499-19041C6F5F0F}"/>
              </a:ext>
            </a:extLst>
          </p:cNvPr>
          <p:cNvSpPr txBox="1"/>
          <p:nvPr/>
        </p:nvSpPr>
        <p:spPr>
          <a:xfrm>
            <a:off x="710880" y="1566189"/>
            <a:ext cx="3183529" cy="4939814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 订单业务接口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OrderService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 </a:t>
            </a:r>
            <a:r>
              <a:rPr lang="zh-CN" altLang="en-US" sz="900" dirty="0">
                <a:solidFill>
                  <a:srgbClr val="960A9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 查询单个订单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findOne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 查询订单列表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findList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 取消订单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cancel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 完结订单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finish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/**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 支付订单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*/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10AAE-FD00-EC5D-F357-E38F0A08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842" y="3889852"/>
            <a:ext cx="2832921" cy="25220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AE8934-FEA0-2DD0-3D42-EEA7B0BEB171}"/>
              </a:ext>
            </a:extLst>
          </p:cNvPr>
          <p:cNvSpPr txBox="1"/>
          <p:nvPr/>
        </p:nvSpPr>
        <p:spPr>
          <a:xfrm>
            <a:off x="4125884" y="1566189"/>
            <a:ext cx="4019740" cy="4524315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OrderServiceImpl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implements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OrderService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create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findOne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findList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cancel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finish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paid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...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388CDD-D49B-E05C-B4E6-7024F4FD0EA8}"/>
              </a:ext>
            </a:extLst>
          </p:cNvPr>
          <p:cNvSpPr/>
          <p:nvPr/>
        </p:nvSpPr>
        <p:spPr>
          <a:xfrm>
            <a:off x="8285585" y="1635973"/>
            <a:ext cx="3657600" cy="8613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接口可以为程序制定规则</a:t>
            </a:r>
            <a:r>
              <a:rPr lang="en-US" altLang="zh-CN" sz="18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800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代码更加规范</a:t>
            </a:r>
            <a:endParaRPr lang="en-US" altLang="zh-CN" sz="1800" dirty="0">
              <a:solidFill>
                <a:srgbClr val="F9F9F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2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抽象类和接口的对比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8FCF489-B9FE-4ADB-A6F4-3E52D6221AE5}"/>
              </a:ext>
            </a:extLst>
          </p:cNvPr>
          <p:cNvSpPr txBox="1"/>
          <p:nvPr/>
        </p:nvSpPr>
        <p:spPr>
          <a:xfrm>
            <a:off x="710880" y="1635973"/>
            <a:ext cx="6240426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对事物做抽象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描述事物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对行为抽象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制定规则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4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46" y="68230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抽象类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接口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多态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407371225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多态介绍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5CEDA0AC-9FC3-495B-94E2-8298260DFCB4}"/>
              </a:ext>
            </a:extLst>
          </p:cNvPr>
          <p:cNvSpPr txBox="1"/>
          <p:nvPr/>
        </p:nvSpPr>
        <p:spPr>
          <a:xfrm>
            <a:off x="710880" y="1670755"/>
            <a:ext cx="7762875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同一个行为具有多个不同表现形式或形态的能力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多态前提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935F30-63A3-4BDB-A1FE-5CC6DC07B5A3}"/>
              </a:ext>
            </a:extLst>
          </p:cNvPr>
          <p:cNvSpPr txBox="1"/>
          <p:nvPr/>
        </p:nvSpPr>
        <p:spPr>
          <a:xfrm>
            <a:off x="710880" y="1635973"/>
            <a:ext cx="6097554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有继承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实现关系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有方法重写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有父类引用指向子类对象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64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多态的成员访问特点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0C345EC0-6CD7-42D4-B21E-9ADA6A444A41}"/>
              </a:ext>
            </a:extLst>
          </p:cNvPr>
          <p:cNvSpPr txBox="1"/>
          <p:nvPr/>
        </p:nvSpPr>
        <p:spPr>
          <a:xfrm>
            <a:off x="710880" y="1591015"/>
            <a:ext cx="7762875" cy="116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：编译看左边（父类），执行看左边（父类）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：编译看左边（父类），执行看右边（子类）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多态的好处和弊端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47C0C364-B7C4-43D8-BC53-98B775E77573}"/>
              </a:ext>
            </a:extLst>
          </p:cNvPr>
          <p:cNvSpPr txBox="1"/>
          <p:nvPr/>
        </p:nvSpPr>
        <p:spPr>
          <a:xfrm>
            <a:off x="710880" y="1635973"/>
            <a:ext cx="9412834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 ：提高了程序的扩展性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对象多态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将方法的形参定义为父类类型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这个方法可以接收该父类的任意子类对象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行为多态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同一个行为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具有多个不同表现形式或形态的能力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E11A1F-0AD8-6463-5E6E-F61B3572C33B}"/>
              </a:ext>
            </a:extLst>
          </p:cNvPr>
          <p:cNvSpPr txBox="1"/>
          <p:nvPr/>
        </p:nvSpPr>
        <p:spPr>
          <a:xfrm>
            <a:off x="694094" y="2975442"/>
            <a:ext cx="6430460" cy="1754326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useAnimal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Dog());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useAnimal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Cat());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useAnimal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Animal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a) {        </a:t>
            </a:r>
            <a:r>
              <a:rPr lang="zh-CN" altLang="zh-CN" sz="1200" dirty="0">
                <a:solidFill>
                  <a:srgbClr val="960A9F"/>
                </a:solidFill>
                <a:latin typeface="Consolas" panose="020B0609020204030204" pitchFamily="49" charset="0"/>
                <a:ea typeface="JetBrains Mono"/>
              </a:rPr>
              <a:t>// Animal a = new Dog();</a:t>
            </a:r>
            <a:br>
              <a:rPr lang="zh-CN" altLang="zh-CN" sz="1200" dirty="0">
                <a:solidFill>
                  <a:srgbClr val="960A9F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960A9F"/>
                </a:solidFill>
                <a:latin typeface="Consolas" panose="020B0609020204030204" pitchFamily="49" charset="0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a.eat();                                  </a:t>
            </a:r>
            <a:r>
              <a:rPr lang="zh-CN" altLang="zh-CN" sz="1200" dirty="0">
                <a:solidFill>
                  <a:srgbClr val="960A9F"/>
                </a:solidFill>
                <a:latin typeface="Consolas" panose="020B0609020204030204" pitchFamily="49" charset="0"/>
                <a:ea typeface="JetBrains Mono"/>
              </a:rPr>
              <a:t>// Animal a = new Cat();</a:t>
            </a:r>
            <a:br>
              <a:rPr lang="zh-CN" altLang="zh-CN" sz="1200" dirty="0">
                <a:solidFill>
                  <a:srgbClr val="960A9F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多态的好处和弊端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47C0C364-B7C4-43D8-BC53-98B775E77573}"/>
              </a:ext>
            </a:extLst>
          </p:cNvPr>
          <p:cNvSpPr txBox="1"/>
          <p:nvPr/>
        </p:nvSpPr>
        <p:spPr>
          <a:xfrm>
            <a:off x="710880" y="1635973"/>
            <a:ext cx="9412834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多态的好处：提高了程序的扩展性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多态的弊端：不能使用子类的特有成员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1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46" y="68230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抽象类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接口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多态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963380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6E70FC7-B4F1-018E-5929-419A613118B6}"/>
              </a:ext>
            </a:extLst>
          </p:cNvPr>
          <p:cNvSpPr/>
          <p:nvPr/>
        </p:nvSpPr>
        <p:spPr bwMode="auto">
          <a:xfrm>
            <a:off x="7675072" y="2074703"/>
            <a:ext cx="2448642" cy="3653841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多态中的转型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47C0C364-B7C4-43D8-BC53-98B775E77573}"/>
              </a:ext>
            </a:extLst>
          </p:cNvPr>
          <p:cNvSpPr txBox="1"/>
          <p:nvPr/>
        </p:nvSpPr>
        <p:spPr>
          <a:xfrm>
            <a:off x="710880" y="1635973"/>
            <a:ext cx="9412834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向上转型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从子到父（父类引用指向子类对象）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向下转型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从父到子（将父类引用所指向的对象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转交给子类类型）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B08973-618A-60FC-1778-19533AD7CC7A}"/>
              </a:ext>
            </a:extLst>
          </p:cNvPr>
          <p:cNvSpPr txBox="1"/>
          <p:nvPr/>
        </p:nvSpPr>
        <p:spPr>
          <a:xfrm>
            <a:off x="1683139" y="2618390"/>
            <a:ext cx="3168779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Fu f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Zi();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494274-CED3-87F6-65F6-FC2549DD315C}"/>
              </a:ext>
            </a:extLst>
          </p:cNvPr>
          <p:cNvSpPr txBox="1"/>
          <p:nvPr/>
        </p:nvSpPr>
        <p:spPr>
          <a:xfrm>
            <a:off x="1683139" y="4553679"/>
            <a:ext cx="3168779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Zi z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f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0BFBD1-B59C-7CEF-847E-9A9ACF28F0AB}"/>
              </a:ext>
            </a:extLst>
          </p:cNvPr>
          <p:cNvSpPr/>
          <p:nvPr/>
        </p:nvSpPr>
        <p:spPr>
          <a:xfrm>
            <a:off x="7988106" y="3001247"/>
            <a:ext cx="1822573" cy="165201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Zi();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AD3A4B-F2DF-B1B0-8B2E-63773545D258}"/>
              </a:ext>
            </a:extLst>
          </p:cNvPr>
          <p:cNvSpPr txBox="1"/>
          <p:nvPr/>
        </p:nvSpPr>
        <p:spPr>
          <a:xfrm>
            <a:off x="7947309" y="271382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5C230EEF-607C-AF7B-B5DF-2C8BFB264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790" y="1468913"/>
            <a:ext cx="1563644" cy="59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47FF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8B9FBB4-B454-7CD6-4391-9209A9F231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11355" y="3023228"/>
            <a:ext cx="5776751" cy="804024"/>
          </a:xfrm>
          <a:prstGeom prst="bentConnector3">
            <a:avLst>
              <a:gd name="adj1" fmla="val 197"/>
            </a:avLst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8D7FA87-D0BA-2166-5DCC-8527FC9849D4}"/>
              </a:ext>
            </a:extLst>
          </p:cNvPr>
          <p:cNvSpPr txBox="1"/>
          <p:nvPr/>
        </p:nvSpPr>
        <p:spPr>
          <a:xfrm>
            <a:off x="7947308" y="271603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DD91E9-2E1D-DD7A-FCC8-F1DB53C3A04C}"/>
              </a:ext>
            </a:extLst>
          </p:cNvPr>
          <p:cNvSpPr txBox="1"/>
          <p:nvPr/>
        </p:nvSpPr>
        <p:spPr>
          <a:xfrm>
            <a:off x="2513467" y="326348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F1A62B4-355C-0414-2182-B9A2BF45A96E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 flipH="1">
            <a:off x="1683139" y="4653257"/>
            <a:ext cx="7216254" cy="85088"/>
          </a:xfrm>
          <a:prstGeom prst="bentConnector4">
            <a:avLst>
              <a:gd name="adj1" fmla="val -3168"/>
              <a:gd name="adj2" fmla="val -485692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CBC1373-0C6A-08D1-0533-406CCE51F2FF}"/>
              </a:ext>
            </a:extLst>
          </p:cNvPr>
          <p:cNvSpPr txBox="1"/>
          <p:nvPr/>
        </p:nvSpPr>
        <p:spPr>
          <a:xfrm>
            <a:off x="1683139" y="4553679"/>
            <a:ext cx="3168779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Zi z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(Zi)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f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44506 0.0801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3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3.33333E-6 0.2875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5" grpId="0" animBg="1"/>
      <p:bldP spid="6" grpId="0" animBg="1"/>
      <p:bldP spid="7" grpId="0"/>
      <p:bldP spid="10" grpId="0"/>
      <p:bldP spid="18" grpId="0"/>
      <p:bldP spid="18" grpId="1"/>
      <p:bldP spid="21" grpId="0"/>
      <p:bldP spid="21" grpId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多态中的转型问题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47C0C364-B7C4-43D8-BC53-98B775E77573}"/>
              </a:ext>
            </a:extLst>
          </p:cNvPr>
          <p:cNvSpPr txBox="1"/>
          <p:nvPr/>
        </p:nvSpPr>
        <p:spPr>
          <a:xfrm>
            <a:off x="710880" y="1635973"/>
            <a:ext cx="9412834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概述：如果被转的引用类型变量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对应的</a:t>
            </a:r>
            <a:r>
              <a:rPr lang="zh-CN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实际类型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目标类型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不是同一种类型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，那么在转换的时候就会出现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ClassCastException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5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多态中的转型问题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47C0C364-B7C4-43D8-BC53-98B775E77573}"/>
              </a:ext>
            </a:extLst>
          </p:cNvPr>
          <p:cNvSpPr txBox="1"/>
          <p:nvPr/>
        </p:nvSpPr>
        <p:spPr>
          <a:xfrm>
            <a:off x="710880" y="1635973"/>
            <a:ext cx="9412834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instanceof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使用格式：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instanceof</a:t>
            </a:r>
            <a:r>
              <a:rPr lang="en-US" altLang="zh-CN" sz="1600" b="1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判断一个对象是否是一个类的实例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通俗的理解：判断关键字左边的对象，是否是右边的类型，返回</a:t>
            </a:r>
            <a:r>
              <a:rPr lang="en-US" altLang="zh-CN" sz="1600" dirty="0" err="1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类型结果</a:t>
            </a:r>
            <a:endParaRPr lang="zh-CN" altLang="zh-CN" sz="16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8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DF641A-134C-00B6-DE2B-58A4A9830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模拟支付接口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1BCB-6FB4-35BF-0D2A-6D99C0FF18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83989"/>
            <a:ext cx="9214230" cy="3762373"/>
          </a:xfrm>
        </p:spPr>
        <p:txBody>
          <a:bodyPr/>
          <a:lstStyle/>
          <a:p>
            <a:r>
              <a:rPr lang="zh-CN" altLang="en-US" dirty="0"/>
              <a:t>某网站需要开发一个支付功能，需要支持多种支付方式 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支付平台支付、银行卡网银支付、信用卡快捷支付</a:t>
            </a:r>
            <a:r>
              <a:rPr lang="en-US" altLang="zh-CN" dirty="0"/>
              <a:t>)</a:t>
            </a:r>
            <a:r>
              <a:rPr lang="zh-CN" altLang="en-US" dirty="0"/>
              <a:t>，如下所示：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4475"/>
            <a:ext cx="8770938" cy="5175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139934-8C78-20AE-C144-991DF8A3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488" y="2705471"/>
            <a:ext cx="4802323" cy="2347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E12CE1-B0AE-BB02-D25C-4F83E4A9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488" y="5362496"/>
            <a:ext cx="748348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1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能够定义抽象方法和抽象类 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清楚抽象类子类的特点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能够理解接口的思想和好处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清楚接口中的成员特点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能够理解多态的好处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掌握多态中的成员访问特点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375FE0-59A9-DAED-288B-F8959E3A1B58}"/>
              </a:ext>
            </a:extLst>
          </p:cNvPr>
          <p:cNvSpPr txBox="1"/>
          <p:nvPr/>
        </p:nvSpPr>
        <p:spPr>
          <a:xfrm>
            <a:off x="2000069" y="2528595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AD2B26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抽象类是一种特殊的父类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7BC733-23AF-3264-AEE0-51578B077F01}"/>
              </a:ext>
            </a:extLst>
          </p:cNvPr>
          <p:cNvSpPr txBox="1"/>
          <p:nvPr/>
        </p:nvSpPr>
        <p:spPr>
          <a:xfrm>
            <a:off x="4696617" y="3549363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AD2B26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内部可以编写抽象方法</a:t>
            </a:r>
          </a:p>
        </p:txBody>
      </p:sp>
      <p:pic>
        <p:nvPicPr>
          <p:cNvPr id="2050" name="Picture 2" descr="微笑小猫表情包 - 可爱微笑小猫表情包_斗图_猫咪表情">
            <a:extLst>
              <a:ext uri="{FF2B5EF4-FFF2-40B4-BE49-F238E27FC236}">
                <a16:creationId xmlns:a16="http://schemas.microsoft.com/office/drawing/2014/main" id="{9CDAA0A0-BD37-E5DA-29CB-53414CF0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4" y="4279671"/>
            <a:ext cx="2437604" cy="21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8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46B2BB9-5998-4910-B6E8-4B327975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270"/>
            <a:ext cx="12192000" cy="525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A15E8C-8EBA-4EB7-9D75-8CDF0F3A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99" y="4458440"/>
            <a:ext cx="1100311" cy="2183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CF59A5-3C36-473A-9479-7349ADA8D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4232793"/>
            <a:ext cx="1791480" cy="23358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BCB0DC-006D-4B20-B3A3-F74EAC2C4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186" y="5001238"/>
            <a:ext cx="1324185" cy="16405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00395E-C736-440D-B56E-073F158FD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107" y="4458440"/>
            <a:ext cx="948870" cy="2271777"/>
          </a:xfrm>
          <a:prstGeom prst="rect">
            <a:avLst/>
          </a:prstGeom>
        </p:spPr>
      </p:pic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89125B4E-9C2D-48A4-9791-20FDAC0A8216}"/>
              </a:ext>
            </a:extLst>
          </p:cNvPr>
          <p:cNvSpPr/>
          <p:nvPr/>
        </p:nvSpPr>
        <p:spPr>
          <a:xfrm>
            <a:off x="4474103" y="3872204"/>
            <a:ext cx="1621898" cy="821094"/>
          </a:xfrm>
          <a:prstGeom prst="cloudCallout">
            <a:avLst>
              <a:gd name="adj1" fmla="val 40120"/>
              <a:gd name="adj2" fmla="val 5263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送衣送饭</a:t>
            </a: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DD92CEDF-613A-44B7-A2C0-A01B12E4AB3B}"/>
              </a:ext>
            </a:extLst>
          </p:cNvPr>
          <p:cNvSpPr/>
          <p:nvPr/>
        </p:nvSpPr>
        <p:spPr>
          <a:xfrm>
            <a:off x="8268054" y="3570439"/>
            <a:ext cx="1621898" cy="821094"/>
          </a:xfrm>
          <a:prstGeom prst="cloudCallout">
            <a:avLst>
              <a:gd name="adj1" fmla="val -19710"/>
              <a:gd name="adj2" fmla="val 628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送书</a:t>
            </a:r>
          </a:p>
        </p:txBody>
      </p: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C4A8B8FA-AF13-4C66-B4B4-A782518517B8}"/>
              </a:ext>
            </a:extLst>
          </p:cNvPr>
          <p:cNvSpPr/>
          <p:nvPr/>
        </p:nvSpPr>
        <p:spPr>
          <a:xfrm>
            <a:off x="1774372" y="3108151"/>
            <a:ext cx="3163078" cy="1060385"/>
          </a:xfrm>
          <a:prstGeom prst="cloudCallout">
            <a:avLst>
              <a:gd name="adj1" fmla="val -40161"/>
              <a:gd name="adj2" fmla="val 5025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儿孙后辈若皆能如此</a:t>
            </a:r>
          </a:p>
        </p:txBody>
      </p:sp>
    </p:spTree>
    <p:extLst>
      <p:ext uri="{BB962C8B-B14F-4D97-AF65-F5344CB8AC3E}">
        <p14:creationId xmlns:p14="http://schemas.microsoft.com/office/powerpoint/2010/main" val="18686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46B2BB9-5998-4910-B6E8-4B327975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270"/>
            <a:ext cx="12192000" cy="525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A15E8C-8EBA-4EB7-9D75-8CDF0F3A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99" y="4458440"/>
            <a:ext cx="1100311" cy="2183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CF59A5-3C36-473A-9479-7349ADA8D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4232793"/>
            <a:ext cx="1791480" cy="23358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BCB0DC-006D-4B20-B3A3-F74EAC2C4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186" y="5001238"/>
            <a:ext cx="1324185" cy="16405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00395E-C736-440D-B56E-073F158FD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107" y="4458440"/>
            <a:ext cx="948870" cy="2271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FA3782-1AF4-49BC-8AB8-A15D16EEC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2360" y="2506399"/>
            <a:ext cx="3046046" cy="1845201"/>
          </a:xfrm>
          <a:prstGeom prst="rect">
            <a:avLst/>
          </a:prstGeom>
        </p:spPr>
      </p:pic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AECF850E-849E-4CD1-A8CB-AE19307AC68B}"/>
              </a:ext>
            </a:extLst>
          </p:cNvPr>
          <p:cNvSpPr/>
          <p:nvPr/>
        </p:nvSpPr>
        <p:spPr>
          <a:xfrm>
            <a:off x="4421808" y="4530301"/>
            <a:ext cx="2006389" cy="517190"/>
          </a:xfrm>
          <a:prstGeom prst="wedgeEllipseCallout">
            <a:avLst>
              <a:gd name="adj1" fmla="val -31323"/>
              <a:gd name="adj2" fmla="val 5530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孩儿做不到啊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47259DDD-9382-4205-9BFA-EE84B842B014}"/>
              </a:ext>
            </a:extLst>
          </p:cNvPr>
          <p:cNvSpPr/>
          <p:nvPr/>
        </p:nvSpPr>
        <p:spPr>
          <a:xfrm>
            <a:off x="2663084" y="4272151"/>
            <a:ext cx="1100311" cy="704348"/>
          </a:xfrm>
          <a:prstGeom prst="wedgeEllipseCallout">
            <a:avLst>
              <a:gd name="adj1" fmla="val -57191"/>
              <a:gd name="adj2" fmla="val 3815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滚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8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05 0.01528 L 0.72929 -0.60926 " pathEditMode="relative" ptsTypes="AA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46B2BB9-5998-4910-B6E8-4B327975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270"/>
            <a:ext cx="12192000" cy="525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A15E8C-8EBA-4EB7-9D75-8CDF0F3A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99" y="4458440"/>
            <a:ext cx="1100311" cy="2183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CF59A5-3C36-473A-9479-7349ADA8D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4232793"/>
            <a:ext cx="1791480" cy="23358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00395E-C736-440D-B56E-073F158FD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107" y="4458440"/>
            <a:ext cx="948870" cy="2271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FA3782-1AF4-49BC-8AB8-A15D16EEC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360" y="2506399"/>
            <a:ext cx="3046046" cy="1845201"/>
          </a:xfrm>
          <a:prstGeom prst="rect">
            <a:avLst/>
          </a:prstGeom>
        </p:spPr>
      </p:pic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47259DDD-9382-4205-9BFA-EE84B842B014}"/>
              </a:ext>
            </a:extLst>
          </p:cNvPr>
          <p:cNvSpPr/>
          <p:nvPr/>
        </p:nvSpPr>
        <p:spPr>
          <a:xfrm>
            <a:off x="2663085" y="4232793"/>
            <a:ext cx="2216826" cy="743705"/>
          </a:xfrm>
          <a:prstGeom prst="wedgeEllipseCallout">
            <a:avLst>
              <a:gd name="adj1" fmla="val -57191"/>
              <a:gd name="adj2" fmla="val 3815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没事，只要去做就好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2470FCCD-EB5C-4DDF-91BA-2BEF1B9E2B93}"/>
              </a:ext>
            </a:extLst>
          </p:cNvPr>
          <p:cNvSpPr/>
          <p:nvPr/>
        </p:nvSpPr>
        <p:spPr>
          <a:xfrm>
            <a:off x="6085679" y="3241686"/>
            <a:ext cx="4189444" cy="1041724"/>
          </a:xfrm>
          <a:prstGeom prst="wedgeRoundRectCallout">
            <a:avLst>
              <a:gd name="adj1" fmla="val -7248"/>
              <a:gd name="adj2" fmla="val 705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父亲，我等行善的方式不同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抽象方法介绍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7FCF1A-B300-47CC-BEA6-42D388AAB9D7}"/>
              </a:ext>
            </a:extLst>
          </p:cNvPr>
          <p:cNvSpPr txBox="1"/>
          <p:nvPr/>
        </p:nvSpPr>
        <p:spPr>
          <a:xfrm>
            <a:off x="710882" y="1635973"/>
            <a:ext cx="3926434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07B3B3-3DBE-47AB-B3A2-44F2823D3F02}"/>
              </a:ext>
            </a:extLst>
          </p:cNvPr>
          <p:cNvSpPr txBox="1"/>
          <p:nvPr/>
        </p:nvSpPr>
        <p:spPr>
          <a:xfrm>
            <a:off x="710880" y="4470734"/>
            <a:ext cx="4663553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送衣送饭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64600AD-959B-4000-A945-71ADBDE6A583}"/>
              </a:ext>
            </a:extLst>
          </p:cNvPr>
          <p:cNvSpPr txBox="1"/>
          <p:nvPr/>
        </p:nvSpPr>
        <p:spPr>
          <a:xfrm>
            <a:off x="6085679" y="4470734"/>
            <a:ext cx="3926434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18CE97-667B-4C58-8F1B-A33AC048B9B6}"/>
              </a:ext>
            </a:extLst>
          </p:cNvPr>
          <p:cNvSpPr txBox="1"/>
          <p:nvPr/>
        </p:nvSpPr>
        <p:spPr>
          <a:xfrm>
            <a:off x="710881" y="3222630"/>
            <a:ext cx="3926434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0" sz="12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31694</TotalTime>
  <Words>2655</Words>
  <Application>Microsoft Office PowerPoint</Application>
  <PresentationFormat>宽屏</PresentationFormat>
  <Paragraphs>306</Paragraphs>
  <Slides>45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69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宋体</vt:lpstr>
      <vt:lpstr>杨任东竹石体-Bold</vt:lpstr>
      <vt:lpstr>Arial</vt:lpstr>
      <vt:lpstr>Calibri</vt:lpstr>
      <vt:lpstr>Congenial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791</cp:revision>
  <dcterms:created xsi:type="dcterms:W3CDTF">2020-03-31T02:23:27Z</dcterms:created>
  <dcterms:modified xsi:type="dcterms:W3CDTF">2022-11-18T11:13:49Z</dcterms:modified>
</cp:coreProperties>
</file>