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8"/>
  </p:notesMasterIdLst>
  <p:handoutMasterIdLst>
    <p:handoutMasterId r:id="rId69"/>
  </p:handoutMasterIdLst>
  <p:sldIdLst>
    <p:sldId id="1454" r:id="rId8"/>
    <p:sldId id="1616" r:id="rId9"/>
    <p:sldId id="637" r:id="rId10"/>
    <p:sldId id="1645" r:id="rId11"/>
    <p:sldId id="1646" r:id="rId12"/>
    <p:sldId id="1648" r:id="rId13"/>
    <p:sldId id="1647" r:id="rId14"/>
    <p:sldId id="1649" r:id="rId15"/>
    <p:sldId id="1650" r:id="rId16"/>
    <p:sldId id="1651" r:id="rId17"/>
    <p:sldId id="1653" r:id="rId18"/>
    <p:sldId id="1654" r:id="rId19"/>
    <p:sldId id="1655" r:id="rId20"/>
    <p:sldId id="1657" r:id="rId21"/>
    <p:sldId id="1656" r:id="rId22"/>
    <p:sldId id="1658" r:id="rId23"/>
    <p:sldId id="682" r:id="rId24"/>
    <p:sldId id="1882" r:id="rId25"/>
    <p:sldId id="1329" r:id="rId26"/>
    <p:sldId id="1883" r:id="rId27"/>
    <p:sldId id="1848" r:id="rId28"/>
    <p:sldId id="1873" r:id="rId29"/>
    <p:sldId id="1849" r:id="rId30"/>
    <p:sldId id="709" r:id="rId31"/>
    <p:sldId id="684" r:id="rId32"/>
    <p:sldId id="691" r:id="rId33"/>
    <p:sldId id="528" r:id="rId34"/>
    <p:sldId id="713" r:id="rId35"/>
    <p:sldId id="1874" r:id="rId36"/>
    <p:sldId id="780" r:id="rId37"/>
    <p:sldId id="1315" r:id="rId38"/>
    <p:sldId id="1314" r:id="rId39"/>
    <p:sldId id="1875" r:id="rId40"/>
    <p:sldId id="1876" r:id="rId41"/>
    <p:sldId id="1219" r:id="rId42"/>
    <p:sldId id="1220" r:id="rId43"/>
    <p:sldId id="1877" r:id="rId44"/>
    <p:sldId id="1290" r:id="rId45"/>
    <p:sldId id="1291" r:id="rId46"/>
    <p:sldId id="1292" r:id="rId47"/>
    <p:sldId id="1293" r:id="rId48"/>
    <p:sldId id="1294" r:id="rId49"/>
    <p:sldId id="1295" r:id="rId50"/>
    <p:sldId id="1296" r:id="rId51"/>
    <p:sldId id="1297" r:id="rId52"/>
    <p:sldId id="1298" r:id="rId53"/>
    <p:sldId id="1299" r:id="rId54"/>
    <p:sldId id="1884" r:id="rId55"/>
    <p:sldId id="1886" r:id="rId56"/>
    <p:sldId id="1300" r:id="rId57"/>
    <p:sldId id="1887" r:id="rId58"/>
    <p:sldId id="1301" r:id="rId59"/>
    <p:sldId id="1888" r:id="rId60"/>
    <p:sldId id="1172" r:id="rId61"/>
    <p:sldId id="1878" r:id="rId62"/>
    <p:sldId id="1879" r:id="rId63"/>
    <p:sldId id="1880" r:id="rId64"/>
    <p:sldId id="1881" r:id="rId65"/>
    <p:sldId id="1566" r:id="rId66"/>
    <p:sldId id="264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E4"/>
    <a:srgbClr val="F9F9F9"/>
    <a:srgbClr val="8A8A8A"/>
    <a:srgbClr val="4C5252"/>
    <a:srgbClr val="AD2A26"/>
    <a:srgbClr val="48504F"/>
    <a:srgbClr val="B6020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11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69630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13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99527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14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18274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15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8459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A13C956-96D8-40DA-9B4C-2242621B3D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41B7D1-67B8-49C4-879F-60B327521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接下来，我们来学习内部类，学完内部类之后，要求大家知道内部类的格式和使用。</a:t>
            </a:r>
            <a:endParaRPr lang="en-US" altLang="zh-CN"/>
          </a:p>
          <a:p>
            <a:r>
              <a:rPr lang="zh-CN" altLang="en-US"/>
              <a:t>在讲解内部类之前，我们先对内部类做一个简单的描述。</a:t>
            </a:r>
            <a:endParaRPr lang="en-US" altLang="zh-CN"/>
          </a:p>
          <a:p>
            <a:r>
              <a:rPr lang="zh-CN" altLang="en-US"/>
              <a:t>内部类，顾名思义，就是在一个类中定义一个类。</a:t>
            </a:r>
            <a:endParaRPr lang="en-US" altLang="zh-CN"/>
          </a:p>
          <a:p>
            <a:r>
              <a:rPr lang="zh-CN" altLang="en-US"/>
              <a:t>我们来看一下格式，这就是内部类的定义格式。</a:t>
            </a:r>
            <a:endParaRPr lang="en-US" altLang="zh-CN"/>
          </a:p>
          <a:p>
            <a:r>
              <a:rPr lang="zh-CN" altLang="en-US"/>
              <a:t>讲解完毕格式和和针对格式给出的范例，以及访问特点后，我们到代码中演示一下。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07FB824-9C06-4B56-A127-5CB6CDC5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5957C07-582A-443B-891B-5FA5C62DF537}" type="slidenum">
              <a:rPr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A13C956-96D8-40DA-9B4C-2242621B3D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41B7D1-67B8-49C4-879F-60B327521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接下来，我们来学习内部类，学完内部类之后，要求大家知道内部类的格式和使用。</a:t>
            </a:r>
            <a:endParaRPr lang="en-US" altLang="zh-CN"/>
          </a:p>
          <a:p>
            <a:r>
              <a:rPr lang="zh-CN" altLang="en-US"/>
              <a:t>在讲解内部类之前，我们先对内部类做一个简单的描述。</a:t>
            </a:r>
            <a:endParaRPr lang="en-US" altLang="zh-CN"/>
          </a:p>
          <a:p>
            <a:r>
              <a:rPr lang="zh-CN" altLang="en-US"/>
              <a:t>内部类，顾名思义，就是在一个类中定义一个类。</a:t>
            </a:r>
            <a:endParaRPr lang="en-US" altLang="zh-CN"/>
          </a:p>
          <a:p>
            <a:r>
              <a:rPr lang="zh-CN" altLang="en-US"/>
              <a:t>我们来看一下格式，这就是内部类的定义格式。</a:t>
            </a:r>
            <a:endParaRPr lang="en-US" altLang="zh-CN"/>
          </a:p>
          <a:p>
            <a:r>
              <a:rPr lang="zh-CN" altLang="en-US"/>
              <a:t>讲解完毕格式和和针对格式给出的范例，以及访问特点后，我们到代码中演示一下。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07FB824-9C06-4B56-A127-5CB6CDC5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5957C07-582A-443B-891B-5FA5C62DF537}" type="slidenum">
              <a:rPr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46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B310C3B-2A0C-4537-8FE1-F1D8E6FD2540}" type="slidenum">
              <a:rPr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03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B310C3B-2A0C-4537-8FE1-F1D8E6FD2540}" type="slidenum">
              <a:rPr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95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5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4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3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1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A13C956-96D8-40DA-9B4C-2242621B3D8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2E41B7D1-67B8-49C4-879F-60B327521A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接下来，我们来学习内部类，学完内部类之后，要求大家知道内部类的格式和使用。</a:t>
            </a:r>
            <a:endParaRPr lang="en-US" altLang="zh-CN"/>
          </a:p>
          <a:p>
            <a:r>
              <a:rPr lang="zh-CN" altLang="en-US"/>
              <a:t>在讲解内部类之前，我们先对内部类做一个简单的描述。</a:t>
            </a:r>
            <a:endParaRPr lang="en-US" altLang="zh-CN"/>
          </a:p>
          <a:p>
            <a:r>
              <a:rPr lang="zh-CN" altLang="en-US"/>
              <a:t>内部类，顾名思义，就是在一个类中定义一个类。</a:t>
            </a:r>
            <a:endParaRPr lang="en-US" altLang="zh-CN"/>
          </a:p>
          <a:p>
            <a:r>
              <a:rPr lang="zh-CN" altLang="en-US"/>
              <a:t>我们来看一下格式，这就是内部类的定义格式。</a:t>
            </a:r>
            <a:endParaRPr lang="en-US" altLang="zh-CN"/>
          </a:p>
          <a:p>
            <a:r>
              <a:rPr lang="zh-CN" altLang="en-US"/>
              <a:t>讲解完毕格式和和针对格式给出的范例，以及访问特点后，我们到代码中演示一下。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507FB824-9C06-4B56-A127-5CB6CDC5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5957C07-582A-443B-891B-5FA5C62DF537}" type="slidenum">
              <a:rPr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36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B2E0C3A-575E-4CD2-8D21-E5D4EFDF5A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2A91698-6D0D-4450-BB33-2CC9C39368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按照内部类在类中定义的位置不同，可以分为如下两种格式</a:t>
            </a: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CC7BDEDD-17FA-4883-ABB7-CCF3A4D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B310C3B-2A0C-4537-8FE1-F1D8E6FD2540}" type="slidenum">
              <a:rPr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0A9B55F5-E1AA-48A1-AF7F-8F749E8FEC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FEA35700-FACA-4C22-B4CF-7EE7B2FD99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023854FA-6D19-42B9-B2E8-E30B5A16B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F0E1EB-CF5C-4D9A-BEB0-5ACB38B749B7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31A52431-745B-404B-ACDF-B1FD19E4070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BF203CDD-EB5E-48D0-943C-2246BDA18D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根据图形讲解出需求，两种方式使用：第一种方式，定义一个类实现接口，创建接口的实现类对象完成需求。如果要模拟狗跳高，还得定义类。而且，也许这个类就用一次。所以不好。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我们用刚才学习过的匿名内部类改进。第二种方式，使用匿名内部类对象即可。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985794F2-A2B0-4746-9CED-6F2D1C7BD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F6762CF-A47F-4473-971D-29414DE10ED3}" type="slidenum">
              <a:rPr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22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E97A355-211B-418D-B3A6-4D8C8E4FE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AD47850-A142-4C89-A0E5-12754457F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B90E40-3A7A-4D0F-9CF7-00177D32B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675650-BFD4-4AF8-8334-98278CDBB829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8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45E9225F-C91A-4F8C-BFF1-55D2F66491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DD1C8E51-6998-48E2-A428-0D1A27B9B9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B0E1555-286D-440B-A0EB-60159DF17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51F253A-5CFD-4D70-8A8B-C17C08C398C2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1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45E9225F-C91A-4F8C-BFF1-55D2F66491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DD1C8E51-6998-48E2-A428-0D1A27B9B9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B0E1555-286D-440B-A0EB-60159DF17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51F253A-5CFD-4D70-8A8B-C17C08C398C2}" type="slidenum">
              <a:rPr lang="zh-CN" altLang="en-US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39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4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4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5120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35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40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16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02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03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36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5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52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969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5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034222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519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54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6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42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4F72AB8A-2A78-3DEB-A3AB-678B0433BD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36473618-93F2-7069-3DD2-2FB31F9BAC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CB5FEF44-F9C9-82D9-BDBD-6BA2D91AD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D2A846D-5487-4A41-B6D0-817E35CCB1FA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4F72AB8A-2A78-3DEB-A3AB-678B0433BD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36473618-93F2-7069-3DD2-2FB31F9BAC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CB5FEF44-F9C9-82D9-BDBD-6BA2D91AD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D2A846D-5487-4A41-B6D0-817E35CCB1FA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43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4F72AB8A-2A78-3DEB-A3AB-678B0433BD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36473618-93F2-7069-3DD2-2FB31F9BAC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CB5FEF44-F9C9-82D9-BDBD-6BA2D91AD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D2A846D-5487-4A41-B6D0-817E35CCB1FA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738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4F72AB8A-2A78-3DEB-A3AB-678B0433BD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36473618-93F2-7069-3DD2-2FB31F9BAC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CB5FEF44-F9C9-82D9-BDBD-6BA2D91AD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D2A846D-5487-4A41-B6D0-817E35CCB1F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084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4F72AB8A-2A78-3DEB-A3AB-678B0433BD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36473618-93F2-7069-3DD2-2FB31F9BAC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CB5FEF44-F9C9-82D9-BDBD-6BA2D91AD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D2A846D-5487-4A41-B6D0-817E35CCB1F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4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6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7499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7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8901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8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8739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9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449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10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679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852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15808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33839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5.sv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7" r:id="rId16"/>
    <p:sldLayoutId id="2147483718" r:id="rId17"/>
    <p:sldLayoutId id="214748371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jpe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2331098" y="2644170"/>
            <a:ext cx="7529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面向对象高级</a:t>
            </a:r>
            <a:endParaRPr lang="zh-CN" altLang="en-US" sz="8800" dirty="0">
              <a:latin typeface="Congenial" panose="020B0604020202020204" pitchFamily="2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JDK9 </a:t>
            </a: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接口特性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09F62D-6B07-2B4C-8030-A9E2F0AE75D6}"/>
              </a:ext>
            </a:extLst>
          </p:cNvPr>
          <p:cNvSpPr txBox="1"/>
          <p:nvPr/>
        </p:nvSpPr>
        <p:spPr>
          <a:xfrm>
            <a:off x="679451" y="1810455"/>
            <a:ext cx="5504025" cy="477053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interface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Inter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default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start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"start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方法执行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..."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	log();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default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end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"end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方法执行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..."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log();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default void </a:t>
            </a:r>
            <a:r>
              <a:rPr lang="en-US" altLang="zh-CN" sz="16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log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日志记录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接口新特性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BD60CA-526F-5A83-77BD-136C198FC2F2}"/>
              </a:ext>
            </a:extLst>
          </p:cNvPr>
          <p:cNvSpPr txBox="1"/>
          <p:nvPr/>
        </p:nvSpPr>
        <p:spPr>
          <a:xfrm>
            <a:off x="679451" y="1884490"/>
            <a:ext cx="666961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的新特性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：接口中可以定义有方法体的方法。（默认、静态）</a:t>
            </a:r>
            <a:endParaRPr lang="en-US" altLang="zh-CN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FB7475-B0B7-4A31-2B64-8630C5F5AC11}"/>
              </a:ext>
            </a:extLst>
          </p:cNvPr>
          <p:cNvSpPr txBox="1"/>
          <p:nvPr/>
        </p:nvSpPr>
        <p:spPr>
          <a:xfrm>
            <a:off x="679451" y="2398848"/>
            <a:ext cx="43140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JDK9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的新特性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：接口中可以定义私有方法。</a:t>
            </a:r>
            <a:endParaRPr lang="en-US" altLang="zh-CN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0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接口新特性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代码块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内部类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Lambda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窗体、组件、事件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22527378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476E116F-103A-775D-0072-5856192FA65A}"/>
              </a:ext>
            </a:extLst>
          </p:cNvPr>
          <p:cNvSpPr txBox="1"/>
          <p:nvPr/>
        </p:nvSpPr>
        <p:spPr>
          <a:xfrm>
            <a:off x="679451" y="2376319"/>
            <a:ext cx="10311637" cy="19044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分类：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局部代码块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构造代码块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静态代码块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同步代码块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9E5A1-034B-3B1A-79D7-067AA3F1078C}"/>
              </a:ext>
            </a:extLst>
          </p:cNvPr>
          <p:cNvSpPr txBox="1"/>
          <p:nvPr/>
        </p:nvSpPr>
        <p:spPr>
          <a:xfrm>
            <a:off x="679451" y="1601792"/>
            <a:ext cx="6669616" cy="51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在Java类下，使用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{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括起来的代码被称为代码块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1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476E116F-103A-775D-0072-5856192FA65A}"/>
              </a:ext>
            </a:extLst>
          </p:cNvPr>
          <p:cNvSpPr txBox="1"/>
          <p:nvPr/>
        </p:nvSpPr>
        <p:spPr>
          <a:xfrm>
            <a:off x="679451" y="2376319"/>
            <a:ext cx="10311637" cy="19044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分类：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局部代码块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构造代码块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静态代码块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同步代码块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9E5A1-034B-3B1A-79D7-067AA3F1078C}"/>
              </a:ext>
            </a:extLst>
          </p:cNvPr>
          <p:cNvSpPr txBox="1"/>
          <p:nvPr/>
        </p:nvSpPr>
        <p:spPr>
          <a:xfrm>
            <a:off x="679451" y="1601792"/>
            <a:ext cx="6669616" cy="51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在Java类下，使用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{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括起来的代码被称为代码块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185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476E116F-103A-775D-0072-5856192FA65A}"/>
              </a:ext>
            </a:extLst>
          </p:cNvPr>
          <p:cNvSpPr txBox="1"/>
          <p:nvPr/>
        </p:nvSpPr>
        <p:spPr>
          <a:xfrm>
            <a:off x="679451" y="2320336"/>
            <a:ext cx="10311637" cy="41204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局部代码块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位置：方法中定义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作用：限定变量的生命周期，及早释放，提高内存利用率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构造代码块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位置：类中方法外定义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特点：每次构造方法执行的时，都会执行该代码块中的代码，并且在构造方法执行前执行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作用：将多个构造方法中相同的代码，抽取到构造代码块中，提高代码的复用性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静态代码块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位置：类中方法外定义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特点：需要通过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关键字修饰，随着类的加载而加载，并且只执行一次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作用：在类加载的时候做一些数据初始化的操作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E9E5A1-034B-3B1A-79D7-067AA3F1078C}"/>
              </a:ext>
            </a:extLst>
          </p:cNvPr>
          <p:cNvSpPr txBox="1"/>
          <p:nvPr/>
        </p:nvSpPr>
        <p:spPr>
          <a:xfrm>
            <a:off x="679451" y="1601792"/>
            <a:ext cx="6669616" cy="51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在Java类下，使用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{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括起来的代码被称为代码块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86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接口新特性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代码块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内部类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Lambda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窗体、组件、事件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409927748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6949478-6691-4E37-8F11-4064D1E7C5CE}"/>
              </a:ext>
            </a:extLst>
          </p:cNvPr>
          <p:cNvSpPr txBox="1"/>
          <p:nvPr/>
        </p:nvSpPr>
        <p:spPr>
          <a:xfrm>
            <a:off x="654674" y="963583"/>
            <a:ext cx="11426264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内部类就是定义在一个类里面的类</a:t>
            </a:r>
            <a:endParaRPr lang="en-US" altLang="zh-CN" sz="1600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85450C-F0A9-4A43-B273-554560F010C9}"/>
              </a:ext>
            </a:extLst>
          </p:cNvPr>
          <p:cNvSpPr txBox="1"/>
          <p:nvPr/>
        </p:nvSpPr>
        <p:spPr>
          <a:xfrm>
            <a:off x="747583" y="2259449"/>
            <a:ext cx="2934730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内部类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Inner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BB06F0-471E-446E-B253-5BFCF990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45" y="4550885"/>
            <a:ext cx="7853182" cy="100937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格式：外部类名.内部类名 对象名 = </a:t>
            </a:r>
            <a:r>
              <a:rPr lang="en-US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外部类对象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</a:t>
            </a:r>
            <a:r>
              <a:rPr lang="en-US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范例：Outer.Inner in = </a:t>
            </a:r>
            <a:r>
              <a:rPr lang="en-US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Outer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</a:t>
            </a:r>
            <a:r>
              <a:rPr lang="en-US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Inner();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19B797-A6E4-46A1-ACF0-1C094A726C6F}"/>
              </a:ext>
            </a:extLst>
          </p:cNvPr>
          <p:cNvSpPr txBox="1"/>
          <p:nvPr/>
        </p:nvSpPr>
        <p:spPr>
          <a:xfrm>
            <a:off x="654674" y="3836098"/>
            <a:ext cx="9972137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创建对象的格式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518FA8-6098-6C29-A769-5A96532AD85B}"/>
              </a:ext>
            </a:extLst>
          </p:cNvPr>
          <p:cNvSpPr txBox="1"/>
          <p:nvPr/>
        </p:nvSpPr>
        <p:spPr>
          <a:xfrm>
            <a:off x="4377191" y="2259449"/>
            <a:ext cx="2934730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内部类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Inner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3446A62-4DC4-E3DF-E207-E7412557B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113" y="2288582"/>
            <a:ext cx="3021985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 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6949478-6691-4E37-8F11-4064D1E7C5CE}"/>
              </a:ext>
            </a:extLst>
          </p:cNvPr>
          <p:cNvSpPr txBox="1"/>
          <p:nvPr/>
        </p:nvSpPr>
        <p:spPr>
          <a:xfrm>
            <a:off x="626683" y="944922"/>
            <a:ext cx="11426264" cy="205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内部类成员访问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内部类中, 访问外部类成员 : 直接访问, 包括私有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外部类中, 访问内部类成员 : 需要创建对象访问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477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57F4F-0E71-4BCB-8CCC-6F0CF81B6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-</a:t>
            </a:r>
            <a:r>
              <a:rPr lang="zh-CN" altLang="en-US" dirty="0"/>
              <a:t>面试题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78DC77-DB89-447A-8168-678C920AE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请观察如下代码，写出合适的代码对应其注释要求输出的结果。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18FB6B-7273-427F-9881-D5679CBB7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928" y="2367927"/>
            <a:ext cx="5429249" cy="338663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150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Inner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show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.println(??);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78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.println(??);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110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.println(??);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150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5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接口新特性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代码块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内部类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Lambda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窗体、组件、事件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03076851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57F4F-0E71-4BCB-8CCC-6F0CF81B6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CN" dirty="0"/>
              <a:t>-</a:t>
            </a:r>
            <a:r>
              <a:rPr lang="zh-CN" altLang="en-US" dirty="0"/>
              <a:t>面试题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78DC77-DB89-447A-8168-678C920AE3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请观察如下代码，写出合适的代码对应其注释要求输出的结果。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18FB6B-7273-427F-9881-D5679CBB7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928" y="2367927"/>
            <a:ext cx="5429249" cy="338663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150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Inner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show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78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110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Outer.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150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AE2E91-2CBD-4555-9AB6-40E926DD51E7}"/>
              </a:ext>
            </a:extLst>
          </p:cNvPr>
          <p:cNvSpPr txBox="1"/>
          <p:nvPr/>
        </p:nvSpPr>
        <p:spPr>
          <a:xfrm>
            <a:off x="2268928" y="6139543"/>
            <a:ext cx="783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注意：在成员内部类中访问所在外部类对象 ，格式：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外部类名</a:t>
            </a:r>
            <a:r>
              <a:rPr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.this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25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BD0AFD-BC40-0B2B-6869-96F958D6930B}"/>
              </a:ext>
            </a:extLst>
          </p:cNvPr>
          <p:cNvSpPr txBox="1">
            <a:spLocks/>
          </p:cNvSpPr>
          <p:nvPr/>
        </p:nvSpPr>
        <p:spPr>
          <a:xfrm>
            <a:off x="2193027" y="1002232"/>
            <a:ext cx="95981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内部类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88E85C03-7F35-FBAD-DCE5-59C73A0AF769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74836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为什么要学习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E88C204A-9428-3067-9C4F-76F5512CEEDC}"/>
              </a:ext>
            </a:extLst>
          </p:cNvPr>
          <p:cNvSpPr txBox="1">
            <a:spLocks/>
          </p:cNvSpPr>
          <p:nvPr/>
        </p:nvSpPr>
        <p:spPr>
          <a:xfrm>
            <a:off x="2972702" y="992293"/>
            <a:ext cx="429729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F70401-D216-1E7C-26E9-F2F35E8E4959}"/>
              </a:ext>
            </a:extLst>
          </p:cNvPr>
          <p:cNvSpPr txBox="1"/>
          <p:nvPr/>
        </p:nvSpPr>
        <p:spPr>
          <a:xfrm>
            <a:off x="1224998" y="1519422"/>
            <a:ext cx="7660585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需求：写一个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类描述汽车。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属性：汽车的品牌，车龄，颜色，发动机的品牌，使用年限。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12C49B7-90B0-4A5D-A14D-9B0E0ECDD2CE}"/>
              </a:ext>
            </a:extLst>
          </p:cNvPr>
          <p:cNvSpPr txBox="1"/>
          <p:nvPr/>
        </p:nvSpPr>
        <p:spPr>
          <a:xfrm>
            <a:off x="1224998" y="2631122"/>
            <a:ext cx="5401884" cy="295632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95E0DA-DA61-BE56-79AF-6433ED739FFE}"/>
              </a:ext>
            </a:extLst>
          </p:cNvPr>
          <p:cNvSpPr txBox="1"/>
          <p:nvPr/>
        </p:nvSpPr>
        <p:spPr>
          <a:xfrm>
            <a:off x="1241757" y="2631122"/>
            <a:ext cx="2936701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B6BEBB-E322-7656-FAE3-6C86099F397C}"/>
              </a:ext>
            </a:extLst>
          </p:cNvPr>
          <p:cNvSpPr txBox="1"/>
          <p:nvPr/>
        </p:nvSpPr>
        <p:spPr>
          <a:xfrm>
            <a:off x="1225058" y="5153912"/>
            <a:ext cx="39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FDA78C-AA26-2277-8525-36F880ACDF30}"/>
              </a:ext>
            </a:extLst>
          </p:cNvPr>
          <p:cNvSpPr txBox="1"/>
          <p:nvPr/>
        </p:nvSpPr>
        <p:spPr>
          <a:xfrm>
            <a:off x="1768600" y="3028587"/>
            <a:ext cx="4018743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carAge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carColor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FA28B5-2119-9370-B9E7-0E6711B02A54}"/>
              </a:ext>
            </a:extLst>
          </p:cNvPr>
          <p:cNvSpPr txBox="1"/>
          <p:nvPr/>
        </p:nvSpPr>
        <p:spPr>
          <a:xfrm>
            <a:off x="1768599" y="4263507"/>
            <a:ext cx="4018743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engineName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engineAge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28CA40-AF2D-DD28-9460-522B6A70FD19}"/>
              </a:ext>
            </a:extLst>
          </p:cNvPr>
          <p:cNvSpPr txBox="1"/>
          <p:nvPr/>
        </p:nvSpPr>
        <p:spPr>
          <a:xfrm>
            <a:off x="12452297" y="3263511"/>
            <a:ext cx="4160277" cy="17098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E748D1-882A-D423-CBF3-A0CC05F75FEE}"/>
              </a:ext>
            </a:extLst>
          </p:cNvPr>
          <p:cNvSpPr txBox="1"/>
          <p:nvPr/>
        </p:nvSpPr>
        <p:spPr>
          <a:xfrm>
            <a:off x="12469056" y="3263511"/>
            <a:ext cx="2936701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Engine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83D7D9-BBED-B823-4C23-4342961DF71B}"/>
              </a:ext>
            </a:extLst>
          </p:cNvPr>
          <p:cNvSpPr txBox="1"/>
          <p:nvPr/>
        </p:nvSpPr>
        <p:spPr>
          <a:xfrm>
            <a:off x="12432469" y="4585973"/>
            <a:ext cx="39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fill="hold" grpId="0" nodeType="click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5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6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9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20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23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24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2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/>
          <p:bldP spid="1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8F0AE6A2-2794-DFBF-FE93-3B2538124226}"/>
              </a:ext>
            </a:extLst>
          </p:cNvPr>
          <p:cNvSpPr txBox="1"/>
          <p:nvPr/>
        </p:nvSpPr>
        <p:spPr>
          <a:xfrm>
            <a:off x="7350908" y="3263511"/>
            <a:ext cx="4160277" cy="170982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AC860-834D-ECAB-A37F-BC64AB72B302}"/>
              </a:ext>
            </a:extLst>
          </p:cNvPr>
          <p:cNvSpPr txBox="1"/>
          <p:nvPr/>
        </p:nvSpPr>
        <p:spPr>
          <a:xfrm>
            <a:off x="7367667" y="3263511"/>
            <a:ext cx="2936701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Engine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3CF3AF-54B3-B1F1-34EC-998F55B0AF88}"/>
              </a:ext>
            </a:extLst>
          </p:cNvPr>
          <p:cNvSpPr txBox="1"/>
          <p:nvPr/>
        </p:nvSpPr>
        <p:spPr>
          <a:xfrm>
            <a:off x="7331080" y="4585973"/>
            <a:ext cx="39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EBD0AFD-BC40-0B2B-6869-96F958D6930B}"/>
              </a:ext>
            </a:extLst>
          </p:cNvPr>
          <p:cNvSpPr txBox="1">
            <a:spLocks/>
          </p:cNvSpPr>
          <p:nvPr/>
        </p:nvSpPr>
        <p:spPr>
          <a:xfrm>
            <a:off x="2193027" y="1002232"/>
            <a:ext cx="95981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内部类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88E85C03-7F35-FBAD-DCE5-59C73A0AF769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74836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为什么要学习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E88C204A-9428-3067-9C4F-76F5512CEEDC}"/>
              </a:ext>
            </a:extLst>
          </p:cNvPr>
          <p:cNvSpPr txBox="1">
            <a:spLocks/>
          </p:cNvSpPr>
          <p:nvPr/>
        </p:nvSpPr>
        <p:spPr>
          <a:xfrm>
            <a:off x="2972702" y="992293"/>
            <a:ext cx="429729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F70401-D216-1E7C-26E9-F2F35E8E4959}"/>
              </a:ext>
            </a:extLst>
          </p:cNvPr>
          <p:cNvSpPr txBox="1"/>
          <p:nvPr/>
        </p:nvSpPr>
        <p:spPr>
          <a:xfrm>
            <a:off x="1224998" y="1519422"/>
            <a:ext cx="7660585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需求：写一个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类描述汽车。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属性：汽车的品牌，车龄，颜色，发动机的品牌，使用年限。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12C49B7-90B0-4A5D-A14D-9B0E0ECDD2CE}"/>
              </a:ext>
            </a:extLst>
          </p:cNvPr>
          <p:cNvSpPr txBox="1"/>
          <p:nvPr/>
        </p:nvSpPr>
        <p:spPr>
          <a:xfrm>
            <a:off x="1224998" y="2631122"/>
            <a:ext cx="5401884" cy="212532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95E0DA-DA61-BE56-79AF-6433ED739FFE}"/>
              </a:ext>
            </a:extLst>
          </p:cNvPr>
          <p:cNvSpPr txBox="1"/>
          <p:nvPr/>
        </p:nvSpPr>
        <p:spPr>
          <a:xfrm>
            <a:off x="1241757" y="2631122"/>
            <a:ext cx="2936701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B6BEBB-E322-7656-FAE3-6C86099F397C}"/>
              </a:ext>
            </a:extLst>
          </p:cNvPr>
          <p:cNvSpPr txBox="1"/>
          <p:nvPr/>
        </p:nvSpPr>
        <p:spPr>
          <a:xfrm>
            <a:off x="1225058" y="4322916"/>
            <a:ext cx="39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FDA78C-AA26-2277-8525-36F880ACDF30}"/>
              </a:ext>
            </a:extLst>
          </p:cNvPr>
          <p:cNvSpPr txBox="1"/>
          <p:nvPr/>
        </p:nvSpPr>
        <p:spPr>
          <a:xfrm>
            <a:off x="1768600" y="3028587"/>
            <a:ext cx="4018743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carAge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carColor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1DA800-1E5F-FA97-4B4D-1AA3E7B7987C}"/>
              </a:ext>
            </a:extLst>
          </p:cNvPr>
          <p:cNvSpPr txBox="1"/>
          <p:nvPr/>
        </p:nvSpPr>
        <p:spPr>
          <a:xfrm>
            <a:off x="7894509" y="3667291"/>
            <a:ext cx="4018743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engineName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engineAge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9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BD0AFD-BC40-0B2B-6869-96F958D6930B}"/>
              </a:ext>
            </a:extLst>
          </p:cNvPr>
          <p:cNvSpPr txBox="1">
            <a:spLocks/>
          </p:cNvSpPr>
          <p:nvPr/>
        </p:nvSpPr>
        <p:spPr>
          <a:xfrm>
            <a:off x="2193027" y="1002232"/>
            <a:ext cx="95981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内部类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88E85C03-7F35-FBAD-DCE5-59C73A0AF769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748365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为什么要学习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E88C204A-9428-3067-9C4F-76F5512CEEDC}"/>
              </a:ext>
            </a:extLst>
          </p:cNvPr>
          <p:cNvSpPr txBox="1">
            <a:spLocks/>
          </p:cNvSpPr>
          <p:nvPr/>
        </p:nvSpPr>
        <p:spPr>
          <a:xfrm>
            <a:off x="2972702" y="992293"/>
            <a:ext cx="429729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F70401-D216-1E7C-26E9-F2F35E8E4959}"/>
              </a:ext>
            </a:extLst>
          </p:cNvPr>
          <p:cNvSpPr txBox="1"/>
          <p:nvPr/>
        </p:nvSpPr>
        <p:spPr>
          <a:xfrm>
            <a:off x="1224998" y="1519422"/>
            <a:ext cx="7660585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需求：写一个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类描述汽车。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属性：汽车的品牌，车龄，颜色，发动机的品牌，使用年限。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12C49B7-90B0-4A5D-A14D-9B0E0ECDD2CE}"/>
              </a:ext>
            </a:extLst>
          </p:cNvPr>
          <p:cNvSpPr txBox="1"/>
          <p:nvPr/>
        </p:nvSpPr>
        <p:spPr>
          <a:xfrm>
            <a:off x="1224998" y="2631122"/>
            <a:ext cx="5401884" cy="378731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95E0DA-DA61-BE56-79AF-6433ED739FFE}"/>
              </a:ext>
            </a:extLst>
          </p:cNvPr>
          <p:cNvSpPr txBox="1"/>
          <p:nvPr/>
        </p:nvSpPr>
        <p:spPr>
          <a:xfrm>
            <a:off x="1241757" y="2631122"/>
            <a:ext cx="2936701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B6BEBB-E322-7656-FAE3-6C86099F397C}"/>
              </a:ext>
            </a:extLst>
          </p:cNvPr>
          <p:cNvSpPr txBox="1"/>
          <p:nvPr/>
        </p:nvSpPr>
        <p:spPr>
          <a:xfrm>
            <a:off x="1225058" y="5952566"/>
            <a:ext cx="39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FDA78C-AA26-2277-8525-36F880ACDF30}"/>
              </a:ext>
            </a:extLst>
          </p:cNvPr>
          <p:cNvSpPr txBox="1"/>
          <p:nvPr/>
        </p:nvSpPr>
        <p:spPr>
          <a:xfrm>
            <a:off x="1768600" y="3028587"/>
            <a:ext cx="4018743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carAge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carColor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FA28B5-2119-9370-B9E7-0E6711B02A54}"/>
              </a:ext>
            </a:extLst>
          </p:cNvPr>
          <p:cNvSpPr txBox="1"/>
          <p:nvPr/>
        </p:nvSpPr>
        <p:spPr>
          <a:xfrm>
            <a:off x="2301344" y="4742007"/>
            <a:ext cx="4018743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engineName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engineAge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67E7D5-3600-5FDE-2D5E-A0B48C7E4948}"/>
              </a:ext>
            </a:extLst>
          </p:cNvPr>
          <p:cNvSpPr txBox="1"/>
          <p:nvPr/>
        </p:nvSpPr>
        <p:spPr>
          <a:xfrm>
            <a:off x="1898296" y="4453514"/>
            <a:ext cx="6128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4D08F7-90E2-77F4-E13A-53B9AB08A394}"/>
              </a:ext>
            </a:extLst>
          </p:cNvPr>
          <p:cNvSpPr txBox="1"/>
          <p:nvPr/>
        </p:nvSpPr>
        <p:spPr>
          <a:xfrm>
            <a:off x="1915944" y="5603307"/>
            <a:ext cx="38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!!!对象背景">
            <a:extLst>
              <a:ext uri="{FF2B5EF4-FFF2-40B4-BE49-F238E27FC236}">
                <a16:creationId xmlns:a16="http://schemas.microsoft.com/office/drawing/2014/main" id="{B805C34A-A382-D98F-E886-2B1F312BD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627" y="3506146"/>
            <a:ext cx="4037557" cy="444791"/>
          </a:xfrm>
          <a:prstGeom prst="roundRect">
            <a:avLst>
              <a:gd name="adj" fmla="val 16667"/>
            </a:avLst>
          </a:prstGeom>
          <a:solidFill>
            <a:srgbClr val="265C9E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lvl="0" algn="ctr">
              <a:defRPr/>
            </a:pPr>
            <a:r>
              <a:rPr lang="zh-CN" altLang="en-US" kern="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封装性更好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AAE3E3D-A27E-CF3B-DB57-392AD002BC59}"/>
              </a:ext>
            </a:extLst>
          </p:cNvPr>
          <p:cNvSpPr txBox="1"/>
          <p:nvPr/>
        </p:nvSpPr>
        <p:spPr>
          <a:xfrm>
            <a:off x="7191855" y="7263120"/>
            <a:ext cx="4753803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内部类的访问特点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内部类可以直接访问外部类的成员，包括私有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外部类要访问内部类的成员，必须创建对象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00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ACDE4A2-4DF9-4F5F-82F5-69667A2A6323}"/>
              </a:ext>
            </a:extLst>
          </p:cNvPr>
          <p:cNvSpPr txBox="1"/>
          <p:nvPr/>
        </p:nvSpPr>
        <p:spPr>
          <a:xfrm>
            <a:off x="654674" y="1670495"/>
            <a:ext cx="6854455" cy="3701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成员内部类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lnSpc>
                <a:spcPct val="250000"/>
              </a:lnSpc>
              <a:defRPr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lnSpc>
                <a:spcPct val="250000"/>
              </a:lnSpc>
              <a:defRPr/>
            </a:pPr>
            <a:endParaRPr lang="zh-CN" altLang="en-US" sz="1400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A5FEE5-0930-0FE5-B165-AC7A83173947}"/>
              </a:ext>
            </a:extLst>
          </p:cNvPr>
          <p:cNvSpPr txBox="1"/>
          <p:nvPr/>
        </p:nvSpPr>
        <p:spPr>
          <a:xfrm>
            <a:off x="654674" y="963583"/>
            <a:ext cx="11426264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内部类的分类</a:t>
            </a:r>
            <a:endParaRPr lang="en-US" altLang="zh-CN" sz="1600" b="1" noProof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82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97AB941-011B-44BA-813F-9B589880D808}"/>
              </a:ext>
            </a:extLst>
          </p:cNvPr>
          <p:cNvSpPr txBox="1"/>
          <p:nvPr/>
        </p:nvSpPr>
        <p:spPr>
          <a:xfrm>
            <a:off x="654674" y="1672577"/>
            <a:ext cx="11157881" cy="161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 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修饰的成员内部类</a:t>
            </a:r>
            <a:endParaRPr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E14D8D-5FDE-46D6-85F8-9A962BFB7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74" y="2526816"/>
            <a:ext cx="4474554" cy="15300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Fira Code Medium"/>
              </a:rPr>
              <a:t>class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Fira Code Medium"/>
              </a:rPr>
              <a:t>Outer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Fira Code Medium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Fira Code Medium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Fira Code Medium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Fira Code Medium"/>
              </a:rPr>
              <a:t>static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Fira Code Medium"/>
              </a:rPr>
              <a:t>class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Fira Code Medium"/>
              </a:rPr>
              <a:t>Inner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Fira Code Medium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Fira Code Medium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Fira Code Medium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Fira Code Medium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Fira Code Medium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Fira Code Medium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Fira Code Medium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F5212E-4501-4AE4-BCF4-716A6299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17" y="5363551"/>
            <a:ext cx="6960696" cy="101072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格式：外部类名.内部类名 对象名 = new 外部类名.内部类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范例：Outer.Inner in = </a:t>
            </a:r>
            <a:r>
              <a:rPr lang="en-US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zh-CN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Outer.Inner();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3FFBF6-29E1-6EEB-AEA9-9EE0B31B7935}"/>
              </a:ext>
            </a:extLst>
          </p:cNvPr>
          <p:cNvSpPr txBox="1"/>
          <p:nvPr/>
        </p:nvSpPr>
        <p:spPr>
          <a:xfrm>
            <a:off x="654674" y="963583"/>
            <a:ext cx="11426264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静态内部类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A4FA7C-2AFC-316E-5616-A3ABB07856C9}"/>
              </a:ext>
            </a:extLst>
          </p:cNvPr>
          <p:cNvSpPr txBox="1"/>
          <p:nvPr/>
        </p:nvSpPr>
        <p:spPr>
          <a:xfrm>
            <a:off x="654674" y="4540187"/>
            <a:ext cx="9832934" cy="112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09585"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静态内部类创建对象的格式：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</a:p>
          <a:p>
            <a:pPr indent="-609585">
              <a:lnSpc>
                <a:spcPct val="200000"/>
              </a:lnSpc>
              <a:defRPr/>
            </a:pP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EDF442-8EB8-4614-9C2B-BACB1B3F1847}"/>
              </a:ext>
            </a:extLst>
          </p:cNvPr>
          <p:cNvSpPr txBox="1"/>
          <p:nvPr/>
        </p:nvSpPr>
        <p:spPr>
          <a:xfrm>
            <a:off x="611716" y="1164149"/>
            <a:ext cx="8515955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defRPr/>
            </a:pP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局部内部类 （</a:t>
            </a: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鸡肋语法，了解即可</a:t>
            </a:r>
            <a:r>
              <a:rPr lang="zh-CN" alt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600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  <a:p>
            <a:pPr marL="228594" indent="-228594">
              <a:lnSpc>
                <a:spcPct val="3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局部内部类放在方法、代码块、构造器等执行体中。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>
            <a:extLst>
              <a:ext uri="{FF2B5EF4-FFF2-40B4-BE49-F238E27FC236}">
                <a16:creationId xmlns:a16="http://schemas.microsoft.com/office/drawing/2014/main" id="{EB4B63DF-BAFB-4777-A880-35D936A0AF98}"/>
              </a:ext>
            </a:extLst>
          </p:cNvPr>
          <p:cNvSpPr txBox="1"/>
          <p:nvPr/>
        </p:nvSpPr>
        <p:spPr>
          <a:xfrm>
            <a:off x="710880" y="2580548"/>
            <a:ext cx="5204883" cy="1677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89B2D92-216B-4097-ACE1-46AD04F5B9F5}"/>
              </a:ext>
            </a:extLst>
          </p:cNvPr>
          <p:cNvSpPr txBox="1"/>
          <p:nvPr/>
        </p:nvSpPr>
        <p:spPr>
          <a:xfrm>
            <a:off x="710880" y="1663170"/>
            <a:ext cx="10464800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概述：匿名内部类本质上是一个特殊的局部内部类（定义在方法内部）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前提：需要存在一个接口或类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标题 5">
            <a:extLst>
              <a:ext uri="{FF2B5EF4-FFF2-40B4-BE49-F238E27FC236}">
                <a16:creationId xmlns:a16="http://schemas.microsoft.com/office/drawing/2014/main" id="{3D82C887-785D-4135-B33A-9C9040756D21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D4AACB66-0545-4C50-99EC-4F975F07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27" y="3122137"/>
            <a:ext cx="5429249" cy="89364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类名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/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接口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0825707-FE41-3155-8C83-0F18222EE58A}"/>
              </a:ext>
            </a:extLst>
          </p:cNvPr>
          <p:cNvSpPr/>
          <p:nvPr/>
        </p:nvSpPr>
        <p:spPr>
          <a:xfrm>
            <a:off x="781628" y="4379450"/>
            <a:ext cx="7765214" cy="79643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匿名内部类可以使代码更加简洁，定义一个类的同时对其进行实例化</a:t>
            </a:r>
            <a:endParaRPr lang="en-US" altLang="zh-CN" sz="16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2">
            <a:extLst>
              <a:ext uri="{FF2B5EF4-FFF2-40B4-BE49-F238E27FC236}">
                <a16:creationId xmlns:a16="http://schemas.microsoft.com/office/drawing/2014/main" id="{9A2AA0EB-33F6-430A-AE11-DCA5A858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1" y="1123962"/>
            <a:ext cx="7315200" cy="4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匿名内部类使用场景</a:t>
            </a:r>
            <a:endParaRPr lang="en-US" altLang="zh-CN" b="1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6FAE750-B5BD-4B8E-BCC3-C94F2334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89653"/>
            <a:ext cx="30734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1C3D8FB-0EB5-492D-99FA-BDECB7B5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1" y="3051061"/>
            <a:ext cx="5471583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sp>
        <p:nvSpPr>
          <p:cNvPr id="24" name="三角形 5">
            <a:extLst>
              <a:ext uri="{FF2B5EF4-FFF2-40B4-BE49-F238E27FC236}">
                <a16:creationId xmlns:a16="http://schemas.microsoft.com/office/drawing/2014/main" id="{5A564C6B-71ED-45C7-9E0A-4EEBB994E0D7}"/>
              </a:ext>
            </a:extLst>
          </p:cNvPr>
          <p:cNvSpPr/>
          <p:nvPr/>
        </p:nvSpPr>
        <p:spPr>
          <a:xfrm rot="2651319">
            <a:off x="536430" y="556349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9066B9-BBB6-4E05-B47C-7508CB17F1F3}"/>
              </a:ext>
            </a:extLst>
          </p:cNvPr>
          <p:cNvSpPr/>
          <p:nvPr/>
        </p:nvSpPr>
        <p:spPr>
          <a:xfrm>
            <a:off x="688693" y="5095196"/>
            <a:ext cx="8908988" cy="74631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85E68B-E44B-4833-9336-21CCB8210B10}"/>
              </a:ext>
            </a:extLst>
          </p:cNvPr>
          <p:cNvSpPr/>
          <p:nvPr/>
        </p:nvSpPr>
        <p:spPr>
          <a:xfrm>
            <a:off x="529815" y="528009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使用总结</a:t>
            </a:r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B98B0F2E-0B2C-4937-8C4B-A8A7518F524C}"/>
              </a:ext>
            </a:extLst>
          </p:cNvPr>
          <p:cNvSpPr txBox="1">
            <a:spLocks/>
          </p:cNvSpPr>
          <p:nvPr/>
        </p:nvSpPr>
        <p:spPr>
          <a:xfrm>
            <a:off x="1741989" y="5251775"/>
            <a:ext cx="11417300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匿名内部类可以作为方法的实际参数进行传输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CF02AB-FCA1-4E6A-B201-5192FF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4" y="2227454"/>
            <a:ext cx="3533775" cy="26289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4906E3-2A42-4862-A068-36FADDF0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070" y="2352792"/>
            <a:ext cx="6689533" cy="231986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  <a:t>// 为按钮绑定点击事件监听器。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btn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.addActionListener(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ActionListener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Alibaba PuHuiTi R"/>
              </a:rPr>
              <a:t>@Override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Alibaba PuHuiTi R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Alibaba PuHuiTi R"/>
              </a:rPr>
              <a:t>actionPerformed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ActionEvent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e)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"登录一下~~"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});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742603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接口新特性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代码块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内部类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Lambda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表达式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窗体、组件、事件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0314355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接口新特性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BD60CA-526F-5A83-77BD-136C198FC2F2}"/>
              </a:ext>
            </a:extLst>
          </p:cNvPr>
          <p:cNvSpPr txBox="1"/>
          <p:nvPr/>
        </p:nvSpPr>
        <p:spPr>
          <a:xfrm>
            <a:off x="679451" y="1884490"/>
            <a:ext cx="6669616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的新特性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：接口中可以定义有方法体的方法。（默认、静态）</a:t>
            </a:r>
            <a:endParaRPr lang="en-US" altLang="zh-CN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FB7475-B0B7-4A31-2B64-8630C5F5AC11}"/>
              </a:ext>
            </a:extLst>
          </p:cNvPr>
          <p:cNvSpPr txBox="1"/>
          <p:nvPr/>
        </p:nvSpPr>
        <p:spPr>
          <a:xfrm>
            <a:off x="679451" y="2398848"/>
            <a:ext cx="431400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JDK9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的新特性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：接口中可以定义私有方法。</a:t>
            </a:r>
            <a:endParaRPr lang="en-US" altLang="zh-CN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2152AA-4F9F-4C38-92C8-CB111188A035}"/>
              </a:ext>
            </a:extLst>
          </p:cNvPr>
          <p:cNvSpPr txBox="1"/>
          <p:nvPr/>
        </p:nvSpPr>
        <p:spPr>
          <a:xfrm>
            <a:off x="838201" y="1127153"/>
            <a:ext cx="8722359" cy="133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Lambda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表达式是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开始后的一种新语法形式。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作用：简化匿名内部类的代码写法。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474B1E-ADD4-4546-8A21-1E40C00CB0D8}"/>
              </a:ext>
            </a:extLst>
          </p:cNvPr>
          <p:cNvSpPr txBox="1"/>
          <p:nvPr/>
        </p:nvSpPr>
        <p:spPr>
          <a:xfrm>
            <a:off x="845319" y="110374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BA593-36A9-4154-9FAB-3D3546B8326A}"/>
              </a:ext>
            </a:extLst>
          </p:cNvPr>
          <p:cNvSpPr txBox="1"/>
          <p:nvPr/>
        </p:nvSpPr>
        <p:spPr>
          <a:xfrm>
            <a:off x="838201" y="51043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什么是函数式接口？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DE3F-AAAA-4BD8-9122-E4687B77A2AB}"/>
              </a:ext>
            </a:extLst>
          </p:cNvPr>
          <p:cNvSpPr txBox="1"/>
          <p:nvPr/>
        </p:nvSpPr>
        <p:spPr>
          <a:xfrm>
            <a:off x="845319" y="5494735"/>
            <a:ext cx="9180718" cy="1010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首先必须是接口、其次接口中有且仅有一个抽象方法的形式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通常我们会在接口上加上一个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@FunctionalInterface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注解，标记该接口必须是满足函数式接口。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27BF0A-753F-4F32-A8A3-908C350E4E56}"/>
              </a:ext>
            </a:extLst>
          </p:cNvPr>
          <p:cNvSpPr txBox="1"/>
          <p:nvPr/>
        </p:nvSpPr>
        <p:spPr>
          <a:xfrm>
            <a:off x="838201" y="2626175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表达式的简化格式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C7476A-EAE2-464B-BCD6-4CDC142C34E8}"/>
              </a:ext>
            </a:extLst>
          </p:cNvPr>
          <p:cNvSpPr txBox="1"/>
          <p:nvPr/>
        </p:nvSpPr>
        <p:spPr>
          <a:xfrm>
            <a:off x="6696744" y="3072839"/>
            <a:ext cx="4009725" cy="101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 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表达式只能简化函数式接口的匿名内部类的写法形式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2A8CC42-D915-45EF-9347-CB36EC1D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19" y="3582892"/>
            <a:ext cx="5262135" cy="135479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(匿名内部类被重写方法的形参列表) -&gt; {</a:t>
            </a:r>
            <a:b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被重写方法的方法体代码。</a:t>
            </a:r>
            <a:b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en-US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是语法形式，无实际含义</a:t>
            </a:r>
            <a:endParaRPr kumimoji="0" lang="zh-CN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C2833A-FA1B-4C53-42F9-235CAE65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19" y="3040911"/>
            <a:ext cx="5262135" cy="38087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-&gt; {}</a:t>
            </a:r>
            <a:endParaRPr kumimoji="0" lang="en-US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6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A6A1D7-4B0C-426B-913D-79D63FC8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972799"/>
            <a:ext cx="9479280" cy="3530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Lambda表达式的省略写法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参数类型可以省略不写。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如果只有一个参数，参数类型可以省略，同时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也可以省略。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如果Lambda表达式的方法体代码只有一行代码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可以省略大括号不写,同时要省略分号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此时，如果这行代码是return语句，必须省略return不写，同时也必须省略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";"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不写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zh-CN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986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A6A1D7-4B0C-426B-913D-79D63FC8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972799"/>
            <a:ext cx="9957293" cy="35652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Lambda表达式</a:t>
            </a: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和匿名内部类的区别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使用限制不同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 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可以操作类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 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只能操作函数式接口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实现原理不同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Wingdings" pitchFamily="2" charset="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匿名内部类：编译之后，产生一个单独的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.class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表达式：编译之后，没有一个单独的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.class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字节码文件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接口新特性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代码块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内部类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Lambda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表达式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窗体、组件、事件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721743611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1706D9-EDEF-2046-70AE-EFBE06524B6B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窗体对象 </a:t>
            </a:r>
            <a:r>
              <a:rPr lang="en-US" altLang="zh-CN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JFrame</a:t>
            </a:r>
          </a:p>
        </p:txBody>
      </p:sp>
    </p:spTree>
    <p:extLst>
      <p:ext uri="{BB962C8B-B14F-4D97-AF65-F5344CB8AC3E}">
        <p14:creationId xmlns:p14="http://schemas.microsoft.com/office/powerpoint/2010/main" val="412749694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3EC95F-4BCC-4185-89A4-61537578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7" y="2306263"/>
            <a:ext cx="4900612" cy="373861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60ECF6B-4908-4655-B8B2-61A3E6BE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77" y="2489488"/>
            <a:ext cx="3813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596CAEA-DE59-4D8F-8436-686EA0A1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77" y="3181350"/>
            <a:ext cx="31320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0">
            <a:extLst>
              <a:ext uri="{FF2B5EF4-FFF2-40B4-BE49-F238E27FC236}">
                <a16:creationId xmlns:a16="http://schemas.microsoft.com/office/drawing/2014/main" id="{E2E41705-237E-4006-B320-B80F83D1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48" y="2709706"/>
            <a:ext cx="6477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1706D9-EDEF-2046-70AE-EFBE06524B6B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窗体对象 </a:t>
            </a:r>
            <a:r>
              <a:rPr lang="en-US" altLang="zh-CN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JFrame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C83E99-B726-CCC0-30F0-90C5070B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77" y="3872484"/>
            <a:ext cx="3317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2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3EC95F-4BCC-4185-89A4-61537578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7" y="2306263"/>
            <a:ext cx="4900612" cy="37386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EC8010-15A8-454B-A193-FFCB19DB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77" y="3872484"/>
            <a:ext cx="3317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20">
            <a:extLst>
              <a:ext uri="{FF2B5EF4-FFF2-40B4-BE49-F238E27FC236}">
                <a16:creationId xmlns:a16="http://schemas.microsoft.com/office/drawing/2014/main" id="{D840BC31-6B7C-4A8B-B33A-E5AC094B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48" y="2735483"/>
            <a:ext cx="1649883" cy="138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AEB75D9-9EEE-D746-8607-BAF65653C967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窗体对象 </a:t>
            </a:r>
            <a:r>
              <a:rPr lang="en-US" altLang="zh-CN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JFrame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80A5E7-A6B7-4161-3EED-F1984EAB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77" y="2489488"/>
            <a:ext cx="3813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13DAE9-4486-4922-79E8-8A2F655E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77" y="3181350"/>
            <a:ext cx="31320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13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B75D9-9EEE-D746-8607-BAF65653C967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窗体对象 </a:t>
            </a:r>
            <a:r>
              <a:rPr lang="en-US" altLang="zh-CN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JFrame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18CEB3-27ED-1998-1D6E-3B155FDC3FAA}"/>
              </a:ext>
            </a:extLst>
          </p:cNvPr>
          <p:cNvSpPr txBox="1"/>
          <p:nvPr/>
        </p:nvSpPr>
        <p:spPr>
          <a:xfrm>
            <a:off x="710880" y="1878686"/>
            <a:ext cx="9534132" cy="353943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args)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创建窗体对象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JFrame frame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JFrame();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设置宽和高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.setSize(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95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设置关闭模式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.setDefaultCloseOperation(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WindowConstants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EXIT_ON_CLOSE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设置窗体标题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.setTitle(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"窗体"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设置窗体可见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60A9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.setVisible(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996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组件</a:t>
            </a:r>
          </a:p>
        </p:txBody>
      </p:sp>
      <p:pic>
        <p:nvPicPr>
          <p:cNvPr id="20" name="图片 1">
            <a:extLst>
              <a:ext uri="{FF2B5EF4-FFF2-40B4-BE49-F238E27FC236}">
                <a16:creationId xmlns:a16="http://schemas.microsoft.com/office/drawing/2014/main" id="{9AAB964B-7443-41B7-9949-45575F3E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5" y="1989667"/>
            <a:ext cx="4607983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6">
            <a:extLst>
              <a:ext uri="{FF2B5EF4-FFF2-40B4-BE49-F238E27FC236}">
                <a16:creationId xmlns:a16="http://schemas.microsoft.com/office/drawing/2014/main" id="{256E5A20-03A3-406A-9B72-69BC3AA0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2988734"/>
            <a:ext cx="287867" cy="327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7">
            <a:extLst>
              <a:ext uri="{FF2B5EF4-FFF2-40B4-BE49-F238E27FC236}">
                <a16:creationId xmlns:a16="http://schemas.microsoft.com/office/drawing/2014/main" id="{A4E712B2-75D7-465B-ACBF-E582D548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8" y="2988734"/>
            <a:ext cx="3316817" cy="21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8">
            <a:extLst>
              <a:ext uri="{FF2B5EF4-FFF2-40B4-BE49-F238E27FC236}">
                <a16:creationId xmlns:a16="http://schemas.microsoft.com/office/drawing/2014/main" id="{3EDDED8F-73B3-4FD1-98C9-34645788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85" y="3236384"/>
            <a:ext cx="391583" cy="303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9">
            <a:extLst>
              <a:ext uri="{FF2B5EF4-FFF2-40B4-BE49-F238E27FC236}">
                <a16:creationId xmlns:a16="http://schemas.microsoft.com/office/drawing/2014/main" id="{417F6281-3E66-458A-BBA3-1C255FB9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8" y="5949951"/>
            <a:ext cx="3534833" cy="33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0CB53D1-31C1-446C-A241-505907671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67" y="1951567"/>
            <a:ext cx="1981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EF67B1C-2CB5-4547-B54B-5A840780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84" y="2182285"/>
            <a:ext cx="2514600" cy="183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对话气泡: 椭圆形 32">
            <a:extLst>
              <a:ext uri="{FF2B5EF4-FFF2-40B4-BE49-F238E27FC236}">
                <a16:creationId xmlns:a16="http://schemas.microsoft.com/office/drawing/2014/main" id="{5739AA95-6B6A-4401-90A5-F5E3E54420B6}"/>
              </a:ext>
            </a:extLst>
          </p:cNvPr>
          <p:cNvSpPr/>
          <p:nvPr/>
        </p:nvSpPr>
        <p:spPr>
          <a:xfrm>
            <a:off x="5851261" y="4955647"/>
            <a:ext cx="3274077" cy="1160462"/>
          </a:xfrm>
          <a:prstGeom prst="wedgeEllipseCallout">
            <a:avLst>
              <a:gd name="adj1" fmla="val -62702"/>
              <a:gd name="adj2" fmla="val -38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Jframe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面板对象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组件都扔面板里面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7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组件</a:t>
            </a:r>
          </a:p>
        </p:txBody>
      </p:sp>
      <p:pic>
        <p:nvPicPr>
          <p:cNvPr id="20" name="图片 1">
            <a:extLst>
              <a:ext uri="{FF2B5EF4-FFF2-40B4-BE49-F238E27FC236}">
                <a16:creationId xmlns:a16="http://schemas.microsoft.com/office/drawing/2014/main" id="{9AAB964B-7443-41B7-9949-45575F3E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5" y="1989667"/>
            <a:ext cx="4607983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6">
            <a:extLst>
              <a:ext uri="{FF2B5EF4-FFF2-40B4-BE49-F238E27FC236}">
                <a16:creationId xmlns:a16="http://schemas.microsoft.com/office/drawing/2014/main" id="{256E5A20-03A3-406A-9B72-69BC3AA0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2988734"/>
            <a:ext cx="287867" cy="327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7">
            <a:extLst>
              <a:ext uri="{FF2B5EF4-FFF2-40B4-BE49-F238E27FC236}">
                <a16:creationId xmlns:a16="http://schemas.microsoft.com/office/drawing/2014/main" id="{A4E712B2-75D7-465B-ACBF-E582D548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8" y="2988734"/>
            <a:ext cx="3316817" cy="21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8">
            <a:extLst>
              <a:ext uri="{FF2B5EF4-FFF2-40B4-BE49-F238E27FC236}">
                <a16:creationId xmlns:a16="http://schemas.microsoft.com/office/drawing/2014/main" id="{3EDDED8F-73B3-4FD1-98C9-34645788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85" y="3236384"/>
            <a:ext cx="391583" cy="303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9">
            <a:extLst>
              <a:ext uri="{FF2B5EF4-FFF2-40B4-BE49-F238E27FC236}">
                <a16:creationId xmlns:a16="http://schemas.microsoft.com/office/drawing/2014/main" id="{417F6281-3E66-458A-BBA3-1C255FB9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8" y="5949951"/>
            <a:ext cx="3534833" cy="33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0CB53D1-31C1-446C-A241-505907671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67" y="1951567"/>
            <a:ext cx="1981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EF67B1C-2CB5-4547-B54B-5A840780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84" y="2182285"/>
            <a:ext cx="2514600" cy="183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ADDD10-E568-4178-963A-0793E13BAD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1438" y="4276781"/>
            <a:ext cx="3410684" cy="7911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D2C031-F8D3-443D-B315-602C8CCB64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8200" y="5407231"/>
            <a:ext cx="3534834" cy="9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接口新特性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Picture 29">
            <a:extLst>
              <a:ext uri="{FF2B5EF4-FFF2-40B4-BE49-F238E27FC236}">
                <a16:creationId xmlns:a16="http://schemas.microsoft.com/office/drawing/2014/main" id="{64F762D4-8216-440B-0103-49F2B350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1" y="3123686"/>
            <a:ext cx="2275341" cy="227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E3A70E4-8EA5-BB05-BFB7-233C1CF8F43D}"/>
              </a:ext>
            </a:extLst>
          </p:cNvPr>
          <p:cNvSpPr txBox="1"/>
          <p:nvPr/>
        </p:nvSpPr>
        <p:spPr>
          <a:xfrm>
            <a:off x="3825162" y="1622523"/>
            <a:ext cx="4922288" cy="175432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interface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AInterImpl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implements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BInterImpl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implements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B6A2F1B-9740-4103-AC57-3D5671E8FB84}"/>
              </a:ext>
            </a:extLst>
          </p:cNvPr>
          <p:cNvSpPr/>
          <p:nvPr/>
        </p:nvSpPr>
        <p:spPr>
          <a:xfrm>
            <a:off x="3825161" y="3672153"/>
            <a:ext cx="4329793" cy="6438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Version1.0  </a:t>
            </a: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成功上线没有问题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7B72204-F353-528C-1D0C-08AD6E3F420E}"/>
              </a:ext>
            </a:extLst>
          </p:cNvPr>
          <p:cNvSpPr/>
          <p:nvPr/>
        </p:nvSpPr>
        <p:spPr>
          <a:xfrm>
            <a:off x="3825161" y="4649443"/>
            <a:ext cx="4922288" cy="10263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Version2.0  </a:t>
            </a: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研发任务</a:t>
            </a:r>
            <a:endParaRPr lang="en-US" altLang="zh-CN" sz="1800" b="1" dirty="0">
              <a:solidFill>
                <a:srgbClr val="F9F9F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需要对</a:t>
            </a:r>
            <a:r>
              <a:rPr lang="en-US" altLang="zh-CN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</a:t>
            </a: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接口丰富，加入</a:t>
            </a:r>
            <a:r>
              <a:rPr lang="en-US" altLang="zh-CN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个新的方法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D8FD7F-9A05-D1EC-8252-F0C5D18ED7E8}"/>
              </a:ext>
            </a:extLst>
          </p:cNvPr>
          <p:cNvSpPr/>
          <p:nvPr/>
        </p:nvSpPr>
        <p:spPr>
          <a:xfrm>
            <a:off x="3890479" y="2146040"/>
            <a:ext cx="4572390" cy="996205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组件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0CB53D1-31C1-446C-A241-505907671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67" y="1951567"/>
            <a:ext cx="1981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EF67B1C-2CB5-4547-B54B-5A840780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784" y="2182285"/>
            <a:ext cx="2514600" cy="183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EB65F67-228C-40A4-A351-D0EA26AA7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1635973"/>
            <a:ext cx="4859496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JButton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6E08AC-1078-485E-A830-09CC042C8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2561230"/>
            <a:ext cx="4859496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按钮组件</a:t>
            </a:r>
          </a:p>
        </p:txBody>
      </p:sp>
      <p:pic>
        <p:nvPicPr>
          <p:cNvPr id="20" name="图片 13">
            <a:extLst>
              <a:ext uri="{FF2B5EF4-FFF2-40B4-BE49-F238E27FC236}">
                <a16:creationId xmlns:a16="http://schemas.microsoft.com/office/drawing/2014/main" id="{56C53BFA-EB73-462F-A420-00E1289E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19" y="2115802"/>
            <a:ext cx="1981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0">
            <a:extLst>
              <a:ext uri="{FF2B5EF4-FFF2-40B4-BE49-F238E27FC236}">
                <a16:creationId xmlns:a16="http://schemas.microsoft.com/office/drawing/2014/main" id="{1503C1D1-0157-43AC-85B8-217A5A77B475}"/>
              </a:ext>
            </a:extLst>
          </p:cNvPr>
          <p:cNvSpPr txBox="1"/>
          <p:nvPr/>
        </p:nvSpPr>
        <p:spPr>
          <a:xfrm>
            <a:off x="3845553" y="2075586"/>
            <a:ext cx="5568949" cy="15339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JButton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​()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创建一个没有设置文本或图标的按钮。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JButton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​(String text) 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创建一个带文本的按钮。 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9144EDD-1814-4B8F-AFE8-C0FC4D53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68" y="2289370"/>
            <a:ext cx="541867" cy="47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68EC31-C163-43BF-958E-F93A3B87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69" y="2418487"/>
            <a:ext cx="539751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ED6235B-B7FF-404E-85EC-6C7BC44C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02" y="2418487"/>
            <a:ext cx="539751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980EF85-98EB-47E9-B966-F4635A2F9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52" y="2259736"/>
            <a:ext cx="5418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2A9E4F7-7F39-442A-A827-8557AFAF91BE}"/>
              </a:ext>
            </a:extLst>
          </p:cNvPr>
          <p:cNvSpPr txBox="1"/>
          <p:nvPr/>
        </p:nvSpPr>
        <p:spPr>
          <a:xfrm>
            <a:off x="1373286" y="2380387"/>
            <a:ext cx="3359149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点我啊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~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8C78F1C-2CF9-47D2-84D1-6286EE10E19E}"/>
              </a:ext>
            </a:extLst>
          </p:cNvPr>
          <p:cNvSpPr txBox="1"/>
          <p:nvPr/>
        </p:nvSpPr>
        <p:spPr>
          <a:xfrm>
            <a:off x="888569" y="4492820"/>
            <a:ext cx="844973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窗体对象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getContentPane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().add(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D186E45-507B-4F46-AF94-30905E90B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280" y="4041129"/>
            <a:ext cx="3534834" cy="9640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215048-73B4-44B2-B63F-1E695D52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933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65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按钮组件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8C78F1C-2CF9-47D2-84D1-6286EE10E19E}"/>
              </a:ext>
            </a:extLst>
          </p:cNvPr>
          <p:cNvSpPr txBox="1"/>
          <p:nvPr/>
        </p:nvSpPr>
        <p:spPr>
          <a:xfrm>
            <a:off x="710880" y="1768282"/>
            <a:ext cx="844973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窗体对象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getContentPane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().add(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E3C08047-E205-40CB-B0A1-F750CDD27FEF}"/>
              </a:ext>
            </a:extLst>
          </p:cNvPr>
          <p:cNvSpPr txBox="1"/>
          <p:nvPr/>
        </p:nvSpPr>
        <p:spPr>
          <a:xfrm>
            <a:off x="710880" y="2513939"/>
            <a:ext cx="5251381" cy="116955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JFrame frame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JFrame();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Container contentPane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.getContentPane();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contentPane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.add(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组件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30E0474-BE3C-41A9-AE6D-277C3516739D}"/>
              </a:ext>
            </a:extLst>
          </p:cNvPr>
          <p:cNvSpPr/>
          <p:nvPr/>
        </p:nvSpPr>
        <p:spPr>
          <a:xfrm>
            <a:off x="1741068" y="2967674"/>
            <a:ext cx="1160752" cy="26207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E7472C-5D9D-4343-BD4F-AA255BF4BF0A}"/>
              </a:ext>
            </a:extLst>
          </p:cNvPr>
          <p:cNvSpPr/>
          <p:nvPr/>
        </p:nvSpPr>
        <p:spPr>
          <a:xfrm>
            <a:off x="789345" y="3366169"/>
            <a:ext cx="1160752" cy="26207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A7C817E-97D9-4889-8D46-38D623975D8D}"/>
              </a:ext>
            </a:extLst>
          </p:cNvPr>
          <p:cNvSpPr/>
          <p:nvPr/>
        </p:nvSpPr>
        <p:spPr>
          <a:xfrm>
            <a:off x="3149990" y="2967674"/>
            <a:ext cx="2252434" cy="262079"/>
          </a:xfrm>
          <a:prstGeom prst="rect">
            <a:avLst/>
          </a:prstGeom>
          <a:solidFill>
            <a:srgbClr val="00B0F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30554428-524D-443E-B11A-52FF41F8F637}"/>
              </a:ext>
            </a:extLst>
          </p:cNvPr>
          <p:cNvSpPr txBox="1"/>
          <p:nvPr/>
        </p:nvSpPr>
        <p:spPr>
          <a:xfrm>
            <a:off x="6096000" y="2513939"/>
            <a:ext cx="3971731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frame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.getContentPane().add(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组件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2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31" grpId="0" animBg="1"/>
      <p:bldP spid="32" grpId="0" animBg="1"/>
      <p:bldP spid="37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按钮组件</a:t>
            </a:r>
          </a:p>
        </p:txBody>
      </p:sp>
      <p:pic>
        <p:nvPicPr>
          <p:cNvPr id="25" name="图片 1">
            <a:extLst>
              <a:ext uri="{FF2B5EF4-FFF2-40B4-BE49-F238E27FC236}">
                <a16:creationId xmlns:a16="http://schemas.microsoft.com/office/drawing/2014/main" id="{E8629748-FCC0-40EF-A6B6-9A70530D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5" y="1989667"/>
            <a:ext cx="4607983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6">
            <a:extLst>
              <a:ext uri="{FF2B5EF4-FFF2-40B4-BE49-F238E27FC236}">
                <a16:creationId xmlns:a16="http://schemas.microsoft.com/office/drawing/2014/main" id="{FBC76703-01DB-4F0A-ABFF-4B20880F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2988734"/>
            <a:ext cx="287867" cy="327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7">
            <a:extLst>
              <a:ext uri="{FF2B5EF4-FFF2-40B4-BE49-F238E27FC236}">
                <a16:creationId xmlns:a16="http://schemas.microsoft.com/office/drawing/2014/main" id="{28417980-A906-4721-95A2-266B1617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8" y="2988734"/>
            <a:ext cx="3316817" cy="21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8">
            <a:extLst>
              <a:ext uri="{FF2B5EF4-FFF2-40B4-BE49-F238E27FC236}">
                <a16:creationId xmlns:a16="http://schemas.microsoft.com/office/drawing/2014/main" id="{B9BDE86A-9B75-416B-AF0D-18CB73EE1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85" y="3236384"/>
            <a:ext cx="391583" cy="303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9">
            <a:extLst>
              <a:ext uri="{FF2B5EF4-FFF2-40B4-BE49-F238E27FC236}">
                <a16:creationId xmlns:a16="http://schemas.microsoft.com/office/drawing/2014/main" id="{C0A2D72E-59AE-4799-84CF-ECC96025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8" y="5949951"/>
            <a:ext cx="3534833" cy="33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E63E2BB-042A-416D-B1D0-F4BDA738C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68" y="2579936"/>
            <a:ext cx="4090988" cy="333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6A8DFE3-FE70-43D9-BD22-964EBEDAD7E1}"/>
              </a:ext>
            </a:extLst>
          </p:cNvPr>
          <p:cNvSpPr txBox="1"/>
          <p:nvPr/>
        </p:nvSpPr>
        <p:spPr>
          <a:xfrm>
            <a:off x="8419750" y="3173824"/>
            <a:ext cx="29265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窗体中存在默认布局方式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可通过</a:t>
            </a:r>
            <a:endParaRPr lang="en-US" altLang="zh-CN" sz="14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err="1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setLayout</a:t>
            </a:r>
            <a:r>
              <a:rPr lang="en-US" altLang="zh-CN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(null); 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取消默认布局</a:t>
            </a:r>
            <a:endParaRPr lang="en-US" altLang="zh-CN" sz="14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2C16D2B1-AE1E-410B-BF14-0194B4EA1EB2}"/>
              </a:ext>
            </a:extLst>
          </p:cNvPr>
          <p:cNvSpPr/>
          <p:nvPr/>
        </p:nvSpPr>
        <p:spPr>
          <a:xfrm>
            <a:off x="5644071" y="1989667"/>
            <a:ext cx="2775679" cy="1108075"/>
          </a:xfrm>
          <a:prstGeom prst="wedgeEllipseCallout">
            <a:avLst>
              <a:gd name="adj1" fmla="val -51068"/>
              <a:gd name="adj2" fmla="val 3232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窗体给我指定了默认布局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你取消后再自己慢慢调整位置吧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43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86D9C3E-9ABA-494F-AEAD-D194E7CEE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窗体对象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setLayout</a:t>
            </a:r>
            <a:r>
              <a:rPr lang="en-US" altLang="zh-CN" dirty="0">
                <a:latin typeface="Consolas" panose="020B0609020204030204" pitchFamily="49" charset="0"/>
              </a:rPr>
              <a:t>(null); </a:t>
            </a:r>
            <a:r>
              <a:rPr lang="zh-CN" altLang="en-US" dirty="0">
                <a:latin typeface="Consolas" panose="020B0609020204030204" pitchFamily="49" charset="0"/>
              </a:rPr>
              <a:t>取消默认布局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创建组件对象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组件对象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setBounds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x,y,width,height</a:t>
            </a:r>
            <a:r>
              <a:rPr lang="en-US" altLang="zh-CN" dirty="0">
                <a:latin typeface="Consolas" panose="020B0609020204030204" pitchFamily="49" charset="0"/>
              </a:rPr>
              <a:t>); </a:t>
            </a:r>
            <a:r>
              <a:rPr lang="zh-CN" altLang="en-US" dirty="0">
                <a:latin typeface="Consolas" panose="020B0609020204030204" pitchFamily="49" charset="0"/>
              </a:rPr>
              <a:t>设置摆放位置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窗体对象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getContentPane</a:t>
            </a:r>
            <a:r>
              <a:rPr lang="en-US" altLang="zh-CN" dirty="0">
                <a:latin typeface="Consolas" panose="020B0609020204030204" pitchFamily="49" charset="0"/>
              </a:rPr>
              <a:t>().add(</a:t>
            </a:r>
            <a:r>
              <a:rPr lang="zh-CN" altLang="en-US" dirty="0">
                <a:latin typeface="Consolas" panose="020B0609020204030204" pitchFamily="49" charset="0"/>
              </a:rPr>
              <a:t>组件对象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8177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JLabel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组件</a:t>
            </a:r>
          </a:p>
        </p:txBody>
      </p:sp>
      <p:pic>
        <p:nvPicPr>
          <p:cNvPr id="28" name="图片 1">
            <a:extLst>
              <a:ext uri="{FF2B5EF4-FFF2-40B4-BE49-F238E27FC236}">
                <a16:creationId xmlns:a16="http://schemas.microsoft.com/office/drawing/2014/main" id="{898D6DD9-08DA-4CE6-9DEA-EAF80CC9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416051"/>
            <a:ext cx="5183717" cy="515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0">
            <a:extLst>
              <a:ext uri="{FF2B5EF4-FFF2-40B4-BE49-F238E27FC236}">
                <a16:creationId xmlns:a16="http://schemas.microsoft.com/office/drawing/2014/main" id="{3FDB388A-C745-4ADC-87E8-FA38E4A87589}"/>
              </a:ext>
            </a:extLst>
          </p:cNvPr>
          <p:cNvSpPr txBox="1"/>
          <p:nvPr/>
        </p:nvSpPr>
        <p:spPr>
          <a:xfrm>
            <a:off x="710880" y="1768913"/>
            <a:ext cx="5568951" cy="42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用于展示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23517B-235E-4AB1-A15E-73FBB4283620}"/>
              </a:ext>
            </a:extLst>
          </p:cNvPr>
          <p:cNvSpPr/>
          <p:nvPr/>
        </p:nvSpPr>
        <p:spPr>
          <a:xfrm>
            <a:off x="5717117" y="3014133"/>
            <a:ext cx="2055283" cy="2015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815A8A3-457F-4FBA-8C79-4F0CDC176CB7}"/>
              </a:ext>
            </a:extLst>
          </p:cNvPr>
          <p:cNvCxnSpPr>
            <a:cxnSpLocks/>
          </p:cNvCxnSpPr>
          <p:nvPr/>
        </p:nvCxnSpPr>
        <p:spPr>
          <a:xfrm flipH="1">
            <a:off x="4847167" y="4021667"/>
            <a:ext cx="86995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6B9FDD5-3590-4024-A9B3-75CB4622B3DA}"/>
              </a:ext>
            </a:extLst>
          </p:cNvPr>
          <p:cNvSpPr txBox="1"/>
          <p:nvPr/>
        </p:nvSpPr>
        <p:spPr>
          <a:xfrm>
            <a:off x="3994151" y="3852333"/>
            <a:ext cx="8657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96D3FB-17BD-4D30-A9A7-2CA1533BC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867" y="3026289"/>
            <a:ext cx="1918800" cy="19188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ADE9014-F34B-4DFF-B0F8-56724D0B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834" y="4102101"/>
            <a:ext cx="1547284" cy="149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6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JLabel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组件</a:t>
            </a:r>
          </a:p>
        </p:txBody>
      </p:sp>
      <p:pic>
        <p:nvPicPr>
          <p:cNvPr id="28" name="图片 1">
            <a:extLst>
              <a:ext uri="{FF2B5EF4-FFF2-40B4-BE49-F238E27FC236}">
                <a16:creationId xmlns:a16="http://schemas.microsoft.com/office/drawing/2014/main" id="{898D6DD9-08DA-4CE6-9DEA-EAF80CC9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416051"/>
            <a:ext cx="5183717" cy="515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0">
            <a:extLst>
              <a:ext uri="{FF2B5EF4-FFF2-40B4-BE49-F238E27FC236}">
                <a16:creationId xmlns:a16="http://schemas.microsoft.com/office/drawing/2014/main" id="{3FDB388A-C745-4ADC-87E8-FA38E4A87589}"/>
              </a:ext>
            </a:extLst>
          </p:cNvPr>
          <p:cNvSpPr txBox="1"/>
          <p:nvPr/>
        </p:nvSpPr>
        <p:spPr>
          <a:xfrm>
            <a:off x="710880" y="1768913"/>
            <a:ext cx="5568951" cy="42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用于展示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图片</a:t>
            </a:r>
            <a:endParaRPr lang="en-US" altLang="zh-CN" sz="1600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23517B-235E-4AB1-A15E-73FBB4283620}"/>
              </a:ext>
            </a:extLst>
          </p:cNvPr>
          <p:cNvSpPr/>
          <p:nvPr/>
        </p:nvSpPr>
        <p:spPr>
          <a:xfrm>
            <a:off x="5717117" y="3014133"/>
            <a:ext cx="2055283" cy="2015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815A8A3-457F-4FBA-8C79-4F0CDC176CB7}"/>
              </a:ext>
            </a:extLst>
          </p:cNvPr>
          <p:cNvCxnSpPr>
            <a:cxnSpLocks/>
          </p:cNvCxnSpPr>
          <p:nvPr/>
        </p:nvCxnSpPr>
        <p:spPr>
          <a:xfrm flipH="1">
            <a:off x="4847167" y="4021667"/>
            <a:ext cx="86995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6B9FDD5-3590-4024-A9B3-75CB4622B3DA}"/>
              </a:ext>
            </a:extLst>
          </p:cNvPr>
          <p:cNvSpPr txBox="1"/>
          <p:nvPr/>
        </p:nvSpPr>
        <p:spPr>
          <a:xfrm>
            <a:off x="3994151" y="3852333"/>
            <a:ext cx="8657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D006F4-FE31-47C7-AE83-AF2107E2E8B3}"/>
              </a:ext>
            </a:extLst>
          </p:cNvPr>
          <p:cNvSpPr/>
          <p:nvPr/>
        </p:nvSpPr>
        <p:spPr>
          <a:xfrm>
            <a:off x="7972637" y="3014133"/>
            <a:ext cx="2055283" cy="2015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37DDE1B-DAB0-464D-ACFD-13D42726F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867" y="3026289"/>
            <a:ext cx="1918800" cy="1918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5560A50-412A-4C27-8B35-B158C0315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78" y="3062266"/>
            <a:ext cx="1918800" cy="19188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0F07D76-EF95-443E-9663-FC8BD8C52893}"/>
              </a:ext>
            </a:extLst>
          </p:cNvPr>
          <p:cNvSpPr txBox="1"/>
          <p:nvPr/>
        </p:nvSpPr>
        <p:spPr>
          <a:xfrm>
            <a:off x="6278034" y="3754967"/>
            <a:ext cx="1236133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文本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E147CA-2723-474A-9806-A87437F53958}"/>
              </a:ext>
            </a:extLst>
          </p:cNvPr>
          <p:cNvSpPr txBox="1"/>
          <p:nvPr/>
        </p:nvSpPr>
        <p:spPr>
          <a:xfrm>
            <a:off x="8583084" y="3754967"/>
            <a:ext cx="1236133" cy="5027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67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文本</a:t>
            </a:r>
          </a:p>
        </p:txBody>
      </p:sp>
    </p:spTree>
    <p:extLst>
      <p:ext uri="{BB962C8B-B14F-4D97-AF65-F5344CB8AC3E}">
        <p14:creationId xmlns:p14="http://schemas.microsoft.com/office/powerpoint/2010/main" val="24951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JLabel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组件</a:t>
            </a: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1EF84AEC-83B3-4CE6-B416-A071F1100F87}"/>
              </a:ext>
            </a:extLst>
          </p:cNvPr>
          <p:cNvSpPr txBox="1"/>
          <p:nvPr/>
        </p:nvSpPr>
        <p:spPr>
          <a:xfrm>
            <a:off x="710880" y="1611097"/>
            <a:ext cx="8862461" cy="101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​(String text)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使用指定的文本创建一个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​(Icon image)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创建一个具有指定图像的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对象。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4F509C5-C195-41E6-9B78-1A0EF04E4393}"/>
              </a:ext>
            </a:extLst>
          </p:cNvPr>
          <p:cNvSpPr txBox="1"/>
          <p:nvPr/>
        </p:nvSpPr>
        <p:spPr>
          <a:xfrm>
            <a:off x="710880" y="3649668"/>
            <a:ext cx="85247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注意：如果多个组件摆放在同一个位置，后添加的组件，会被压在底部。</a:t>
            </a:r>
          </a:p>
        </p:txBody>
      </p:sp>
    </p:spTree>
    <p:extLst>
      <p:ext uri="{BB962C8B-B14F-4D97-AF65-F5344CB8AC3E}">
        <p14:creationId xmlns:p14="http://schemas.microsoft.com/office/powerpoint/2010/main" val="273890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JLabel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组件</a:t>
            </a: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1EF84AEC-83B3-4CE6-B416-A071F1100F87}"/>
              </a:ext>
            </a:extLst>
          </p:cNvPr>
          <p:cNvSpPr txBox="1"/>
          <p:nvPr/>
        </p:nvSpPr>
        <p:spPr>
          <a:xfrm>
            <a:off x="710880" y="1611097"/>
            <a:ext cx="8862461" cy="101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​(String text)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使用指定的文本创建一个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​(Icon image)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创建一个具有指定图像的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对象。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4F509C5-C195-41E6-9B78-1A0EF04E4393}"/>
              </a:ext>
            </a:extLst>
          </p:cNvPr>
          <p:cNvSpPr txBox="1"/>
          <p:nvPr/>
        </p:nvSpPr>
        <p:spPr>
          <a:xfrm>
            <a:off x="710880" y="3649668"/>
            <a:ext cx="85247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注意：如果多个组件摆放在同一个位置，后添加的组件，会被压在底部。</a:t>
            </a:r>
          </a:p>
        </p:txBody>
      </p:sp>
    </p:spTree>
    <p:extLst>
      <p:ext uri="{BB962C8B-B14F-4D97-AF65-F5344CB8AC3E}">
        <p14:creationId xmlns:p14="http://schemas.microsoft.com/office/powerpoint/2010/main" val="29156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事件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E105972-2DF1-4403-A14C-35341AE0AA32}"/>
              </a:ext>
            </a:extLst>
          </p:cNvPr>
          <p:cNvGrpSpPr/>
          <p:nvPr/>
        </p:nvGrpSpPr>
        <p:grpSpPr>
          <a:xfrm>
            <a:off x="2454990" y="2866156"/>
            <a:ext cx="6466223" cy="594560"/>
            <a:chOff x="3353163" y="5731266"/>
            <a:chExt cx="4956536" cy="594560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48B1F92-0A1F-F266-F9DA-C3E900799F2B}"/>
                </a:ext>
              </a:extLst>
            </p:cNvPr>
            <p:cNvGrpSpPr/>
            <p:nvPr/>
          </p:nvGrpSpPr>
          <p:grpSpPr>
            <a:xfrm>
              <a:off x="3353163" y="5731266"/>
              <a:ext cx="4956536" cy="594560"/>
              <a:chOff x="4304043" y="1286668"/>
              <a:chExt cx="7243558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圆角矩形 70">
                <a:extLst>
                  <a:ext uri="{FF2B5EF4-FFF2-40B4-BE49-F238E27FC236}">
                    <a16:creationId xmlns:a16="http://schemas.microsoft.com/office/drawing/2014/main" id="{3E925A24-7CD2-4C32-B6FC-D90C9B301C81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7243557" cy="2757793"/>
              </a:xfrm>
              <a:prstGeom prst="roundRect">
                <a:avLst/>
              </a:prstGeom>
              <a:gradFill>
                <a:gsLst>
                  <a:gs pos="62000">
                    <a:sysClr val="window" lastClr="FFFFFF">
                      <a:lumMod val="95000"/>
                    </a:sysClr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95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圆角矩形 71">
                <a:extLst>
                  <a:ext uri="{FF2B5EF4-FFF2-40B4-BE49-F238E27FC236}">
                    <a16:creationId xmlns:a16="http://schemas.microsoft.com/office/drawing/2014/main" id="{B8892CE3-7E2A-4427-9C66-818FEA439E29}"/>
                  </a:ext>
                </a:extLst>
              </p:cNvPr>
              <p:cNvSpPr/>
              <p:nvPr/>
            </p:nvSpPr>
            <p:spPr>
              <a:xfrm>
                <a:off x="4304045" y="1286668"/>
                <a:ext cx="7243556" cy="2757793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95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5C28F0B2-4755-5C78-8DBE-1E765DE34B1A}"/>
                </a:ext>
              </a:extLst>
            </p:cNvPr>
            <p:cNvSpPr txBox="1"/>
            <p:nvPr/>
          </p:nvSpPr>
          <p:spPr>
            <a:xfrm>
              <a:off x="3700891" y="5843880"/>
              <a:ext cx="4261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当你对组件干了某件操作之后，就会执行对应的代码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67A01BB-AC86-80F6-1A22-01BB4B8BEF2B}"/>
              </a:ext>
            </a:extLst>
          </p:cNvPr>
          <p:cNvGrpSpPr/>
          <p:nvPr/>
        </p:nvGrpSpPr>
        <p:grpSpPr>
          <a:xfrm>
            <a:off x="871427" y="1736865"/>
            <a:ext cx="4224963" cy="594560"/>
            <a:chOff x="3353164" y="5731266"/>
            <a:chExt cx="3238549" cy="59456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EA91480-5A1D-993F-1BA5-3B77FA0C4EA1}"/>
                </a:ext>
              </a:extLst>
            </p:cNvPr>
            <p:cNvGrpSpPr/>
            <p:nvPr/>
          </p:nvGrpSpPr>
          <p:grpSpPr>
            <a:xfrm>
              <a:off x="3353164" y="5731266"/>
              <a:ext cx="3238549" cy="594560"/>
              <a:chOff x="4304043" y="1286668"/>
              <a:chExt cx="4732865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圆角矩形 70">
                <a:extLst>
                  <a:ext uri="{FF2B5EF4-FFF2-40B4-BE49-F238E27FC236}">
                    <a16:creationId xmlns:a16="http://schemas.microsoft.com/office/drawing/2014/main" id="{2E850F27-1555-897A-2247-3CEFB618C0D1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4732865" cy="2757793"/>
              </a:xfrm>
              <a:prstGeom prst="roundRect">
                <a:avLst/>
              </a:prstGeom>
              <a:gradFill>
                <a:gsLst>
                  <a:gs pos="62000">
                    <a:sysClr val="window" lastClr="FFFFFF">
                      <a:lumMod val="95000"/>
                    </a:sysClr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95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9" name="圆角矩形 71">
                <a:extLst>
                  <a:ext uri="{FF2B5EF4-FFF2-40B4-BE49-F238E27FC236}">
                    <a16:creationId xmlns:a16="http://schemas.microsoft.com/office/drawing/2014/main" id="{43DC8753-7CEF-E0C1-2C00-08E86ACF8B35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4732865" cy="2757793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95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57" name="TextBox 69">
              <a:extLst>
                <a:ext uri="{FF2B5EF4-FFF2-40B4-BE49-F238E27FC236}">
                  <a16:creationId xmlns:a16="http://schemas.microsoft.com/office/drawing/2014/main" id="{A72562D9-87A1-1059-CBD4-4536E7E314FE}"/>
                </a:ext>
              </a:extLst>
            </p:cNvPr>
            <p:cNvSpPr txBox="1"/>
            <p:nvPr/>
          </p:nvSpPr>
          <p:spPr>
            <a:xfrm>
              <a:off x="3750043" y="5871070"/>
              <a:ext cx="2729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事件是可以被组件识别的操作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1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接口新特性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Picture 29">
            <a:extLst>
              <a:ext uri="{FF2B5EF4-FFF2-40B4-BE49-F238E27FC236}">
                <a16:creationId xmlns:a16="http://schemas.microsoft.com/office/drawing/2014/main" id="{64F762D4-8216-440B-0103-49F2B350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1" y="3123686"/>
            <a:ext cx="2275341" cy="227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E3A70E4-8EA5-BB05-BFB7-233C1CF8F43D}"/>
              </a:ext>
            </a:extLst>
          </p:cNvPr>
          <p:cNvSpPr txBox="1"/>
          <p:nvPr/>
        </p:nvSpPr>
        <p:spPr>
          <a:xfrm>
            <a:off x="6782966" y="2246523"/>
            <a:ext cx="4922288" cy="175432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interface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AInterImpl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implements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BInterImpl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implements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B6A2F1B-9740-4103-AC57-3D5671E8FB84}"/>
              </a:ext>
            </a:extLst>
          </p:cNvPr>
          <p:cNvSpPr/>
          <p:nvPr/>
        </p:nvSpPr>
        <p:spPr>
          <a:xfrm>
            <a:off x="6782965" y="4296153"/>
            <a:ext cx="4329793" cy="64381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Version1.0  </a:t>
            </a: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成功上线没有问题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7B72204-F353-528C-1D0C-08AD6E3F420E}"/>
              </a:ext>
            </a:extLst>
          </p:cNvPr>
          <p:cNvSpPr/>
          <p:nvPr/>
        </p:nvSpPr>
        <p:spPr>
          <a:xfrm>
            <a:off x="6782965" y="5273443"/>
            <a:ext cx="4922288" cy="10263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</a:t>
            </a:r>
            <a:r>
              <a:rPr lang="en-US" altLang="zh-CN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Version2.0  </a:t>
            </a: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研发任务</a:t>
            </a:r>
            <a:endParaRPr lang="en-US" altLang="zh-CN" sz="1800" b="1" dirty="0">
              <a:solidFill>
                <a:srgbClr val="F9F9F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需要对</a:t>
            </a:r>
            <a:r>
              <a:rPr lang="en-US" altLang="zh-CN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</a:t>
            </a: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接口丰富，加入</a:t>
            </a:r>
            <a:r>
              <a:rPr lang="en-US" altLang="zh-CN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800" b="1" dirty="0">
                <a:solidFill>
                  <a:srgbClr val="F9F9F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个新的方法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D8FD7F-9A05-D1EC-8252-F0C5D18ED7E8}"/>
              </a:ext>
            </a:extLst>
          </p:cNvPr>
          <p:cNvSpPr/>
          <p:nvPr/>
        </p:nvSpPr>
        <p:spPr>
          <a:xfrm>
            <a:off x="6848283" y="2770040"/>
            <a:ext cx="4572390" cy="996205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A4ACC145-1B0C-EF27-5BD5-B65DB4C136FE}"/>
              </a:ext>
            </a:extLst>
          </p:cNvPr>
          <p:cNvSpPr/>
          <p:nvPr/>
        </p:nvSpPr>
        <p:spPr>
          <a:xfrm>
            <a:off x="2613610" y="1746248"/>
            <a:ext cx="3884775" cy="1521894"/>
          </a:xfrm>
          <a:prstGeom prst="cloudCallout">
            <a:avLst>
              <a:gd name="adj1" fmla="val -33680"/>
              <a:gd name="adj2" fmla="val 5993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如何能丰富接口功能的同时</a:t>
            </a:r>
            <a:r>
              <a:rPr lang="en-US" altLang="zh-CN" dirty="0"/>
              <a:t>, </a:t>
            </a:r>
            <a:r>
              <a:rPr lang="zh-CN" altLang="en-US" dirty="0"/>
              <a:t>又不对实现类代码更改呢 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02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事件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FE707F5-5C6A-BCFB-32BE-5425E980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565220"/>
            <a:ext cx="4239573" cy="4984546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2E105972-2DF1-4403-A14C-35341AE0AA32}"/>
              </a:ext>
            </a:extLst>
          </p:cNvPr>
          <p:cNvGrpSpPr/>
          <p:nvPr/>
        </p:nvGrpSpPr>
        <p:grpSpPr>
          <a:xfrm>
            <a:off x="5435852" y="5493119"/>
            <a:ext cx="6466223" cy="594560"/>
            <a:chOff x="3353164" y="5731266"/>
            <a:chExt cx="4956536" cy="594560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48B1F92-0A1F-F266-F9DA-C3E900799F2B}"/>
                </a:ext>
              </a:extLst>
            </p:cNvPr>
            <p:cNvGrpSpPr/>
            <p:nvPr/>
          </p:nvGrpSpPr>
          <p:grpSpPr>
            <a:xfrm>
              <a:off x="3353164" y="5731266"/>
              <a:ext cx="4956536" cy="594560"/>
              <a:chOff x="4304043" y="1286668"/>
              <a:chExt cx="724355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圆角矩形 70">
                <a:extLst>
                  <a:ext uri="{FF2B5EF4-FFF2-40B4-BE49-F238E27FC236}">
                    <a16:creationId xmlns:a16="http://schemas.microsoft.com/office/drawing/2014/main" id="{3E925A24-7CD2-4C32-B6FC-D90C9B301C81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7243557" cy="2757793"/>
              </a:xfrm>
              <a:prstGeom prst="roundRect">
                <a:avLst/>
              </a:prstGeom>
              <a:gradFill>
                <a:gsLst>
                  <a:gs pos="62000">
                    <a:sysClr val="window" lastClr="FFFFFF">
                      <a:lumMod val="95000"/>
                    </a:sysClr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95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圆角矩形 71">
                <a:extLst>
                  <a:ext uri="{FF2B5EF4-FFF2-40B4-BE49-F238E27FC236}">
                    <a16:creationId xmlns:a16="http://schemas.microsoft.com/office/drawing/2014/main" id="{B8892CE3-7E2A-4427-9C66-818FEA439E29}"/>
                  </a:ext>
                </a:extLst>
              </p:cNvPr>
              <p:cNvSpPr/>
              <p:nvPr/>
            </p:nvSpPr>
            <p:spPr>
              <a:xfrm>
                <a:off x="4304044" y="1286668"/>
                <a:ext cx="7243556" cy="2757793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95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52" name="TextBox 69">
              <a:extLst>
                <a:ext uri="{FF2B5EF4-FFF2-40B4-BE49-F238E27FC236}">
                  <a16:creationId xmlns:a16="http://schemas.microsoft.com/office/drawing/2014/main" id="{5C28F0B2-4755-5C78-8DBE-1E765DE34B1A}"/>
                </a:ext>
              </a:extLst>
            </p:cNvPr>
            <p:cNvSpPr txBox="1"/>
            <p:nvPr/>
          </p:nvSpPr>
          <p:spPr>
            <a:xfrm>
              <a:off x="3700891" y="5843880"/>
              <a:ext cx="4261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当你对组件干了某件操作之后，就会执行对应的代码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67A01BB-AC86-80F6-1A22-01BB4B8BEF2B}"/>
              </a:ext>
            </a:extLst>
          </p:cNvPr>
          <p:cNvGrpSpPr/>
          <p:nvPr/>
        </p:nvGrpSpPr>
        <p:grpSpPr>
          <a:xfrm>
            <a:off x="5435852" y="4499947"/>
            <a:ext cx="4224963" cy="594560"/>
            <a:chOff x="3353164" y="5731266"/>
            <a:chExt cx="3238549" cy="594560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EA91480-5A1D-993F-1BA5-3B77FA0C4EA1}"/>
                </a:ext>
              </a:extLst>
            </p:cNvPr>
            <p:cNvGrpSpPr/>
            <p:nvPr/>
          </p:nvGrpSpPr>
          <p:grpSpPr>
            <a:xfrm>
              <a:off x="3353164" y="5731266"/>
              <a:ext cx="3238549" cy="594560"/>
              <a:chOff x="4304043" y="1286668"/>
              <a:chExt cx="4732865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圆角矩形 70">
                <a:extLst>
                  <a:ext uri="{FF2B5EF4-FFF2-40B4-BE49-F238E27FC236}">
                    <a16:creationId xmlns:a16="http://schemas.microsoft.com/office/drawing/2014/main" id="{2E850F27-1555-897A-2247-3CEFB618C0D1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4732865" cy="2757793"/>
              </a:xfrm>
              <a:prstGeom prst="roundRect">
                <a:avLst/>
              </a:prstGeom>
              <a:gradFill>
                <a:gsLst>
                  <a:gs pos="62000">
                    <a:sysClr val="window" lastClr="FFFFFF">
                      <a:lumMod val="95000"/>
                    </a:sysClr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95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9" name="圆角矩形 71">
                <a:extLst>
                  <a:ext uri="{FF2B5EF4-FFF2-40B4-BE49-F238E27FC236}">
                    <a16:creationId xmlns:a16="http://schemas.microsoft.com/office/drawing/2014/main" id="{43DC8753-7CEF-E0C1-2C00-08E86ACF8B35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4732865" cy="2757793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995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57" name="TextBox 69">
              <a:extLst>
                <a:ext uri="{FF2B5EF4-FFF2-40B4-BE49-F238E27FC236}">
                  <a16:creationId xmlns:a16="http://schemas.microsoft.com/office/drawing/2014/main" id="{A72562D9-87A1-1059-CBD4-4536E7E314FE}"/>
                </a:ext>
              </a:extLst>
            </p:cNvPr>
            <p:cNvSpPr txBox="1"/>
            <p:nvPr/>
          </p:nvSpPr>
          <p:spPr>
            <a:xfrm>
              <a:off x="3750043" y="5871070"/>
              <a:ext cx="2729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事件是可以被组件识别的操作</a:t>
              </a:r>
            </a:p>
          </p:txBody>
        </p:sp>
      </p:grp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0B498BF8-6D41-DBD3-090E-2E546845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25" b="90000" l="10000" r="90000">
                        <a14:foregroundMark x1="16000" y1="8875" x2="18875" y2="8125"/>
                        <a14:foregroundMark x1="20000" y1="5625" x2="20000" y2="5625"/>
                        <a14:foregroundMark x1="66250" y1="28375" x2="60750" y2="45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52" y="2059883"/>
            <a:ext cx="1565220" cy="15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31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事件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FE707F5-5C6A-BCFB-32BE-5425E980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565220"/>
            <a:ext cx="4239573" cy="498454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558306-CF4F-248C-CEC3-BB9BB22E774E}"/>
              </a:ext>
            </a:extLst>
          </p:cNvPr>
          <p:cNvSpPr txBox="1"/>
          <p:nvPr/>
        </p:nvSpPr>
        <p:spPr>
          <a:xfrm>
            <a:off x="5374458" y="2360019"/>
            <a:ext cx="3781805" cy="425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事件操作：鼠标单击，键盘按下了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96402-782A-59FC-0495-8111BFD2D0DA}"/>
              </a:ext>
            </a:extLst>
          </p:cNvPr>
          <p:cNvSpPr txBox="1"/>
          <p:nvPr/>
        </p:nvSpPr>
        <p:spPr>
          <a:xfrm>
            <a:off x="5357525" y="1708085"/>
            <a:ext cx="3108543" cy="425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事件源：按钮 图片 窗体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25C3A5-DF63-C3AD-7E47-04A3985874B3}"/>
              </a:ext>
            </a:extLst>
          </p:cNvPr>
          <p:cNvSpPr txBox="1"/>
          <p:nvPr/>
        </p:nvSpPr>
        <p:spPr>
          <a:xfrm>
            <a:off x="5374458" y="3011953"/>
            <a:ext cx="5666936" cy="425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绑定监听：当事件源上发生了事件操作，触发执行某段代码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D3D5F30-B1B7-43C8-D1F7-EFF911E75082}"/>
              </a:ext>
            </a:extLst>
          </p:cNvPr>
          <p:cNvSpPr/>
          <p:nvPr/>
        </p:nvSpPr>
        <p:spPr>
          <a:xfrm>
            <a:off x="7780712" y="5348344"/>
            <a:ext cx="1843616" cy="4381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Consolas" panose="020B0609020204030204" pitchFamily="49" charset="0"/>
              </a:rPr>
              <a:t>ActionListener</a:t>
            </a:r>
            <a:endParaRPr lang="zh-CN" altLang="en-US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785D4D7-D366-70BE-98FF-8F6EA4A7A7F9}"/>
              </a:ext>
            </a:extLst>
          </p:cNvPr>
          <p:cNvSpPr/>
          <p:nvPr/>
        </p:nvSpPr>
        <p:spPr>
          <a:xfrm>
            <a:off x="9879429" y="5348342"/>
            <a:ext cx="1841500" cy="4381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latin typeface="Consolas" panose="020B0609020204030204" pitchFamily="49" charset="0"/>
              </a:rPr>
              <a:t>KeyListener</a:t>
            </a:r>
            <a:endParaRPr lang="zh-CN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7DE81D-012F-12AF-B727-37A40984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50" y="4616710"/>
            <a:ext cx="1727385" cy="17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225CC6-9597-F65C-9273-7F88815F0185}"/>
              </a:ext>
            </a:extLst>
          </p:cNvPr>
          <p:cNvSpPr/>
          <p:nvPr/>
        </p:nvSpPr>
        <p:spPr>
          <a:xfrm>
            <a:off x="5357525" y="3797577"/>
            <a:ext cx="2105704" cy="270467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图片 1024">
            <a:extLst>
              <a:ext uri="{FF2B5EF4-FFF2-40B4-BE49-F238E27FC236}">
                <a16:creationId xmlns:a16="http://schemas.microsoft.com/office/drawing/2014/main" id="{99883FC4-8F94-9D87-D1F1-39D096456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050" y="4059308"/>
            <a:ext cx="1611764" cy="399245"/>
          </a:xfrm>
          <a:prstGeom prst="rect">
            <a:avLst/>
          </a:prstGeom>
        </p:spPr>
      </p:pic>
      <p:sp>
        <p:nvSpPr>
          <p:cNvPr id="1027" name="爆炸形: 14 pt  1026">
            <a:extLst>
              <a:ext uri="{FF2B5EF4-FFF2-40B4-BE49-F238E27FC236}">
                <a16:creationId xmlns:a16="http://schemas.microsoft.com/office/drawing/2014/main" id="{9CC0DF50-13A3-8520-AEE7-EEB7C758721B}"/>
              </a:ext>
            </a:extLst>
          </p:cNvPr>
          <p:cNvSpPr/>
          <p:nvPr/>
        </p:nvSpPr>
        <p:spPr>
          <a:xfrm>
            <a:off x="7559960" y="3571078"/>
            <a:ext cx="2790807" cy="1421507"/>
          </a:xfrm>
          <a:prstGeom prst="irregularSeal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大哥 </a:t>
            </a:r>
            <a:r>
              <a:rPr lang="en-US" altLang="zh-CN" dirty="0"/>
              <a:t>! </a:t>
            </a:r>
            <a:r>
              <a:rPr lang="zh-CN" altLang="en-US" dirty="0"/>
              <a:t>它被动了 </a:t>
            </a:r>
            <a:r>
              <a:rPr lang="en-US" altLang="zh-CN" dirty="0"/>
              <a:t>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nimBg="1"/>
      <p:bldP spid="7" grpId="0" animBg="1"/>
      <p:bldP spid="63" grpId="0" animBg="1"/>
      <p:bldP spid="10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事件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8B9E0E-9221-62B1-7F16-90686D8CC22C}"/>
              </a:ext>
            </a:extLst>
          </p:cNvPr>
          <p:cNvSpPr/>
          <p:nvPr/>
        </p:nvSpPr>
        <p:spPr>
          <a:xfrm>
            <a:off x="792084" y="1635975"/>
            <a:ext cx="5020888" cy="4381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dirty="0">
                <a:latin typeface="Consolas" panose="020B0609020204030204" pitchFamily="49" charset="0"/>
              </a:rPr>
              <a:t>ActionListener : </a:t>
            </a:r>
            <a:r>
              <a:rPr lang="zh-CN" altLang="en-US" sz="1400" dirty="0">
                <a:latin typeface="Consolas" panose="020B0609020204030204" pitchFamily="49" charset="0"/>
              </a:rPr>
              <a:t>动作监听器  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latin typeface="Consolas" panose="020B0609020204030204" pitchFamily="49" charset="0"/>
              </a:rPr>
              <a:t>鼠标点击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latin typeface="Consolas" panose="020B0609020204030204" pitchFamily="49" charset="0"/>
              </a:rPr>
              <a:t>空格按下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endParaRPr lang="zh-CN" altLang="en-US" sz="14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3B7A0AF-1A6A-5BE3-6FBB-079AC6B7215E}"/>
              </a:ext>
            </a:extLst>
          </p:cNvPr>
          <p:cNvSpPr txBox="1"/>
          <p:nvPr/>
        </p:nvSpPr>
        <p:spPr>
          <a:xfrm>
            <a:off x="792084" y="2316111"/>
            <a:ext cx="6868350" cy="15696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事件源对象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.addActionListener(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ActionListener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@Override</a:t>
            </a:r>
            <a:b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actionPerformed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ActionEvent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"我被点了!!!"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93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D8907797-63B9-4CBC-912B-49C37561B69A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事件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69F934-91F0-A7BF-453B-ACC5B681C322}"/>
              </a:ext>
            </a:extLst>
          </p:cNvPr>
          <p:cNvSpPr/>
          <p:nvPr/>
        </p:nvSpPr>
        <p:spPr>
          <a:xfrm>
            <a:off x="792084" y="1620219"/>
            <a:ext cx="2968154" cy="43815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KeyListener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键盘监听器 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3B7A0AF-1A6A-5BE3-6FBB-079AC6B7215E}"/>
              </a:ext>
            </a:extLst>
          </p:cNvPr>
          <p:cNvSpPr txBox="1"/>
          <p:nvPr/>
        </p:nvSpPr>
        <p:spPr>
          <a:xfrm>
            <a:off x="792084" y="2316111"/>
            <a:ext cx="6868350" cy="432426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事件源对象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.addKeyListener(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KeyListener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@Override</a:t>
            </a:r>
            <a:b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100" dirty="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keyTyped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KeyEvent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e) 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br>
              <a:rPr lang="zh-CN" altLang="zh-CN" sz="1100" dirty="0">
                <a:solidFill>
                  <a:srgbClr val="960A9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960A9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@Override</a:t>
            </a:r>
            <a:b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100" dirty="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keyPressed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KeyEvent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e) 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keyCode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e.getKeyCode();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keyCode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37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"左移动业务代码"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}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keyCode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38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"上移动业务代码"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}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keyCode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39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"右移动业务代码"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}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keyCode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 </a:t>
            </a:r>
            <a:r>
              <a:rPr lang="zh-CN" altLang="zh-CN" sz="11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40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1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1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"下移动业务代码"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@Override</a:t>
            </a:r>
            <a:b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1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zh-CN" altLang="zh-CN" sz="1100" dirty="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keyReleased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KeyEvent </a:t>
            </a: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e) {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});</a:t>
            </a:r>
            <a:endParaRPr lang="zh-CN" altLang="zh-CN" sz="11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704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>
            <a:extLst>
              <a:ext uri="{FF2B5EF4-FFF2-40B4-BE49-F238E27FC236}">
                <a16:creationId xmlns:a16="http://schemas.microsoft.com/office/drawing/2014/main" id="{CF983DD3-DB83-9113-846E-AA841F2D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22A173-3346-2B75-6309-D985E9CBED8B}"/>
              </a:ext>
            </a:extLst>
          </p:cNvPr>
          <p:cNvSpPr txBox="1"/>
          <p:nvPr/>
        </p:nvSpPr>
        <p:spPr>
          <a:xfrm>
            <a:off x="710880" y="2913907"/>
            <a:ext cx="5464958" cy="427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适配器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解决接口与接口实现类之间的矛盾问题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B55E99-BBE7-14CD-98CC-5D5F708D4C3F}"/>
              </a:ext>
            </a:extLst>
          </p:cNvPr>
          <p:cNvSpPr txBox="1"/>
          <p:nvPr/>
        </p:nvSpPr>
        <p:spPr>
          <a:xfrm>
            <a:off x="710880" y="1627469"/>
            <a:ext cx="10065576" cy="795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设计模式（Design pattern）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是一套被反复使用、多数人知晓的、经过分类编目的、代码设计经验的总结。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使用设计模式是为了可重用代码、让代码更容易被他人理解、保证代码可靠性、程序的重用性。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9A2A6DCB-A69C-984C-506D-8393A9608FE7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适配器设计模式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>
            <a:extLst>
              <a:ext uri="{FF2B5EF4-FFF2-40B4-BE49-F238E27FC236}">
                <a16:creationId xmlns:a16="http://schemas.microsoft.com/office/drawing/2014/main" id="{CF983DD3-DB83-9113-846E-AA841F2D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9A2A6DCB-A69C-984C-506D-8393A9608FE7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适配器设计模式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D57B75-6813-91FC-91E1-5FF12B68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6" y="3184461"/>
            <a:ext cx="2432051" cy="251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A29A02-FED4-C8AB-EBE1-BA90D9F4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043" y="3472328"/>
            <a:ext cx="1998133" cy="26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2375199B-24D4-C4AF-963E-D0BE7809894C}"/>
              </a:ext>
            </a:extLst>
          </p:cNvPr>
          <p:cNvSpPr txBox="1"/>
          <p:nvPr/>
        </p:nvSpPr>
        <p:spPr>
          <a:xfrm>
            <a:off x="2841994" y="1677394"/>
            <a:ext cx="4127500" cy="181588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和尚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打坐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念经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撞钟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习武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84B0A7E8-359A-B94E-A993-9F7F15943B0A}"/>
              </a:ext>
            </a:extLst>
          </p:cNvPr>
          <p:cNvSpPr/>
          <p:nvPr/>
        </p:nvSpPr>
        <p:spPr>
          <a:xfrm>
            <a:off x="5530160" y="3472327"/>
            <a:ext cx="3553883" cy="1041400"/>
          </a:xfrm>
          <a:prstGeom prst="wedgeEllipseCallout">
            <a:avLst>
              <a:gd name="adj1" fmla="val 52144"/>
              <a:gd name="adj2" fmla="val 424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洒家只习武</a:t>
            </a:r>
          </a:p>
        </p:txBody>
      </p:sp>
    </p:spTree>
    <p:extLst>
      <p:ext uri="{BB962C8B-B14F-4D97-AF65-F5344CB8AC3E}">
        <p14:creationId xmlns:p14="http://schemas.microsoft.com/office/powerpoint/2010/main" val="27678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>
            <a:extLst>
              <a:ext uri="{FF2B5EF4-FFF2-40B4-BE49-F238E27FC236}">
                <a16:creationId xmlns:a16="http://schemas.microsoft.com/office/drawing/2014/main" id="{CF983DD3-DB83-9113-846E-AA841F2D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9A2A6DCB-A69C-984C-506D-8393A9608FE7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适配器设计模式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D57B75-6813-91FC-91E1-5FF12B68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6" y="3184461"/>
            <a:ext cx="2432051" cy="251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A29A02-FED4-C8AB-EBE1-BA90D9F4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043" y="3472328"/>
            <a:ext cx="1998133" cy="26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2375199B-24D4-C4AF-963E-D0BE7809894C}"/>
              </a:ext>
            </a:extLst>
          </p:cNvPr>
          <p:cNvSpPr txBox="1"/>
          <p:nvPr/>
        </p:nvSpPr>
        <p:spPr>
          <a:xfrm>
            <a:off x="2841994" y="1677394"/>
            <a:ext cx="4127500" cy="181588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和尚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打坐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念经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撞钟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习武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9FDBDF3-FE2C-7E52-FDF2-DA442D4D704E}"/>
              </a:ext>
            </a:extLst>
          </p:cNvPr>
          <p:cNvSpPr txBox="1"/>
          <p:nvPr/>
        </p:nvSpPr>
        <p:spPr>
          <a:xfrm>
            <a:off x="4176185" y="3992034"/>
            <a:ext cx="4415367" cy="22467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和尚Adapter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和尚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打坐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念经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撞钟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习武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230A8E06-3642-23A6-DD2D-842F1218AECF}"/>
              </a:ext>
            </a:extLst>
          </p:cNvPr>
          <p:cNvSpPr/>
          <p:nvPr/>
        </p:nvSpPr>
        <p:spPr>
          <a:xfrm>
            <a:off x="7920567" y="4868334"/>
            <a:ext cx="1536700" cy="385233"/>
          </a:xfrm>
          <a:prstGeom prst="leftArrow">
            <a:avLst/>
          </a:prstGeom>
          <a:solidFill>
            <a:srgbClr val="C00000"/>
          </a:solidFill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7686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>
            <a:extLst>
              <a:ext uri="{FF2B5EF4-FFF2-40B4-BE49-F238E27FC236}">
                <a16:creationId xmlns:a16="http://schemas.microsoft.com/office/drawing/2014/main" id="{CF983DD3-DB83-9113-846E-AA841F2D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9A2A6DCB-A69C-984C-506D-8393A9608FE7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适配器设计模式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07D2B9-047F-F518-451D-2705D512A333}"/>
              </a:ext>
            </a:extLst>
          </p:cNvPr>
          <p:cNvSpPr txBox="1"/>
          <p:nvPr/>
        </p:nvSpPr>
        <p:spPr>
          <a:xfrm>
            <a:off x="710880" y="1654481"/>
            <a:ext cx="5464958" cy="427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适配器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解决接口与接口实现类之间的矛盾问题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08A2CB-707D-0ADC-C48D-559CEEE95575}"/>
              </a:ext>
            </a:extLst>
          </p:cNvPr>
          <p:cNvSpPr txBox="1"/>
          <p:nvPr/>
        </p:nvSpPr>
        <p:spPr>
          <a:xfrm>
            <a:off x="710880" y="2327581"/>
            <a:ext cx="7010252" cy="19032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实现步骤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4377" lvl="1" indent="-304792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编写一个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xxxAdapter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实现对应接口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4377" lvl="1" indent="-304792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重写内部所有抽象方法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但方法都是空实现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4377" lvl="1" indent="-304792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让自己的类去继承适配器类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重写自己需要的方法即可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4377" lvl="1" indent="-304792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为了避免其他类创建适配器类的对象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abstract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进行修饰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1216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占位符 1">
            <a:extLst>
              <a:ext uri="{FF2B5EF4-FFF2-40B4-BE49-F238E27FC236}">
                <a16:creationId xmlns:a16="http://schemas.microsoft.com/office/drawing/2014/main" id="{CF983DD3-DB83-9113-846E-AA841F2D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9A2A6DCB-A69C-984C-506D-8393A9608FE7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模板设计模式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1F492B-14A4-4A7D-5FF2-0E2B0AF0CC89}"/>
              </a:ext>
            </a:extLst>
          </p:cNvPr>
          <p:cNvSpPr txBox="1"/>
          <p:nvPr/>
        </p:nvSpPr>
        <p:spPr>
          <a:xfrm>
            <a:off x="744218" y="1640503"/>
            <a:ext cx="8751114" cy="795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模板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设计模式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把抽象类整体就可以看做成一个模板，模板中不能决定的东西定义成抽象方法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让使用模板的类（继承抽象类的类）去重写抽象方法实现需求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26D226-3141-257E-C145-652936583E32}"/>
              </a:ext>
            </a:extLst>
          </p:cNvPr>
          <p:cNvSpPr txBox="1"/>
          <p:nvPr/>
        </p:nvSpPr>
        <p:spPr>
          <a:xfrm>
            <a:off x="710880" y="5566940"/>
            <a:ext cx="924483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模板设计模式的优势，模板已经定义了通用结构，使用者只需要关心自己需要实现的功能即可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85B7E5-C6B8-7EFC-488B-6EDB23C03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7" y="2975340"/>
            <a:ext cx="2092662" cy="20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A235CF-A8AB-648F-E375-93FC18D192F2}"/>
              </a:ext>
            </a:extLst>
          </p:cNvPr>
          <p:cNvSpPr txBox="1"/>
          <p:nvPr/>
        </p:nvSpPr>
        <p:spPr>
          <a:xfrm>
            <a:off x="4753766" y="3348847"/>
            <a:ext cx="187325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&lt;&lt;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我的爸爸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…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啊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~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这就是我的爸爸</a:t>
            </a:r>
          </a:p>
        </p:txBody>
      </p: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EAF32DC6-D92E-66B1-FF04-BDAD8DBEFB34}"/>
              </a:ext>
            </a:extLst>
          </p:cNvPr>
          <p:cNvSpPr/>
          <p:nvPr/>
        </p:nvSpPr>
        <p:spPr>
          <a:xfrm>
            <a:off x="3293126" y="2922751"/>
            <a:ext cx="4852498" cy="2294746"/>
          </a:xfrm>
          <a:prstGeom prst="cloudCallout">
            <a:avLst>
              <a:gd name="adj1" fmla="val -59773"/>
              <a:gd name="adj2" fmla="val -849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78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37B4B368-8333-D04C-8AF4-2A260E2CBA49}"/>
              </a:ext>
            </a:extLst>
          </p:cNvPr>
          <p:cNvSpPr txBox="1"/>
          <p:nvPr/>
        </p:nvSpPr>
        <p:spPr>
          <a:xfrm>
            <a:off x="665195" y="2463148"/>
            <a:ext cx="8974296" cy="226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清楚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JDK9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接口的新特性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掌握匿名内部类的使用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表达式改造匿名内部类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掌握窗体对象的构建，并能够在窗体中加入按钮和图片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能够为组件注册动作事件和键盘事件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理解适配器设计模式和模板设计模式的作用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9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 </a:t>
            </a: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接口特性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DCDE3F-1B45-80EB-7586-CEF3BCD3B479}"/>
              </a:ext>
            </a:extLst>
          </p:cNvPr>
          <p:cNvSpPr txBox="1"/>
          <p:nvPr/>
        </p:nvSpPr>
        <p:spPr>
          <a:xfrm>
            <a:off x="679451" y="1929969"/>
            <a:ext cx="9061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允许在接口中定义非抽象方法，但是需要使用关键字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修饰，这些方法就是默认方法</a:t>
            </a:r>
          </a:p>
          <a:p>
            <a:pPr algn="l"/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algn="l"/>
            <a:r>
              <a:rPr lang="en-US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作用：解决接口升级的问题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43E8A9-47B7-F949-1720-126675308063}"/>
              </a:ext>
            </a:extLst>
          </p:cNvPr>
          <p:cNvSpPr txBox="1"/>
          <p:nvPr/>
        </p:nvSpPr>
        <p:spPr>
          <a:xfrm>
            <a:off x="679451" y="3075071"/>
            <a:ext cx="10190712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接口中默认方法的定义格式：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返回值类型 方法名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参数列表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{}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void show() {}</a:t>
            </a:r>
          </a:p>
        </p:txBody>
      </p:sp>
      <p:sp>
        <p:nvSpPr>
          <p:cNvPr id="12" name="三角形 9">
            <a:extLst>
              <a:ext uri="{FF2B5EF4-FFF2-40B4-BE49-F238E27FC236}">
                <a16:creationId xmlns:a16="http://schemas.microsoft.com/office/drawing/2014/main" id="{626C7324-FF01-E013-1E72-F28581D300C9}"/>
              </a:ext>
            </a:extLst>
          </p:cNvPr>
          <p:cNvSpPr/>
          <p:nvPr/>
        </p:nvSpPr>
        <p:spPr>
          <a:xfrm rot="2651319">
            <a:off x="586137" y="519989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59B357D9-66E8-4FAD-B1B8-05CF1856318F}"/>
              </a:ext>
            </a:extLst>
          </p:cNvPr>
          <p:cNvSpPr txBox="1"/>
          <p:nvPr/>
        </p:nvSpPr>
        <p:spPr>
          <a:xfrm>
            <a:off x="1030288" y="4876609"/>
            <a:ext cx="9489037" cy="13469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默认方法不是抽象方法，所以不强制被重写 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但是可以被重写，重写的时候去掉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default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关键字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public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可以省略，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default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不能省略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如果实现了多个接口，多个接口中存在相同的方法声明，子类就必须对该方法进行重写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7144D5-4294-4285-EA20-00DADA9CB8B3}"/>
              </a:ext>
            </a:extLst>
          </p:cNvPr>
          <p:cNvSpPr/>
          <p:nvPr/>
        </p:nvSpPr>
        <p:spPr>
          <a:xfrm>
            <a:off x="679451" y="4843307"/>
            <a:ext cx="10302240" cy="156682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1374C9-6A98-0690-C529-906B30A6168D}"/>
              </a:ext>
            </a:extLst>
          </p:cNvPr>
          <p:cNvSpPr/>
          <p:nvPr/>
        </p:nvSpPr>
        <p:spPr>
          <a:xfrm>
            <a:off x="579523" y="491577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258223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 </a:t>
            </a: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接口特性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DCDE3F-1B45-80EB-7586-CEF3BCD3B479}"/>
              </a:ext>
            </a:extLst>
          </p:cNvPr>
          <p:cNvSpPr txBox="1"/>
          <p:nvPr/>
        </p:nvSpPr>
        <p:spPr>
          <a:xfrm>
            <a:off x="679451" y="1929969"/>
            <a:ext cx="906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接口中允许定义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静态方法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三角形 9">
            <a:extLst>
              <a:ext uri="{FF2B5EF4-FFF2-40B4-BE49-F238E27FC236}">
                <a16:creationId xmlns:a16="http://schemas.microsoft.com/office/drawing/2014/main" id="{626C7324-FF01-E013-1E72-F28581D300C9}"/>
              </a:ext>
            </a:extLst>
          </p:cNvPr>
          <p:cNvSpPr/>
          <p:nvPr/>
        </p:nvSpPr>
        <p:spPr>
          <a:xfrm rot="2651319">
            <a:off x="586137" y="519989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59B357D9-66E8-4FAD-B1B8-05CF1856318F}"/>
              </a:ext>
            </a:extLst>
          </p:cNvPr>
          <p:cNvSpPr txBox="1"/>
          <p:nvPr/>
        </p:nvSpPr>
        <p:spPr>
          <a:xfrm>
            <a:off x="983415" y="4999625"/>
            <a:ext cx="9489037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静态方法只能通过接口名调用，不能通过实现类名或者对象名调用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可以省略，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不能省略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7144D5-4294-4285-EA20-00DADA9CB8B3}"/>
              </a:ext>
            </a:extLst>
          </p:cNvPr>
          <p:cNvSpPr/>
          <p:nvPr/>
        </p:nvSpPr>
        <p:spPr>
          <a:xfrm>
            <a:off x="679451" y="4843307"/>
            <a:ext cx="10302240" cy="156682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1374C9-6A98-0690-C529-906B30A6168D}"/>
              </a:ext>
            </a:extLst>
          </p:cNvPr>
          <p:cNvSpPr/>
          <p:nvPr/>
        </p:nvSpPr>
        <p:spPr>
          <a:xfrm>
            <a:off x="579523" y="491577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1D02B0-724F-A692-112B-0BDE9B6A5DDA}"/>
              </a:ext>
            </a:extLst>
          </p:cNvPr>
          <p:cNvSpPr txBox="1"/>
          <p:nvPr/>
        </p:nvSpPr>
        <p:spPr>
          <a:xfrm>
            <a:off x="679451" y="2824601"/>
            <a:ext cx="9589537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接口中静态方法的定义格式：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返回值类型 方法名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参数列表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{}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范例：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void show() {}</a:t>
            </a:r>
          </a:p>
        </p:txBody>
      </p:sp>
    </p:spTree>
    <p:extLst>
      <p:ext uri="{BB962C8B-B14F-4D97-AF65-F5344CB8AC3E}">
        <p14:creationId xmlns:p14="http://schemas.microsoft.com/office/powerpoint/2010/main" val="276169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JDK9 </a:t>
            </a: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接口特性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DCDE3F-1B45-80EB-7586-CEF3BCD3B479}"/>
              </a:ext>
            </a:extLst>
          </p:cNvPr>
          <p:cNvSpPr txBox="1"/>
          <p:nvPr/>
        </p:nvSpPr>
        <p:spPr>
          <a:xfrm>
            <a:off x="679451" y="1929969"/>
            <a:ext cx="906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接口中允许定义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私有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56FDE9-0112-4965-10CC-FF6286C45966}"/>
              </a:ext>
            </a:extLst>
          </p:cNvPr>
          <p:cNvSpPr txBox="1"/>
          <p:nvPr/>
        </p:nvSpPr>
        <p:spPr>
          <a:xfrm>
            <a:off x="679451" y="2824601"/>
            <a:ext cx="9589537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接口中静态方法的定义格式：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返回值类型 方法名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参数列表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{}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void show() {}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static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返回值类型 方法名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参数列表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{}</a:t>
            </a:r>
          </a:p>
          <a:p>
            <a:pPr marL="268288" indent="-26828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范例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static void method() {}</a:t>
            </a:r>
          </a:p>
        </p:txBody>
      </p:sp>
    </p:spTree>
    <p:extLst>
      <p:ext uri="{BB962C8B-B14F-4D97-AF65-F5344CB8AC3E}">
        <p14:creationId xmlns:p14="http://schemas.microsoft.com/office/powerpoint/2010/main" val="178195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D290-2438-47FF-A687-AC5CF3505398}"/>
              </a:ext>
            </a:extLst>
          </p:cNvPr>
          <p:cNvSpPr txBox="1"/>
          <p:nvPr/>
        </p:nvSpPr>
        <p:spPr>
          <a:xfrm>
            <a:off x="679451" y="1028943"/>
            <a:ext cx="99060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JDK9 </a:t>
            </a:r>
            <a:r>
              <a:rPr lang="zh-CN" altLang="en-US" b="1" noProof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接口特性</a:t>
            </a:r>
            <a:endParaRPr lang="en-US" altLang="zh-CN" b="1" noProof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09F62D-6B07-2B4C-8030-A9E2F0AE75D6}"/>
              </a:ext>
            </a:extLst>
          </p:cNvPr>
          <p:cNvSpPr txBox="1"/>
          <p:nvPr/>
        </p:nvSpPr>
        <p:spPr>
          <a:xfrm>
            <a:off x="679451" y="1810455"/>
            <a:ext cx="5504025" cy="378565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interface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Inter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default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start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"start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方法执行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..."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日志记录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default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end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lang="en-US" altLang="zh-CN" sz="16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"end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方法执行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..."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日志记录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600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A42C02-BC84-7910-BE19-0322AD2B22A5}"/>
              </a:ext>
            </a:extLst>
          </p:cNvPr>
          <p:cNvSpPr txBox="1"/>
          <p:nvPr/>
        </p:nvSpPr>
        <p:spPr>
          <a:xfrm>
            <a:off x="7073642" y="3013501"/>
            <a:ext cx="4141755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default void </a:t>
            </a:r>
            <a:r>
              <a:rPr lang="en-US" altLang="zh-CN" sz="16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log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6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日志记录</a:t>
            </a:r>
            <a:r>
              <a:rPr lang="zh-CN" altLang="zh-CN" sz="16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0" sz="1200" b="0" i="0" u="none" strike="noStrike" cap="none" normalizeH="0" baseline="0" dirty="0" smtClean="0">
            <a:ln>
              <a:noFill/>
            </a:ln>
            <a:solidFill>
              <a:srgbClr val="0033B3"/>
            </a:solidFill>
            <a:effectLst/>
            <a:latin typeface="Consolas" panose="020B0609020204030204" pitchFamily="49" charset="0"/>
            <a:ea typeface="JetBrains Mono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35449</TotalTime>
  <Words>4051</Words>
  <Application>Microsoft Office PowerPoint</Application>
  <PresentationFormat>宽屏</PresentationFormat>
  <Paragraphs>464</Paragraphs>
  <Slides>60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60</vt:i4>
      </vt:variant>
    </vt:vector>
  </HeadingPairs>
  <TitlesOfParts>
    <vt:vector size="86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思源黑体 CN Bold</vt:lpstr>
      <vt:lpstr>思源黑体 CN Normal</vt:lpstr>
      <vt:lpstr>微软雅黑</vt:lpstr>
      <vt:lpstr>杨任东竹石体-Bold</vt:lpstr>
      <vt:lpstr>Arial</vt:lpstr>
      <vt:lpstr>Calibri</vt:lpstr>
      <vt:lpstr>Congenial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986</cp:revision>
  <dcterms:created xsi:type="dcterms:W3CDTF">2020-03-31T02:23:27Z</dcterms:created>
  <dcterms:modified xsi:type="dcterms:W3CDTF">2022-11-28T13:31:10Z</dcterms:modified>
</cp:coreProperties>
</file>