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43"/>
  </p:notesMasterIdLst>
  <p:handoutMasterIdLst>
    <p:handoutMasterId r:id="rId44"/>
  </p:handoutMasterIdLst>
  <p:sldIdLst>
    <p:sldId id="1454" r:id="rId8"/>
    <p:sldId id="594" r:id="rId9"/>
    <p:sldId id="1616" r:id="rId10"/>
    <p:sldId id="1889" r:id="rId11"/>
    <p:sldId id="1890" r:id="rId12"/>
    <p:sldId id="1891" r:id="rId13"/>
    <p:sldId id="1892" r:id="rId14"/>
    <p:sldId id="732" r:id="rId15"/>
    <p:sldId id="571" r:id="rId16"/>
    <p:sldId id="1893" r:id="rId17"/>
    <p:sldId id="1894" r:id="rId18"/>
    <p:sldId id="525" r:id="rId19"/>
    <p:sldId id="1895" r:id="rId20"/>
    <p:sldId id="1904" r:id="rId21"/>
    <p:sldId id="527" r:id="rId22"/>
    <p:sldId id="1545" r:id="rId23"/>
    <p:sldId id="1709" r:id="rId24"/>
    <p:sldId id="1896" r:id="rId25"/>
    <p:sldId id="1905" r:id="rId26"/>
    <p:sldId id="1897" r:id="rId27"/>
    <p:sldId id="1898" r:id="rId28"/>
    <p:sldId id="1899" r:id="rId29"/>
    <p:sldId id="1900" r:id="rId30"/>
    <p:sldId id="1901" r:id="rId31"/>
    <p:sldId id="1902" r:id="rId32"/>
    <p:sldId id="1906" r:id="rId33"/>
    <p:sldId id="1903" r:id="rId34"/>
    <p:sldId id="1907" r:id="rId35"/>
    <p:sldId id="1908" r:id="rId36"/>
    <p:sldId id="1909" r:id="rId37"/>
    <p:sldId id="1910" r:id="rId38"/>
    <p:sldId id="1911" r:id="rId39"/>
    <p:sldId id="1912" r:id="rId40"/>
    <p:sldId id="1566" r:id="rId41"/>
    <p:sldId id="264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AD2B26"/>
    <a:srgbClr val="F9F9F9"/>
    <a:srgbClr val="8A8A8A"/>
    <a:srgbClr val="4C5252"/>
    <a:srgbClr val="AD2A26"/>
    <a:srgbClr val="48504F"/>
    <a:srgbClr val="B6020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385" autoAdjust="0"/>
    <p:restoredTop sz="95026" autoAdjust="0"/>
  </p:normalViewPr>
  <p:slideViewPr>
    <p:cSldViewPr snapToGrid="0">
      <p:cViewPr varScale="1">
        <p:scale>
          <a:sx n="82" d="100"/>
          <a:sy n="82" d="100"/>
        </p:scale>
        <p:origin x="1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viewProps" Target="view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2022/12/11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30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F16C362-E4C0-4FFC-98D2-179B19335FA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0F5F43B-2626-48D2-9D23-E20B2FD88F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37F470A7-6D97-4F33-A7DB-2D064A81C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5010CB-9196-482F-8179-7290298C7288}" type="slidenum">
              <a:rPr altLang="en-US" sz="1800" smtClean="0"/>
              <a:pPr/>
              <a:t>14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74470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>
            <a:extLst>
              <a:ext uri="{FF2B5EF4-FFF2-40B4-BE49-F238E27FC236}">
                <a16:creationId xmlns:a16="http://schemas.microsoft.com/office/drawing/2014/main" id="{0300BD5B-1595-4708-B540-71F1594D21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备注占位符 2">
            <a:extLst>
              <a:ext uri="{FF2B5EF4-FFF2-40B4-BE49-F238E27FC236}">
                <a16:creationId xmlns:a16="http://schemas.microsoft.com/office/drawing/2014/main" id="{5061E9CB-2999-445A-AD4F-1D3E73C7FE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System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4452" name="灯片编号占位符 3">
            <a:extLst>
              <a:ext uri="{FF2B5EF4-FFF2-40B4-BE49-F238E27FC236}">
                <a16:creationId xmlns:a16="http://schemas.microsoft.com/office/drawing/2014/main" id="{12915AC3-9534-475F-8AE3-8BCCBB72ED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DDD4956-BE10-4E4A-88B6-36AAAEE33C1E}" type="slidenum">
              <a:rPr lang="zh-CN" altLang="en-US"/>
              <a:pPr>
                <a:spcBef>
                  <a:spcPct val="0"/>
                </a:spcBef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634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098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F16C362-E4C0-4FFC-98D2-179B19335FA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0F5F43B-2626-48D2-9D23-E20B2FD88F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37F470A7-6D97-4F33-A7DB-2D064A81C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5010CB-9196-482F-8179-7290298C7288}" type="slidenum">
              <a:rPr altLang="en-US" sz="1800" smtClean="0"/>
              <a:pPr/>
              <a:t>19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485371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>
            <a:extLst>
              <a:ext uri="{FF2B5EF4-FFF2-40B4-BE49-F238E27FC236}">
                <a16:creationId xmlns:a16="http://schemas.microsoft.com/office/drawing/2014/main" id="{0300BD5B-1595-4708-B540-71F1594D21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备注占位符 2">
            <a:extLst>
              <a:ext uri="{FF2B5EF4-FFF2-40B4-BE49-F238E27FC236}">
                <a16:creationId xmlns:a16="http://schemas.microsoft.com/office/drawing/2014/main" id="{5061E9CB-2999-445A-AD4F-1D3E73C7FE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System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4452" name="灯片编号占位符 3">
            <a:extLst>
              <a:ext uri="{FF2B5EF4-FFF2-40B4-BE49-F238E27FC236}">
                <a16:creationId xmlns:a16="http://schemas.microsoft.com/office/drawing/2014/main" id="{12915AC3-9534-475F-8AE3-8BCCBB72ED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DDD4956-BE10-4E4A-88B6-36AAAEE33C1E}" type="slidenum">
              <a:rPr lang="zh-CN" altLang="en-US"/>
              <a:pPr>
                <a:spcBef>
                  <a:spcPct val="0"/>
                </a:spcBef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857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>
            <a:extLst>
              <a:ext uri="{FF2B5EF4-FFF2-40B4-BE49-F238E27FC236}">
                <a16:creationId xmlns:a16="http://schemas.microsoft.com/office/drawing/2014/main" id="{0300BD5B-1595-4708-B540-71F1594D21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备注占位符 2">
            <a:extLst>
              <a:ext uri="{FF2B5EF4-FFF2-40B4-BE49-F238E27FC236}">
                <a16:creationId xmlns:a16="http://schemas.microsoft.com/office/drawing/2014/main" id="{5061E9CB-2999-445A-AD4F-1D3E73C7FE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System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4452" name="灯片编号占位符 3">
            <a:extLst>
              <a:ext uri="{FF2B5EF4-FFF2-40B4-BE49-F238E27FC236}">
                <a16:creationId xmlns:a16="http://schemas.microsoft.com/office/drawing/2014/main" id="{12915AC3-9534-475F-8AE3-8BCCBB72ED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DDD4956-BE10-4E4A-88B6-36AAAEE33C1E}" type="slidenum">
              <a:rPr lang="zh-CN" altLang="en-US"/>
              <a:pPr>
                <a:spcBef>
                  <a:spcPct val="0"/>
                </a:spcBef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962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>
            <a:extLst>
              <a:ext uri="{FF2B5EF4-FFF2-40B4-BE49-F238E27FC236}">
                <a16:creationId xmlns:a16="http://schemas.microsoft.com/office/drawing/2014/main" id="{0300BD5B-1595-4708-B540-71F1594D21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备注占位符 2">
            <a:extLst>
              <a:ext uri="{FF2B5EF4-FFF2-40B4-BE49-F238E27FC236}">
                <a16:creationId xmlns:a16="http://schemas.microsoft.com/office/drawing/2014/main" id="{5061E9CB-2999-445A-AD4F-1D3E73C7FE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System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4452" name="灯片编号占位符 3">
            <a:extLst>
              <a:ext uri="{FF2B5EF4-FFF2-40B4-BE49-F238E27FC236}">
                <a16:creationId xmlns:a16="http://schemas.microsoft.com/office/drawing/2014/main" id="{12915AC3-9534-475F-8AE3-8BCCBB72ED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DDD4956-BE10-4E4A-88B6-36AAAEE33C1E}" type="slidenum">
              <a:rPr lang="zh-CN" altLang="en-US"/>
              <a:pPr>
                <a:spcBef>
                  <a:spcPct val="0"/>
                </a:spcBef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972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>
            <a:extLst>
              <a:ext uri="{FF2B5EF4-FFF2-40B4-BE49-F238E27FC236}">
                <a16:creationId xmlns:a16="http://schemas.microsoft.com/office/drawing/2014/main" id="{0300BD5B-1595-4708-B540-71F1594D21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备注占位符 2">
            <a:extLst>
              <a:ext uri="{FF2B5EF4-FFF2-40B4-BE49-F238E27FC236}">
                <a16:creationId xmlns:a16="http://schemas.microsoft.com/office/drawing/2014/main" id="{5061E9CB-2999-445A-AD4F-1D3E73C7FE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System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4452" name="灯片编号占位符 3">
            <a:extLst>
              <a:ext uri="{FF2B5EF4-FFF2-40B4-BE49-F238E27FC236}">
                <a16:creationId xmlns:a16="http://schemas.microsoft.com/office/drawing/2014/main" id="{12915AC3-9534-475F-8AE3-8BCCBB72ED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DDD4956-BE10-4E4A-88B6-36AAAEE33C1E}" type="slidenum">
              <a:rPr lang="zh-CN" altLang="en-US"/>
              <a:pPr>
                <a:spcBef>
                  <a:spcPct val="0"/>
                </a:spcBef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81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>
            <a:extLst>
              <a:ext uri="{FF2B5EF4-FFF2-40B4-BE49-F238E27FC236}">
                <a16:creationId xmlns:a16="http://schemas.microsoft.com/office/drawing/2014/main" id="{0300BD5B-1595-4708-B540-71F1594D21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备注占位符 2">
            <a:extLst>
              <a:ext uri="{FF2B5EF4-FFF2-40B4-BE49-F238E27FC236}">
                <a16:creationId xmlns:a16="http://schemas.microsoft.com/office/drawing/2014/main" id="{5061E9CB-2999-445A-AD4F-1D3E73C7FE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System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4452" name="灯片编号占位符 3">
            <a:extLst>
              <a:ext uri="{FF2B5EF4-FFF2-40B4-BE49-F238E27FC236}">
                <a16:creationId xmlns:a16="http://schemas.microsoft.com/office/drawing/2014/main" id="{12915AC3-9534-475F-8AE3-8BCCBB72ED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DDD4956-BE10-4E4A-88B6-36AAAEE33C1E}" type="slidenum">
              <a:rPr lang="zh-CN" altLang="en-US"/>
              <a:pPr>
                <a:spcBef>
                  <a:spcPct val="0"/>
                </a:spcBef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980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>
            <a:extLst>
              <a:ext uri="{FF2B5EF4-FFF2-40B4-BE49-F238E27FC236}">
                <a16:creationId xmlns:a16="http://schemas.microsoft.com/office/drawing/2014/main" id="{3BBECC77-AC2D-48F1-B20C-54361C5669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备注占位符 2">
            <a:extLst>
              <a:ext uri="{FF2B5EF4-FFF2-40B4-BE49-F238E27FC236}">
                <a16:creationId xmlns:a16="http://schemas.microsoft.com/office/drawing/2014/main" id="{89D6D744-6CE7-405F-AED3-0E923FAF90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332" name="灯片编号占位符 3">
            <a:extLst>
              <a:ext uri="{FF2B5EF4-FFF2-40B4-BE49-F238E27FC236}">
                <a16:creationId xmlns:a16="http://schemas.microsoft.com/office/drawing/2014/main" id="{1FC12CA6-2ABF-443E-88C2-38F84ACA76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C19EEBE-BC7E-4740-A5DB-759B0AAF1C0A}" type="slidenum">
              <a:rPr lang="zh-CN" altLang="en-US"/>
              <a:pPr>
                <a:spcBef>
                  <a:spcPct val="0"/>
                </a:spcBef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F16C362-E4C0-4FFC-98D2-179B19335FA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0F5F43B-2626-48D2-9D23-E20B2FD88F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37F470A7-6D97-4F33-A7DB-2D064A81C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5010CB-9196-482F-8179-7290298C7288}" type="slidenum">
              <a:rPr altLang="en-US" sz="1800" smtClean="0"/>
              <a:pPr/>
              <a:t>26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78197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>
            <a:extLst>
              <a:ext uri="{FF2B5EF4-FFF2-40B4-BE49-F238E27FC236}">
                <a16:creationId xmlns:a16="http://schemas.microsoft.com/office/drawing/2014/main" id="{0300BD5B-1595-4708-B540-71F1594D21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备注占位符 2">
            <a:extLst>
              <a:ext uri="{FF2B5EF4-FFF2-40B4-BE49-F238E27FC236}">
                <a16:creationId xmlns:a16="http://schemas.microsoft.com/office/drawing/2014/main" id="{5061E9CB-2999-445A-AD4F-1D3E73C7FE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System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4452" name="灯片编号占位符 3">
            <a:extLst>
              <a:ext uri="{FF2B5EF4-FFF2-40B4-BE49-F238E27FC236}">
                <a16:creationId xmlns:a16="http://schemas.microsoft.com/office/drawing/2014/main" id="{12915AC3-9534-475F-8AE3-8BCCBB72ED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DDD4956-BE10-4E4A-88B6-36AAAEE33C1E}" type="slidenum">
              <a:rPr lang="zh-CN" altLang="en-US"/>
              <a:pPr>
                <a:spcBef>
                  <a:spcPct val="0"/>
                </a:spcBef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5348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>
            <a:extLst>
              <a:ext uri="{FF2B5EF4-FFF2-40B4-BE49-F238E27FC236}">
                <a16:creationId xmlns:a16="http://schemas.microsoft.com/office/drawing/2014/main" id="{0300BD5B-1595-4708-B540-71F1594D21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备注占位符 2">
            <a:extLst>
              <a:ext uri="{FF2B5EF4-FFF2-40B4-BE49-F238E27FC236}">
                <a16:creationId xmlns:a16="http://schemas.microsoft.com/office/drawing/2014/main" id="{5061E9CB-2999-445A-AD4F-1D3E73C7FE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System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4452" name="灯片编号占位符 3">
            <a:extLst>
              <a:ext uri="{FF2B5EF4-FFF2-40B4-BE49-F238E27FC236}">
                <a16:creationId xmlns:a16="http://schemas.microsoft.com/office/drawing/2014/main" id="{12915AC3-9534-475F-8AE3-8BCCBB72ED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DDD4956-BE10-4E4A-88B6-36AAAEE33C1E}" type="slidenum">
              <a:rPr lang="zh-CN" altLang="en-US"/>
              <a:pPr>
                <a:spcBef>
                  <a:spcPct val="0"/>
                </a:spcBef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5037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>
            <a:extLst>
              <a:ext uri="{FF2B5EF4-FFF2-40B4-BE49-F238E27FC236}">
                <a16:creationId xmlns:a16="http://schemas.microsoft.com/office/drawing/2014/main" id="{0300BD5B-1595-4708-B540-71F1594D21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备注占位符 2">
            <a:extLst>
              <a:ext uri="{FF2B5EF4-FFF2-40B4-BE49-F238E27FC236}">
                <a16:creationId xmlns:a16="http://schemas.microsoft.com/office/drawing/2014/main" id="{5061E9CB-2999-445A-AD4F-1D3E73C7FE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System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4452" name="灯片编号占位符 3">
            <a:extLst>
              <a:ext uri="{FF2B5EF4-FFF2-40B4-BE49-F238E27FC236}">
                <a16:creationId xmlns:a16="http://schemas.microsoft.com/office/drawing/2014/main" id="{12915AC3-9534-475F-8AE3-8BCCBB72ED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DDD4956-BE10-4E4A-88B6-36AAAEE33C1E}" type="slidenum">
              <a:rPr lang="zh-CN" altLang="en-US"/>
              <a:pPr>
                <a:spcBef>
                  <a:spcPct val="0"/>
                </a:spcBef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7371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>
            <a:extLst>
              <a:ext uri="{FF2B5EF4-FFF2-40B4-BE49-F238E27FC236}">
                <a16:creationId xmlns:a16="http://schemas.microsoft.com/office/drawing/2014/main" id="{0300BD5B-1595-4708-B540-71F1594D21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备注占位符 2">
            <a:extLst>
              <a:ext uri="{FF2B5EF4-FFF2-40B4-BE49-F238E27FC236}">
                <a16:creationId xmlns:a16="http://schemas.microsoft.com/office/drawing/2014/main" id="{5061E9CB-2999-445A-AD4F-1D3E73C7FE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System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4452" name="灯片编号占位符 3">
            <a:extLst>
              <a:ext uri="{FF2B5EF4-FFF2-40B4-BE49-F238E27FC236}">
                <a16:creationId xmlns:a16="http://schemas.microsoft.com/office/drawing/2014/main" id="{12915AC3-9534-475F-8AE3-8BCCBB72ED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DDD4956-BE10-4E4A-88B6-36AAAEE33C1E}" type="slidenum">
              <a:rPr lang="zh-CN" altLang="en-US"/>
              <a:pPr>
                <a:spcBef>
                  <a:spcPct val="0"/>
                </a:spcBef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4858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>
            <a:extLst>
              <a:ext uri="{FF2B5EF4-FFF2-40B4-BE49-F238E27FC236}">
                <a16:creationId xmlns:a16="http://schemas.microsoft.com/office/drawing/2014/main" id="{0300BD5B-1595-4708-B540-71F1594D21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备注占位符 2">
            <a:extLst>
              <a:ext uri="{FF2B5EF4-FFF2-40B4-BE49-F238E27FC236}">
                <a16:creationId xmlns:a16="http://schemas.microsoft.com/office/drawing/2014/main" id="{5061E9CB-2999-445A-AD4F-1D3E73C7FE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System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4452" name="灯片编号占位符 3">
            <a:extLst>
              <a:ext uri="{FF2B5EF4-FFF2-40B4-BE49-F238E27FC236}">
                <a16:creationId xmlns:a16="http://schemas.microsoft.com/office/drawing/2014/main" id="{12915AC3-9534-475F-8AE3-8BCCBB72ED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DDD4956-BE10-4E4A-88B6-36AAAEE33C1E}" type="slidenum">
              <a:rPr lang="zh-CN" altLang="en-US"/>
              <a:pPr>
                <a:spcBef>
                  <a:spcPct val="0"/>
                </a:spcBef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3289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>
            <a:extLst>
              <a:ext uri="{FF2B5EF4-FFF2-40B4-BE49-F238E27FC236}">
                <a16:creationId xmlns:a16="http://schemas.microsoft.com/office/drawing/2014/main" id="{0300BD5B-1595-4708-B540-71F1594D21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备注占位符 2">
            <a:extLst>
              <a:ext uri="{FF2B5EF4-FFF2-40B4-BE49-F238E27FC236}">
                <a16:creationId xmlns:a16="http://schemas.microsoft.com/office/drawing/2014/main" id="{5061E9CB-2999-445A-AD4F-1D3E73C7FE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System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4452" name="灯片编号占位符 3">
            <a:extLst>
              <a:ext uri="{FF2B5EF4-FFF2-40B4-BE49-F238E27FC236}">
                <a16:creationId xmlns:a16="http://schemas.microsoft.com/office/drawing/2014/main" id="{12915AC3-9534-475F-8AE3-8BCCBB72ED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DDD4956-BE10-4E4A-88B6-36AAAEE33C1E}" type="slidenum">
              <a:rPr lang="zh-CN" altLang="en-US"/>
              <a:pPr>
                <a:spcBef>
                  <a:spcPct val="0"/>
                </a:spcBef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026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>
            <a:extLst>
              <a:ext uri="{FF2B5EF4-FFF2-40B4-BE49-F238E27FC236}">
                <a16:creationId xmlns:a16="http://schemas.microsoft.com/office/drawing/2014/main" id="{0300BD5B-1595-4708-B540-71F1594D21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备注占位符 2">
            <a:extLst>
              <a:ext uri="{FF2B5EF4-FFF2-40B4-BE49-F238E27FC236}">
                <a16:creationId xmlns:a16="http://schemas.microsoft.com/office/drawing/2014/main" id="{5061E9CB-2999-445A-AD4F-1D3E73C7FE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System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4452" name="灯片编号占位符 3">
            <a:extLst>
              <a:ext uri="{FF2B5EF4-FFF2-40B4-BE49-F238E27FC236}">
                <a16:creationId xmlns:a16="http://schemas.microsoft.com/office/drawing/2014/main" id="{12915AC3-9534-475F-8AE3-8BCCBB72ED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DDD4956-BE10-4E4A-88B6-36AAAEE33C1E}" type="slidenum">
              <a:rPr lang="zh-CN" altLang="en-US"/>
              <a:pPr>
                <a:spcBef>
                  <a:spcPct val="0"/>
                </a:spcBef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25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F16C362-E4C0-4FFC-98D2-179B19335FA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0F5F43B-2626-48D2-9D23-E20B2FD88F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37F470A7-6D97-4F33-A7DB-2D064A81C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5010CB-9196-482F-8179-7290298C7288}" type="slidenum">
              <a:rPr altLang="en-US" sz="1800" smtClean="0"/>
              <a:pPr/>
              <a:t>4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88981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245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46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836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>
            <a:extLst>
              <a:ext uri="{FF2B5EF4-FFF2-40B4-BE49-F238E27FC236}">
                <a16:creationId xmlns:a16="http://schemas.microsoft.com/office/drawing/2014/main" id="{DB48456D-D749-4635-81B8-6AE92716E4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备注占位符 2">
            <a:extLst>
              <a:ext uri="{FF2B5EF4-FFF2-40B4-BE49-F238E27FC236}">
                <a16:creationId xmlns:a16="http://schemas.microsoft.com/office/drawing/2014/main" id="{652A7E2B-F53E-4909-B077-09DF042DD8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12644" name="灯片编号占位符 3">
            <a:extLst>
              <a:ext uri="{FF2B5EF4-FFF2-40B4-BE49-F238E27FC236}">
                <a16:creationId xmlns:a16="http://schemas.microsoft.com/office/drawing/2014/main" id="{FDB02C81-6F26-4C48-AF39-D1D580BF3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0C59F05-A6B6-4A37-813D-ECAE50967E74}" type="slidenum">
              <a:rPr lang="zh-CN" altLang="en-US"/>
              <a:pPr>
                <a:spcBef>
                  <a:spcPct val="0"/>
                </a:spcBef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F16C362-E4C0-4FFC-98D2-179B19335FA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0F5F43B-2626-48D2-9D23-E20B2FD88F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37F470A7-6D97-4F33-A7DB-2D064A81C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5010CB-9196-482F-8179-7290298C7288}" type="slidenum">
              <a:rPr altLang="en-US" sz="1800" smtClean="0"/>
              <a:pPr/>
              <a:t>11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021464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>
            <a:extLst>
              <a:ext uri="{FF2B5EF4-FFF2-40B4-BE49-F238E27FC236}">
                <a16:creationId xmlns:a16="http://schemas.microsoft.com/office/drawing/2014/main" id="{7DDBD095-9769-4200-AA3B-29965DA2E8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备注占位符 2">
            <a:extLst>
              <a:ext uri="{FF2B5EF4-FFF2-40B4-BE49-F238E27FC236}">
                <a16:creationId xmlns:a16="http://schemas.microsoft.com/office/drawing/2014/main" id="{4F49BD61-5C5F-4089-AC76-1C663FB41F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04" name="灯片编号占位符 3">
            <a:extLst>
              <a:ext uri="{FF2B5EF4-FFF2-40B4-BE49-F238E27FC236}">
                <a16:creationId xmlns:a16="http://schemas.microsoft.com/office/drawing/2014/main" id="{EE669C1C-4B08-442A-A450-678300AEB1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6E0704-38DF-4EFF-97F4-7B9CA6A226EB}" type="slidenum">
              <a:rPr lang="zh-CN" altLang="en-US"/>
              <a:pPr>
                <a:spcBef>
                  <a:spcPct val="0"/>
                </a:spcBef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8521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5.sv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B9BDD19A-C7FB-7D47-8606-6F7EF76E2F39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871" y="-85784"/>
            <a:ext cx="2666725" cy="11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7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7A9140-B133-F6D3-E81B-4EDA02735171}"/>
              </a:ext>
            </a:extLst>
          </p:cNvPr>
          <p:cNvSpPr txBox="1"/>
          <p:nvPr/>
        </p:nvSpPr>
        <p:spPr>
          <a:xfrm>
            <a:off x="3573693" y="2644170"/>
            <a:ext cx="5044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常用 </a:t>
            </a:r>
            <a:r>
              <a:rPr lang="en-US" altLang="zh-CN" sz="9600" dirty="0">
                <a:latin typeface="Consolas" panose="020B0609020204030204" pitchFamily="49" charset="0"/>
                <a:ea typeface="杨任东竹石体-Bold" panose="02000000000000000000" pitchFamily="2" charset="-122"/>
              </a:rPr>
              <a:t>API</a:t>
            </a:r>
            <a:endParaRPr lang="zh-CN" altLang="en-US" sz="8800" dirty="0">
              <a:latin typeface="Consolas" panose="020B0609020204030204" pitchFamily="49" charset="0"/>
              <a:ea typeface="杨任东竹石体-Bold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924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1163" y="878249"/>
            <a:ext cx="5973761" cy="4256405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Object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类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</a:rPr>
              <a:t>Math 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</a:rPr>
              <a:t>类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System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类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BigDecimal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类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包装类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3874192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9CD25D-31F0-2C68-EE2D-EDADBFD5B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1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Math</a:t>
            </a:r>
            <a:r>
              <a:rPr lang="en-US" altLang="zh-CN" dirty="0"/>
              <a:t> </a:t>
            </a:r>
            <a:r>
              <a:rPr lang="zh-CN" altLang="en-US" dirty="0"/>
              <a:t>类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D2EFD-D160-9123-37BA-D2944EF0F4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49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827F64-3775-4415-BD82-7F091AFF5DD9}"/>
              </a:ext>
            </a:extLst>
          </p:cNvPr>
          <p:cNvSpPr txBox="1"/>
          <p:nvPr/>
        </p:nvSpPr>
        <p:spPr>
          <a:xfrm>
            <a:off x="762000" y="2321843"/>
            <a:ext cx="4686300" cy="427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Math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类的常用方法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8FAD3A-C1F1-49ED-BDBE-955442E805CE}"/>
              </a:ext>
            </a:extLst>
          </p:cNvPr>
          <p:cNvSpPr txBox="1"/>
          <p:nvPr/>
        </p:nvSpPr>
        <p:spPr>
          <a:xfrm>
            <a:off x="762000" y="888841"/>
            <a:ext cx="9743439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16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Math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包含执行基本数字运算的方法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605DA13-05A9-401A-A068-46BA359E5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728438"/>
              </p:ext>
            </p:extLst>
          </p:nvPr>
        </p:nvGraphicFramePr>
        <p:xfrm>
          <a:off x="824593" y="2898062"/>
          <a:ext cx="8867684" cy="3071097"/>
        </p:xfrm>
        <a:graphic>
          <a:graphicData uri="http://schemas.openxmlformats.org/drawingml/2006/table">
            <a:tbl>
              <a:tblPr/>
              <a:tblGrid>
                <a:gridCol w="5061361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3806323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153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3584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 int abs​(int a)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获取参数绝对值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4073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 double ceil​(double a)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向上取整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3584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 double floor​(double a)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9504F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向下取整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3584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9504F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 int round​(float a)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四舍五入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3584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 int max​(int </a:t>
                      </a:r>
                      <a:r>
                        <a:rPr lang="en-US" altLang="zh-CN" sz="1400" b="0" dirty="0" err="1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a,int</a:t>
                      </a:r>
                      <a:r>
                        <a:rPr lang="en-US" altLang="zh-CN" sz="14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b)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获取两个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值中的较大值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AD2B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3320"/>
                  </a:ext>
                </a:extLst>
              </a:tr>
              <a:tr h="4073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9504F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 double pow​(double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9504F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a,double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9504F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b)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返回</a:t>
                      </a:r>
                      <a:r>
                        <a:rPr lang="en-US" altLang="zh-CN" sz="14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</a:t>
                      </a:r>
                      <a:r>
                        <a:rPr lang="zh-CN" altLang="en-US" sz="14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</a:t>
                      </a:r>
                      <a:r>
                        <a:rPr lang="en-US" altLang="zh-CN" sz="14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</a:t>
                      </a:r>
                      <a:r>
                        <a:rPr lang="zh-CN" altLang="en-US" sz="14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次幂的值</a:t>
                      </a:r>
                      <a:endParaRPr lang="en-US" altLang="zh-CN" sz="1400" b="0" dirty="0">
                        <a:solidFill>
                          <a:srgbClr val="49504F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677622"/>
                  </a:ext>
                </a:extLst>
              </a:tr>
              <a:tr h="4073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9504F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 double random​()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返回值为</a:t>
                      </a:r>
                      <a:r>
                        <a:rPr lang="en-US" altLang="zh-CN" sz="14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double</a:t>
                      </a:r>
                      <a:r>
                        <a:rPr lang="zh-CN" altLang="en-US" sz="14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的随机值，范围</a:t>
                      </a:r>
                      <a:r>
                        <a:rPr lang="en-US" altLang="zh-CN" sz="14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[0.0,1.0)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6845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1163" y="878249"/>
            <a:ext cx="5973761" cy="4256405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Object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类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Math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类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</a:rPr>
              <a:t>System 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</a:rPr>
              <a:t>类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BigDecimal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类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包装类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3814305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9CD25D-31F0-2C68-EE2D-EDADBFD5B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1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System</a:t>
            </a:r>
            <a:r>
              <a:rPr lang="en-US" altLang="zh-CN" dirty="0"/>
              <a:t> </a:t>
            </a:r>
            <a:r>
              <a:rPr lang="zh-CN" altLang="en-US" dirty="0"/>
              <a:t>类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D2EFD-D160-9123-37BA-D2944EF0F4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877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9FA5BD-BC48-4CE1-966E-B33FBA1A0654}"/>
              </a:ext>
            </a:extLst>
          </p:cNvPr>
          <p:cNvSpPr txBox="1"/>
          <p:nvPr/>
        </p:nvSpPr>
        <p:spPr>
          <a:xfrm>
            <a:off x="838201" y="1669788"/>
            <a:ext cx="8813800" cy="427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的功能是静态的，都是直接用类名调用即可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20D271-C66E-496D-9986-2B06A657E96F}"/>
              </a:ext>
            </a:extLst>
          </p:cNvPr>
          <p:cNvSpPr txBox="1"/>
          <p:nvPr/>
        </p:nvSpPr>
        <p:spPr>
          <a:xfrm>
            <a:off x="838201" y="1127457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 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类概述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1828313-0530-47C7-89C1-B24A043BBF1F}"/>
              </a:ext>
            </a:extLst>
          </p:cNvPr>
          <p:cNvSpPr txBox="1"/>
          <p:nvPr/>
        </p:nvSpPr>
        <p:spPr>
          <a:xfrm>
            <a:off x="838201" y="2325333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常用方法 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AE07BC1-D709-4A65-9090-F76ADF694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374018"/>
              </p:ext>
            </p:extLst>
          </p:nvPr>
        </p:nvGraphicFramePr>
        <p:xfrm>
          <a:off x="838201" y="3022749"/>
          <a:ext cx="11017101" cy="2607483"/>
        </p:xfrm>
        <a:graphic>
          <a:graphicData uri="http://schemas.openxmlformats.org/drawingml/2006/table">
            <a:tbl>
              <a:tblPr/>
              <a:tblGrid>
                <a:gridCol w="7901762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3115339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6299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129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 void exit​(int status)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终止当前运行的 </a:t>
                      </a:r>
                      <a:r>
                        <a:rPr lang="en-US" altLang="zh-CN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Java </a:t>
                      </a:r>
                      <a:r>
                        <a:rPr lang="zh-CN" altLang="en-US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虚拟机，非零表示异常终止</a:t>
                      </a:r>
                      <a:endParaRPr lang="en-US" altLang="zh-CN" sz="16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392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 long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currentTimeMillis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​()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返回当前系统的时间毫秒值形式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8254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 void </a:t>
                      </a:r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arraycopy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数据源数组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起始索引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目的地数组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起始索引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拷贝个数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数组拷贝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2">
            <a:extLst>
              <a:ext uri="{FF2B5EF4-FFF2-40B4-BE49-F238E27FC236}">
                <a16:creationId xmlns:a16="http://schemas.microsoft.com/office/drawing/2014/main" id="{6055921F-E5A7-465A-99E9-D22F4A8CF242}"/>
              </a:ext>
            </a:extLst>
          </p:cNvPr>
          <p:cNvSpPr txBox="1">
            <a:spLocks/>
          </p:cNvSpPr>
          <p:nvPr/>
        </p:nvSpPr>
        <p:spPr>
          <a:xfrm>
            <a:off x="710879" y="1002232"/>
            <a:ext cx="2670495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计算机中的时间原点</a:t>
            </a:r>
          </a:p>
        </p:txBody>
      </p:sp>
      <p:sp>
        <p:nvSpPr>
          <p:cNvPr id="8" name="圆角矩形 5">
            <a:extLst>
              <a:ext uri="{FF2B5EF4-FFF2-40B4-BE49-F238E27FC236}">
                <a16:creationId xmlns:a16="http://schemas.microsoft.com/office/drawing/2014/main" id="{BF090D07-20D5-1E0A-6A71-C0BFB353A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24" y="2133674"/>
            <a:ext cx="3629026" cy="561901"/>
          </a:xfrm>
          <a:prstGeom prst="roundRect">
            <a:avLst>
              <a:gd name="adj" fmla="val 24210"/>
            </a:avLst>
          </a:prstGeom>
          <a:solidFill>
            <a:srgbClr val="BD3029"/>
          </a:solidFill>
          <a:ln w="9525">
            <a:noFill/>
            <a:round/>
            <a:headEnd/>
            <a:tailEnd/>
          </a:ln>
          <a:effectLst>
            <a:outerShdw dist="63500" dir="5400000" algn="ctr" rotWithShape="0">
              <a:srgbClr val="000000">
                <a:alpha val="10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1970</a:t>
            </a: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</a:t>
            </a: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</a:t>
            </a: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 	   </a:t>
            </a: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00:00:00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612A07-8294-340A-7480-B4C74F9A731F}"/>
              </a:ext>
            </a:extLst>
          </p:cNvPr>
          <p:cNvSpPr txBox="1"/>
          <p:nvPr/>
        </p:nvSpPr>
        <p:spPr>
          <a:xfrm>
            <a:off x="2168204" y="3255913"/>
            <a:ext cx="7309171" cy="2357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原因：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1969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月，贝尔实验室的程序员肯汤普逊利用妻儿离开一个月的机会。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开始着手创造一个全新的革命性的操作系统。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他使用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编译语言在老旧的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PDP-7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机器上开发出了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Unix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的一个版本。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随后，汤普逊和同事丹尼斯里奇改进了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语言，开发出了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语言，重写了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UNIX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	</a:t>
            </a:r>
            <a:r>
              <a:rPr lang="en-US" altLang="zh-CN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1970</a:t>
            </a: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</a:t>
            </a:r>
            <a:r>
              <a:rPr lang="en-US" altLang="zh-CN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</a:t>
            </a:r>
            <a:r>
              <a:rPr lang="en-US" altLang="zh-CN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 算</a:t>
            </a:r>
            <a:r>
              <a:rPr lang="en-US" altLang="zh-CN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</a:t>
            </a: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语言的生日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8184E68-2A0E-9BDB-CF47-3D2FD61C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18020" y="1002232"/>
            <a:ext cx="1302977" cy="517190"/>
          </a:xfrm>
        </p:spPr>
        <p:txBody>
          <a:bodyPr/>
          <a:lstStyle/>
          <a:p>
            <a:r>
              <a:rPr lang="en-US" altLang="zh-CN" dirty="0"/>
              <a:t>System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ECDF92-CE6D-2D18-4183-CD1EAC1495F3}"/>
              </a:ext>
            </a:extLst>
          </p:cNvPr>
          <p:cNvSpPr txBox="1"/>
          <p:nvPr/>
        </p:nvSpPr>
        <p:spPr>
          <a:xfrm>
            <a:off x="12831610" y="1519422"/>
            <a:ext cx="10485275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也是一个工具类，提供了一些与系统相关的方法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1C78E12-BE64-36F8-D058-B7EBA890A1E3}"/>
              </a:ext>
            </a:extLst>
          </p:cNvPr>
          <p:cNvGraphicFramePr>
            <a:graphicFrameLocks noGrp="1"/>
          </p:cNvGraphicFramePr>
          <p:nvPr/>
        </p:nvGraphicFramePr>
        <p:xfrm>
          <a:off x="-11233431" y="2609461"/>
          <a:ext cx="10362810" cy="2199162"/>
        </p:xfrm>
        <a:graphic>
          <a:graphicData uri="http://schemas.openxmlformats.org/drawingml/2006/table">
            <a:tbl>
              <a:tblPr/>
              <a:tblGrid>
                <a:gridCol w="5298174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064636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4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4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 void exit​(int status)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终止当前运行的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Java 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虚拟机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4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 long currentTimeMillis​()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返回当前系统的时间毫秒值形式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54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 void </a:t>
                      </a:r>
                      <a:r>
                        <a:rPr lang="en-US" altLang="zh-CN" sz="1600" b="0" dirty="0" err="1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arraycopy</a:t>
                      </a:r>
                      <a:r>
                        <a:rPr lang="en-US" altLang="zh-CN" sz="16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zh-CN" altLang="en-US" sz="16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数据源数组</a:t>
                      </a:r>
                      <a:r>
                        <a:rPr lang="en-US" altLang="zh-CN" sz="16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zh-CN" altLang="en-US" sz="16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起始索引</a:t>
                      </a:r>
                      <a:r>
                        <a:rPr lang="en-US" altLang="zh-CN" sz="16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zh-CN" altLang="en-US" sz="16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目的地数组</a:t>
                      </a:r>
                      <a:r>
                        <a:rPr lang="en-US" altLang="zh-CN" sz="16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zh-CN" altLang="en-US" sz="16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起始索引</a:t>
                      </a:r>
                      <a:r>
                        <a:rPr lang="en-US" altLang="zh-CN" sz="16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zh-CN" altLang="en-US" sz="16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拷贝个数</a:t>
                      </a:r>
                      <a:r>
                        <a:rPr lang="en-US" altLang="zh-CN" sz="16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9504F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数组拷贝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A6D39554-32E5-4030-751A-D8CCCE02FBA6}"/>
              </a:ext>
            </a:extLst>
          </p:cNvPr>
          <p:cNvSpPr/>
          <p:nvPr/>
        </p:nvSpPr>
        <p:spPr>
          <a:xfrm>
            <a:off x="-11497981" y="4234584"/>
            <a:ext cx="10882938" cy="681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468B0B-1448-E741-F6EA-364E11C3A232}"/>
              </a:ext>
            </a:extLst>
          </p:cNvPr>
          <p:cNvSpPr txBox="1"/>
          <p:nvPr/>
        </p:nvSpPr>
        <p:spPr>
          <a:xfrm>
            <a:off x="4081471" y="2245347"/>
            <a:ext cx="3333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1970</a:t>
            </a: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</a:t>
            </a: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</a:t>
            </a: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 	   </a:t>
            </a: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08:00:00</a:t>
            </a:r>
          </a:p>
        </p:txBody>
      </p:sp>
    </p:spTree>
    <p:extLst>
      <p:ext uri="{BB962C8B-B14F-4D97-AF65-F5344CB8AC3E}">
        <p14:creationId xmlns:p14="http://schemas.microsoft.com/office/powerpoint/2010/main" val="514075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4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857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857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1" nodeType="withEffect" p14:presetBounceEnd="4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857">
                                          <p:cBhvr additive="base">
                                            <p:cTn id="11" dur="700" fill="hold"/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857">
                                          <p:cBhvr additive="base">
                                            <p:cTn id="12" dur="700" fill="hold"/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9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9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" presetClass="entr" presetSubtype="4" fill="hold" nodeType="clickEffect" p14:presetBounceEnd="4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857">
                                          <p:cBhvr additive="base">
                                            <p:cTn id="39" dur="700" fill="hold"/>
                                            <p:tgtEl>
                                              <p:spTgt spid="9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857">
                                          <p:cBhvr additive="base">
                                            <p:cTn id="40" dur="700" fill="hold"/>
                                            <p:tgtEl>
                                              <p:spTgt spid="9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2" presetClass="exit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wipe(down)">
                                          <p:cBhvr>
                                            <p:cTn id="49" dur="500"/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8" grpId="1" uiExpand="1" build="allAtOnce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00" fill="hold"/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00" fill="hold"/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9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9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00" fill="hold"/>
                                            <p:tgtEl>
                                              <p:spTgt spid="9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00" fill="hold"/>
                                            <p:tgtEl>
                                              <p:spTgt spid="9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2" presetClass="exit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wipe(down)">
                                          <p:cBhvr>
                                            <p:cTn id="49" dur="500"/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8" grpId="1" uiExpand="1" build="allAtOnce"/>
          <p:bldP spid="16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2">
            <a:extLst>
              <a:ext uri="{FF2B5EF4-FFF2-40B4-BE49-F238E27FC236}">
                <a16:creationId xmlns:a16="http://schemas.microsoft.com/office/drawing/2014/main" id="{6055921F-E5A7-465A-99E9-D22F4A8CF242}"/>
              </a:ext>
            </a:extLst>
          </p:cNvPr>
          <p:cNvSpPr txBox="1">
            <a:spLocks/>
          </p:cNvSpPr>
          <p:nvPr/>
        </p:nvSpPr>
        <p:spPr>
          <a:xfrm>
            <a:off x="710879" y="1002232"/>
            <a:ext cx="2670495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计算机中的时间原点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612A07-8294-340A-7480-B4C74F9A731F}"/>
              </a:ext>
            </a:extLst>
          </p:cNvPr>
          <p:cNvSpPr txBox="1"/>
          <p:nvPr/>
        </p:nvSpPr>
        <p:spPr>
          <a:xfrm>
            <a:off x="2168204" y="3255913"/>
            <a:ext cx="7309171" cy="2357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原因：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1969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月，贝尔实验室的程序员肯汤普逊利用妻儿离开一个月的机会。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开始着手创造一个全新的革命性的操作系统。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他使用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编译语言在老旧的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PDP-7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机器上开发出了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Unix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的一个版本。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随后，汤普逊和同事丹尼斯里奇改进了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语言，开发出了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语言，重写了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UNIX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	</a:t>
            </a:r>
            <a:r>
              <a:rPr lang="en-US" altLang="zh-CN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1970</a:t>
            </a: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</a:t>
            </a:r>
            <a:r>
              <a:rPr lang="en-US" altLang="zh-CN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</a:t>
            </a:r>
            <a:r>
              <a:rPr lang="en-US" altLang="zh-CN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 算</a:t>
            </a:r>
            <a:r>
              <a:rPr lang="en-US" altLang="zh-CN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</a:t>
            </a: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语言的生日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8184E68-2A0E-9BDB-CF47-3D2FD61C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18020" y="1002232"/>
            <a:ext cx="1302977" cy="517190"/>
          </a:xfrm>
        </p:spPr>
        <p:txBody>
          <a:bodyPr/>
          <a:lstStyle/>
          <a:p>
            <a:r>
              <a:rPr lang="en-US" altLang="zh-CN" dirty="0"/>
              <a:t>System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ECDF92-CE6D-2D18-4183-CD1EAC1495F3}"/>
              </a:ext>
            </a:extLst>
          </p:cNvPr>
          <p:cNvSpPr txBox="1"/>
          <p:nvPr/>
        </p:nvSpPr>
        <p:spPr>
          <a:xfrm>
            <a:off x="12831610" y="1519422"/>
            <a:ext cx="10485275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也是一个工具类，提供了一些与系统相关的方法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1C78E12-BE64-36F8-D058-B7EBA890A1E3}"/>
              </a:ext>
            </a:extLst>
          </p:cNvPr>
          <p:cNvGraphicFramePr>
            <a:graphicFrameLocks noGrp="1"/>
          </p:cNvGraphicFramePr>
          <p:nvPr/>
        </p:nvGraphicFramePr>
        <p:xfrm>
          <a:off x="-11233431" y="2609461"/>
          <a:ext cx="10362810" cy="2199162"/>
        </p:xfrm>
        <a:graphic>
          <a:graphicData uri="http://schemas.openxmlformats.org/drawingml/2006/table">
            <a:tbl>
              <a:tblPr/>
              <a:tblGrid>
                <a:gridCol w="5298174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064636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4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4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 void exit​(int status)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终止当前运行的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Java 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虚拟机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4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 long currentTimeMillis​()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返回当前系统的时间毫秒值形式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54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 void </a:t>
                      </a:r>
                      <a:r>
                        <a:rPr lang="en-US" altLang="zh-CN" sz="1600" b="0" dirty="0" err="1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arraycopy</a:t>
                      </a:r>
                      <a:r>
                        <a:rPr lang="en-US" altLang="zh-CN" sz="16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zh-CN" altLang="en-US" sz="16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数据源数组</a:t>
                      </a:r>
                      <a:r>
                        <a:rPr lang="en-US" altLang="zh-CN" sz="16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zh-CN" altLang="en-US" sz="16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起始索引</a:t>
                      </a:r>
                      <a:r>
                        <a:rPr lang="en-US" altLang="zh-CN" sz="16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zh-CN" altLang="en-US" sz="16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目的地数组</a:t>
                      </a:r>
                      <a:r>
                        <a:rPr lang="en-US" altLang="zh-CN" sz="16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zh-CN" altLang="en-US" sz="16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起始索引</a:t>
                      </a:r>
                      <a:r>
                        <a:rPr lang="en-US" altLang="zh-CN" sz="16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zh-CN" altLang="en-US" sz="16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拷贝个数</a:t>
                      </a:r>
                      <a:r>
                        <a:rPr lang="en-US" altLang="zh-CN" sz="16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9504F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数组拷贝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A6D39554-32E5-4030-751A-D8CCCE02FBA6}"/>
              </a:ext>
            </a:extLst>
          </p:cNvPr>
          <p:cNvSpPr/>
          <p:nvPr/>
        </p:nvSpPr>
        <p:spPr>
          <a:xfrm>
            <a:off x="-11497981" y="4234584"/>
            <a:ext cx="10882938" cy="681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5">
            <a:extLst>
              <a:ext uri="{FF2B5EF4-FFF2-40B4-BE49-F238E27FC236}">
                <a16:creationId xmlns:a16="http://schemas.microsoft.com/office/drawing/2014/main" id="{947FAE61-21AC-0D80-710D-DB3A19520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24" y="2133674"/>
            <a:ext cx="3629026" cy="561901"/>
          </a:xfrm>
          <a:prstGeom prst="roundRect">
            <a:avLst>
              <a:gd name="adj" fmla="val 24210"/>
            </a:avLst>
          </a:prstGeom>
          <a:solidFill>
            <a:srgbClr val="BD3029"/>
          </a:solidFill>
          <a:ln w="9525">
            <a:noFill/>
            <a:round/>
            <a:headEnd/>
            <a:tailEnd/>
          </a:ln>
          <a:effectLst>
            <a:outerShdw dist="63500" dir="5400000" algn="ctr" rotWithShape="0">
              <a:srgbClr val="000000">
                <a:alpha val="10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1970</a:t>
            </a: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</a:t>
            </a: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</a:t>
            </a: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 	   </a:t>
            </a: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08:00:00</a:t>
            </a:r>
          </a:p>
        </p:txBody>
      </p:sp>
    </p:spTree>
    <p:extLst>
      <p:ext uri="{BB962C8B-B14F-4D97-AF65-F5344CB8AC3E}">
        <p14:creationId xmlns:p14="http://schemas.microsoft.com/office/powerpoint/2010/main" val="1406096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1163" y="878249"/>
            <a:ext cx="5973761" cy="4256405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Object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类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Math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类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System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类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</a:rPr>
              <a:t>BigDecimal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</a:rPr>
              <a:t>类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包装类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1560349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9CD25D-31F0-2C68-EE2D-EDADBFD5B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1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BigDecimal</a:t>
            </a:r>
            <a:r>
              <a:rPr lang="en-US" altLang="zh-CN" dirty="0"/>
              <a:t> </a:t>
            </a:r>
            <a:r>
              <a:rPr lang="zh-CN" altLang="en-US" dirty="0"/>
              <a:t>类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D2EFD-D160-9123-37BA-D2944EF0F4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94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61D593-0B89-42E4-B29C-D44C6C39FD8D}"/>
              </a:ext>
            </a:extLst>
          </p:cNvPr>
          <p:cNvSpPr txBox="1"/>
          <p:nvPr/>
        </p:nvSpPr>
        <p:spPr>
          <a:xfrm>
            <a:off x="838201" y="1251519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什么是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API?</a:t>
            </a:r>
            <a:endParaRPr lang="zh-CN" altLang="en-US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4C1029-ECB9-4884-8EAE-A8EE82EDE1BF}"/>
              </a:ext>
            </a:extLst>
          </p:cNvPr>
          <p:cNvSpPr txBox="1"/>
          <p:nvPr/>
        </p:nvSpPr>
        <p:spPr>
          <a:xfrm>
            <a:off x="838201" y="1807862"/>
            <a:ext cx="8813800" cy="10118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API(Application Programming interface)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应用程序编程接口。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简单来说：就是 </a:t>
            </a:r>
            <a:r>
              <a:rPr lang="en-US" altLang="zh-CN" sz="1600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 </a:t>
            </a:r>
            <a:r>
              <a:rPr lang="zh-CN" altLang="en-US" sz="1600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帮我们已经写好的一些类和方法，我们直接拿过来用就可以了</a:t>
            </a:r>
            <a:endParaRPr lang="en-US" altLang="zh-CN" sz="1600" b="1" dirty="0">
              <a:solidFill>
                <a:srgbClr val="AD2B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9FA5BD-BC48-4CE1-966E-B33FBA1A0654}"/>
              </a:ext>
            </a:extLst>
          </p:cNvPr>
          <p:cNvSpPr txBox="1"/>
          <p:nvPr/>
        </p:nvSpPr>
        <p:spPr>
          <a:xfrm>
            <a:off x="838201" y="1669788"/>
            <a:ext cx="8813800" cy="427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用于解决小数运算中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出现的不精确问题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20D271-C66E-496D-9986-2B06A657E96F}"/>
              </a:ext>
            </a:extLst>
          </p:cNvPr>
          <p:cNvSpPr txBox="1"/>
          <p:nvPr/>
        </p:nvSpPr>
        <p:spPr>
          <a:xfrm>
            <a:off x="838201" y="1127457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BigDecimal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类概述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ECDF7B-FEE3-7733-C432-64E790B42002}"/>
              </a:ext>
            </a:extLst>
          </p:cNvPr>
          <p:cNvSpPr txBox="1"/>
          <p:nvPr/>
        </p:nvSpPr>
        <p:spPr>
          <a:xfrm>
            <a:off x="889886" y="2467535"/>
            <a:ext cx="5811687" cy="2062103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BigDecimalDemo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num1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0.1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num2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0.2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num1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820A9E-566F-4B2D-C5C8-E3D63AAEF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86" y="4900280"/>
            <a:ext cx="3924502" cy="133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1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9FA5BD-BC48-4CE1-966E-B33FBA1A0654}"/>
              </a:ext>
            </a:extLst>
          </p:cNvPr>
          <p:cNvSpPr txBox="1"/>
          <p:nvPr/>
        </p:nvSpPr>
        <p:spPr>
          <a:xfrm>
            <a:off x="838201" y="1669788"/>
            <a:ext cx="8813800" cy="427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创建对象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20D271-C66E-496D-9986-2B06A657E96F}"/>
              </a:ext>
            </a:extLst>
          </p:cNvPr>
          <p:cNvSpPr txBox="1"/>
          <p:nvPr/>
        </p:nvSpPr>
        <p:spPr>
          <a:xfrm>
            <a:off x="838201" y="1127457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BigDecimal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类使用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DA1AF55-2431-38AC-C03F-BCA5352FA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18822"/>
              </p:ext>
            </p:extLst>
          </p:nvPr>
        </p:nvGraphicFramePr>
        <p:xfrm>
          <a:off x="912159" y="2279276"/>
          <a:ext cx="5676899" cy="1411942"/>
        </p:xfrm>
        <a:graphic>
          <a:graphicData uri="http://schemas.openxmlformats.org/drawingml/2006/table">
            <a:tbl>
              <a:tblPr/>
              <a:tblGrid>
                <a:gridCol w="5676899">
                  <a:extLst>
                    <a:ext uri="{9D8B030D-6E8A-4147-A177-3AD203B41FA5}">
                      <a16:colId xmlns:a16="http://schemas.microsoft.com/office/drawing/2014/main" val="764238292"/>
                    </a:ext>
                  </a:extLst>
                </a:gridCol>
              </a:tblGrid>
              <a:tr h="4501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400" b="0" dirty="0" err="1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BigDecimal</a:t>
                      </a:r>
                      <a:r>
                        <a:rPr lang="en-US" altLang="zh-CN" sz="14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(double </a:t>
                      </a:r>
                      <a:r>
                        <a:rPr lang="en-US" altLang="zh-CN" sz="1400" b="0" dirty="0" err="1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val</a:t>
                      </a:r>
                      <a:r>
                        <a:rPr lang="en-US" altLang="zh-CN" sz="14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983195"/>
                  </a:ext>
                </a:extLst>
              </a:tr>
              <a:tr h="51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400" b="0" dirty="0" err="1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BigDecimal</a:t>
                      </a:r>
                      <a:r>
                        <a:rPr lang="en-US" altLang="zh-CN" sz="14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(String </a:t>
                      </a:r>
                      <a:r>
                        <a:rPr lang="en-US" altLang="zh-CN" sz="1400" b="0" dirty="0" err="1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val</a:t>
                      </a:r>
                      <a:r>
                        <a:rPr lang="en-US" altLang="zh-CN" sz="14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094218"/>
                  </a:ext>
                </a:extLst>
              </a:tr>
              <a:tr h="4501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 </a:t>
                      </a:r>
                      <a:r>
                        <a:rPr lang="en-US" altLang="zh-CN" sz="1400" b="0" dirty="0" err="1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BigDecimal</a:t>
                      </a:r>
                      <a:r>
                        <a:rPr lang="en-US" altLang="zh-CN" sz="14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altLang="zh-CN" sz="1400" b="0" dirty="0" err="1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valueOf</a:t>
                      </a:r>
                      <a:r>
                        <a:rPr lang="en-US" altLang="zh-CN" sz="14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(double </a:t>
                      </a:r>
                      <a:r>
                        <a:rPr lang="en-US" altLang="zh-CN" sz="1400" b="0" dirty="0" err="1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val</a:t>
                      </a:r>
                      <a:r>
                        <a:rPr lang="en-US" altLang="zh-CN" sz="14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4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211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9FA5BD-BC48-4CE1-966E-B33FBA1A0654}"/>
              </a:ext>
            </a:extLst>
          </p:cNvPr>
          <p:cNvSpPr txBox="1"/>
          <p:nvPr/>
        </p:nvSpPr>
        <p:spPr>
          <a:xfrm>
            <a:off x="838201" y="1669788"/>
            <a:ext cx="8813800" cy="427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创建对象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20D271-C66E-496D-9986-2B06A657E96F}"/>
              </a:ext>
            </a:extLst>
          </p:cNvPr>
          <p:cNvSpPr txBox="1"/>
          <p:nvPr/>
        </p:nvSpPr>
        <p:spPr>
          <a:xfrm>
            <a:off x="838201" y="1127457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BigDecimal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类使用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DA1AF55-2431-38AC-C03F-BCA5352FA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208309"/>
              </p:ext>
            </p:extLst>
          </p:nvPr>
        </p:nvGraphicFramePr>
        <p:xfrm>
          <a:off x="912159" y="2279276"/>
          <a:ext cx="5676899" cy="1411942"/>
        </p:xfrm>
        <a:graphic>
          <a:graphicData uri="http://schemas.openxmlformats.org/drawingml/2006/table">
            <a:tbl>
              <a:tblPr/>
              <a:tblGrid>
                <a:gridCol w="5676899">
                  <a:extLst>
                    <a:ext uri="{9D8B030D-6E8A-4147-A177-3AD203B41FA5}">
                      <a16:colId xmlns:a16="http://schemas.microsoft.com/office/drawing/2014/main" val="764238292"/>
                    </a:ext>
                  </a:extLst>
                </a:gridCol>
              </a:tblGrid>
              <a:tr h="4501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400" b="0" dirty="0" err="1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BigDecimal</a:t>
                      </a:r>
                      <a:r>
                        <a:rPr lang="en-US" altLang="zh-CN" sz="14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(double </a:t>
                      </a:r>
                      <a:r>
                        <a:rPr lang="en-US" altLang="zh-CN" sz="1400" b="0" dirty="0" err="1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val</a:t>
                      </a:r>
                      <a:r>
                        <a:rPr lang="en-US" altLang="zh-CN" sz="14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983195"/>
                  </a:ext>
                </a:extLst>
              </a:tr>
              <a:tr h="51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400" b="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BigDecimal</a:t>
                      </a:r>
                      <a:r>
                        <a:rPr lang="en-US" altLang="zh-CN" sz="1400" b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(String </a:t>
                      </a:r>
                      <a:r>
                        <a:rPr lang="en-US" altLang="zh-CN" sz="1400" b="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val</a:t>
                      </a:r>
                      <a:r>
                        <a:rPr lang="en-US" altLang="zh-CN" sz="1400" b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094218"/>
                  </a:ext>
                </a:extLst>
              </a:tr>
              <a:tr h="4501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b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 </a:t>
                      </a:r>
                      <a:r>
                        <a:rPr lang="en-US" altLang="zh-CN" sz="1400" b="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BigDecimal</a:t>
                      </a:r>
                      <a:r>
                        <a:rPr lang="en-US" altLang="zh-CN" sz="1400" b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altLang="zh-CN" sz="1400" b="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valueOf</a:t>
                      </a:r>
                      <a:r>
                        <a:rPr lang="en-US" altLang="zh-CN" sz="1400" b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(double </a:t>
                      </a:r>
                      <a:r>
                        <a:rPr lang="en-US" altLang="zh-CN" sz="1400" b="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val</a:t>
                      </a:r>
                      <a:r>
                        <a:rPr lang="en-US" altLang="zh-CN" sz="1400" b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4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005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9FA5BD-BC48-4CE1-966E-B33FBA1A0654}"/>
              </a:ext>
            </a:extLst>
          </p:cNvPr>
          <p:cNvSpPr txBox="1"/>
          <p:nvPr/>
        </p:nvSpPr>
        <p:spPr>
          <a:xfrm>
            <a:off x="838201" y="1669788"/>
            <a:ext cx="8813800" cy="427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常用方法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20D271-C66E-496D-9986-2B06A657E96F}"/>
              </a:ext>
            </a:extLst>
          </p:cNvPr>
          <p:cNvSpPr txBox="1"/>
          <p:nvPr/>
        </p:nvSpPr>
        <p:spPr>
          <a:xfrm>
            <a:off x="838201" y="1127457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BigDecimal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类使用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6A62C5F-A635-8390-38B1-DCDC19107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14165"/>
              </p:ext>
            </p:extLst>
          </p:nvPr>
        </p:nvGraphicFramePr>
        <p:xfrm>
          <a:off x="838201" y="2371969"/>
          <a:ext cx="10854792" cy="3213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9224">
                  <a:extLst>
                    <a:ext uri="{9D8B030D-6E8A-4147-A177-3AD203B41FA5}">
                      <a16:colId xmlns:a16="http://schemas.microsoft.com/office/drawing/2014/main" val="2079209350"/>
                    </a:ext>
                  </a:extLst>
                </a:gridCol>
                <a:gridCol w="2775568">
                  <a:extLst>
                    <a:ext uri="{9D8B030D-6E8A-4147-A177-3AD203B41FA5}">
                      <a16:colId xmlns:a16="http://schemas.microsoft.com/office/drawing/2014/main" val="32211009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方法名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554110"/>
                  </a:ext>
                </a:extLst>
              </a:tr>
              <a:tr h="5107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b="0" kern="120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400" b="0" kern="1200" dirty="0" err="1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BigDecimal</a:t>
                      </a:r>
                      <a:r>
                        <a:rPr lang="en-US" altLang="zh-CN" sz="1400" b="0" kern="120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add(</a:t>
                      </a:r>
                      <a:r>
                        <a:rPr lang="en-US" altLang="zh-CN" sz="1400" b="0" kern="1200" dirty="0" err="1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BigDecimal</a:t>
                      </a:r>
                      <a:r>
                        <a:rPr lang="en-US" altLang="zh-CN" sz="1400" b="0" kern="120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b)</a:t>
                      </a:r>
                      <a:endParaRPr lang="zh-CN" altLang="en-US" sz="1400" b="0" kern="1200" dirty="0">
                        <a:solidFill>
                          <a:srgbClr val="49504F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b="0" kern="1200" dirty="0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加法</a:t>
                      </a:r>
                    </a:p>
                  </a:txBody>
                  <a:tcPr marL="91408" marR="91408" marT="45741" marB="4574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762284"/>
                  </a:ext>
                </a:extLst>
              </a:tr>
              <a:tr h="5107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b="0" kern="120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400" b="0" kern="1200" dirty="0" err="1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BigDecimal</a:t>
                      </a:r>
                      <a:r>
                        <a:rPr lang="en-US" altLang="zh-CN" sz="1400" b="0" kern="120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subtract(</a:t>
                      </a:r>
                      <a:r>
                        <a:rPr lang="en-US" altLang="zh-CN" sz="1400" b="0" kern="1200" dirty="0" err="1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BigDecimal</a:t>
                      </a:r>
                      <a:r>
                        <a:rPr lang="en-US" altLang="zh-CN" sz="1400" b="0" kern="120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b)</a:t>
                      </a:r>
                      <a:endParaRPr lang="zh-CN" altLang="en-US" sz="1400" b="0" kern="1200" dirty="0">
                        <a:solidFill>
                          <a:srgbClr val="49504F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b="0" kern="1200" dirty="0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减法</a:t>
                      </a:r>
                    </a:p>
                  </a:txBody>
                  <a:tcPr marL="91408" marR="91408" marT="45741" marB="45741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64629"/>
                  </a:ext>
                </a:extLst>
              </a:tr>
              <a:tr h="5107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b="0" kern="120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400" b="0" kern="1200" dirty="0" err="1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BigDecimal</a:t>
                      </a:r>
                      <a:r>
                        <a:rPr lang="en-US" altLang="zh-CN" sz="1400" b="0" kern="120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multiply(</a:t>
                      </a:r>
                      <a:r>
                        <a:rPr lang="en-US" altLang="zh-CN" sz="1400" b="0" kern="1200" dirty="0" err="1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BigDecimal</a:t>
                      </a:r>
                      <a:r>
                        <a:rPr lang="en-US" altLang="zh-CN" sz="1400" b="0" kern="120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b)</a:t>
                      </a:r>
                      <a:endParaRPr lang="zh-CN" altLang="en-US" sz="1400" b="0" kern="1200" dirty="0">
                        <a:solidFill>
                          <a:srgbClr val="49504F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b="0" kern="1200" dirty="0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乘法</a:t>
                      </a:r>
                      <a:endParaRPr lang="en-US" altLang="zh-CN" sz="1400" b="0" kern="1200" dirty="0">
                        <a:solidFill>
                          <a:srgbClr val="49504F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513722"/>
                  </a:ext>
                </a:extLst>
              </a:tr>
              <a:tr h="5107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b="0" kern="120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400" b="0" kern="1200" dirty="0" err="1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BigDecimal</a:t>
                      </a:r>
                      <a:r>
                        <a:rPr lang="en-US" altLang="zh-CN" sz="1400" b="0" kern="120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divide(</a:t>
                      </a:r>
                      <a:r>
                        <a:rPr lang="en-US" altLang="zh-CN" sz="1400" b="0" kern="1200" dirty="0" err="1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BigDecimal</a:t>
                      </a:r>
                      <a:r>
                        <a:rPr lang="en-US" altLang="zh-CN" sz="1400" b="0" kern="120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b)</a:t>
                      </a:r>
                      <a:endParaRPr lang="zh-CN" altLang="en-US" sz="1400" b="0" kern="1200" dirty="0">
                        <a:solidFill>
                          <a:srgbClr val="49504F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b="0" kern="1200" dirty="0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除法</a:t>
                      </a:r>
                      <a:endParaRPr lang="en-US" altLang="zh-CN" sz="1400" b="0" kern="1200" dirty="0">
                        <a:solidFill>
                          <a:srgbClr val="49504F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168836"/>
                  </a:ext>
                </a:extLst>
              </a:tr>
              <a:tr h="713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400" b="0" kern="1200" dirty="0" err="1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BigDecimal</a:t>
                      </a:r>
                      <a:r>
                        <a:rPr lang="en-US" altLang="zh-CN" sz="1400" b="0" kern="120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divide (</a:t>
                      </a:r>
                      <a:r>
                        <a:rPr lang="zh-CN" altLang="en-US" sz="1400" b="0" kern="120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另一个</a:t>
                      </a:r>
                      <a:r>
                        <a:rPr lang="en-US" altLang="zh-CN" sz="1400" b="0" kern="1200" dirty="0" err="1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BigDecimal</a:t>
                      </a:r>
                      <a:r>
                        <a:rPr lang="zh-CN" altLang="en-US" sz="1400" b="0" kern="120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对象，精确几位，舍入模式</a:t>
                      </a:r>
                      <a:r>
                        <a:rPr lang="en-US" altLang="zh-CN" sz="1400" b="0" kern="120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</a:p>
                  </a:txBody>
                  <a:tcPr marL="91408" marR="91408" marT="45741" marB="4574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除法</a:t>
                      </a:r>
                      <a:endParaRPr lang="en-US" altLang="zh-CN" sz="1400" b="0" kern="1200" dirty="0">
                        <a:solidFill>
                          <a:srgbClr val="49504F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748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9FA5BD-BC48-4CE1-966E-B33FBA1A0654}"/>
              </a:ext>
            </a:extLst>
          </p:cNvPr>
          <p:cNvSpPr txBox="1"/>
          <p:nvPr/>
        </p:nvSpPr>
        <p:spPr>
          <a:xfrm>
            <a:off x="838201" y="1669788"/>
            <a:ext cx="8813800" cy="427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divide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除法细节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20D271-C66E-496D-9986-2B06A657E96F}"/>
              </a:ext>
            </a:extLst>
          </p:cNvPr>
          <p:cNvSpPr txBox="1"/>
          <p:nvPr/>
        </p:nvSpPr>
        <p:spPr>
          <a:xfrm>
            <a:off x="838201" y="1127457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BigDecimal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类使用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45234E-FD1D-840F-E01D-603E93719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430959"/>
            <a:ext cx="9068988" cy="313438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BigDecimal divide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bd1.divide(参与运算的对象, 小数点后精确到多少位, 舍入模式);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参数1 ，表示参与运算的BigDecimal 对象。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参数2 ，表示小数点后面精确到多少位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参数3 ，舍入模式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RoundingMode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UP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进一法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RoundingMode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DOWN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去尾法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RoundingMode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HALF_UP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四舍五入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5293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1163" y="878249"/>
            <a:ext cx="5973761" cy="4256405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Object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类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Math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类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System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类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BigDecimal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类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</a:rPr>
              <a:t>包装类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3324752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9CD25D-31F0-2C68-EE2D-EDADBFD5B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1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包装</a:t>
            </a:r>
            <a:r>
              <a:rPr lang="zh-CN" altLang="en-US" dirty="0"/>
              <a:t>类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D2EFD-D160-9123-37BA-D2944EF0F4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58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9FA5BD-BC48-4CE1-966E-B33FBA1A0654}"/>
              </a:ext>
            </a:extLst>
          </p:cNvPr>
          <p:cNvSpPr txBox="1"/>
          <p:nvPr/>
        </p:nvSpPr>
        <p:spPr>
          <a:xfrm>
            <a:off x="838201" y="1669788"/>
            <a:ext cx="8813800" cy="427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基本数据类型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包装成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变成引用数据类型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20D271-C66E-496D-9986-2B06A657E96F}"/>
              </a:ext>
            </a:extLst>
          </p:cNvPr>
          <p:cNvSpPr txBox="1"/>
          <p:nvPr/>
        </p:nvSpPr>
        <p:spPr>
          <a:xfrm>
            <a:off x="838201" y="1127457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</a:p>
        </p:txBody>
      </p:sp>
      <p:pic>
        <p:nvPicPr>
          <p:cNvPr id="2050" name="Picture 2" descr="萌娃疑问表情包_疑问_萌娃表情">
            <a:extLst>
              <a:ext uri="{FF2B5EF4-FFF2-40B4-BE49-F238E27FC236}">
                <a16:creationId xmlns:a16="http://schemas.microsoft.com/office/drawing/2014/main" id="{EEC4C8AC-806C-91DC-A2B4-8F73480F6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867" y="2228835"/>
            <a:ext cx="2839571" cy="283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A3098B1C-2886-451A-71DB-8921D17EB595}"/>
              </a:ext>
            </a:extLst>
          </p:cNvPr>
          <p:cNvSpPr/>
          <p:nvPr/>
        </p:nvSpPr>
        <p:spPr>
          <a:xfrm>
            <a:off x="838201" y="4551495"/>
            <a:ext cx="4755775" cy="712694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变成类</a:t>
            </a:r>
            <a:r>
              <a:rPr lang="en-US" altLang="zh-CN" dirty="0"/>
              <a:t>, </a:t>
            </a:r>
            <a:r>
              <a:rPr lang="zh-CN" altLang="en-US" dirty="0"/>
              <a:t>就可以创建对象了</a:t>
            </a:r>
            <a:endParaRPr lang="en-US" altLang="zh-CN" dirty="0"/>
          </a:p>
          <a:p>
            <a:pPr algn="ctr"/>
            <a:r>
              <a:rPr lang="zh-CN" altLang="en-US" dirty="0"/>
              <a:t>对象就可以调用方法方便的解决问题了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A0956DC-2DC4-2650-268A-800F23B24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447031"/>
            <a:ext cx="5804646" cy="175432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IntegerDemo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"123"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JetBrains Mono"/>
              </a:rPr>
              <a:t>// 223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960A9F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转换为十六进制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八进制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二进制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666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              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43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9FA5BD-BC48-4CE1-966E-B33FBA1A0654}"/>
              </a:ext>
            </a:extLst>
          </p:cNvPr>
          <p:cNvSpPr txBox="1"/>
          <p:nvPr/>
        </p:nvSpPr>
        <p:spPr>
          <a:xfrm>
            <a:off x="838201" y="1669788"/>
            <a:ext cx="8813800" cy="427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基本数据类型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包装成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变成引用数据类型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20D271-C66E-496D-9986-2B06A657E96F}"/>
              </a:ext>
            </a:extLst>
          </p:cNvPr>
          <p:cNvSpPr txBox="1"/>
          <p:nvPr/>
        </p:nvSpPr>
        <p:spPr>
          <a:xfrm>
            <a:off x="838201" y="1127457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E8B1475-1CD3-4FE8-9E1C-7A0FF2B77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330036"/>
              </p:ext>
            </p:extLst>
          </p:nvPr>
        </p:nvGraphicFramePr>
        <p:xfrm>
          <a:off x="983786" y="2402605"/>
          <a:ext cx="4540715" cy="3100607"/>
        </p:xfrm>
        <a:graphic>
          <a:graphicData uri="http://schemas.openxmlformats.org/drawingml/2006/table">
            <a:tbl>
              <a:tblPr/>
              <a:tblGrid>
                <a:gridCol w="2254975">
                  <a:extLst>
                    <a:ext uri="{9D8B030D-6E8A-4147-A177-3AD203B41FA5}">
                      <a16:colId xmlns:a16="http://schemas.microsoft.com/office/drawing/2014/main" val="885658640"/>
                    </a:ext>
                  </a:extLst>
                </a:gridCol>
                <a:gridCol w="2285740">
                  <a:extLst>
                    <a:ext uri="{9D8B030D-6E8A-4147-A177-3AD203B41FA5}">
                      <a16:colId xmlns:a16="http://schemas.microsoft.com/office/drawing/2014/main" val="2770204209"/>
                    </a:ext>
                  </a:extLst>
                </a:gridCol>
              </a:tblGrid>
              <a:tr h="4478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基本数据类型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引用数据类型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594579"/>
                  </a:ext>
                </a:extLst>
              </a:tr>
              <a:tr h="331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byte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Byte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470873"/>
                  </a:ext>
                </a:extLst>
              </a:tr>
              <a:tr h="33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short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Short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594454"/>
                  </a:ext>
                </a:extLst>
              </a:tr>
              <a:tr h="33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Integer</a:t>
                      </a:r>
                      <a:endParaRPr lang="zh-CN" altLang="en-US" sz="1400" kern="12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15544"/>
                  </a:ext>
                </a:extLst>
              </a:tr>
              <a:tr h="33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long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Long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67370"/>
                  </a:ext>
                </a:extLst>
              </a:tr>
              <a:tr h="33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char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Character</a:t>
                      </a:r>
                      <a:endParaRPr lang="zh-CN" altLang="en-US" sz="1400" kern="12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142083"/>
                  </a:ext>
                </a:extLst>
              </a:tr>
              <a:tr h="33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float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Float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890847"/>
                  </a:ext>
                </a:extLst>
              </a:tr>
              <a:tr h="33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double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Double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891745"/>
                  </a:ext>
                </a:extLst>
              </a:tr>
              <a:tr h="33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boolean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Boolean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158717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6D91FD4C-26F4-8EB4-E7DB-779EE9DFEF5D}"/>
              </a:ext>
            </a:extLst>
          </p:cNvPr>
          <p:cNvSpPr/>
          <p:nvPr/>
        </p:nvSpPr>
        <p:spPr>
          <a:xfrm>
            <a:off x="6209554" y="2326340"/>
            <a:ext cx="3442447" cy="1027249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 dirty="0"/>
              <a:t>怎么包 </a:t>
            </a:r>
            <a:r>
              <a:rPr lang="en-US" altLang="zh-CN" dirty="0"/>
              <a:t>?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怎么用 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173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9FA5BD-BC48-4CE1-966E-B33FBA1A0654}"/>
              </a:ext>
            </a:extLst>
          </p:cNvPr>
          <p:cNvSpPr txBox="1"/>
          <p:nvPr/>
        </p:nvSpPr>
        <p:spPr>
          <a:xfrm>
            <a:off x="838201" y="1669788"/>
            <a:ext cx="8813800" cy="427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将基本数据类型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手动包装为类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20D271-C66E-496D-9986-2B06A657E96F}"/>
              </a:ext>
            </a:extLst>
          </p:cNvPr>
          <p:cNvSpPr txBox="1"/>
          <p:nvPr/>
        </p:nvSpPr>
        <p:spPr>
          <a:xfrm>
            <a:off x="838201" y="1127457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Integer 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025C8EF-DE71-B47B-394B-630228F70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502856"/>
              </p:ext>
            </p:extLst>
          </p:nvPr>
        </p:nvGraphicFramePr>
        <p:xfrm>
          <a:off x="912160" y="2306170"/>
          <a:ext cx="5676899" cy="965345"/>
        </p:xfrm>
        <a:graphic>
          <a:graphicData uri="http://schemas.openxmlformats.org/drawingml/2006/table">
            <a:tbl>
              <a:tblPr/>
              <a:tblGrid>
                <a:gridCol w="5676899">
                  <a:extLst>
                    <a:ext uri="{9D8B030D-6E8A-4147-A177-3AD203B41FA5}">
                      <a16:colId xmlns:a16="http://schemas.microsoft.com/office/drawing/2014/main" val="2299739792"/>
                    </a:ext>
                  </a:extLst>
                </a:gridCol>
              </a:tblGrid>
              <a:tr h="4536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Integer(int value) 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655396"/>
                  </a:ext>
                </a:extLst>
              </a:tr>
              <a:tr h="51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 Integer </a:t>
                      </a:r>
                      <a:r>
                        <a:rPr lang="en-US" altLang="zh-CN" sz="1400" b="0" kern="1200" dirty="0" err="1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valueOf</a:t>
                      </a:r>
                      <a:r>
                        <a:rPr lang="en-US" altLang="zh-CN" sz="1400" b="0" kern="120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(int </a:t>
                      </a:r>
                      <a:r>
                        <a:rPr lang="en-US" altLang="zh-CN" sz="1400" b="0" kern="1200" dirty="0" err="1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</a:t>
                      </a:r>
                      <a:r>
                        <a:rPr lang="en-US" altLang="zh-CN" sz="1400" b="0" kern="120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endParaRPr lang="zh-CN" altLang="en-US" sz="1400" b="0" kern="1200" dirty="0">
                        <a:solidFill>
                          <a:srgbClr val="49504F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838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54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1163" y="878249"/>
            <a:ext cx="5973761" cy="4256405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</a:rPr>
              <a:t>Object 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</a:rPr>
              <a:t>类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Math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类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System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类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BigDecimal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类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包装类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303076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D20D271-C66E-496D-9986-2B06A657E96F}"/>
              </a:ext>
            </a:extLst>
          </p:cNvPr>
          <p:cNvSpPr txBox="1"/>
          <p:nvPr/>
        </p:nvSpPr>
        <p:spPr>
          <a:xfrm>
            <a:off x="838201" y="1127457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Integer 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125384-B1AE-D910-8C54-C48ABD5F9FA6}"/>
              </a:ext>
            </a:extLst>
          </p:cNvPr>
          <p:cNvSpPr txBox="1"/>
          <p:nvPr/>
        </p:nvSpPr>
        <p:spPr>
          <a:xfrm>
            <a:off x="838201" y="1729060"/>
            <a:ext cx="7768953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自动装箱</a:t>
            </a:r>
            <a:r>
              <a:rPr lang="zh-CN" altLang="en-US" sz="1600" b="1" dirty="0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基本类型的数据和变量可以直接赋值给包装类型的变量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28CDAF-9A40-B2F1-CF9F-34DFF56B1A57}"/>
              </a:ext>
            </a:extLst>
          </p:cNvPr>
          <p:cNvSpPr txBox="1"/>
          <p:nvPr/>
        </p:nvSpPr>
        <p:spPr>
          <a:xfrm>
            <a:off x="838201" y="2339136"/>
            <a:ext cx="7360739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自动拆箱：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包装类型的变量可以直接赋值给基本数据类型的变量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0976968-9330-A3A2-8634-B83945283C6E}"/>
              </a:ext>
            </a:extLst>
          </p:cNvPr>
          <p:cNvSpPr/>
          <p:nvPr/>
        </p:nvSpPr>
        <p:spPr>
          <a:xfrm>
            <a:off x="710880" y="3873500"/>
            <a:ext cx="5131120" cy="266293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三角形 9">
            <a:extLst>
              <a:ext uri="{FF2B5EF4-FFF2-40B4-BE49-F238E27FC236}">
                <a16:creationId xmlns:a16="http://schemas.microsoft.com/office/drawing/2014/main" id="{C032F317-3AEF-0FA9-7430-150416BD18CF}"/>
              </a:ext>
            </a:extLst>
          </p:cNvPr>
          <p:cNvSpPr/>
          <p:nvPr/>
        </p:nvSpPr>
        <p:spPr>
          <a:xfrm rot="2651319">
            <a:off x="898105" y="3505547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2DA8FA1-ABA4-6E1F-3A11-8491AAF11FDC}"/>
              </a:ext>
            </a:extLst>
          </p:cNvPr>
          <p:cNvSpPr/>
          <p:nvPr/>
        </p:nvSpPr>
        <p:spPr>
          <a:xfrm>
            <a:off x="891491" y="3221434"/>
            <a:ext cx="8239062" cy="1135413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0C8EA9-A01A-6C00-A5D2-08AC3B76E387}"/>
              </a:ext>
            </a:extLst>
          </p:cNvPr>
          <p:cNvSpPr/>
          <p:nvPr/>
        </p:nvSpPr>
        <p:spPr>
          <a:xfrm>
            <a:off x="891491" y="3221434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简单记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33877C8-881C-5DDB-8724-7E8346C76566}"/>
              </a:ext>
            </a:extLst>
          </p:cNvPr>
          <p:cNvSpPr txBox="1"/>
          <p:nvPr/>
        </p:nvSpPr>
        <p:spPr>
          <a:xfrm>
            <a:off x="1364877" y="3719611"/>
            <a:ext cx="7242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JetBrains Mono"/>
              </a:rPr>
              <a:t>有了自动拆装箱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JetBrains Mono"/>
              </a:rPr>
              <a:t>基本数据类型和对应的包装类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JetBrains Mono"/>
              </a:rPr>
              <a:t>可以直接运算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JetBrains Mono"/>
              </a:rPr>
              <a:t>操作起来非常便捷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48213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D20D271-C66E-496D-9986-2B06A657E96F}"/>
              </a:ext>
            </a:extLst>
          </p:cNvPr>
          <p:cNvSpPr txBox="1"/>
          <p:nvPr/>
        </p:nvSpPr>
        <p:spPr>
          <a:xfrm>
            <a:off x="838201" y="1127457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Integer 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常用方法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4F8E894-AC07-C926-4DB3-817D706C9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66411"/>
              </p:ext>
            </p:extLst>
          </p:nvPr>
        </p:nvGraphicFramePr>
        <p:xfrm>
          <a:off x="900131" y="1876391"/>
          <a:ext cx="9747250" cy="2811911"/>
        </p:xfrm>
        <a:graphic>
          <a:graphicData uri="http://schemas.openxmlformats.org/drawingml/2006/table">
            <a:tbl>
              <a:tblPr/>
              <a:tblGrid>
                <a:gridCol w="4864735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882515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852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582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 String </a:t>
                      </a:r>
                      <a:r>
                        <a:rPr lang="en-US" altLang="zh-CN" sz="16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toBinaryString</a:t>
                      </a:r>
                      <a:r>
                        <a:rPr lang="en-US" altLang="zh-CN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(int i)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得到二进制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56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 String </a:t>
                      </a:r>
                      <a:r>
                        <a:rPr lang="en-US" altLang="zh-CN" sz="16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toOctalString</a:t>
                      </a:r>
                      <a:r>
                        <a:rPr lang="en-US" altLang="zh-CN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(int i)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得到八进制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027259"/>
                  </a:ext>
                </a:extLst>
              </a:tr>
              <a:tr h="556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 String </a:t>
                      </a:r>
                      <a:r>
                        <a:rPr lang="en-US" altLang="zh-CN" sz="16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toHexString</a:t>
                      </a:r>
                      <a:r>
                        <a:rPr lang="en-US" altLang="zh-CN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(int i)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得到十六进制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81147"/>
                  </a:ext>
                </a:extLst>
              </a:tr>
              <a:tr h="556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static int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parseInt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​(String s) 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将字符串类型的整数转成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类型的整数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943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086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93A81B7-CB50-907A-C335-1A5959C44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包装类练习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19017B-15B3-EC7B-7766-08961C6D38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已知字符串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"10,50,30,20,40"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endParaRPr lang="en-US" altLang="zh-CN" dirty="0">
              <a:solidFill>
                <a:srgbClr val="080808"/>
              </a:solidFill>
            </a:endParaRPr>
          </a:p>
          <a:p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请将该字符串转换为整数</a:t>
            </a:r>
            <a:r>
              <a:rPr lang="zh-CN" altLang="en-US" dirty="0">
                <a:solidFill>
                  <a:schemeClr val="tx1"/>
                </a:solidFill>
              </a:rPr>
              <a:t>并存入数组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随后求出最大值打印在控制台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9845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93A81B7-CB50-907A-C335-1A5959C44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面试题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A39DDC-A955-5D2B-5CD9-381C54C94AFB}"/>
              </a:ext>
            </a:extLst>
          </p:cNvPr>
          <p:cNvSpPr txBox="1"/>
          <p:nvPr/>
        </p:nvSpPr>
        <p:spPr>
          <a:xfrm>
            <a:off x="792305" y="1814282"/>
            <a:ext cx="7362265" cy="280076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IntegerDemo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Integer i1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127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Integer i2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127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i1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Integer i3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129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Integer i4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129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i3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i4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0CF6C6-69CC-BEF2-B651-8978B366C661}"/>
              </a:ext>
            </a:extLst>
          </p:cNvPr>
          <p:cNvSpPr txBox="1"/>
          <p:nvPr/>
        </p:nvSpPr>
        <p:spPr>
          <a:xfrm>
            <a:off x="719417" y="5062818"/>
            <a:ext cx="7260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判断自动装箱范围在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-128~127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之间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 </a:t>
            </a:r>
          </a:p>
          <a:p>
            <a:pPr algn="l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	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在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: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不会创建新的对象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,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而是从底层数组中直接获取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  <a:p>
            <a:pPr algn="l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	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不在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: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重新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new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出新的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Integer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对象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41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F5C5422-AD5A-0AB5-14D6-16F0FB472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508188"/>
            <a:ext cx="5438775" cy="614055"/>
          </a:xfrm>
          <a:prstGeom prst="rect">
            <a:avLst/>
          </a:prstGeom>
        </p:spPr>
      </p:pic>
      <p:sp>
        <p:nvSpPr>
          <p:cNvPr id="2" name="TextBox 4">
            <a:extLst>
              <a:ext uri="{FF2B5EF4-FFF2-40B4-BE49-F238E27FC236}">
                <a16:creationId xmlns:a16="http://schemas.microsoft.com/office/drawing/2014/main" id="{37B4B368-8333-D04C-8AF4-2A260E2CBA49}"/>
              </a:ext>
            </a:extLst>
          </p:cNvPr>
          <p:cNvSpPr txBox="1"/>
          <p:nvPr/>
        </p:nvSpPr>
        <p:spPr>
          <a:xfrm>
            <a:off x="665195" y="2463148"/>
            <a:ext cx="8974296" cy="153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类中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toString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equals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方法的作用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能够根据帮助文档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Math, System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类中的方法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能够使用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BigDecimal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类解决小数运算的精度损失问题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清楚自动拆装箱的原理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并能够给讲清楚包装类的面试题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996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9CD25D-31F0-2C68-EE2D-EDADBFD5B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1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Object</a:t>
            </a:r>
            <a:r>
              <a:rPr lang="en-US" altLang="zh-CN" dirty="0"/>
              <a:t> </a:t>
            </a:r>
            <a:r>
              <a:rPr lang="zh-CN" altLang="en-US" dirty="0"/>
              <a:t>类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D2EFD-D160-9123-37BA-D2944EF0F4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54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AAC7E335-801D-492F-A2F8-90E77B1EAB09}"/>
              </a:ext>
            </a:extLst>
          </p:cNvPr>
          <p:cNvSpPr txBox="1"/>
          <p:nvPr/>
        </p:nvSpPr>
        <p:spPr>
          <a:xfrm>
            <a:off x="764061" y="1670741"/>
            <a:ext cx="11033760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所有的类，都直接或者间接的继承了 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 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 （祖宗类）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Object类的方法是一切子类都可以直接使用的，所以我们要学习Object类的方法。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B5294E3F-54C8-49B9-9677-D0B8BCABF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133740"/>
              </p:ext>
            </p:extLst>
          </p:nvPr>
        </p:nvGraphicFramePr>
        <p:xfrm>
          <a:off x="807875" y="3849647"/>
          <a:ext cx="10946131" cy="1823335"/>
        </p:xfrm>
        <a:graphic>
          <a:graphicData uri="http://schemas.openxmlformats.org/drawingml/2006/table">
            <a:tbl>
              <a:tblPr/>
              <a:tblGrid>
                <a:gridCol w="3249931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769620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188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Alibaba PuHuiTi R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93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 </a:t>
                      </a:r>
                      <a:r>
                        <a:rPr lang="en-US" altLang="zh-CN" sz="14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toString</a:t>
                      </a: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dirty="0"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默认是返回当前对象在堆内存中的地址信息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:</a:t>
                      </a:r>
                      <a:r>
                        <a:rPr lang="zh-CN" altLang="en-US" sz="1400" dirty="0"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类的全限名@内存地址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6105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Boolean equals(Object o)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默认是比较当前对象与另一个对象的地址是否相同，相同返回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，不同返回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64061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Object类的常用方法：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E5E2F7-63A0-416A-AF2B-720F771504B3}"/>
              </a:ext>
            </a:extLst>
          </p:cNvPr>
          <p:cNvSpPr txBox="1"/>
          <p:nvPr/>
        </p:nvSpPr>
        <p:spPr>
          <a:xfrm>
            <a:off x="764061" y="1103375"/>
            <a:ext cx="6097904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 类介绍：</a:t>
            </a:r>
            <a:endParaRPr lang="en-US" altLang="zh-CN" b="1" dirty="0">
              <a:solidFill>
                <a:srgbClr val="C00000"/>
              </a:solidFill>
              <a:latin typeface="Consolas" panose="020B0609020204030204" pitchFamily="49" charset="0"/>
              <a:ea typeface="Alibaba PuHuiTi R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72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AAC7E335-801D-492F-A2F8-90E77B1EAB09}"/>
              </a:ext>
            </a:extLst>
          </p:cNvPr>
          <p:cNvSpPr txBox="1"/>
          <p:nvPr/>
        </p:nvSpPr>
        <p:spPr>
          <a:xfrm>
            <a:off x="713165" y="3109447"/>
            <a:ext cx="12336146" cy="2549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开发中直接输出对象，默认输出对象的地址其实是毫无意义的。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开发中输出对象变量，更多的时候是希望看到对象的内容数据而不是对象的地址信息。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 err="1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toString</a:t>
            </a:r>
            <a:r>
              <a:rPr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存在的意义</a:t>
            </a:r>
            <a:endParaRPr lang="en-US" altLang="zh-CN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父类 </a:t>
            </a:r>
            <a:r>
              <a:rPr lang="en-US" altLang="zh-CN" sz="1600" dirty="0" err="1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toString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方法存在的意义就是为了被子类重写，以便返回对象的内容信息，而不是地址信息！！ 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B5294E3F-54C8-49B9-9677-D0B8BCABF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47973"/>
              </p:ext>
            </p:extLst>
          </p:nvPr>
        </p:nvGraphicFramePr>
        <p:xfrm>
          <a:off x="785238" y="1770266"/>
          <a:ext cx="10946131" cy="1032723"/>
        </p:xfrm>
        <a:graphic>
          <a:graphicData uri="http://schemas.openxmlformats.org/drawingml/2006/table">
            <a:tbl>
              <a:tblPr/>
              <a:tblGrid>
                <a:gridCol w="3249931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769620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582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 </a:t>
                      </a:r>
                      <a:r>
                        <a:rPr lang="en-US" altLang="zh-CN" sz="16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toString</a:t>
                      </a:r>
                      <a:r>
                        <a:rPr lang="en-US" altLang="zh-CN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默认是返回当前对象在堆内存中的地址信息</a:t>
                      </a:r>
                      <a:r>
                        <a:rPr lang="en-US" altLang="zh-CN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:</a:t>
                      </a:r>
                      <a:r>
                        <a:rPr lang="zh-CN" altLang="en-US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类的全类名@十六进制哈希值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toString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方法：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31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AAC7E335-801D-492F-A2F8-90E77B1EAB09}"/>
              </a:ext>
            </a:extLst>
          </p:cNvPr>
          <p:cNvSpPr txBox="1"/>
          <p:nvPr/>
        </p:nvSpPr>
        <p:spPr>
          <a:xfrm>
            <a:off x="884092" y="3429000"/>
            <a:ext cx="9173210" cy="1072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存在的意义</a:t>
            </a:r>
            <a:endParaRPr lang="en-US" altLang="zh-CN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父类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方法存在的意义就是为了被子类重写，以便子类自己来定制比较规则。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B5294E3F-54C8-49B9-9677-D0B8BCABF5FF}"/>
              </a:ext>
            </a:extLst>
          </p:cNvPr>
          <p:cNvGraphicFramePr>
            <a:graphicFrameLocks noGrp="1"/>
          </p:cNvGraphicFramePr>
          <p:nvPr/>
        </p:nvGraphicFramePr>
        <p:xfrm>
          <a:off x="884092" y="1799428"/>
          <a:ext cx="10026564" cy="1160928"/>
        </p:xfrm>
        <a:graphic>
          <a:graphicData uri="http://schemas.openxmlformats.org/drawingml/2006/table">
            <a:tbl>
              <a:tblPr/>
              <a:tblGrid>
                <a:gridCol w="3767807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6258757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Alibaba PuHuiTi R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582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Alibaba PuHuiTi R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altLang="zh-CN" sz="1600" b="0" dirty="0" err="1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Alibaba PuHuiTi R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6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Alibaba PuHuiTi R"/>
                          <a:cs typeface="Courier New" panose="02070309020205020404" pitchFamily="49" charset="0"/>
                        </a:rPr>
                        <a:t> equals(Object o)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Consolas" panose="020B0609020204030204" pitchFamily="49" charset="0"/>
                        <a:ea typeface="Alibaba PuHuiTi R"/>
                        <a:cs typeface="Courier New" panose="02070309020205020404" pitchFamily="49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Alibaba PuHuiTi R" pitchFamily="18" charset="-122"/>
                        </a:rPr>
                        <a:t>默认是比较当前对象与另一个对象的地址是否相同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/>
                        <a:cs typeface="Alibaba PuHuiTi R" pitchFamily="18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Alibaba PuHuiTi R" pitchFamily="18" charset="-122"/>
                        </a:rPr>
                        <a:t>相同返回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Alibaba PuHuiTi R" pitchFamily="18" charset="-122"/>
                        </a:rPr>
                        <a:t>true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Alibaba PuHuiTi R" pitchFamily="18" charset="-122"/>
                        </a:rPr>
                        <a:t>，不同返回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Alibaba PuHuiTi R" pitchFamily="18" charset="-122"/>
                        </a:rPr>
                        <a:t>false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884092" y="13150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 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方法：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7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5449242-7E00-4AF5-A206-0F96B0185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0" y="1650445"/>
            <a:ext cx="8612367" cy="4212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Alibaba PuHuiTi R"/>
              </a:rPr>
              <a:t>Objects类与</a:t>
            </a:r>
            <a:r>
              <a:rPr kumimoji="0" lang="en-US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Alibaba PuHuiTi R"/>
              </a:rPr>
              <a:t> 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Alibaba PuHuiTi R"/>
              </a:rPr>
              <a:t>Object</a:t>
            </a:r>
            <a:r>
              <a:rPr kumimoji="0" lang="en-US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Alibaba PuHuiTi R"/>
              </a:rPr>
              <a:t> 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Alibaba PuHuiTi R"/>
              </a:rPr>
              <a:t>还是继承关系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，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Alibaba PuHuiTi R"/>
              </a:rPr>
              <a:t>Objects类是从JDK 1.7开始之后才有的。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7A786F-C5AF-457F-8606-9494634E65F2}"/>
              </a:ext>
            </a:extLst>
          </p:cNvPr>
          <p:cNvSpPr txBox="1"/>
          <p:nvPr/>
        </p:nvSpPr>
        <p:spPr>
          <a:xfrm>
            <a:off x="746600" y="995095"/>
            <a:ext cx="6577964" cy="462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Alibaba PuHuiTi M"/>
              </a:rPr>
              <a:t>Objects 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Alibaba PuHuiTi M"/>
              </a:rPr>
              <a:t>概述</a:t>
            </a:r>
            <a:endParaRPr lang="en-US" altLang="zh-CN" b="1" dirty="0">
              <a:solidFill>
                <a:srgbClr val="C00000"/>
              </a:solidFill>
              <a:latin typeface="Consolas" panose="020B0609020204030204" pitchFamily="49" charset="0"/>
              <a:ea typeface="Alibaba PuHuiTi M"/>
            </a:endParaRPr>
          </a:p>
        </p:txBody>
      </p:sp>
    </p:spTree>
    <p:extLst>
      <p:ext uri="{BB962C8B-B14F-4D97-AF65-F5344CB8AC3E}">
        <p14:creationId xmlns:p14="http://schemas.microsoft.com/office/powerpoint/2010/main" val="3067464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7AB2683-1B16-49E5-BBFA-0E6A29D85311}"/>
              </a:ext>
            </a:extLst>
          </p:cNvPr>
          <p:cNvSpPr txBox="1"/>
          <p:nvPr/>
        </p:nvSpPr>
        <p:spPr>
          <a:xfrm>
            <a:off x="678384" y="1146243"/>
            <a:ext cx="8262530" cy="455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Alibaba PuHuiTi M"/>
              </a:rPr>
              <a:t>Objects</a:t>
            </a: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宋体" panose="02010600030101010101" pitchFamily="2" charset="-122"/>
                <a:ea typeface="Alibaba PuHuiTi M"/>
              </a:rPr>
              <a:t>的</a:t>
            </a:r>
            <a:r>
              <a:rPr kumimoji="0" lang="zh-CN" altLang="en-US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宋体" panose="02010600030101010101" pitchFamily="2" charset="-122"/>
                <a:ea typeface="Alibaba PuHuiTi M"/>
              </a:rPr>
              <a:t>常见</a:t>
            </a: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宋体" panose="02010600030101010101" pitchFamily="2" charset="-122"/>
                <a:ea typeface="Alibaba PuHuiTi M"/>
              </a:rPr>
              <a:t>方法：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Alibaba PuHuiTi M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5731E46-8DA6-4E9A-B5DC-86339D090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34" y="4880760"/>
            <a:ext cx="6012649" cy="83099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Alibaba PuHuiTi R"/>
              </a:rPr>
              <a:t>public static boolean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Alibaba PuHuiTi R"/>
              </a:rPr>
              <a:t>equals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Object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a,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Object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b)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Alibaba PuHuiTi R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(a == b) || (a !=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Alibaba PuHuiTi R"/>
              </a:rPr>
              <a:t>null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&amp;&amp; a.equals(b));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Alibaba PuHuiTi R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5678141-11D0-4270-AC02-30330A7C2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140952"/>
              </p:ext>
            </p:extLst>
          </p:nvPr>
        </p:nvGraphicFramePr>
        <p:xfrm>
          <a:off x="678384" y="1875234"/>
          <a:ext cx="10852149" cy="1812672"/>
        </p:xfrm>
        <a:graphic>
          <a:graphicData uri="http://schemas.openxmlformats.org/drawingml/2006/table">
            <a:tbl>
              <a:tblPr/>
              <a:tblGrid>
                <a:gridCol w="4809746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6042403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230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Alibaba PuHuiTi R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8212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public static boolean </a:t>
                      </a: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equals</a:t>
                      </a: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(Object a, Object b)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Consolas" panose="020B0609020204030204" pitchFamily="49" charset="0"/>
                        <a:ea typeface="Alibaba PuHuiTi R"/>
                        <a:cs typeface="Courier New" panose="02070309020205020404" pitchFamily="49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比较两个对象的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，</a:t>
                      </a:r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底层</a:t>
                      </a:r>
                      <a:r>
                        <a:rPr kumimoji="0" lang="zh-CN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会先</a:t>
                      </a:r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进行非空判断，从而可以避免空指针异常。</a:t>
                      </a:r>
                      <a:r>
                        <a:rPr kumimoji="0" lang="zh-CN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再进行</a:t>
                      </a:r>
                      <a:r>
                        <a:rPr kumimoji="0" lang="en-US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equals</a:t>
                      </a:r>
                      <a:r>
                        <a:rPr kumimoji="0" lang="zh-CN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比较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4683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public static boolean </a:t>
                      </a: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isNull</a:t>
                      </a: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(Object obj)</a:t>
                      </a: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 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判断变量是否为</a:t>
                      </a:r>
                      <a:r>
                        <a:rPr kumimoji="0" lang="en-US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 </a:t>
                      </a:r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null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038E7F3-B9A4-43B0-B039-8F8482305221}"/>
              </a:ext>
            </a:extLst>
          </p:cNvPr>
          <p:cNvSpPr txBox="1"/>
          <p:nvPr/>
        </p:nvSpPr>
        <p:spPr>
          <a:xfrm>
            <a:off x="646431" y="42608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M"/>
              </a:rPr>
              <a:t>源码分析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0" sz="1200" b="0" i="0" u="none" strike="noStrike" cap="none" normalizeH="0" baseline="0" dirty="0" smtClean="0">
            <a:ln>
              <a:noFill/>
            </a:ln>
            <a:solidFill>
              <a:srgbClr val="0033B3"/>
            </a:solidFill>
            <a:effectLst/>
            <a:latin typeface="Consolas" panose="020B0609020204030204" pitchFamily="49" charset="0"/>
            <a:ea typeface="JetBrains Mono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38669</TotalTime>
  <Words>2462</Words>
  <Application>Microsoft Office PowerPoint</Application>
  <PresentationFormat>宽屏</PresentationFormat>
  <Paragraphs>295</Paragraphs>
  <Slides>35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35</vt:i4>
      </vt:variant>
    </vt:vector>
  </HeadingPairs>
  <TitlesOfParts>
    <vt:vector size="59" baseType="lpstr">
      <vt:lpstr>Alibaba PuHuiTi B</vt:lpstr>
      <vt:lpstr>Alibaba PuHuiTi Medium</vt:lpstr>
      <vt:lpstr>Alibaba PuHuiTi R</vt:lpstr>
      <vt:lpstr>Arial Unicode MS</vt:lpstr>
      <vt:lpstr>阿里巴巴普惠体</vt:lpstr>
      <vt:lpstr>等线</vt:lpstr>
      <vt:lpstr>黑体</vt:lpstr>
      <vt:lpstr>STKaiti</vt:lpstr>
      <vt:lpstr>STKaiti</vt:lpstr>
      <vt:lpstr>宋体</vt:lpstr>
      <vt:lpstr>杨任东竹石体-Bold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PowerPoint 演示文稿</vt:lpstr>
      <vt:lpstr>PowerPoint 演示文稿</vt:lpstr>
      <vt:lpstr>PowerPoint 演示文稿</vt:lpstr>
      <vt:lpstr>Object 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Math 类</vt:lpstr>
      <vt:lpstr>PowerPoint 演示文稿</vt:lpstr>
      <vt:lpstr>PowerPoint 演示文稿</vt:lpstr>
      <vt:lpstr>System 类</vt:lpstr>
      <vt:lpstr>PowerPoint 演示文稿</vt:lpstr>
      <vt:lpstr>System</vt:lpstr>
      <vt:lpstr>System</vt:lpstr>
      <vt:lpstr>PowerPoint 演示文稿</vt:lpstr>
      <vt:lpstr>BigDecimal 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包装类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6622</cp:lastModifiedBy>
  <cp:revision>1072</cp:revision>
  <dcterms:created xsi:type="dcterms:W3CDTF">2020-03-31T02:23:27Z</dcterms:created>
  <dcterms:modified xsi:type="dcterms:W3CDTF">2022-12-12T04:12:57Z</dcterms:modified>
</cp:coreProperties>
</file>