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9"/>
  </p:notesMasterIdLst>
  <p:handoutMasterIdLst>
    <p:handoutMasterId r:id="rId100"/>
  </p:handoutMasterIdLst>
  <p:sldIdLst>
    <p:sldId id="1454" r:id="rId8"/>
    <p:sldId id="1616" r:id="rId9"/>
    <p:sldId id="1889" r:id="rId10"/>
    <p:sldId id="1890" r:id="rId11"/>
    <p:sldId id="1913" r:id="rId12"/>
    <p:sldId id="1914" r:id="rId13"/>
    <p:sldId id="1891" r:id="rId14"/>
    <p:sldId id="1915" r:id="rId15"/>
    <p:sldId id="1916" r:id="rId16"/>
    <p:sldId id="1917" r:id="rId17"/>
    <p:sldId id="1918" r:id="rId18"/>
    <p:sldId id="1919" r:id="rId19"/>
    <p:sldId id="1920" r:id="rId20"/>
    <p:sldId id="1921" r:id="rId21"/>
    <p:sldId id="1922" r:id="rId22"/>
    <p:sldId id="1923" r:id="rId23"/>
    <p:sldId id="1924" r:id="rId24"/>
    <p:sldId id="1925" r:id="rId25"/>
    <p:sldId id="1926" r:id="rId26"/>
    <p:sldId id="1927" r:id="rId27"/>
    <p:sldId id="1928" r:id="rId28"/>
    <p:sldId id="1929" r:id="rId29"/>
    <p:sldId id="1930" r:id="rId30"/>
    <p:sldId id="1931" r:id="rId31"/>
    <p:sldId id="1932" r:id="rId32"/>
    <p:sldId id="1933" r:id="rId33"/>
    <p:sldId id="1934" r:id="rId34"/>
    <p:sldId id="1935" r:id="rId35"/>
    <p:sldId id="1936" r:id="rId36"/>
    <p:sldId id="1937" r:id="rId37"/>
    <p:sldId id="1938" r:id="rId38"/>
    <p:sldId id="1939" r:id="rId39"/>
    <p:sldId id="1940" r:id="rId40"/>
    <p:sldId id="1941" r:id="rId41"/>
    <p:sldId id="1942" r:id="rId42"/>
    <p:sldId id="1943" r:id="rId43"/>
    <p:sldId id="1944" r:id="rId44"/>
    <p:sldId id="1945" r:id="rId45"/>
    <p:sldId id="1947" r:id="rId46"/>
    <p:sldId id="1948" r:id="rId47"/>
    <p:sldId id="1949" r:id="rId48"/>
    <p:sldId id="1950" r:id="rId49"/>
    <p:sldId id="1951" r:id="rId50"/>
    <p:sldId id="1952" r:id="rId51"/>
    <p:sldId id="1989" r:id="rId52"/>
    <p:sldId id="1954" r:id="rId53"/>
    <p:sldId id="1953" r:id="rId54"/>
    <p:sldId id="1955" r:id="rId55"/>
    <p:sldId id="1990" r:id="rId56"/>
    <p:sldId id="1991" r:id="rId57"/>
    <p:sldId id="1956" r:id="rId58"/>
    <p:sldId id="1957" r:id="rId59"/>
    <p:sldId id="1892" r:id="rId60"/>
    <p:sldId id="1958" r:id="rId61"/>
    <p:sldId id="1959" r:id="rId62"/>
    <p:sldId id="1960" r:id="rId63"/>
    <p:sldId id="1961" r:id="rId64"/>
    <p:sldId id="1962" r:id="rId65"/>
    <p:sldId id="1964" r:id="rId66"/>
    <p:sldId id="1965" r:id="rId67"/>
    <p:sldId id="1966" r:id="rId68"/>
    <p:sldId id="1967" r:id="rId69"/>
    <p:sldId id="1968" r:id="rId70"/>
    <p:sldId id="1969" r:id="rId71"/>
    <p:sldId id="1971" r:id="rId72"/>
    <p:sldId id="1992" r:id="rId73"/>
    <p:sldId id="1993" r:id="rId74"/>
    <p:sldId id="1994" r:id="rId75"/>
    <p:sldId id="1974" r:id="rId76"/>
    <p:sldId id="1975" r:id="rId77"/>
    <p:sldId id="1976" r:id="rId78"/>
    <p:sldId id="1977" r:id="rId79"/>
    <p:sldId id="1978" r:id="rId80"/>
    <p:sldId id="1979" r:id="rId81"/>
    <p:sldId id="1980" r:id="rId82"/>
    <p:sldId id="1981" r:id="rId83"/>
    <p:sldId id="1982" r:id="rId84"/>
    <p:sldId id="1983" r:id="rId85"/>
    <p:sldId id="1984" r:id="rId86"/>
    <p:sldId id="1985" r:id="rId87"/>
    <p:sldId id="1995" r:id="rId88"/>
    <p:sldId id="1986" r:id="rId89"/>
    <p:sldId id="1906" r:id="rId90"/>
    <p:sldId id="1346" r:id="rId91"/>
    <p:sldId id="1997" r:id="rId92"/>
    <p:sldId id="1348" r:id="rId93"/>
    <p:sldId id="1987" r:id="rId94"/>
    <p:sldId id="1359" r:id="rId95"/>
    <p:sldId id="1988" r:id="rId96"/>
    <p:sldId id="1566" r:id="rId97"/>
    <p:sldId id="264" r:id="rId9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AD2B26"/>
    <a:srgbClr val="FFFFE4"/>
    <a:srgbClr val="F9F9F9"/>
    <a:srgbClr val="8A8A8A"/>
    <a:srgbClr val="4C5252"/>
    <a:srgbClr val="AD2A26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8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07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92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7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82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59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51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40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6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7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3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8981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15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50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38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45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30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43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29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02478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99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71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8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45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30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95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72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00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54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05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097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81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88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3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6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106261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236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92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738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239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494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685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727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6966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52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916294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3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468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03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282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050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19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311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23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838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70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77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9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795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428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134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6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959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176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275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716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926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662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7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610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113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914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013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746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669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4041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412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976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83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78197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49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2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852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85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7" r:id="rId16"/>
    <p:sldLayoutId id="2147483718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course\API&#25991;&#26723;\jdk-9_google.CHM::/java/lang/String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A9140-B133-F6D3-E81B-4EDA02735171}"/>
              </a:ext>
            </a:extLst>
          </p:cNvPr>
          <p:cNvSpPr txBox="1"/>
          <p:nvPr/>
        </p:nvSpPr>
        <p:spPr>
          <a:xfrm>
            <a:off x="3573693" y="2644170"/>
            <a:ext cx="5044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常用 </a:t>
            </a:r>
            <a:r>
              <a:rPr lang="en-US" altLang="zh-CN" sz="9600" dirty="0">
                <a:latin typeface="Consolas" panose="020B0609020204030204" pitchFamily="49" charset="0"/>
                <a:ea typeface="杨任东竹石体-Bold" panose="02000000000000000000" pitchFamily="2" charset="-122"/>
              </a:rPr>
              <a:t>API</a:t>
            </a:r>
            <a:endParaRPr lang="zh-CN" altLang="en-US" sz="8800" dirty="0">
              <a:latin typeface="Consolas" panose="020B0609020204030204" pitchFamily="49" charset="0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AD2B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841228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41938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AD2B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8419620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7890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AD2B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19620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2051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19620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81876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19620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箭头: 右弧形 21">
            <a:extLst>
              <a:ext uri="{FF2B5EF4-FFF2-40B4-BE49-F238E27FC236}">
                <a16:creationId xmlns:a16="http://schemas.microsoft.com/office/drawing/2014/main" id="{D2C029F3-411F-1B16-662E-C8B9E367FB8A}"/>
              </a:ext>
            </a:extLst>
          </p:cNvPr>
          <p:cNvSpPr/>
          <p:nvPr/>
        </p:nvSpPr>
        <p:spPr>
          <a:xfrm rot="16200000">
            <a:off x="6791185" y="1795727"/>
            <a:ext cx="578820" cy="755951"/>
          </a:xfrm>
          <a:prstGeom prst="curved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7A32C8BF-25D0-B766-7121-3B2AB8A32854}"/>
              </a:ext>
            </a:extLst>
          </p:cNvPr>
          <p:cNvSpPr/>
          <p:nvPr/>
        </p:nvSpPr>
        <p:spPr>
          <a:xfrm rot="16200000">
            <a:off x="7836685" y="1795727"/>
            <a:ext cx="578820" cy="755951"/>
          </a:xfrm>
          <a:prstGeom prst="curved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右弧形 23">
            <a:extLst>
              <a:ext uri="{FF2B5EF4-FFF2-40B4-BE49-F238E27FC236}">
                <a16:creationId xmlns:a16="http://schemas.microsoft.com/office/drawing/2014/main" id="{176E4A22-FC0D-C4DB-0759-9326FEA63E12}"/>
              </a:ext>
            </a:extLst>
          </p:cNvPr>
          <p:cNvSpPr/>
          <p:nvPr/>
        </p:nvSpPr>
        <p:spPr>
          <a:xfrm rot="16200000">
            <a:off x="8894452" y="1785582"/>
            <a:ext cx="578820" cy="755951"/>
          </a:xfrm>
          <a:prstGeom prst="curved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弧形 24">
            <a:extLst>
              <a:ext uri="{FF2B5EF4-FFF2-40B4-BE49-F238E27FC236}">
                <a16:creationId xmlns:a16="http://schemas.microsoft.com/office/drawing/2014/main" id="{E73186A2-AAEF-3DC0-AA8E-EEB64CA29EE3}"/>
              </a:ext>
            </a:extLst>
          </p:cNvPr>
          <p:cNvSpPr/>
          <p:nvPr/>
        </p:nvSpPr>
        <p:spPr>
          <a:xfrm rot="16200000">
            <a:off x="9939952" y="1778692"/>
            <a:ext cx="578820" cy="755951"/>
          </a:xfrm>
          <a:prstGeom prst="curved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3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19620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562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19620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69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19620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2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19620" y="28155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848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19620" y="28155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4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Arrays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工具类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冒泡排序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选择排序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二分查找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正则表达式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0307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8423437" y="28131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6A7B03-372B-8C36-AF87-D55E761BF51E}"/>
              </a:ext>
            </a:extLst>
          </p:cNvPr>
          <p:cNvCxnSpPr>
            <a:cxnSpLocks/>
          </p:cNvCxnSpPr>
          <p:nvPr/>
        </p:nvCxnSpPr>
        <p:spPr>
          <a:xfrm>
            <a:off x="9147108" y="1249117"/>
            <a:ext cx="0" cy="3350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5D3BC57-DBD5-53EC-D85F-84ED182B06C2}"/>
              </a:ext>
            </a:extLst>
          </p:cNvPr>
          <p:cNvSpPr txBox="1"/>
          <p:nvPr/>
        </p:nvSpPr>
        <p:spPr>
          <a:xfrm>
            <a:off x="764061" y="5218508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箭头: 右弧形 24">
            <a:extLst>
              <a:ext uri="{FF2B5EF4-FFF2-40B4-BE49-F238E27FC236}">
                <a16:creationId xmlns:a16="http://schemas.microsoft.com/office/drawing/2014/main" id="{9CE6FB7C-985E-838F-86AF-46BE28E897AE}"/>
              </a:ext>
            </a:extLst>
          </p:cNvPr>
          <p:cNvSpPr/>
          <p:nvPr/>
        </p:nvSpPr>
        <p:spPr>
          <a:xfrm rot="16200000">
            <a:off x="6791185" y="1795727"/>
            <a:ext cx="578820" cy="755951"/>
          </a:xfrm>
          <a:prstGeom prst="curved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右弧形 25">
            <a:extLst>
              <a:ext uri="{FF2B5EF4-FFF2-40B4-BE49-F238E27FC236}">
                <a16:creationId xmlns:a16="http://schemas.microsoft.com/office/drawing/2014/main" id="{D42A84A4-A98F-3527-2C17-CC47CBE2A27B}"/>
              </a:ext>
            </a:extLst>
          </p:cNvPr>
          <p:cNvSpPr/>
          <p:nvPr/>
        </p:nvSpPr>
        <p:spPr>
          <a:xfrm rot="16200000">
            <a:off x="7836685" y="1795727"/>
            <a:ext cx="578820" cy="755951"/>
          </a:xfrm>
          <a:prstGeom prst="curved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右弧形 26">
            <a:extLst>
              <a:ext uri="{FF2B5EF4-FFF2-40B4-BE49-F238E27FC236}">
                <a16:creationId xmlns:a16="http://schemas.microsoft.com/office/drawing/2014/main" id="{91B4CAE1-5E68-0DA2-B88B-094932DBF3D7}"/>
              </a:ext>
            </a:extLst>
          </p:cNvPr>
          <p:cNvSpPr/>
          <p:nvPr/>
        </p:nvSpPr>
        <p:spPr>
          <a:xfrm rot="16200000">
            <a:off x="8894452" y="1785582"/>
            <a:ext cx="578820" cy="755951"/>
          </a:xfrm>
          <a:prstGeom prst="curved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503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8423437" y="28131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6A7B03-372B-8C36-AF87-D55E761BF51E}"/>
              </a:ext>
            </a:extLst>
          </p:cNvPr>
          <p:cNvCxnSpPr>
            <a:cxnSpLocks/>
          </p:cNvCxnSpPr>
          <p:nvPr/>
        </p:nvCxnSpPr>
        <p:spPr>
          <a:xfrm>
            <a:off x="9147108" y="1249117"/>
            <a:ext cx="0" cy="3350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5D3BC57-DBD5-53EC-D85F-84ED182B06C2}"/>
              </a:ext>
            </a:extLst>
          </p:cNvPr>
          <p:cNvSpPr txBox="1"/>
          <p:nvPr/>
        </p:nvSpPr>
        <p:spPr>
          <a:xfrm>
            <a:off x="764061" y="5218508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182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8423437" y="28131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6A7B03-372B-8C36-AF87-D55E761BF51E}"/>
              </a:ext>
            </a:extLst>
          </p:cNvPr>
          <p:cNvCxnSpPr>
            <a:cxnSpLocks/>
          </p:cNvCxnSpPr>
          <p:nvPr/>
        </p:nvCxnSpPr>
        <p:spPr>
          <a:xfrm>
            <a:off x="9147108" y="1249117"/>
            <a:ext cx="0" cy="3350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5D3BC57-DBD5-53EC-D85F-84ED182B06C2}"/>
              </a:ext>
            </a:extLst>
          </p:cNvPr>
          <p:cNvSpPr txBox="1"/>
          <p:nvPr/>
        </p:nvSpPr>
        <p:spPr>
          <a:xfrm>
            <a:off x="764061" y="5218508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8423437" y="28131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6A7B03-372B-8C36-AF87-D55E761BF51E}"/>
              </a:ext>
            </a:extLst>
          </p:cNvPr>
          <p:cNvCxnSpPr>
            <a:cxnSpLocks/>
          </p:cNvCxnSpPr>
          <p:nvPr/>
        </p:nvCxnSpPr>
        <p:spPr>
          <a:xfrm>
            <a:off x="9147108" y="1249117"/>
            <a:ext cx="0" cy="3350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5D3BC57-DBD5-53EC-D85F-84ED182B06C2}"/>
              </a:ext>
            </a:extLst>
          </p:cNvPr>
          <p:cNvSpPr txBox="1"/>
          <p:nvPr/>
        </p:nvSpPr>
        <p:spPr>
          <a:xfrm>
            <a:off x="764061" y="5218508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6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23027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6A7B03-372B-8C36-AF87-D55E761BF51E}"/>
              </a:ext>
            </a:extLst>
          </p:cNvPr>
          <p:cNvCxnSpPr>
            <a:cxnSpLocks/>
          </p:cNvCxnSpPr>
          <p:nvPr/>
        </p:nvCxnSpPr>
        <p:spPr>
          <a:xfrm>
            <a:off x="9147108" y="1249117"/>
            <a:ext cx="0" cy="3350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5D3BC57-DBD5-53EC-D85F-84ED182B06C2}"/>
              </a:ext>
            </a:extLst>
          </p:cNvPr>
          <p:cNvSpPr txBox="1"/>
          <p:nvPr/>
        </p:nvSpPr>
        <p:spPr>
          <a:xfrm>
            <a:off x="764061" y="5218508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0E61647-8275-CA83-5BFB-ABA09518613F}"/>
              </a:ext>
            </a:extLst>
          </p:cNvPr>
          <p:cNvCxnSpPr>
            <a:cxnSpLocks/>
          </p:cNvCxnSpPr>
          <p:nvPr/>
        </p:nvCxnSpPr>
        <p:spPr>
          <a:xfrm>
            <a:off x="8130072" y="1249117"/>
            <a:ext cx="0" cy="3061626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19FF045-4FFF-E616-1AEC-714F686A7F94}"/>
              </a:ext>
            </a:extLst>
          </p:cNvPr>
          <p:cNvSpPr txBox="1"/>
          <p:nvPr/>
        </p:nvSpPr>
        <p:spPr>
          <a:xfrm>
            <a:off x="764061" y="5721799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箭头: 右弧形 26">
            <a:extLst>
              <a:ext uri="{FF2B5EF4-FFF2-40B4-BE49-F238E27FC236}">
                <a16:creationId xmlns:a16="http://schemas.microsoft.com/office/drawing/2014/main" id="{8FFDC2B1-C8FD-D6D8-C12C-B9E160BAA08E}"/>
              </a:ext>
            </a:extLst>
          </p:cNvPr>
          <p:cNvSpPr/>
          <p:nvPr/>
        </p:nvSpPr>
        <p:spPr>
          <a:xfrm rot="16200000">
            <a:off x="6791185" y="1795727"/>
            <a:ext cx="578820" cy="755951"/>
          </a:xfrm>
          <a:prstGeom prst="curved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右弧形 27">
            <a:extLst>
              <a:ext uri="{FF2B5EF4-FFF2-40B4-BE49-F238E27FC236}">
                <a16:creationId xmlns:a16="http://schemas.microsoft.com/office/drawing/2014/main" id="{93AE0F10-EAEA-849B-FC9B-FA16680006BF}"/>
              </a:ext>
            </a:extLst>
          </p:cNvPr>
          <p:cNvSpPr/>
          <p:nvPr/>
        </p:nvSpPr>
        <p:spPr>
          <a:xfrm rot="16200000">
            <a:off x="7836685" y="1795727"/>
            <a:ext cx="578820" cy="755951"/>
          </a:xfrm>
          <a:prstGeom prst="curved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7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23027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6A7B03-372B-8C36-AF87-D55E761BF51E}"/>
              </a:ext>
            </a:extLst>
          </p:cNvPr>
          <p:cNvCxnSpPr>
            <a:cxnSpLocks/>
          </p:cNvCxnSpPr>
          <p:nvPr/>
        </p:nvCxnSpPr>
        <p:spPr>
          <a:xfrm>
            <a:off x="9147108" y="1249117"/>
            <a:ext cx="0" cy="3350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5D3BC57-DBD5-53EC-D85F-84ED182B06C2}"/>
              </a:ext>
            </a:extLst>
          </p:cNvPr>
          <p:cNvSpPr txBox="1"/>
          <p:nvPr/>
        </p:nvSpPr>
        <p:spPr>
          <a:xfrm>
            <a:off x="764061" y="5218508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0E61647-8275-CA83-5BFB-ABA09518613F}"/>
              </a:ext>
            </a:extLst>
          </p:cNvPr>
          <p:cNvCxnSpPr>
            <a:cxnSpLocks/>
          </p:cNvCxnSpPr>
          <p:nvPr/>
        </p:nvCxnSpPr>
        <p:spPr>
          <a:xfrm>
            <a:off x="8130072" y="1249117"/>
            <a:ext cx="0" cy="3061626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19FF045-4FFF-E616-1AEC-714F686A7F94}"/>
              </a:ext>
            </a:extLst>
          </p:cNvPr>
          <p:cNvSpPr txBox="1"/>
          <p:nvPr/>
        </p:nvSpPr>
        <p:spPr>
          <a:xfrm>
            <a:off x="764061" y="5721799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47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23027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6A7B03-372B-8C36-AF87-D55E761BF51E}"/>
              </a:ext>
            </a:extLst>
          </p:cNvPr>
          <p:cNvCxnSpPr>
            <a:cxnSpLocks/>
          </p:cNvCxnSpPr>
          <p:nvPr/>
        </p:nvCxnSpPr>
        <p:spPr>
          <a:xfrm>
            <a:off x="9147108" y="1249117"/>
            <a:ext cx="0" cy="3350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5D3BC57-DBD5-53EC-D85F-84ED182B06C2}"/>
              </a:ext>
            </a:extLst>
          </p:cNvPr>
          <p:cNvSpPr txBox="1"/>
          <p:nvPr/>
        </p:nvSpPr>
        <p:spPr>
          <a:xfrm>
            <a:off x="764061" y="5218508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0E61647-8275-CA83-5BFB-ABA09518613F}"/>
              </a:ext>
            </a:extLst>
          </p:cNvPr>
          <p:cNvCxnSpPr>
            <a:cxnSpLocks/>
          </p:cNvCxnSpPr>
          <p:nvPr/>
        </p:nvCxnSpPr>
        <p:spPr>
          <a:xfrm>
            <a:off x="8130072" y="1249117"/>
            <a:ext cx="0" cy="3061626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19FF045-4FFF-E616-1AEC-714F686A7F94}"/>
              </a:ext>
            </a:extLst>
          </p:cNvPr>
          <p:cNvSpPr txBox="1"/>
          <p:nvPr/>
        </p:nvSpPr>
        <p:spPr>
          <a:xfrm>
            <a:off x="764061" y="5721799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3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7399177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23027" y="28105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6388955" y="28218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9959A4-810A-E793-3487-4ED55D2E8096}"/>
              </a:ext>
            </a:extLst>
          </p:cNvPr>
          <p:cNvCxnSpPr/>
          <p:nvPr/>
        </p:nvCxnSpPr>
        <p:spPr>
          <a:xfrm>
            <a:off x="10164144" y="1249117"/>
            <a:ext cx="0" cy="389205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2F76ED-2A34-C579-7758-1F0AEA5223BA}"/>
              </a:ext>
            </a:extLst>
          </p:cNvPr>
          <p:cNvSpPr txBox="1"/>
          <p:nvPr/>
        </p:nvSpPr>
        <p:spPr>
          <a:xfrm>
            <a:off x="764061" y="4715217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6A7B03-372B-8C36-AF87-D55E761BF51E}"/>
              </a:ext>
            </a:extLst>
          </p:cNvPr>
          <p:cNvCxnSpPr>
            <a:cxnSpLocks/>
          </p:cNvCxnSpPr>
          <p:nvPr/>
        </p:nvCxnSpPr>
        <p:spPr>
          <a:xfrm>
            <a:off x="9147108" y="1249117"/>
            <a:ext cx="0" cy="335087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5D3BC57-DBD5-53EC-D85F-84ED182B06C2}"/>
              </a:ext>
            </a:extLst>
          </p:cNvPr>
          <p:cNvSpPr txBox="1"/>
          <p:nvPr/>
        </p:nvSpPr>
        <p:spPr>
          <a:xfrm>
            <a:off x="764061" y="5218508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0E61647-8275-CA83-5BFB-ABA09518613F}"/>
              </a:ext>
            </a:extLst>
          </p:cNvPr>
          <p:cNvCxnSpPr>
            <a:cxnSpLocks/>
          </p:cNvCxnSpPr>
          <p:nvPr/>
        </p:nvCxnSpPr>
        <p:spPr>
          <a:xfrm>
            <a:off x="8130072" y="1249117"/>
            <a:ext cx="0" cy="3061626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19FF045-4FFF-E616-1AEC-714F686A7F94}"/>
              </a:ext>
            </a:extLst>
          </p:cNvPr>
          <p:cNvSpPr txBox="1"/>
          <p:nvPr/>
        </p:nvSpPr>
        <p:spPr>
          <a:xfrm>
            <a:off x="764061" y="5721799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82B578F3-3338-2E8A-CAEA-C4DB334242BA}"/>
              </a:ext>
            </a:extLst>
          </p:cNvPr>
          <p:cNvSpPr/>
          <p:nvPr/>
        </p:nvSpPr>
        <p:spPr>
          <a:xfrm rot="16200000">
            <a:off x="6791185" y="1795727"/>
            <a:ext cx="578820" cy="755951"/>
          </a:xfrm>
          <a:prstGeom prst="curved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8D6E5D-BCC2-87B2-E61A-67DB0226256A}"/>
              </a:ext>
            </a:extLst>
          </p:cNvPr>
          <p:cNvSpPr txBox="1"/>
          <p:nvPr/>
        </p:nvSpPr>
        <p:spPr>
          <a:xfrm>
            <a:off x="764061" y="6225090"/>
            <a:ext cx="8824396" cy="42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第四轮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[0]-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E58CD1-4DBB-D8C0-6AA8-FAD2530B6139}"/>
              </a:ext>
            </a:extLst>
          </p:cNvPr>
          <p:cNvSpPr txBox="1"/>
          <p:nvPr/>
        </p:nvSpPr>
        <p:spPr>
          <a:xfrm>
            <a:off x="1051905" y="2663950"/>
            <a:ext cx="1812592" cy="153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****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***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053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Arrays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工具类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冒泡排序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选择排序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二分查找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正则表达式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9919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选择排序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1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Arrays </a:t>
            </a:r>
            <a:r>
              <a:rPr lang="zh-CN" altLang="en-US" dirty="0">
                <a:latin typeface="Consolas" panose="020B0609020204030204" pitchFamily="49" charset="0"/>
              </a:rPr>
              <a:t>工具类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739917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3118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23027" y="3118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6388955" y="31302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60336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6" grpId="0" animBg="1"/>
      <p:bldP spid="5" grpId="0" animBg="1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739917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3118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8423027" y="3118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6388955" y="31302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82B578F3-3338-2E8A-CAEA-C4DB334242BA}"/>
              </a:ext>
            </a:extLst>
          </p:cNvPr>
          <p:cNvSpPr/>
          <p:nvPr/>
        </p:nvSpPr>
        <p:spPr>
          <a:xfrm rot="5400000" flipV="1">
            <a:off x="6907422" y="3967208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922EC651-E9DD-A89C-3E60-CFBB96DB71A1}"/>
              </a:ext>
            </a:extLst>
          </p:cNvPr>
          <p:cNvSpPr/>
          <p:nvPr/>
        </p:nvSpPr>
        <p:spPr>
          <a:xfrm rot="5400000" flipV="1">
            <a:off x="7332411" y="3479975"/>
            <a:ext cx="780426" cy="232644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739917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3118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8447906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82B578F3-3338-2E8A-CAEA-C4DB334242BA}"/>
              </a:ext>
            </a:extLst>
          </p:cNvPr>
          <p:cNvSpPr/>
          <p:nvPr/>
        </p:nvSpPr>
        <p:spPr>
          <a:xfrm rot="5400000" flipV="1">
            <a:off x="6907422" y="3967208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922EC651-E9DD-A89C-3E60-CFBB96DB71A1}"/>
              </a:ext>
            </a:extLst>
          </p:cNvPr>
          <p:cNvSpPr/>
          <p:nvPr/>
        </p:nvSpPr>
        <p:spPr>
          <a:xfrm rot="5400000" flipV="1">
            <a:off x="7332411" y="3479975"/>
            <a:ext cx="780426" cy="232644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箭头: 右弧形 3">
            <a:extLst>
              <a:ext uri="{FF2B5EF4-FFF2-40B4-BE49-F238E27FC236}">
                <a16:creationId xmlns:a16="http://schemas.microsoft.com/office/drawing/2014/main" id="{DC1C8884-70F6-9E96-4A0E-4134802AF458}"/>
              </a:ext>
            </a:extLst>
          </p:cNvPr>
          <p:cNvSpPr/>
          <p:nvPr/>
        </p:nvSpPr>
        <p:spPr>
          <a:xfrm rot="5400000" flipV="1">
            <a:off x="7830707" y="2981678"/>
            <a:ext cx="919065" cy="3461676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箭头: 右弧形 9">
            <a:extLst>
              <a:ext uri="{FF2B5EF4-FFF2-40B4-BE49-F238E27FC236}">
                <a16:creationId xmlns:a16="http://schemas.microsoft.com/office/drawing/2014/main" id="{8F55FC59-A93F-31B0-0813-5D150A2F2C41}"/>
              </a:ext>
            </a:extLst>
          </p:cNvPr>
          <p:cNvSpPr/>
          <p:nvPr/>
        </p:nvSpPr>
        <p:spPr>
          <a:xfrm rot="5400000" flipV="1">
            <a:off x="8266307" y="2537311"/>
            <a:ext cx="1027580" cy="4441390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A3B2E72-5A76-E262-1C3A-D5D3E4B72E5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268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739917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3118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8447906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C1482E1-596B-F7C5-8473-D37B809F9319}"/>
              </a:ext>
            </a:extLst>
          </p:cNvPr>
          <p:cNvSpPr txBox="1"/>
          <p:nvPr/>
        </p:nvSpPr>
        <p:spPr>
          <a:xfrm>
            <a:off x="802126" y="3858842"/>
            <a:ext cx="8824396" cy="70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287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739917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3118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8447906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5E128A7-416F-02E0-9F35-E518887F6F71}"/>
              </a:ext>
            </a:extLst>
          </p:cNvPr>
          <p:cNvSpPr/>
          <p:nvPr/>
        </p:nvSpPr>
        <p:spPr>
          <a:xfrm rot="5400000" flipV="1">
            <a:off x="7873989" y="3963848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F90DAA-4381-3C96-C124-3AB3EED5730A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01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8419620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3118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5E128A7-416F-02E0-9F35-E518887F6F71}"/>
              </a:ext>
            </a:extLst>
          </p:cNvPr>
          <p:cNvSpPr/>
          <p:nvPr/>
        </p:nvSpPr>
        <p:spPr>
          <a:xfrm rot="5400000" flipV="1">
            <a:off x="7873989" y="3963848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箭头: 右弧形 3">
            <a:extLst>
              <a:ext uri="{FF2B5EF4-FFF2-40B4-BE49-F238E27FC236}">
                <a16:creationId xmlns:a16="http://schemas.microsoft.com/office/drawing/2014/main" id="{A9EB67A9-BEC8-065F-F366-8BAD33531327}"/>
              </a:ext>
            </a:extLst>
          </p:cNvPr>
          <p:cNvSpPr/>
          <p:nvPr/>
        </p:nvSpPr>
        <p:spPr>
          <a:xfrm rot="5400000" flipV="1">
            <a:off x="8326976" y="3510861"/>
            <a:ext cx="937216" cy="2432331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箭头: 右弧形 9">
            <a:extLst>
              <a:ext uri="{FF2B5EF4-FFF2-40B4-BE49-F238E27FC236}">
                <a16:creationId xmlns:a16="http://schemas.microsoft.com/office/drawing/2014/main" id="{11C515CE-0A46-571E-D6AD-834C561B752A}"/>
              </a:ext>
            </a:extLst>
          </p:cNvPr>
          <p:cNvSpPr/>
          <p:nvPr/>
        </p:nvSpPr>
        <p:spPr>
          <a:xfrm rot="5400000" flipV="1">
            <a:off x="8732428" y="3096734"/>
            <a:ext cx="1199994" cy="3523360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B10F903-63EA-A5B8-4ABB-69C007AEABE8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5FBCD5-6D64-B8C6-958D-70CF31145E4E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915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8419620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3118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A5BF745-2D7A-A260-2269-86EF34A46887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F7C9E0-9131-6939-7067-4F9431FD6D45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537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8419620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9436656" y="31189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424E605D-753A-7F16-A0DC-17BE0A5B67DD}"/>
              </a:ext>
            </a:extLst>
          </p:cNvPr>
          <p:cNvSpPr/>
          <p:nvPr/>
        </p:nvSpPr>
        <p:spPr>
          <a:xfrm rot="5400000" flipV="1">
            <a:off x="8919909" y="4023418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CE0BDA-7CE5-4C0C-7907-59AAC14D5BC3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DFE4AF-D069-9E00-51CF-4EF8214C3667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2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9436655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424E605D-753A-7F16-A0DC-17BE0A5B67DD}"/>
              </a:ext>
            </a:extLst>
          </p:cNvPr>
          <p:cNvSpPr/>
          <p:nvPr/>
        </p:nvSpPr>
        <p:spPr>
          <a:xfrm rot="5400000" flipV="1">
            <a:off x="8919909" y="4023418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箭头: 右弧形 3">
            <a:extLst>
              <a:ext uri="{FF2B5EF4-FFF2-40B4-BE49-F238E27FC236}">
                <a16:creationId xmlns:a16="http://schemas.microsoft.com/office/drawing/2014/main" id="{D9628AD3-BF41-61A6-AC18-A700DC5B4A37}"/>
              </a:ext>
            </a:extLst>
          </p:cNvPr>
          <p:cNvSpPr/>
          <p:nvPr/>
        </p:nvSpPr>
        <p:spPr>
          <a:xfrm rot="5400000" flipV="1">
            <a:off x="9362186" y="3585021"/>
            <a:ext cx="877647" cy="2343585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254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9436655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84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数组操作工具类，专门用于操作数组元素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764061" y="1103375"/>
            <a:ext cx="6097904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类介绍：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D0EDEE-8E66-9A3F-F9C4-D4C0BB13A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92893"/>
              </p:ext>
            </p:extLst>
          </p:nvPr>
        </p:nvGraphicFramePr>
        <p:xfrm>
          <a:off x="764060" y="2474169"/>
          <a:ext cx="11033759" cy="3002899"/>
        </p:xfrm>
        <a:graphic>
          <a:graphicData uri="http://schemas.openxmlformats.org/drawingml/2006/table">
            <a:tbl>
              <a:tblPr/>
              <a:tblGrid>
                <a:gridCol w="5652423">
                  <a:extLst>
                    <a:ext uri="{9D8B030D-6E8A-4147-A177-3AD203B41FA5}">
                      <a16:colId xmlns:a16="http://schemas.microsoft.com/office/drawing/2014/main" val="1543311559"/>
                    </a:ext>
                  </a:extLst>
                </a:gridCol>
                <a:gridCol w="5381336">
                  <a:extLst>
                    <a:ext uri="{9D8B030D-6E8A-4147-A177-3AD203B41FA5}">
                      <a16:colId xmlns:a16="http://schemas.microsoft.com/office/drawing/2014/main" val="3183341731"/>
                    </a:ext>
                  </a:extLst>
                </a:gridCol>
              </a:tblGrid>
              <a:tr h="547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32848"/>
                  </a:ext>
                </a:extLst>
              </a:tr>
              <a:tr h="6085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hlinkClick r:id="rId3" action="ppaction://hlinkfile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</a:t>
                      </a: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将数组元素拼接为带有格式的字符串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65775"/>
                  </a:ext>
                </a:extLst>
              </a:tr>
              <a:tr h="615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</a:t>
                      </a:r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equals​(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a, 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b)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比较两个数组内容是否相同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1940"/>
                  </a:ext>
                </a:extLst>
              </a:tr>
              <a:tr h="615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int </a:t>
                      </a:r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binarySearch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​(int[] a, int key)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查找元素在数组中的索引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二分查找法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21483"/>
                  </a:ext>
                </a:extLst>
              </a:tr>
              <a:tr h="615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void sort​(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对数组进行默认升序排序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3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2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9436655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10453692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948777A-55B8-0904-7CA5-52F05F0C72AC}"/>
              </a:ext>
            </a:extLst>
          </p:cNvPr>
          <p:cNvSpPr/>
          <p:nvPr/>
        </p:nvSpPr>
        <p:spPr>
          <a:xfrm rot="5400000" flipV="1">
            <a:off x="9921094" y="3986629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5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10464433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2932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948777A-55B8-0904-7CA5-52F05F0C72AC}"/>
              </a:ext>
            </a:extLst>
          </p:cNvPr>
          <p:cNvSpPr/>
          <p:nvPr/>
        </p:nvSpPr>
        <p:spPr>
          <a:xfrm rot="5400000" flipV="1">
            <a:off x="9921094" y="3986629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AE449-B1AF-DB6A-2277-DC822A0E7FF9}"/>
              </a:ext>
            </a:extLst>
          </p:cNvPr>
          <p:cNvSpPr txBox="1"/>
          <p:nvPr/>
        </p:nvSpPr>
        <p:spPr>
          <a:xfrm>
            <a:off x="802126" y="5994862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69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10464433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2932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948777A-55B8-0904-7CA5-52F05F0C72AC}"/>
              </a:ext>
            </a:extLst>
          </p:cNvPr>
          <p:cNvSpPr/>
          <p:nvPr/>
        </p:nvSpPr>
        <p:spPr>
          <a:xfrm rot="5400000" flipV="1">
            <a:off x="9921094" y="3986629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AE449-B1AF-DB6A-2277-DC822A0E7FF9}"/>
              </a:ext>
            </a:extLst>
          </p:cNvPr>
          <p:cNvSpPr txBox="1"/>
          <p:nvPr/>
        </p:nvSpPr>
        <p:spPr>
          <a:xfrm>
            <a:off x="802126" y="5994862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1F8B16F-3F05-452B-DD1E-C3588543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4248346"/>
            <a:ext cx="720927" cy="31453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7D9715D-0B76-E99C-40C7-0CFCF8329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53" y="4248346"/>
            <a:ext cx="839699" cy="31453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719E839-62F8-2CB2-59FB-E95188F8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15" y="4240989"/>
            <a:ext cx="839699" cy="3145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55F1A26-3093-110E-D739-573085511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97" y="4248346"/>
            <a:ext cx="839699" cy="31453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09D219E-7794-4022-66CD-C2428C09B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374" y="4263160"/>
            <a:ext cx="839699" cy="31453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2EBF091-75B3-B880-E8B4-038AE5F70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35" y="4255854"/>
            <a:ext cx="839699" cy="31453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880548A-B458-33CF-EA6C-B645B16B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05" y="4281200"/>
            <a:ext cx="839699" cy="3145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2CBC43B-AE3F-B0A8-9027-305DDF8D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063" y="4248346"/>
            <a:ext cx="839699" cy="31453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9FCF5D9-CD72-AB97-8A9B-DCF87BB65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4980296"/>
            <a:ext cx="720927" cy="31453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CCCD8DC-E41D-9EFA-C609-CA51930F5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53" y="4961423"/>
            <a:ext cx="838497" cy="31453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C04C3D2-11A0-6CB1-DA73-0FA420A7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87" y="4991812"/>
            <a:ext cx="720927" cy="31453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30042C1-0EA3-343F-C6F8-DFF3BB22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590" y="4991812"/>
            <a:ext cx="822906" cy="31453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F74AE38-30F7-A9E4-C511-EE049114C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46" y="4990576"/>
            <a:ext cx="720927" cy="31453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305EA07-BD6E-3383-DB39-3E0BE22A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30" y="4980911"/>
            <a:ext cx="916578" cy="31453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A1BECC7-0185-166D-A01A-9D0A4038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1" y="5627712"/>
            <a:ext cx="720927" cy="31453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8540009-BDBC-3811-310A-A8142EF7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53" y="5665462"/>
            <a:ext cx="765787" cy="31453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25B6A07-1597-4D6C-9B21-E184B3AF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86" y="5691626"/>
            <a:ext cx="720927" cy="31453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6B16886-D6CB-D317-8A9B-5B6F5BDB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97" y="5665461"/>
            <a:ext cx="839699" cy="31453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C8C33D5-216B-B456-3FD6-EA752E56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41" y="6350350"/>
            <a:ext cx="720927" cy="31453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776B5AE2-5A3B-8203-3E61-4CCF1FD6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53" y="6350350"/>
            <a:ext cx="765787" cy="314535"/>
          </a:xfrm>
          <a:prstGeom prst="rect">
            <a:avLst/>
          </a:prstGeom>
        </p:spPr>
      </p:pic>
      <p:sp>
        <p:nvSpPr>
          <p:cNvPr id="49" name="Rectangle 1">
            <a:extLst>
              <a:ext uri="{FF2B5EF4-FFF2-40B4-BE49-F238E27FC236}">
                <a16:creationId xmlns:a16="http://schemas.microsoft.com/office/drawing/2014/main" id="{3CEBD056-9FF2-D4F0-BA74-459975F2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39" y="2421273"/>
            <a:ext cx="4611560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for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i &lt;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length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i++)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// i = 0 1 2 3 4</a:t>
            </a:r>
            <a:br>
              <a:rPr lang="zh-CN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10464433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2932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948777A-55B8-0904-7CA5-52F05F0C72AC}"/>
              </a:ext>
            </a:extLst>
          </p:cNvPr>
          <p:cNvSpPr/>
          <p:nvPr/>
        </p:nvSpPr>
        <p:spPr>
          <a:xfrm rot="5400000" flipV="1">
            <a:off x="9921094" y="3986629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AE449-B1AF-DB6A-2277-DC822A0E7FF9}"/>
              </a:ext>
            </a:extLst>
          </p:cNvPr>
          <p:cNvSpPr txBox="1"/>
          <p:nvPr/>
        </p:nvSpPr>
        <p:spPr>
          <a:xfrm>
            <a:off x="802126" y="5994862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1F8B16F-3F05-452B-DD1E-C3588543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4248346"/>
            <a:ext cx="720927" cy="31453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7D9715D-0B76-E99C-40C7-0CFCF8329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53" y="4248346"/>
            <a:ext cx="839699" cy="31453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719E839-62F8-2CB2-59FB-E95188F8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15" y="4240989"/>
            <a:ext cx="839699" cy="3145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55F1A26-3093-110E-D739-573085511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97" y="4248346"/>
            <a:ext cx="839699" cy="31453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09D219E-7794-4022-66CD-C2428C09B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374" y="4263160"/>
            <a:ext cx="839699" cy="31453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2EBF091-75B3-B880-E8B4-038AE5F70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35" y="4255854"/>
            <a:ext cx="839699" cy="31453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880548A-B458-33CF-EA6C-B645B16B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05" y="4281200"/>
            <a:ext cx="839699" cy="3145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2CBC43B-AE3F-B0A8-9027-305DDF8D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063" y="4248346"/>
            <a:ext cx="839699" cy="31453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9FCF5D9-CD72-AB97-8A9B-DCF87BB65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4980296"/>
            <a:ext cx="720927" cy="31453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CCCD8DC-E41D-9EFA-C609-CA51930F5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53" y="4961423"/>
            <a:ext cx="838497" cy="31453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C04C3D2-11A0-6CB1-DA73-0FA420A7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87" y="4991812"/>
            <a:ext cx="720927" cy="31453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30042C1-0EA3-343F-C6F8-DFF3BB22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590" y="4991812"/>
            <a:ext cx="822906" cy="31453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F74AE38-30F7-A9E4-C511-EE049114C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46" y="4990576"/>
            <a:ext cx="720927" cy="31453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305EA07-BD6E-3383-DB39-3E0BE22A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30" y="4980911"/>
            <a:ext cx="916578" cy="31453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A1BECC7-0185-166D-A01A-9D0A4038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1" y="5627712"/>
            <a:ext cx="720927" cy="31453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8540009-BDBC-3811-310A-A8142EF7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53" y="5665462"/>
            <a:ext cx="765787" cy="31453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25B6A07-1597-4D6C-9B21-E184B3AF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86" y="5691626"/>
            <a:ext cx="720927" cy="31453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6B16886-D6CB-D317-8A9B-5B6F5BDB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97" y="5665461"/>
            <a:ext cx="839699" cy="31453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C8C33D5-216B-B456-3FD6-EA752E56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41" y="6350350"/>
            <a:ext cx="720927" cy="31453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776B5AE2-5A3B-8203-3E61-4CCF1FD6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53" y="6350350"/>
            <a:ext cx="765787" cy="314535"/>
          </a:xfrm>
          <a:prstGeom prst="rect">
            <a:avLst/>
          </a:prstGeom>
        </p:spPr>
      </p:pic>
      <p:sp>
        <p:nvSpPr>
          <p:cNvPr id="49" name="Rectangle 1">
            <a:extLst>
              <a:ext uri="{FF2B5EF4-FFF2-40B4-BE49-F238E27FC236}">
                <a16:creationId xmlns:a16="http://schemas.microsoft.com/office/drawing/2014/main" id="{3CEBD056-9FF2-D4F0-BA74-459975F2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38" y="2421273"/>
            <a:ext cx="5028545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for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i &lt;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length</a:t>
            </a:r>
            <a:r>
              <a:rPr lang="en-US" altLang="zh-CN" sz="16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-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i++){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// i = 0 1 2 3</a:t>
            </a:r>
            <a:br>
              <a:rPr lang="zh-CN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10464433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2932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948777A-55B8-0904-7CA5-52F05F0C72AC}"/>
              </a:ext>
            </a:extLst>
          </p:cNvPr>
          <p:cNvSpPr/>
          <p:nvPr/>
        </p:nvSpPr>
        <p:spPr>
          <a:xfrm rot="5400000" flipV="1">
            <a:off x="9921094" y="3986629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AE449-B1AF-DB6A-2277-DC822A0E7FF9}"/>
              </a:ext>
            </a:extLst>
          </p:cNvPr>
          <p:cNvSpPr txBox="1"/>
          <p:nvPr/>
        </p:nvSpPr>
        <p:spPr>
          <a:xfrm>
            <a:off x="802126" y="5994862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3CEBD056-9FF2-D4F0-BA74-459975F2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38" y="2421273"/>
            <a:ext cx="5028545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for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i &lt;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length</a:t>
            </a:r>
            <a:r>
              <a:rPr lang="en-US" altLang="zh-CN" sz="16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-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i++){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// i = 0 1 2 3</a:t>
            </a:r>
            <a:br>
              <a:rPr lang="zh-CN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10464433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2932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948777A-55B8-0904-7CA5-52F05F0C72AC}"/>
              </a:ext>
            </a:extLst>
          </p:cNvPr>
          <p:cNvSpPr/>
          <p:nvPr/>
        </p:nvSpPr>
        <p:spPr>
          <a:xfrm rot="5400000" flipV="1">
            <a:off x="9921094" y="3986629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AE449-B1AF-DB6A-2277-DC822A0E7FF9}"/>
              </a:ext>
            </a:extLst>
          </p:cNvPr>
          <p:cNvSpPr txBox="1"/>
          <p:nvPr/>
        </p:nvSpPr>
        <p:spPr>
          <a:xfrm>
            <a:off x="802126" y="5994862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3CEBD056-9FF2-D4F0-BA74-459975F2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38" y="2421273"/>
            <a:ext cx="5028545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for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i &lt;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length</a:t>
            </a:r>
            <a:r>
              <a:rPr lang="en-US" altLang="zh-CN" sz="16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- 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i++){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// i = 0 1 2 3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 --&gt; 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]</a:t>
            </a:r>
            <a:br>
              <a:rPr lang="zh-CN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5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10464433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2932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948777A-55B8-0904-7CA5-52F05F0C72AC}"/>
              </a:ext>
            </a:extLst>
          </p:cNvPr>
          <p:cNvSpPr/>
          <p:nvPr/>
        </p:nvSpPr>
        <p:spPr>
          <a:xfrm rot="5400000" flipV="1">
            <a:off x="9921094" y="3986629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AE449-B1AF-DB6A-2277-DC822A0E7FF9}"/>
              </a:ext>
            </a:extLst>
          </p:cNvPr>
          <p:cNvSpPr txBox="1"/>
          <p:nvPr/>
        </p:nvSpPr>
        <p:spPr>
          <a:xfrm>
            <a:off x="802126" y="5994862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3CEBD056-9FF2-D4F0-BA74-459975F2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3" y="2214329"/>
            <a:ext cx="5028545" cy="156966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-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// i = 0 1 2 3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 --&gt; 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j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 = 0 1 2 3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 4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10464433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2932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2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948777A-55B8-0904-7CA5-52F05F0C72AC}"/>
              </a:ext>
            </a:extLst>
          </p:cNvPr>
          <p:cNvSpPr/>
          <p:nvPr/>
        </p:nvSpPr>
        <p:spPr>
          <a:xfrm rot="5400000" flipV="1">
            <a:off x="9921094" y="3986629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AE449-B1AF-DB6A-2277-DC822A0E7FF9}"/>
              </a:ext>
            </a:extLst>
          </p:cNvPr>
          <p:cNvSpPr txBox="1"/>
          <p:nvPr/>
        </p:nvSpPr>
        <p:spPr>
          <a:xfrm>
            <a:off x="802126" y="5994862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3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776B5AE2-5A3B-8203-3E61-4CCF1FD6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6346881"/>
            <a:ext cx="765787" cy="3145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DFBBD90-25D2-7C0E-2F86-F75F972D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4258419"/>
            <a:ext cx="1157303" cy="31453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5D2D12C-4A19-2BFF-DAA4-B3D0DB445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4254284"/>
            <a:ext cx="1340676" cy="31453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04B2B78-6F3F-23AE-3749-AB1CE561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1" y="4254284"/>
            <a:ext cx="1267407" cy="31453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3404385-D613-F9EB-CCE8-AEB6B6A34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40" y="4254284"/>
            <a:ext cx="1267407" cy="3145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6CEA98C-8BD5-7DD7-E8CA-924BC8A6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16" y="4281200"/>
            <a:ext cx="699975" cy="26801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0FA948B-5450-52E6-67DC-786E34D3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5012185"/>
            <a:ext cx="1157303" cy="31453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890943B-7A36-C191-DEC2-E6558DF1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4952536"/>
            <a:ext cx="1340676" cy="31453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ADD27C7-8ECE-7AC9-29E7-F4612104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1" y="4952536"/>
            <a:ext cx="1267407" cy="3145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0831FBC-EC7C-89CD-D87C-8C9A0BF8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39" y="4964261"/>
            <a:ext cx="1267407" cy="31453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2219A80-E0BC-8EAA-79D6-8E0C1F55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5700804"/>
            <a:ext cx="1157303" cy="31453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7A78853-7B3D-9B4F-F1BC-952EC8C2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5659851"/>
            <a:ext cx="1340676" cy="31453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A97F53F-2CBC-0592-6514-3EC05382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1" y="5659851"/>
            <a:ext cx="1340676" cy="31453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B6A50C5-FEB2-9BF7-9952-6AA70359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6384366"/>
            <a:ext cx="1157303" cy="314535"/>
          </a:xfrm>
          <a:prstGeom prst="rect">
            <a:avLst/>
          </a:prstGeom>
        </p:spPr>
      </p:pic>
      <p:sp>
        <p:nvSpPr>
          <p:cNvPr id="40" name="Rectangle 1">
            <a:extLst>
              <a:ext uri="{FF2B5EF4-FFF2-40B4-BE49-F238E27FC236}">
                <a16:creationId xmlns:a16="http://schemas.microsoft.com/office/drawing/2014/main" id="{BB8B8098-8F36-DC11-F0C0-0DA5A91C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3" y="2214329"/>
            <a:ext cx="5028545" cy="156966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-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// i = 0 1 2 3 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--&gt; 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10464433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2932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2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948777A-55B8-0904-7CA5-52F05F0C72AC}"/>
              </a:ext>
            </a:extLst>
          </p:cNvPr>
          <p:cNvSpPr/>
          <p:nvPr/>
        </p:nvSpPr>
        <p:spPr>
          <a:xfrm rot="5400000" flipV="1">
            <a:off x="9921094" y="3986629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AE449-B1AF-DB6A-2277-DC822A0E7FF9}"/>
              </a:ext>
            </a:extLst>
          </p:cNvPr>
          <p:cNvSpPr txBox="1"/>
          <p:nvPr/>
        </p:nvSpPr>
        <p:spPr>
          <a:xfrm>
            <a:off x="802126" y="5994862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3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776B5AE2-5A3B-8203-3E61-4CCF1FD6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6346881"/>
            <a:ext cx="765787" cy="3145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DFBBD90-25D2-7C0E-2F86-F75F972D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4258419"/>
            <a:ext cx="1157303" cy="31453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5D2D12C-4A19-2BFF-DAA4-B3D0DB445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4254284"/>
            <a:ext cx="1340676" cy="31453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04B2B78-6F3F-23AE-3749-AB1CE561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1" y="4254284"/>
            <a:ext cx="1267407" cy="31453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3404385-D613-F9EB-CCE8-AEB6B6A34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40" y="4254284"/>
            <a:ext cx="1267407" cy="3145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6CEA98C-8BD5-7DD7-E8CA-924BC8A6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16" y="4281200"/>
            <a:ext cx="699975" cy="26801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0FA948B-5450-52E6-67DC-786E34D3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5012185"/>
            <a:ext cx="1157303" cy="31453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890943B-7A36-C191-DEC2-E6558DF1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4952536"/>
            <a:ext cx="1340676" cy="31453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ADD27C7-8ECE-7AC9-29E7-F4612104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1" y="4952536"/>
            <a:ext cx="1267407" cy="3145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0831FBC-EC7C-89CD-D87C-8C9A0BF8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39" y="4964261"/>
            <a:ext cx="1267407" cy="31453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2219A80-E0BC-8EAA-79D6-8E0C1F55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5700804"/>
            <a:ext cx="1157303" cy="31453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7A78853-7B3D-9B4F-F1BC-952EC8C2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5659851"/>
            <a:ext cx="1340676" cy="31453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A97F53F-2CBC-0592-6514-3EC05382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1" y="5659851"/>
            <a:ext cx="1340676" cy="31453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B6A50C5-FEB2-9BF7-9952-6AA70359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6384366"/>
            <a:ext cx="1157303" cy="314535"/>
          </a:xfrm>
          <a:prstGeom prst="rect">
            <a:avLst/>
          </a:prstGeom>
        </p:spPr>
      </p:pic>
      <p:sp>
        <p:nvSpPr>
          <p:cNvPr id="40" name="Rectangle 1">
            <a:extLst>
              <a:ext uri="{FF2B5EF4-FFF2-40B4-BE49-F238E27FC236}">
                <a16:creationId xmlns:a16="http://schemas.microsoft.com/office/drawing/2014/main" id="{BB8B8098-8F36-DC11-F0C0-0DA5A91C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3" y="2214329"/>
            <a:ext cx="5128226" cy="156966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-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// i = 0 1 2 3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 --&gt; 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 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10464433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2932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2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948777A-55B8-0904-7CA5-52F05F0C72AC}"/>
              </a:ext>
            </a:extLst>
          </p:cNvPr>
          <p:cNvSpPr/>
          <p:nvPr/>
        </p:nvSpPr>
        <p:spPr>
          <a:xfrm rot="5400000" flipV="1">
            <a:off x="9921094" y="3986629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AE449-B1AF-DB6A-2277-DC822A0E7FF9}"/>
              </a:ext>
            </a:extLst>
          </p:cNvPr>
          <p:cNvSpPr txBox="1"/>
          <p:nvPr/>
        </p:nvSpPr>
        <p:spPr>
          <a:xfrm>
            <a:off x="802126" y="5994862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3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776B5AE2-5A3B-8203-3E61-4CCF1FD6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6346881"/>
            <a:ext cx="765787" cy="3145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DFBBD90-25D2-7C0E-2F86-F75F972D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4258419"/>
            <a:ext cx="1157303" cy="31453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5D2D12C-4A19-2BFF-DAA4-B3D0DB445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4254284"/>
            <a:ext cx="1340676" cy="31453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04B2B78-6F3F-23AE-3749-AB1CE561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1" y="4254284"/>
            <a:ext cx="1267407" cy="31453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3404385-D613-F9EB-CCE8-AEB6B6A34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40" y="4254284"/>
            <a:ext cx="1267407" cy="3145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6CEA98C-8BD5-7DD7-E8CA-924BC8A6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16" y="4281200"/>
            <a:ext cx="699975" cy="26801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0FA948B-5450-52E6-67DC-786E34D3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5012185"/>
            <a:ext cx="1157303" cy="31453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890943B-7A36-C191-DEC2-E6558DF1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4952536"/>
            <a:ext cx="1340676" cy="31453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ADD27C7-8ECE-7AC9-29E7-F4612104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1" y="4952536"/>
            <a:ext cx="1267407" cy="3145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0831FBC-EC7C-89CD-D87C-8C9A0BF8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39" y="4964261"/>
            <a:ext cx="1267407" cy="31453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2219A80-E0BC-8EAA-79D6-8E0C1F55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5700804"/>
            <a:ext cx="1157303" cy="31453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7A78853-7B3D-9B4F-F1BC-952EC8C2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3" y="5659851"/>
            <a:ext cx="1340676" cy="31453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A97F53F-2CBC-0592-6514-3EC05382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1" y="5659851"/>
            <a:ext cx="1340676" cy="31453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B6A50C5-FEB2-9BF7-9952-6AA70359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6" y="6384366"/>
            <a:ext cx="1157303" cy="314535"/>
          </a:xfrm>
          <a:prstGeom prst="rect">
            <a:avLst/>
          </a:prstGeom>
        </p:spPr>
      </p:pic>
      <p:sp>
        <p:nvSpPr>
          <p:cNvPr id="40" name="Rectangle 1">
            <a:extLst>
              <a:ext uri="{FF2B5EF4-FFF2-40B4-BE49-F238E27FC236}">
                <a16:creationId xmlns:a16="http://schemas.microsoft.com/office/drawing/2014/main" id="{BB8B8098-8F36-DC11-F0C0-0DA5A91C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3" y="2214329"/>
            <a:ext cx="5128226" cy="156966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-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// i = 0 1 2 3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 --&gt; 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 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[j] </a:t>
            </a:r>
            <a:r>
              <a:rPr lang="zh-CN" altLang="en-US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比较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6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Arrays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工具类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冒泡排序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选择排序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二分查找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正则表达式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6327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85238" y="1736287"/>
            <a:ext cx="11033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索引开始，拿着每一个索引上的元素跟后面的元素依次比较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8507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850748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10464433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942932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06367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6413834" y="3125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7402584" y="31187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889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A26513-26D5-6AD9-7E2D-D7872BD5A5D7}"/>
              </a:ext>
            </a:extLst>
          </p:cNvPr>
          <p:cNvCxnSpPr>
            <a:cxnSpLocks/>
          </p:cNvCxnSpPr>
          <p:nvPr/>
        </p:nvCxnSpPr>
        <p:spPr>
          <a:xfrm>
            <a:off x="7113036" y="2074841"/>
            <a:ext cx="0" cy="2394522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6E58C1-E97C-9661-C323-45073FBD9C23}"/>
              </a:ext>
            </a:extLst>
          </p:cNvPr>
          <p:cNvCxnSpPr>
            <a:cxnSpLocks/>
          </p:cNvCxnSpPr>
          <p:nvPr/>
        </p:nvCxnSpPr>
        <p:spPr>
          <a:xfrm>
            <a:off x="8130072" y="2074841"/>
            <a:ext cx="0" cy="312079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6224C2-9341-C634-DC34-F8C6921BE98F}"/>
              </a:ext>
            </a:extLst>
          </p:cNvPr>
          <p:cNvCxnSpPr>
            <a:cxnSpLocks/>
          </p:cNvCxnSpPr>
          <p:nvPr/>
        </p:nvCxnSpPr>
        <p:spPr>
          <a:xfrm>
            <a:off x="9147108" y="2074841"/>
            <a:ext cx="0" cy="3710139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71E5F10-3FFF-E12B-A9BC-208D1F23C31C}"/>
              </a:ext>
            </a:extLst>
          </p:cNvPr>
          <p:cNvSpPr txBox="1"/>
          <p:nvPr/>
        </p:nvSpPr>
        <p:spPr>
          <a:xfrm>
            <a:off x="802126" y="4567400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8FFBEC-C504-0A5F-A4D5-000F2DE144AC}"/>
              </a:ext>
            </a:extLst>
          </p:cNvPr>
          <p:cNvSpPr txBox="1"/>
          <p:nvPr/>
        </p:nvSpPr>
        <p:spPr>
          <a:xfrm>
            <a:off x="802126" y="3858842"/>
            <a:ext cx="882439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7B44E2-83B1-2517-9FF9-297923A28AF5}"/>
              </a:ext>
            </a:extLst>
          </p:cNvPr>
          <p:cNvSpPr txBox="1"/>
          <p:nvPr/>
        </p:nvSpPr>
        <p:spPr>
          <a:xfrm>
            <a:off x="802126" y="5278947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2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[3] 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948777A-55B8-0904-7CA5-52F05F0C72AC}"/>
              </a:ext>
            </a:extLst>
          </p:cNvPr>
          <p:cNvSpPr/>
          <p:nvPr/>
        </p:nvSpPr>
        <p:spPr>
          <a:xfrm rot="5400000" flipV="1">
            <a:off x="9921094" y="3986629"/>
            <a:ext cx="567881" cy="1157024"/>
          </a:xfrm>
          <a:prstGeom prst="curvedLeftArrow">
            <a:avLst>
              <a:gd name="adj1" fmla="val 25002"/>
              <a:gd name="adj2" fmla="val 65301"/>
              <a:gd name="adj3" fmla="val 3814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AE449-B1AF-DB6A-2277-DC822A0E7FF9}"/>
              </a:ext>
            </a:extLst>
          </p:cNvPr>
          <p:cNvSpPr txBox="1"/>
          <p:nvPr/>
        </p:nvSpPr>
        <p:spPr>
          <a:xfrm>
            <a:off x="802126" y="5994862"/>
            <a:ext cx="5670960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第四轮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3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]-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[4]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BB8B8098-8F36-DC11-F0C0-0DA5A91C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3" y="2214329"/>
            <a:ext cx="5128226" cy="156966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-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// i = 0 1 2 3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 --&gt; 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arr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1600" dirty="0" err="1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600" dirty="0">
                <a:solidFill>
                  <a:srgbClr val="8904A2"/>
                </a:solidFill>
                <a:latin typeface="Consolas" panose="020B0609020204030204" pitchFamily="49" charset="0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 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 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length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j++)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]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arr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[j] </a:t>
            </a:r>
            <a:r>
              <a:rPr lang="zh-CN" altLang="en-US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比较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Arrays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工具类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冒泡排序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选择排序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二分查找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正则表达式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06397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二分查找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折半查找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41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基本查找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1654629" y="2272250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2671665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3688701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4705737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131F2-2CDC-EB5D-73CF-C08B74202902}"/>
              </a:ext>
            </a:extLst>
          </p:cNvPr>
          <p:cNvSpPr/>
          <p:nvPr/>
        </p:nvSpPr>
        <p:spPr>
          <a:xfrm>
            <a:off x="5722773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6739809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7756845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773881" y="2272246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3BDE60-734F-3E0B-760B-A380135335F1}"/>
              </a:ext>
            </a:extLst>
          </p:cNvPr>
          <p:cNvSpPr/>
          <p:nvPr/>
        </p:nvSpPr>
        <p:spPr>
          <a:xfrm>
            <a:off x="4419490" y="5620460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1654629" y="319131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2671665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3688701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4705737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5722773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6739809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7756845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8773881" y="3191308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1953208" y="4040394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基本查找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1654629" y="2272250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2671665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3688701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4705737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131F2-2CDC-EB5D-73CF-C08B74202902}"/>
              </a:ext>
            </a:extLst>
          </p:cNvPr>
          <p:cNvSpPr/>
          <p:nvPr/>
        </p:nvSpPr>
        <p:spPr>
          <a:xfrm>
            <a:off x="5722773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6739809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7756845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773881" y="2272246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3BDE60-734F-3E0B-760B-A380135335F1}"/>
              </a:ext>
            </a:extLst>
          </p:cNvPr>
          <p:cNvSpPr/>
          <p:nvPr/>
        </p:nvSpPr>
        <p:spPr>
          <a:xfrm>
            <a:off x="4419490" y="5620460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1654629" y="319131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2671665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3688701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4705737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5722773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6739809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7756845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8773881" y="3191308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2920159" y="4113966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7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基本查找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1654629" y="2272250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2671665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3688701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4705737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131F2-2CDC-EB5D-73CF-C08B74202902}"/>
              </a:ext>
            </a:extLst>
          </p:cNvPr>
          <p:cNvSpPr/>
          <p:nvPr/>
        </p:nvSpPr>
        <p:spPr>
          <a:xfrm>
            <a:off x="5722773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6739809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7756845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773881" y="2272246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3BDE60-734F-3E0B-760B-A380135335F1}"/>
              </a:ext>
            </a:extLst>
          </p:cNvPr>
          <p:cNvSpPr/>
          <p:nvPr/>
        </p:nvSpPr>
        <p:spPr>
          <a:xfrm>
            <a:off x="4419490" y="5620460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1654629" y="319131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2671665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3688701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4705737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5722773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6739809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7756845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8773881" y="3191308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3987280" y="4110373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0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基本查找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1654629" y="2272250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2671665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3688701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4705737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131F2-2CDC-EB5D-73CF-C08B74202902}"/>
              </a:ext>
            </a:extLst>
          </p:cNvPr>
          <p:cNvSpPr/>
          <p:nvPr/>
        </p:nvSpPr>
        <p:spPr>
          <a:xfrm>
            <a:off x="5722773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6739809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7756845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773881" y="2272246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3BDE60-734F-3E0B-760B-A380135335F1}"/>
              </a:ext>
            </a:extLst>
          </p:cNvPr>
          <p:cNvSpPr/>
          <p:nvPr/>
        </p:nvSpPr>
        <p:spPr>
          <a:xfrm>
            <a:off x="4419490" y="5620460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1654629" y="319131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2671665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3688701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4705737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5722773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6739809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7756845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8773881" y="3191308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5004316" y="4110373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7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基本查找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1654629" y="2272250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2671665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3688701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4705737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131F2-2CDC-EB5D-73CF-C08B74202902}"/>
              </a:ext>
            </a:extLst>
          </p:cNvPr>
          <p:cNvSpPr/>
          <p:nvPr/>
        </p:nvSpPr>
        <p:spPr>
          <a:xfrm>
            <a:off x="5722773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6739809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7756845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773881" y="2272246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3BDE60-734F-3E0B-760B-A380135335F1}"/>
              </a:ext>
            </a:extLst>
          </p:cNvPr>
          <p:cNvSpPr/>
          <p:nvPr/>
        </p:nvSpPr>
        <p:spPr>
          <a:xfrm>
            <a:off x="4419490" y="5620460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1654629" y="319131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2671665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3688701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4705737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5722773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6739809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7756845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8773881" y="3191308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6021352" y="4110373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70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基本查找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1654629" y="2272250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2671665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3688701" y="2272249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4705737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131F2-2CDC-EB5D-73CF-C08B74202902}"/>
              </a:ext>
            </a:extLst>
          </p:cNvPr>
          <p:cNvSpPr/>
          <p:nvPr/>
        </p:nvSpPr>
        <p:spPr>
          <a:xfrm>
            <a:off x="5722773" y="2272248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6739809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7756845" y="2272247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773881" y="2272246"/>
            <a:ext cx="1017036" cy="919065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3BDE60-734F-3E0B-760B-A380135335F1}"/>
              </a:ext>
            </a:extLst>
          </p:cNvPr>
          <p:cNvSpPr/>
          <p:nvPr/>
        </p:nvSpPr>
        <p:spPr>
          <a:xfrm>
            <a:off x="4419490" y="5620460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1654629" y="319131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2671665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3688701" y="3191311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4705737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5722773" y="3191310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6739809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7756845" y="3191309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8773881" y="3191308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7038388" y="4110373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48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884092" y="2289916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1901128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2918164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3935200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131F2-2CDC-EB5D-73CF-C08B74202902}"/>
              </a:ext>
            </a:extLst>
          </p:cNvPr>
          <p:cNvSpPr/>
          <p:nvPr/>
        </p:nvSpPr>
        <p:spPr>
          <a:xfrm>
            <a:off x="4952236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5969272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6986308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003344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3BDE60-734F-3E0B-760B-A380135335F1}"/>
              </a:ext>
            </a:extLst>
          </p:cNvPr>
          <p:cNvSpPr/>
          <p:nvPr/>
        </p:nvSpPr>
        <p:spPr>
          <a:xfrm>
            <a:off x="4153141" y="5630970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879763" y="3355006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1896799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4947907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5964943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6981979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7999015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5246486" y="4274067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思想气泡: 云 24">
            <a:extLst>
              <a:ext uri="{FF2B5EF4-FFF2-40B4-BE49-F238E27FC236}">
                <a16:creationId xmlns:a16="http://schemas.microsoft.com/office/drawing/2014/main" id="{29CCBAF1-E5D8-5B2D-372C-AE100C6B6850}"/>
              </a:ext>
            </a:extLst>
          </p:cNvPr>
          <p:cNvSpPr/>
          <p:nvPr/>
        </p:nvSpPr>
        <p:spPr>
          <a:xfrm>
            <a:off x="5964943" y="4088524"/>
            <a:ext cx="2606565" cy="1454457"/>
          </a:xfrm>
          <a:prstGeom prst="cloudCallout">
            <a:avLst>
              <a:gd name="adj1" fmla="val -57780"/>
              <a:gd name="adj2" fmla="val -1337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不是 </a:t>
            </a:r>
            <a:r>
              <a:rPr lang="en-US" altLang="zh-CN" dirty="0"/>
              <a:t>88 </a:t>
            </a:r>
          </a:p>
          <a:p>
            <a:pPr algn="ctr"/>
            <a:r>
              <a:rPr lang="zh-CN" altLang="en-US" dirty="0"/>
              <a:t>那就比大小</a:t>
            </a:r>
          </a:p>
        </p:txBody>
      </p:sp>
    </p:spTree>
    <p:extLst>
      <p:ext uri="{BB962C8B-B14F-4D97-AF65-F5344CB8AC3E}">
        <p14:creationId xmlns:p14="http://schemas.microsoft.com/office/powerpoint/2010/main" val="2138184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冒泡排序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4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5969272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6986308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003344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3BDE60-734F-3E0B-760B-A380135335F1}"/>
              </a:ext>
            </a:extLst>
          </p:cNvPr>
          <p:cNvSpPr/>
          <p:nvPr/>
        </p:nvSpPr>
        <p:spPr>
          <a:xfrm>
            <a:off x="4153141" y="5630970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879763" y="3355006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1896799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4947907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5964943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6981979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7999015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5246486" y="4274067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2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5969272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6986308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003344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3BDE60-734F-3E0B-760B-A380135335F1}"/>
              </a:ext>
            </a:extLst>
          </p:cNvPr>
          <p:cNvSpPr/>
          <p:nvPr/>
        </p:nvSpPr>
        <p:spPr>
          <a:xfrm>
            <a:off x="4153141" y="5630970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879763" y="3355006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1896799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4947907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5964943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6981979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7999015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8335748" y="4274067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91B69131-0B46-3197-9F83-6741B6505266}"/>
              </a:ext>
            </a:extLst>
          </p:cNvPr>
          <p:cNvSpPr/>
          <p:nvPr/>
        </p:nvSpPr>
        <p:spPr>
          <a:xfrm>
            <a:off x="9092357" y="4274067"/>
            <a:ext cx="2606565" cy="1454457"/>
          </a:xfrm>
          <a:prstGeom prst="cloudCallout">
            <a:avLst>
              <a:gd name="adj1" fmla="val -57780"/>
              <a:gd name="adj2" fmla="val -1337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找到了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1CEF60-B68F-3566-FD57-35EAC36B8C1D}"/>
              </a:ext>
            </a:extLst>
          </p:cNvPr>
          <p:cNvSpPr/>
          <p:nvPr/>
        </p:nvSpPr>
        <p:spPr>
          <a:xfrm>
            <a:off x="1033202" y="2506876"/>
            <a:ext cx="4223633" cy="691112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二分查找的前提 </a:t>
            </a:r>
            <a:r>
              <a:rPr lang="en-US" altLang="zh-CN" dirty="0">
                <a:solidFill>
                  <a:schemeClr val="bg1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1800" dirty="0">
                <a:solidFill>
                  <a:schemeClr val="bg1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必须是排好序的数据</a:t>
            </a:r>
            <a:endParaRPr lang="zh-CN" altLang="en-US" dirty="0">
              <a:solidFill>
                <a:schemeClr val="bg1"/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867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884092" y="2289916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1901128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2918164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3935200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131F2-2CDC-EB5D-73CF-C08B74202902}"/>
              </a:ext>
            </a:extLst>
          </p:cNvPr>
          <p:cNvSpPr/>
          <p:nvPr/>
        </p:nvSpPr>
        <p:spPr>
          <a:xfrm>
            <a:off x="4952236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5969272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6986308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003344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879763" y="3355006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1896799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4947907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5964943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6981979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7999015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5246486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185694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4439389" y="5358315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206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7" grpId="1" animBg="1"/>
      <p:bldP spid="30" grpId="0"/>
      <p:bldP spid="3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884092" y="2289916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1901128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2918164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3935200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879763" y="3355006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1896799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5246486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185694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4439389" y="5358315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884092" y="2289916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1901128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2918164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3935200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879763" y="3355006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1896799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5246486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185694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4229450" y="4189819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4439389" y="5358315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61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884092" y="2289916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1901128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2918164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3935200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879763" y="3355006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1896799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2243660" y="408320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185694" y="4087455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1436563" y="5260755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27DC7B86-DA2B-B357-5B49-891A7E8A20AA}"/>
              </a:ext>
            </a:extLst>
          </p:cNvPr>
          <p:cNvSpPr/>
          <p:nvPr/>
        </p:nvSpPr>
        <p:spPr>
          <a:xfrm>
            <a:off x="4229450" y="408320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27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2918164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3935200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2243660" y="408320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185694" y="4087455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1436563" y="5260755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27DC7B86-DA2B-B357-5B49-891A7E8A20AA}"/>
              </a:ext>
            </a:extLst>
          </p:cNvPr>
          <p:cNvSpPr/>
          <p:nvPr/>
        </p:nvSpPr>
        <p:spPr>
          <a:xfrm>
            <a:off x="4229450" y="408320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8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2918164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3935200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2243660" y="408320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3236555" y="408320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1436563" y="5260755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27DC7B86-DA2B-B357-5B49-891A7E8A20AA}"/>
              </a:ext>
            </a:extLst>
          </p:cNvPr>
          <p:cNvSpPr/>
          <p:nvPr/>
        </p:nvSpPr>
        <p:spPr>
          <a:xfrm>
            <a:off x="4229450" y="408320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23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2918164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3935200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3026616" y="408320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3236555" y="408320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2138690" y="5286668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27DC7B86-DA2B-B357-5B49-891A7E8A20AA}"/>
              </a:ext>
            </a:extLst>
          </p:cNvPr>
          <p:cNvSpPr/>
          <p:nvPr/>
        </p:nvSpPr>
        <p:spPr>
          <a:xfrm>
            <a:off x="4229450" y="408320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F3D6946-3CF4-7E8F-4A84-77EEC84CA118}"/>
              </a:ext>
            </a:extLst>
          </p:cNvPr>
          <p:cNvSpPr/>
          <p:nvPr/>
        </p:nvSpPr>
        <p:spPr>
          <a:xfrm>
            <a:off x="3031280" y="3605869"/>
            <a:ext cx="830425" cy="401287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25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884092" y="2289916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1901128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2918164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3935200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131F2-2CDC-EB5D-73CF-C08B74202902}"/>
              </a:ext>
            </a:extLst>
          </p:cNvPr>
          <p:cNvSpPr/>
          <p:nvPr/>
        </p:nvSpPr>
        <p:spPr>
          <a:xfrm>
            <a:off x="4952236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5969272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6986308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003344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879763" y="3355006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1896799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4947907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5964943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6981979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7999015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5246486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185694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4439389" y="5358315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5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19620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633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5969272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6986308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003344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5964943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6981979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7999015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5246486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185694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4439389" y="5358315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2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5969272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6986308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003344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5964943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6981979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7999015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5246486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6263523" y="418076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4439389" y="5358315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437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5969272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6986308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003344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5964943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6981979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7999015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8334069" y="418076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6263523" y="418076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7526972" y="5358314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13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8334069" y="418076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6263523" y="418076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7526972" y="5358314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10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8334069" y="418076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9351105" y="418076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7526972" y="5358314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16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9524569" y="418076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8345877" y="5326783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9177674" y="4178939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9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9524569" y="4180760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8345877" y="5326783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9177674" y="4178939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0033087" y="4178938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718887" y="4178938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8345877" y="5326783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9177674" y="4178939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0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0033087" y="4178938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718887" y="4178938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9544056" y="5326782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10375853" y="4178938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6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1481798" y="4177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718887" y="4178938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9544056" y="5326782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8A6949A-0834-A047-6187-D211E5C6B435}"/>
              </a:ext>
            </a:extLst>
          </p:cNvPr>
          <p:cNvSpPr/>
          <p:nvPr/>
        </p:nvSpPr>
        <p:spPr>
          <a:xfrm>
            <a:off x="4153141" y="5870424"/>
            <a:ext cx="2606565" cy="7672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查找元素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10375853" y="4178938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0340AF-FCBD-7CD7-9013-B06304EBDFC4}"/>
              </a:ext>
            </a:extLst>
          </p:cNvPr>
          <p:cNvSpPr txBox="1"/>
          <p:nvPr/>
        </p:nvSpPr>
        <p:spPr>
          <a:xfrm>
            <a:off x="884092" y="2062762"/>
            <a:ext cx="475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折半的条件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 min &lt;= max 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15950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19620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090546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折半查找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884092" y="2289916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1901128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2918164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3935200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131F2-2CDC-EB5D-73CF-C08B74202902}"/>
              </a:ext>
            </a:extLst>
          </p:cNvPr>
          <p:cNvSpPr/>
          <p:nvPr/>
        </p:nvSpPr>
        <p:spPr>
          <a:xfrm>
            <a:off x="4952236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5969272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6986308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003344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879763" y="3355006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1896799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4947907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5964943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6981979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7999015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5246486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185694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4439389" y="5358315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77615F-B0BE-493F-7973-B1A1CCB3F96D}"/>
              </a:ext>
            </a:extLst>
          </p:cNvPr>
          <p:cNvSpPr txBox="1"/>
          <p:nvPr/>
        </p:nvSpPr>
        <p:spPr>
          <a:xfrm>
            <a:off x="3918674" y="1643580"/>
            <a:ext cx="475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折半的条件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 min &lt;= max 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CE5EC3-871A-9F2F-405B-9F12A76AAF95}"/>
              </a:ext>
            </a:extLst>
          </p:cNvPr>
          <p:cNvSpPr txBox="1"/>
          <p:nvPr/>
        </p:nvSpPr>
        <p:spPr>
          <a:xfrm>
            <a:off x="6555132" y="4348712"/>
            <a:ext cx="4889248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定义两个变量记录最小索引</a:t>
            </a:r>
            <a:r>
              <a:rPr lang="en-US" altLang="zh-CN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和最大索引</a:t>
            </a:r>
            <a:endParaRPr lang="en-US" altLang="zh-CN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algn="l"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折半的动作不止一次</a:t>
            </a:r>
            <a:r>
              <a:rPr lang="en-US" altLang="zh-CN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应该使用循环</a:t>
            </a:r>
            <a:endParaRPr lang="en-US" altLang="zh-CN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 </a:t>
            </a:r>
            <a:r>
              <a:rPr lang="en-US" altLang="zh-CN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while(min &lt;= max)</a:t>
            </a:r>
          </a:p>
          <a:p>
            <a:pPr marL="228600" indent="-228600" algn="l"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循环中计算出中间索引</a:t>
            </a:r>
            <a:endParaRPr lang="en-US" altLang="zh-CN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algn="l">
              <a:buAutoNum type="arabicPeriod"/>
            </a:pP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加入判断</a:t>
            </a:r>
            <a:endParaRPr lang="en-US" altLang="zh-CN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defRPr/>
            </a:pPr>
            <a:endParaRPr lang="en-US" altLang="zh-CN" sz="1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defRPr/>
            </a:pP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元素如果大于中间元素 </a:t>
            </a:r>
            <a:r>
              <a:rPr lang="en-US" altLang="zh-CN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min = mid + 1;</a:t>
            </a:r>
          </a:p>
          <a:p>
            <a:pPr lvl="1">
              <a:defRPr/>
            </a:pP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元素如果小于中间元素 </a:t>
            </a:r>
            <a:r>
              <a:rPr lang="en-US" altLang="zh-CN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max = mid – 1;</a:t>
            </a:r>
          </a:p>
          <a:p>
            <a:pPr lvl="1">
              <a:defRPr/>
            </a:pP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元素如果等于中间元素 </a:t>
            </a:r>
            <a:r>
              <a:rPr lang="en-US" altLang="zh-CN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将索引返回 </a:t>
            </a:r>
            <a:r>
              <a:rPr lang="en-US" altLang="zh-CN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(mid)</a:t>
            </a:r>
            <a:endParaRPr kumimoji="0" lang="zh-CN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2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38092A9-6538-2C4E-36FA-C055D3505469}"/>
              </a:ext>
            </a:extLst>
          </p:cNvPr>
          <p:cNvSpPr/>
          <p:nvPr/>
        </p:nvSpPr>
        <p:spPr>
          <a:xfrm>
            <a:off x="884092" y="2289916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B72CB8-E578-876A-B4BA-3CB40CB72580}"/>
              </a:ext>
            </a:extLst>
          </p:cNvPr>
          <p:cNvSpPr/>
          <p:nvPr/>
        </p:nvSpPr>
        <p:spPr>
          <a:xfrm>
            <a:off x="1901128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80CE5-42C0-FDF8-C4E4-4EC1FFDA488F}"/>
              </a:ext>
            </a:extLst>
          </p:cNvPr>
          <p:cNvSpPr/>
          <p:nvPr/>
        </p:nvSpPr>
        <p:spPr>
          <a:xfrm>
            <a:off x="2918164" y="2289915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A2528-875B-4D08-88F3-51E81E990A98}"/>
              </a:ext>
            </a:extLst>
          </p:cNvPr>
          <p:cNvSpPr/>
          <p:nvPr/>
        </p:nvSpPr>
        <p:spPr>
          <a:xfrm>
            <a:off x="3935200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131F2-2CDC-EB5D-73CF-C08B74202902}"/>
              </a:ext>
            </a:extLst>
          </p:cNvPr>
          <p:cNvSpPr/>
          <p:nvPr/>
        </p:nvSpPr>
        <p:spPr>
          <a:xfrm>
            <a:off x="4952236" y="2289914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96AAEB-B942-C620-EC33-795FD118A100}"/>
              </a:ext>
            </a:extLst>
          </p:cNvPr>
          <p:cNvSpPr/>
          <p:nvPr/>
        </p:nvSpPr>
        <p:spPr>
          <a:xfrm>
            <a:off x="5969272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0CA5D-39B4-CF48-07E2-3C2230158B87}"/>
              </a:ext>
            </a:extLst>
          </p:cNvPr>
          <p:cNvSpPr/>
          <p:nvPr/>
        </p:nvSpPr>
        <p:spPr>
          <a:xfrm>
            <a:off x="6986308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EAF07-80E9-1CF0-27AC-55ABD991258A}"/>
              </a:ext>
            </a:extLst>
          </p:cNvPr>
          <p:cNvSpPr/>
          <p:nvPr/>
        </p:nvSpPr>
        <p:spPr>
          <a:xfrm>
            <a:off x="8003344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AB6489-8965-2A7B-E331-1BD2CDFF979F}"/>
              </a:ext>
            </a:extLst>
          </p:cNvPr>
          <p:cNvSpPr/>
          <p:nvPr/>
        </p:nvSpPr>
        <p:spPr>
          <a:xfrm>
            <a:off x="879763" y="3355006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81363E-758B-3FC3-E853-C006EB6FEA87}"/>
              </a:ext>
            </a:extLst>
          </p:cNvPr>
          <p:cNvSpPr/>
          <p:nvPr/>
        </p:nvSpPr>
        <p:spPr>
          <a:xfrm>
            <a:off x="1896799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F4F491-D6E9-A005-EDE9-D3ECD56DF314}"/>
              </a:ext>
            </a:extLst>
          </p:cNvPr>
          <p:cNvSpPr/>
          <p:nvPr/>
        </p:nvSpPr>
        <p:spPr>
          <a:xfrm>
            <a:off x="2913835" y="3355005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81A265-A989-9F1C-3DA4-6FBD0A803BB0}"/>
              </a:ext>
            </a:extLst>
          </p:cNvPr>
          <p:cNvSpPr/>
          <p:nvPr/>
        </p:nvSpPr>
        <p:spPr>
          <a:xfrm>
            <a:off x="3930871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89307E-AC9F-B678-27FB-D36DF42E3649}"/>
              </a:ext>
            </a:extLst>
          </p:cNvPr>
          <p:cNvSpPr/>
          <p:nvPr/>
        </p:nvSpPr>
        <p:spPr>
          <a:xfrm>
            <a:off x="4947907" y="3355004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23807-B95C-FF23-FE8B-980DE4CE7EE1}"/>
              </a:ext>
            </a:extLst>
          </p:cNvPr>
          <p:cNvSpPr/>
          <p:nvPr/>
        </p:nvSpPr>
        <p:spPr>
          <a:xfrm>
            <a:off x="5964943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51605C-7638-87D2-C3B3-A39E5C8ACCB4}"/>
              </a:ext>
            </a:extLst>
          </p:cNvPr>
          <p:cNvSpPr/>
          <p:nvPr/>
        </p:nvSpPr>
        <p:spPr>
          <a:xfrm>
            <a:off x="6981979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D0D7D-5F36-F14A-B2D9-4CE5813F65C5}"/>
              </a:ext>
            </a:extLst>
          </p:cNvPr>
          <p:cNvSpPr/>
          <p:nvPr/>
        </p:nvSpPr>
        <p:spPr>
          <a:xfrm>
            <a:off x="7999015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F3FE353E-0E23-C92C-1EF3-F019A6D9B110}"/>
              </a:ext>
            </a:extLst>
          </p:cNvPr>
          <p:cNvSpPr/>
          <p:nvPr/>
        </p:nvSpPr>
        <p:spPr>
          <a:xfrm>
            <a:off x="5246486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4633AB-7550-E813-D0F8-B04322F1AE81}"/>
              </a:ext>
            </a:extLst>
          </p:cNvPr>
          <p:cNvSpPr/>
          <p:nvPr/>
        </p:nvSpPr>
        <p:spPr>
          <a:xfrm>
            <a:off x="9016051" y="2289913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2D2A9A-1F6D-7860-C8E7-C49FA7761017}"/>
              </a:ext>
            </a:extLst>
          </p:cNvPr>
          <p:cNvSpPr/>
          <p:nvPr/>
        </p:nvSpPr>
        <p:spPr>
          <a:xfrm>
            <a:off x="10033087" y="2289912"/>
            <a:ext cx="1017036" cy="9190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F61527-3657-C061-3EA4-0D68FB01B9CA}"/>
              </a:ext>
            </a:extLst>
          </p:cNvPr>
          <p:cNvSpPr/>
          <p:nvPr/>
        </p:nvSpPr>
        <p:spPr>
          <a:xfrm>
            <a:off x="9016051" y="3355003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EDAAF7-F760-5C1D-2FF5-D81475AB53C7}"/>
              </a:ext>
            </a:extLst>
          </p:cNvPr>
          <p:cNvSpPr/>
          <p:nvPr/>
        </p:nvSpPr>
        <p:spPr>
          <a:xfrm>
            <a:off x="10033087" y="3355002"/>
            <a:ext cx="1017036" cy="9190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F3A79674-5DBC-3BCB-22E3-59EA770C8679}"/>
              </a:ext>
            </a:extLst>
          </p:cNvPr>
          <p:cNvSpPr/>
          <p:nvPr/>
        </p:nvSpPr>
        <p:spPr>
          <a:xfrm>
            <a:off x="1185694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min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EBBCCB-B25A-CFB9-4052-C70DF88C6C10}"/>
              </a:ext>
            </a:extLst>
          </p:cNvPr>
          <p:cNvSpPr txBox="1"/>
          <p:nvPr/>
        </p:nvSpPr>
        <p:spPr>
          <a:xfrm>
            <a:off x="4439389" y="5358315"/>
            <a:ext cx="21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(min + max) / 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46500CB8-37B8-CC1C-23CE-4AA27FDFD507}"/>
              </a:ext>
            </a:extLst>
          </p:cNvPr>
          <p:cNvSpPr/>
          <p:nvPr/>
        </p:nvSpPr>
        <p:spPr>
          <a:xfrm>
            <a:off x="10395641" y="4180761"/>
            <a:ext cx="419877" cy="989045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max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162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Arrays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工具类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冒泡排序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选择排序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二分查找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正则表达式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94152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正则表达式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58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D84540-C373-F999-A157-5D619DDFC542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正则表达式介绍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FD8A14-5FC8-1291-EF57-36D02E6F2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92" y="2087654"/>
            <a:ext cx="3967826" cy="41813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0027A32-0F79-340C-9B95-213278B5862E}"/>
              </a:ext>
            </a:extLst>
          </p:cNvPr>
          <p:cNvSpPr txBox="1"/>
          <p:nvPr/>
        </p:nvSpPr>
        <p:spPr>
          <a:xfrm>
            <a:off x="5512576" y="2087654"/>
            <a:ext cx="5320263" cy="73866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telRegex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"1[3-9]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d{9}"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"156JQKA1234"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telRegex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D84540-C373-F999-A157-5D619DDFC542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正则表达式介绍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FD8A14-5FC8-1291-EF57-36D02E6F2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92" y="2087654"/>
            <a:ext cx="3967826" cy="41813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0027A32-0F79-340C-9B95-213278B5862E}"/>
              </a:ext>
            </a:extLst>
          </p:cNvPr>
          <p:cNvSpPr txBox="1"/>
          <p:nvPr/>
        </p:nvSpPr>
        <p:spPr>
          <a:xfrm>
            <a:off x="5512576" y="2087654"/>
            <a:ext cx="5320263" cy="73866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telRegex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"1[3-9]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d{9}"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"156JQKA1234"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telRegex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6F8FC-47F8-7138-4902-D4022AFB4AC6}"/>
              </a:ext>
            </a:extLst>
          </p:cNvPr>
          <p:cNvSpPr txBox="1"/>
          <p:nvPr/>
        </p:nvSpPr>
        <p:spPr>
          <a:xfrm>
            <a:off x="5512576" y="363893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正则表达式 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本质来说就是一个字符串, 可以指定一些规则, 来校验其他字符串.</a:t>
            </a:r>
          </a:p>
        </p:txBody>
      </p:sp>
    </p:spTree>
    <p:extLst>
      <p:ext uri="{BB962C8B-B14F-4D97-AF65-F5344CB8AC3E}">
        <p14:creationId xmlns:p14="http://schemas.microsoft.com/office/powerpoint/2010/main" val="35794129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3266793-F2EC-41B3-B118-03EDF5F91726}"/>
              </a:ext>
            </a:extLst>
          </p:cNvPr>
          <p:cNvSpPr txBox="1"/>
          <p:nvPr/>
        </p:nvSpPr>
        <p:spPr>
          <a:xfrm>
            <a:off x="759092" y="1339703"/>
            <a:ext cx="9506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字符类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默认匹配一个字符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861C3F-63CA-4BE4-AD73-27F1D6FA4452}"/>
              </a:ext>
            </a:extLst>
          </p:cNvPr>
          <p:cNvSpPr txBox="1"/>
          <p:nvPr/>
        </p:nvSpPr>
        <p:spPr>
          <a:xfrm>
            <a:off x="861729" y="1784934"/>
            <a:ext cx="3941858" cy="200542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	      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只能是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a, b,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[^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	      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a, b, c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之外的任何字符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zA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-Z]          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，包括（范围）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[a-d[m-p]]	  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，或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[a-dm-p]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联合）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[a-z&amp;&amp;[def]]	       d, e,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f(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交集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[a-z&amp;&amp;[^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bc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]]	  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，除了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[ad-z]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减法）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[a-z&amp;&amp;[^m-p]]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，除了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-z]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减法）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E4FAD1-F2AC-4098-94FE-75E4F363DCB9}"/>
              </a:ext>
            </a:extLst>
          </p:cNvPr>
          <p:cNvSpPr txBox="1"/>
          <p:nvPr/>
        </p:nvSpPr>
        <p:spPr>
          <a:xfrm>
            <a:off x="5512578" y="1784934"/>
            <a:ext cx="3561471" cy="200542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.	</a:t>
            </a:r>
            <a:r>
              <a:rPr lang="zh-CN" altLang="en-US" dirty="0"/>
              <a:t>任何字符</a:t>
            </a:r>
          </a:p>
          <a:p>
            <a:r>
              <a:rPr lang="en-US" altLang="zh-CN" dirty="0"/>
              <a:t>\d	</a:t>
            </a:r>
            <a:r>
              <a:rPr lang="zh-CN" altLang="en-US" dirty="0"/>
              <a:t>一个数字： </a:t>
            </a:r>
            <a:r>
              <a:rPr lang="en-US" altLang="zh-CN" dirty="0"/>
              <a:t>[0-9]</a:t>
            </a:r>
          </a:p>
          <a:p>
            <a:r>
              <a:rPr lang="en-US" altLang="zh-CN" dirty="0"/>
              <a:t>\D	</a:t>
            </a:r>
            <a:r>
              <a:rPr lang="zh-CN" altLang="en-US" dirty="0"/>
              <a:t>非数字： </a:t>
            </a:r>
            <a:r>
              <a:rPr lang="en-US" altLang="zh-CN" dirty="0"/>
              <a:t>[^0-9]</a:t>
            </a:r>
          </a:p>
          <a:p>
            <a:r>
              <a:rPr lang="en-US" altLang="zh-CN" dirty="0"/>
              <a:t>\s	</a:t>
            </a:r>
            <a:r>
              <a:rPr lang="zh-CN" altLang="en-US" dirty="0"/>
              <a:t>一个空白字符： </a:t>
            </a:r>
            <a:r>
              <a:rPr lang="en-US" altLang="zh-CN" dirty="0"/>
              <a:t>[ \t\n\x0B\f\r]</a:t>
            </a:r>
          </a:p>
          <a:p>
            <a:r>
              <a:rPr lang="en-US" altLang="zh-CN" dirty="0"/>
              <a:t>\S	</a:t>
            </a:r>
            <a:r>
              <a:rPr lang="zh-CN" altLang="en-US" dirty="0"/>
              <a:t>非空白字符： </a:t>
            </a:r>
            <a:r>
              <a:rPr lang="en-US" altLang="zh-CN" dirty="0"/>
              <a:t>[^\s]</a:t>
            </a:r>
          </a:p>
          <a:p>
            <a:r>
              <a:rPr lang="en-US" altLang="zh-CN" dirty="0"/>
              <a:t>\w	[a-zA-Z_0-9] </a:t>
            </a:r>
            <a:r>
              <a:rPr lang="zh-CN" altLang="en-US" dirty="0"/>
              <a:t>英文、数字、下划线</a:t>
            </a:r>
          </a:p>
          <a:p>
            <a:r>
              <a:rPr lang="en-US" altLang="zh-CN" dirty="0"/>
              <a:t>\W	 [^\w] </a:t>
            </a:r>
            <a:r>
              <a:rPr lang="zh-CN" altLang="en-US" dirty="0"/>
              <a:t>一个非单词字符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A943DE-6C1C-4086-B62D-4CA84AE1E1D4}"/>
              </a:ext>
            </a:extLst>
          </p:cNvPr>
          <p:cNvSpPr txBox="1"/>
          <p:nvPr/>
        </p:nvSpPr>
        <p:spPr>
          <a:xfrm>
            <a:off x="861729" y="4654086"/>
            <a:ext cx="2859991" cy="172842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X?	X , </a:t>
            </a:r>
            <a:r>
              <a:rPr lang="zh-CN" altLang="en-US" dirty="0"/>
              <a:t>一次或根本不</a:t>
            </a:r>
          </a:p>
          <a:p>
            <a:r>
              <a:rPr lang="en-US" altLang="zh-CN" dirty="0"/>
              <a:t>X*	X</a:t>
            </a:r>
            <a:r>
              <a:rPr lang="zh-CN" altLang="en-US" dirty="0"/>
              <a:t>，零次或多次 </a:t>
            </a:r>
            <a:r>
              <a:rPr lang="en-US" altLang="zh-CN" dirty="0"/>
              <a:t>(</a:t>
            </a:r>
            <a:r>
              <a:rPr lang="zh-CN" altLang="en-US" dirty="0"/>
              <a:t>任意次数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X+	X , </a:t>
            </a:r>
            <a:r>
              <a:rPr lang="zh-CN" altLang="en-US" dirty="0"/>
              <a:t>一次或多次</a:t>
            </a:r>
          </a:p>
          <a:p>
            <a:r>
              <a:rPr lang="en-US" altLang="zh-CN" dirty="0"/>
              <a:t>X {n}	X</a:t>
            </a:r>
            <a:r>
              <a:rPr lang="zh-CN" altLang="en-US" dirty="0"/>
              <a:t>，正好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</a:p>
          <a:p>
            <a:r>
              <a:rPr lang="en-US" altLang="zh-CN" dirty="0"/>
              <a:t>X {n, }	X</a:t>
            </a:r>
            <a:r>
              <a:rPr lang="zh-CN" altLang="en-US" dirty="0"/>
              <a:t>，至少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</a:p>
          <a:p>
            <a:r>
              <a:rPr lang="en-US" altLang="zh-CN" dirty="0"/>
              <a:t>X {</a:t>
            </a:r>
            <a:r>
              <a:rPr lang="en-US" altLang="zh-CN" dirty="0" err="1"/>
              <a:t>n,m</a:t>
            </a:r>
            <a:r>
              <a:rPr lang="en-US" altLang="zh-CN" dirty="0"/>
              <a:t>}	X</a:t>
            </a:r>
            <a:r>
              <a:rPr lang="zh-CN" altLang="en-US" dirty="0"/>
              <a:t>，至少</a:t>
            </a:r>
            <a:r>
              <a:rPr lang="en-US" altLang="zh-CN" dirty="0"/>
              <a:t>n</a:t>
            </a:r>
            <a:r>
              <a:rPr lang="zh-CN" altLang="en-US" dirty="0"/>
              <a:t>但不超过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97C6AF-3611-496E-B192-398F42DA740F}"/>
              </a:ext>
            </a:extLst>
          </p:cNvPr>
          <p:cNvSpPr txBox="1"/>
          <p:nvPr/>
        </p:nvSpPr>
        <p:spPr>
          <a:xfrm>
            <a:off x="5374356" y="1339703"/>
            <a:ext cx="6126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预定义的字符类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默认匹配一个字符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76B770-588B-4FF2-9BE6-8F82C5C4BA26}"/>
              </a:ext>
            </a:extLst>
          </p:cNvPr>
          <p:cNvSpPr txBox="1"/>
          <p:nvPr/>
        </p:nvSpPr>
        <p:spPr>
          <a:xfrm>
            <a:off x="759092" y="4191573"/>
            <a:ext cx="3330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贪婪的量词（配合匹配多个字符）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36620E-2F86-051D-0275-23884F5E8239}"/>
              </a:ext>
            </a:extLst>
          </p:cNvPr>
          <p:cNvSpPr txBox="1"/>
          <p:nvPr/>
        </p:nvSpPr>
        <p:spPr>
          <a:xfrm>
            <a:off x="4803587" y="4718504"/>
            <a:ext cx="5320263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JetBrains Mono"/>
              </a:rPr>
              <a:t>String telRegex </a:t>
            </a:r>
            <a:r>
              <a:rPr lang="zh-CN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JetBrains Mono"/>
              </a:rPr>
              <a:t>= "</a:t>
            </a:r>
            <a:r>
              <a:rPr lang="zh-CN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JetBrains Mono"/>
              </a:rPr>
              <a:t>编写规则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JetBrains Mono"/>
              </a:rPr>
              <a:t>";</a:t>
            </a:r>
            <a:endParaRPr lang="en-US" altLang="zh-CN" sz="1800" dirty="0">
              <a:solidFill>
                <a:schemeClr val="bg1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JetBrains Mono"/>
              </a:rPr>
              <a:t>需要做校验的字符串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JetBrains Mono"/>
              </a:rPr>
              <a:t>".matches(telRegex));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9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BA7055-08F5-C357-B87E-E5BE27A70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正则表达式练习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6D4D-CE20-475C-8F15-256878A265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9158"/>
            <a:ext cx="9214230" cy="421957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号正则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 indent="0">
              <a:buNone/>
            </a:pP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不能以</a:t>
            </a: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</a:t>
            </a:r>
          </a:p>
          <a:p>
            <a:pPr lvl="1" indent="0">
              <a:buNone/>
            </a:pP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5~12</a:t>
            </a: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</a:t>
            </a:r>
          </a:p>
          <a:p>
            <a:pPr lvl="1" indent="0">
              <a:buNone/>
            </a:pP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全部都是数字</a:t>
            </a:r>
            <a:endParaRPr lang="en-US" altLang="zh-CN" sz="1600" b="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手机号正则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indent="0">
              <a:buNone/>
            </a:pP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必须是</a:t>
            </a: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</a:t>
            </a:r>
            <a:endParaRPr lang="en-US" altLang="zh-CN" sz="1600" b="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0">
              <a:buNone/>
            </a:pP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第二位</a:t>
            </a: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3 4 5 6 7 8 9</a:t>
            </a:r>
          </a:p>
          <a:p>
            <a:pPr lvl="1" indent="0">
              <a:buNone/>
            </a:pP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全都是数字</a:t>
            </a: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必须是</a:t>
            </a: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邮箱正则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indent="0">
              <a:buNone/>
            </a:pP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zhangSan@itcast.cn</a:t>
            </a:r>
          </a:p>
          <a:p>
            <a:pPr lvl="1" indent="0">
              <a:buNone/>
            </a:pP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zhangsan@163.com</a:t>
            </a:r>
          </a:p>
          <a:p>
            <a:pPr lvl="1" indent="0">
              <a:buNone/>
            </a:pP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123456@qq.com</a:t>
            </a:r>
          </a:p>
          <a:p>
            <a:pPr lvl="1" indent="0">
              <a:buNone/>
            </a:pP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zhangsan@sina.com</a:t>
            </a:r>
          </a:p>
          <a:p>
            <a:pPr lvl="1" indent="0">
              <a:buNone/>
            </a:pP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zhangsan@itcast.qq.com</a:t>
            </a:r>
          </a:p>
          <a:p>
            <a:pPr lvl="1" indent="0">
              <a:buNone/>
            </a:pP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zhangsan@xxx.edu</a:t>
            </a:r>
          </a:p>
          <a:p>
            <a:pPr lvl="1" indent="0">
              <a:buNone/>
            </a:pPr>
            <a:r>
              <a:rPr lang="en-US" altLang="zh-CN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zhangsan@xxx.org</a:t>
            </a:r>
            <a:endParaRPr lang="zh-CN" altLang="en-US" sz="1600" b="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5148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BBA88-9E1F-49BF-AF58-1FE83618942C}"/>
              </a:ext>
            </a:extLst>
          </p:cNvPr>
          <p:cNvSpPr txBox="1"/>
          <p:nvPr/>
        </p:nvSpPr>
        <p:spPr>
          <a:xfrm>
            <a:off x="817881" y="1086587"/>
            <a:ext cx="10596880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类中与正则有关的常见方法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633A01-CABD-4E85-9B67-626A88DE2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79606"/>
              </p:ext>
            </p:extLst>
          </p:nvPr>
        </p:nvGraphicFramePr>
        <p:xfrm>
          <a:off x="880111" y="1902123"/>
          <a:ext cx="10849434" cy="1699635"/>
        </p:xfrm>
        <a:graphic>
          <a:graphicData uri="http://schemas.openxmlformats.org/drawingml/2006/table">
            <a:tbl>
              <a:tblPr/>
              <a:tblGrid>
                <a:gridCol w="46332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21614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85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public String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replaceAll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(String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regex,String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newStr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按照正则表达式匹配的内容进行替换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String[] split(String regex)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按照正则表达式匹配的内容进行分割字符串，反回一个字符串数组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6645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BBA88-9E1F-49BF-AF58-1FE83618942C}"/>
              </a:ext>
            </a:extLst>
          </p:cNvPr>
          <p:cNvSpPr txBox="1"/>
          <p:nvPr/>
        </p:nvSpPr>
        <p:spPr>
          <a:xfrm>
            <a:off x="817881" y="1086587"/>
            <a:ext cx="2879133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使用正则表达式爬取信息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675FF5-630D-0BD2-113A-FDB57A89C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1" y="2221258"/>
            <a:ext cx="8363441" cy="440120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data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来黑马程序员学习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Java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电话：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18666668888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18699997777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或者联系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邮箱：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boniu@itcast.cn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邮箱：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bozai@itcast.cn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邮箱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dlei0009@163.com"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座机电话：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01036517895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010-98951256 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热线电话：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400-618-9090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400-618-4000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4006184000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4006189090"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定义爬取正则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regex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"1[3-9]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d{9}|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w+@[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w&amp;&amp;[^_]]+(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.[a-z]{2,3})+|0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d{2,3}-?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d{7,8}|400-?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d{3}-?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d{4}"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将正则表达式封装为一个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对象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 pattern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compile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regex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获取匹配器对象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Matcher matcher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通过匹配器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从内容中爬取信息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904A2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matcher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.find()){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matcher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.group());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374522-3B38-90BB-C3A4-24C2A0BD2669}"/>
              </a:ext>
            </a:extLst>
          </p:cNvPr>
          <p:cNvSpPr txBox="1"/>
          <p:nvPr/>
        </p:nvSpPr>
        <p:spPr>
          <a:xfrm>
            <a:off x="817881" y="1677530"/>
            <a:ext cx="769619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需求：请把下面文本中的电话，邮箱，座机号码，热线都爬取出来。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E4426C-FEA6-4A50-E2D3-A1568E75C485}"/>
              </a:ext>
            </a:extLst>
          </p:cNvPr>
          <p:cNvSpPr/>
          <p:nvPr/>
        </p:nvSpPr>
        <p:spPr>
          <a:xfrm>
            <a:off x="9283959" y="2221258"/>
            <a:ext cx="2724539" cy="420753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18666668888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18699997777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boniu@itcast.cn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bozai@itcast.cn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dlei0009@163.com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01036517895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010-98951256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400-618-9090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400-618-4000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4006184000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4006189090</a:t>
            </a:r>
          </a:p>
        </p:txBody>
      </p:sp>
    </p:spTree>
    <p:extLst>
      <p:ext uri="{BB962C8B-B14F-4D97-AF65-F5344CB8AC3E}">
        <p14:creationId xmlns:p14="http://schemas.microsoft.com/office/powerpoint/2010/main" val="418953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6D2DC6-C3B8-59A9-0D1F-8BD5AF420024}"/>
              </a:ext>
            </a:extLst>
          </p:cNvPr>
          <p:cNvSpPr txBox="1"/>
          <p:nvPr/>
        </p:nvSpPr>
        <p:spPr>
          <a:xfrm>
            <a:off x="764061" y="1670741"/>
            <a:ext cx="1103376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相邻的两个数进行比较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如果第一个比第二个大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就交换他们两个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09694-DBE5-3259-EE6C-98B84B9B0C9E}"/>
              </a:ext>
            </a:extLst>
          </p:cNvPr>
          <p:cNvSpPr/>
          <p:nvPr/>
        </p:nvSpPr>
        <p:spPr>
          <a:xfrm>
            <a:off x="6096000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46C8C-DCD1-901E-6358-C0001D906076}"/>
              </a:ext>
            </a:extLst>
          </p:cNvPr>
          <p:cNvSpPr/>
          <p:nvPr/>
        </p:nvSpPr>
        <p:spPr>
          <a:xfrm>
            <a:off x="7113036" y="2542362"/>
            <a:ext cx="1017036" cy="919065"/>
          </a:xfrm>
          <a:prstGeom prst="rect">
            <a:avLst/>
          </a:prstGeom>
          <a:ln>
            <a:solidFill>
              <a:srgbClr val="AD2B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D26D0-CF96-A73E-3299-40CEA39C3953}"/>
              </a:ext>
            </a:extLst>
          </p:cNvPr>
          <p:cNvSpPr/>
          <p:nvPr/>
        </p:nvSpPr>
        <p:spPr>
          <a:xfrm>
            <a:off x="9147108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01E8F5-EC01-3E15-EF2C-D051A77A047C}"/>
              </a:ext>
            </a:extLst>
          </p:cNvPr>
          <p:cNvSpPr/>
          <p:nvPr/>
        </p:nvSpPr>
        <p:spPr>
          <a:xfrm>
            <a:off x="8130072" y="2542362"/>
            <a:ext cx="1017036" cy="919065"/>
          </a:xfrm>
          <a:prstGeom prst="rect">
            <a:avLst/>
          </a:prstGeom>
          <a:ln>
            <a:solidFill>
              <a:srgbClr val="AD2B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9940D3-1A18-D2DB-4BA6-C30FBCA4E7C1}"/>
              </a:ext>
            </a:extLst>
          </p:cNvPr>
          <p:cNvSpPr/>
          <p:nvPr/>
        </p:nvSpPr>
        <p:spPr>
          <a:xfrm>
            <a:off x="10164144" y="2542362"/>
            <a:ext cx="1017036" cy="9190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96A3E-1E25-25A0-EBF2-57F6C8530188}"/>
              </a:ext>
            </a:extLst>
          </p:cNvPr>
          <p:cNvSpPr txBox="1"/>
          <p:nvPr/>
        </p:nvSpPr>
        <p:spPr>
          <a:xfrm>
            <a:off x="6385548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1BCF6-B853-4968-FD83-6AAE34402EC7}"/>
              </a:ext>
            </a:extLst>
          </p:cNvPr>
          <p:cNvSpPr txBox="1"/>
          <p:nvPr/>
        </p:nvSpPr>
        <p:spPr>
          <a:xfrm>
            <a:off x="7402584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55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F24148-975F-EFC8-E183-C71D5BBE189B}"/>
              </a:ext>
            </a:extLst>
          </p:cNvPr>
          <p:cNvSpPr txBox="1"/>
          <p:nvPr/>
        </p:nvSpPr>
        <p:spPr>
          <a:xfrm>
            <a:off x="8419620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700CDE-2B36-7020-5CD6-12B5756A0B0F}"/>
              </a:ext>
            </a:extLst>
          </p:cNvPr>
          <p:cNvSpPr txBox="1"/>
          <p:nvPr/>
        </p:nvSpPr>
        <p:spPr>
          <a:xfrm>
            <a:off x="9436656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1AAC52-E22F-0280-AD4E-D31A108C1DF7}"/>
              </a:ext>
            </a:extLst>
          </p:cNvPr>
          <p:cNvSpPr txBox="1"/>
          <p:nvPr/>
        </p:nvSpPr>
        <p:spPr>
          <a:xfrm>
            <a:off x="10453692" y="2817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A69682-DAF1-20A9-4076-47316F2EB696}"/>
              </a:ext>
            </a:extLst>
          </p:cNvPr>
          <p:cNvSpPr txBox="1"/>
          <p:nvPr/>
        </p:nvSpPr>
        <p:spPr>
          <a:xfrm>
            <a:off x="6441534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6CC214-1573-0EAC-57B6-933935021B32}"/>
              </a:ext>
            </a:extLst>
          </p:cNvPr>
          <p:cNvSpPr txBox="1"/>
          <p:nvPr/>
        </p:nvSpPr>
        <p:spPr>
          <a:xfrm>
            <a:off x="7458570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50A197-1B59-5E3F-300C-A4DE888AC29E}"/>
              </a:ext>
            </a:extLst>
          </p:cNvPr>
          <p:cNvSpPr txBox="1"/>
          <p:nvPr/>
        </p:nvSpPr>
        <p:spPr>
          <a:xfrm>
            <a:off x="8475606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49AB43-CBC2-1DA7-37DB-9C4A91479973}"/>
              </a:ext>
            </a:extLst>
          </p:cNvPr>
          <p:cNvSpPr txBox="1"/>
          <p:nvPr/>
        </p:nvSpPr>
        <p:spPr>
          <a:xfrm>
            <a:off x="9492642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80E38F-3299-FBBE-8DC3-A5B9AAFBAE2A}"/>
              </a:ext>
            </a:extLst>
          </p:cNvPr>
          <p:cNvSpPr txBox="1"/>
          <p:nvPr/>
        </p:nvSpPr>
        <p:spPr>
          <a:xfrm>
            <a:off x="10509678" y="3580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616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37B4B368-8333-D04C-8AF4-2A260E2CBA49}"/>
              </a:ext>
            </a:extLst>
          </p:cNvPr>
          <p:cNvSpPr txBox="1"/>
          <p:nvPr/>
        </p:nvSpPr>
        <p:spPr>
          <a:xfrm>
            <a:off x="665195" y="2463148"/>
            <a:ext cx="8974296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能够运用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类中操作数组的方法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能够独立编写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[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[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能够独立编写出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QQ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手机号正则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邮箱正则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962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0" sz="1200" b="0" i="0" u="none" strike="noStrike" cap="none" normalizeH="0" baseline="0" dirty="0" smtClean="0">
            <a:ln>
              <a:noFill/>
            </a:ln>
            <a:solidFill>
              <a:srgbClr val="0033B3"/>
            </a:solidFill>
            <a:effectLst/>
            <a:latin typeface="Consolas" panose="020B0609020204030204" pitchFamily="49" charset="0"/>
            <a:ea typeface="JetBrains Mono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42187</TotalTime>
  <Words>8142</Words>
  <Application>Microsoft Office PowerPoint</Application>
  <PresentationFormat>宽屏</PresentationFormat>
  <Paragraphs>1406</Paragraphs>
  <Slides>91</Slides>
  <Notes>78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91</vt:i4>
      </vt:variant>
    </vt:vector>
  </HeadingPairs>
  <TitlesOfParts>
    <vt:vector size="113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杨任东竹石体-Bold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Arrays 工具类</vt:lpstr>
      <vt:lpstr>PowerPoint 演示文稿</vt:lpstr>
      <vt:lpstr>PowerPoint 演示文稿</vt:lpstr>
      <vt:lpstr>冒泡排序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二分查找 (折半查找)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正则表达式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1315</cp:revision>
  <dcterms:created xsi:type="dcterms:W3CDTF">2020-03-31T02:23:27Z</dcterms:created>
  <dcterms:modified xsi:type="dcterms:W3CDTF">2023-01-11T02:49:39Z</dcterms:modified>
</cp:coreProperties>
</file>