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9"/>
  </p:notesMasterIdLst>
  <p:handoutMasterIdLst>
    <p:handoutMasterId r:id="rId50"/>
  </p:handoutMasterIdLst>
  <p:sldIdLst>
    <p:sldId id="1454" r:id="rId8"/>
    <p:sldId id="463" r:id="rId9"/>
    <p:sldId id="1889" r:id="rId10"/>
    <p:sldId id="542" r:id="rId11"/>
    <p:sldId id="2002" r:id="rId12"/>
    <p:sldId id="2029" r:id="rId13"/>
    <p:sldId id="2003" r:id="rId14"/>
    <p:sldId id="2030" r:id="rId15"/>
    <p:sldId id="2032" r:id="rId16"/>
    <p:sldId id="2033" r:id="rId17"/>
    <p:sldId id="2035" r:id="rId18"/>
    <p:sldId id="2036" r:id="rId19"/>
    <p:sldId id="2037" r:id="rId20"/>
    <p:sldId id="2038" r:id="rId21"/>
    <p:sldId id="2039" r:id="rId22"/>
    <p:sldId id="2034" r:id="rId23"/>
    <p:sldId id="2040" r:id="rId24"/>
    <p:sldId id="2041" r:id="rId25"/>
    <p:sldId id="2042" r:id="rId26"/>
    <p:sldId id="2045" r:id="rId27"/>
    <p:sldId id="2044" r:id="rId28"/>
    <p:sldId id="368" r:id="rId29"/>
    <p:sldId id="554" r:id="rId30"/>
    <p:sldId id="2046" r:id="rId31"/>
    <p:sldId id="940" r:id="rId32"/>
    <p:sldId id="2047" r:id="rId33"/>
    <p:sldId id="2048" r:id="rId34"/>
    <p:sldId id="530" r:id="rId35"/>
    <p:sldId id="532" r:id="rId36"/>
    <p:sldId id="926" r:id="rId37"/>
    <p:sldId id="2049" r:id="rId38"/>
    <p:sldId id="2055" r:id="rId39"/>
    <p:sldId id="2050" r:id="rId40"/>
    <p:sldId id="2051" r:id="rId41"/>
    <p:sldId id="2052" r:id="rId42"/>
    <p:sldId id="931" r:id="rId43"/>
    <p:sldId id="945" r:id="rId44"/>
    <p:sldId id="2053" r:id="rId45"/>
    <p:sldId id="1566" r:id="rId46"/>
    <p:sldId id="2054" r:id="rId47"/>
    <p:sldId id="26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643B74"/>
    <a:srgbClr val="01A2B3"/>
    <a:srgbClr val="E87070"/>
    <a:srgbClr val="B5AAAA"/>
    <a:srgbClr val="FFAB30"/>
    <a:srgbClr val="AD2B26"/>
    <a:srgbClr val="F2F2F2"/>
    <a:srgbClr val="F9F9F9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D96141AA-5C70-4B63-919F-5F98C626C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1E5ABB8-919F-4DE9-BE55-FEA408DEA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085B809D-E437-445E-A650-83C535269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7DF5A-C730-433F-A45D-1719B9E8659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7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D96141AA-5C70-4B63-919F-5F98C626C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1E5ABB8-919F-4DE9-BE55-FEA408DEA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085B809D-E437-445E-A650-83C535269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7DF5A-C730-433F-A45D-1719B9E8659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A28346C-849B-4FBD-9CAC-CDF3E17335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A1EE108F-B7B2-4B09-9659-67874EF59A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082A4C53-34CE-4B5E-8B65-E1B6CFAD8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28F1ED4-DA1E-4E34-9C2B-C6FC996489DF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493D36A-9688-4CC9-AEB6-6ED926EA6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FE44903-6D4D-4C22-935A-0324FEF26B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632B0384-CAEB-4A80-95AC-A65DE40AB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8CDD302-A72D-4034-A727-44547DDAD638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F493D36A-9688-4CC9-AEB6-6ED926EA6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FE44903-6D4D-4C22-935A-0324FEF26B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632B0384-CAEB-4A80-95AC-A65DE40AB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8CDD302-A72D-4034-A727-44547DDAD638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1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27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98757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7B758B60-E6FF-40BF-B1E1-A125B3193A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563D25DF-2E63-4CD5-8628-55CC56E46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1</a:t>
            </a:r>
            <a:r>
              <a:rPr lang="zh-CN" altLang="en-US"/>
              <a:t>，关于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，如果出现了异常，那么虚拟机在这里就</a:t>
            </a:r>
            <a:r>
              <a:rPr lang="en-US" altLang="zh-CN"/>
              <a:t>new</a:t>
            </a:r>
            <a:r>
              <a:rPr lang="zh-CN" altLang="en-US"/>
              <a:t>了一个异常，抛给了调用者</a:t>
            </a:r>
            <a:r>
              <a:rPr lang="en-US" altLang="zh-CN"/>
              <a:t>main</a:t>
            </a:r>
            <a:r>
              <a:rPr lang="zh-CN" altLang="en-US"/>
              <a:t>方法，继续抛给调用者，由虚拟机处理。</a:t>
            </a:r>
            <a:endParaRPr lang="en-US" altLang="zh-CN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D6820E55-10C4-4DC9-9C77-A087F0FC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65DAC5-D580-41CE-80E8-59EACAC99784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B1703095-6390-4E21-8C3C-4401FE4A25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0762749-26E9-4CD8-B850-24379DDCBE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关于异常的处理方案，我们先学习</a:t>
            </a:r>
            <a:r>
              <a:rPr lang="en-US" altLang="zh-CN"/>
              <a:t>try…catch</a:t>
            </a:r>
            <a:r>
              <a:rPr lang="zh-CN" altLang="en-US"/>
              <a:t>，而针对</a:t>
            </a:r>
            <a:r>
              <a:rPr lang="en-US" altLang="zh-CN"/>
              <a:t>try…catch</a:t>
            </a:r>
            <a:r>
              <a:rPr lang="zh-CN" altLang="en-US"/>
              <a:t>的处理方案，我们来学习格式，针对格式给出了一个范例，</a:t>
            </a:r>
            <a:endParaRPr lang="en-US" altLang="zh-CN"/>
          </a:p>
          <a:p>
            <a:r>
              <a:rPr lang="zh-CN" altLang="en-US"/>
              <a:t>然后我们到代码中去演示一下，回来总结，我们自己处理和</a:t>
            </a:r>
            <a:r>
              <a:rPr lang="en-US" altLang="zh-CN"/>
              <a:t>JVM</a:t>
            </a:r>
            <a:r>
              <a:rPr lang="zh-CN" altLang="en-US"/>
              <a:t>默认处理的区别</a:t>
            </a:r>
            <a:endParaRPr lang="en-US" altLang="zh-CN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F785F2C8-F287-44B2-8579-16A4E1C06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FD2A7F0-DCC2-43B6-94B0-CF64CF33FC03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2442C0B8-8D2F-4A2F-B6AC-C583416702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BEABA9E5-E40F-40ED-9C87-1E580B80A9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写两个方法举例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064F50C9-5344-4976-97AA-7367DAFAE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6FAA8EF-4903-4CB8-829C-00ABC634D05D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19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35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0318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3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8981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3DAFBA-C6F6-450B-AFB3-BA4BC073E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8308299-A1D4-4067-A9F8-12910459DD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22DE9BC-4559-4274-A721-BCDB05C2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CB8D3B-63E8-4DDF-909F-C8B61FB6589C}" type="slidenum">
              <a:rPr lang="zh-CN" altLang="en-US">
                <a:solidFill>
                  <a:srgbClr val="000000"/>
                </a:solidFill>
              </a:rPr>
              <a:pPr/>
              <a:t>36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41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3DAFBA-C6F6-450B-AFB3-BA4BC073E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8308299-A1D4-4067-A9F8-12910459DD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22DE9BC-4559-4274-A721-BCDB05C2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CB8D3B-63E8-4DDF-909F-C8B61FB6589C}" type="slidenum">
              <a:rPr lang="zh-CN" altLang="en-US">
                <a:solidFill>
                  <a:srgbClr val="000000"/>
                </a:solidFill>
              </a:rPr>
              <a:pPr/>
              <a:t>37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64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3DAFBA-C6F6-450B-AFB3-BA4BC073E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8308299-A1D4-4067-A9F8-12910459DD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22DE9BC-4559-4274-A721-BCDB05C2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CB8D3B-63E8-4DDF-909F-C8B61FB6589C}" type="slidenum">
              <a:rPr lang="zh-CN" altLang="en-US">
                <a:solidFill>
                  <a:srgbClr val="000000"/>
                </a:solidFill>
              </a:rPr>
              <a:pPr/>
              <a:t>38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8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343DAFBA-C6F6-450B-AFB3-BA4BC073EB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8308299-A1D4-4067-A9F8-12910459DD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22DE9BC-4559-4274-A721-BCDB05C2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CB8D3B-63E8-4DDF-909F-C8B61FB6589C}" type="slidenum">
              <a:rPr lang="zh-CN" altLang="en-US">
                <a:solidFill>
                  <a:srgbClr val="000000"/>
                </a:solidFill>
              </a:rPr>
              <a:pPr/>
              <a:t>40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53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0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9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3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F16C362-E4C0-4FFC-98D2-179B19335FA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0F5F43B-2626-48D2-9D23-E20B2FD88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先到代码中演示，然后再回来总结</a:t>
            </a:r>
            <a:endParaRPr lang="en-US" altLang="zh-CN"/>
          </a:p>
          <a:p>
            <a:r>
              <a:rPr lang="zh-CN" altLang="en-US"/>
              <a:t>这里是否要说一下</a:t>
            </a:r>
            <a:r>
              <a:rPr lang="en-US" altLang="zh-CN"/>
              <a:t>super</a:t>
            </a:r>
            <a:r>
              <a:rPr lang="zh-CN" altLang="en-US"/>
              <a:t>，如果提供了</a:t>
            </a:r>
            <a:r>
              <a:rPr lang="en-US" altLang="zh-CN"/>
              <a:t>super()</a:t>
            </a:r>
            <a:r>
              <a:rPr lang="zh-CN" altLang="en-US"/>
              <a:t>此类的调用，就不再有默认的第一句</a:t>
            </a:r>
            <a:r>
              <a:rPr lang="en-US" altLang="zh-CN"/>
              <a:t>super()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7F470A7-6D97-4F33-A7DB-2D064A81C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5010CB-9196-482F-8179-7290298C7288}" type="slidenum">
              <a:rPr altLang="en-US" sz="1800" smtClean="0"/>
              <a:pPr/>
              <a:t>18</a:t>
            </a:fld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1260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>
            <a:extLst>
              <a:ext uri="{FF2B5EF4-FFF2-40B4-BE49-F238E27FC236}">
                <a16:creationId xmlns:a16="http://schemas.microsoft.com/office/drawing/2014/main" id="{D96141AA-5C70-4B63-919F-5F98C626C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1E5ABB8-919F-4DE9-BE55-FEA408DEA0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148" name="灯片编号占位符 3">
            <a:extLst>
              <a:ext uri="{FF2B5EF4-FFF2-40B4-BE49-F238E27FC236}">
                <a16:creationId xmlns:a16="http://schemas.microsoft.com/office/drawing/2014/main" id="{085B809D-E437-445E-A650-83C535269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27DF5A-C730-433F-A45D-1719B9E8659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3621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75323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4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  <p:sldLayoutId id="2147483722" r:id="rId17"/>
    <p:sldLayoutId id="2147483723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2868735" y="2644170"/>
            <a:ext cx="6454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递归、异常</a:t>
            </a:r>
            <a:endParaRPr lang="zh-CN" altLang="en-US" sz="8800" dirty="0">
              <a:latin typeface="Consolas" panose="020B0609020204030204" pitchFamily="49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不死神兔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C07F42-1C84-2D27-4201-4AD289492A33}"/>
              </a:ext>
            </a:extLst>
          </p:cNvPr>
          <p:cNvSpPr txBox="1"/>
          <p:nvPr/>
        </p:nvSpPr>
        <p:spPr>
          <a:xfrm>
            <a:off x="2195450" y="1734671"/>
            <a:ext cx="94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有一对兔子，从出生后第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个月起每个月都生一对兔子，小兔子长到第三个月后每个月又生一对兔子，假如兔子都不死，问第二十个月的兔子对数为多少？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AB2ABD-C888-364E-16DA-23875E9E4DB4}"/>
              </a:ext>
            </a:extLst>
          </p:cNvPr>
          <p:cNvSpPr/>
          <p:nvPr/>
        </p:nvSpPr>
        <p:spPr>
          <a:xfrm>
            <a:off x="2189103" y="3091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6B518A-64AE-024B-6FB1-B1FC2F95CB7E}"/>
              </a:ext>
            </a:extLst>
          </p:cNvPr>
          <p:cNvSpPr/>
          <p:nvPr/>
        </p:nvSpPr>
        <p:spPr>
          <a:xfrm>
            <a:off x="3644717" y="3091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B197F5-E531-A727-5061-7EA1E5D9008E}"/>
              </a:ext>
            </a:extLst>
          </p:cNvPr>
          <p:cNvSpPr/>
          <p:nvPr/>
        </p:nvSpPr>
        <p:spPr>
          <a:xfrm>
            <a:off x="2916910" y="3091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D0021B-0B38-859E-5233-36D15EAB5C82}"/>
              </a:ext>
            </a:extLst>
          </p:cNvPr>
          <p:cNvSpPr/>
          <p:nvPr/>
        </p:nvSpPr>
        <p:spPr>
          <a:xfrm>
            <a:off x="4372524" y="3091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FB1206-3E98-430D-7874-AE2E3A28AF12}"/>
              </a:ext>
            </a:extLst>
          </p:cNvPr>
          <p:cNvSpPr/>
          <p:nvPr/>
        </p:nvSpPr>
        <p:spPr>
          <a:xfrm>
            <a:off x="5100331" y="3091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1A54CE-6477-4245-5BB7-F8DBD00FD697}"/>
              </a:ext>
            </a:extLst>
          </p:cNvPr>
          <p:cNvSpPr/>
          <p:nvPr/>
        </p:nvSpPr>
        <p:spPr>
          <a:xfrm>
            <a:off x="7634810" y="309134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771AD3A-C477-B980-4F01-8D070E2DA645}"/>
              </a:ext>
            </a:extLst>
          </p:cNvPr>
          <p:cNvSpPr/>
          <p:nvPr/>
        </p:nvSpPr>
        <p:spPr>
          <a:xfrm>
            <a:off x="6555945" y="309134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D33A151-52C8-437F-1B92-5A988C9D8312}"/>
              </a:ext>
            </a:extLst>
          </p:cNvPr>
          <p:cNvSpPr/>
          <p:nvPr/>
        </p:nvSpPr>
        <p:spPr>
          <a:xfrm>
            <a:off x="8713677" y="3091342"/>
            <a:ext cx="67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65CFD-E2F9-BFB2-C007-ECD53B164FAA}"/>
              </a:ext>
            </a:extLst>
          </p:cNvPr>
          <p:cNvSpPr/>
          <p:nvPr/>
        </p:nvSpPr>
        <p:spPr>
          <a:xfrm>
            <a:off x="5828138" y="309134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8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5B98417-0371-C98E-F4F9-CB6E2559973B}"/>
              </a:ext>
            </a:extLst>
          </p:cNvPr>
          <p:cNvSpPr txBox="1"/>
          <p:nvPr/>
        </p:nvSpPr>
        <p:spPr>
          <a:xfrm>
            <a:off x="2308986" y="4350902"/>
            <a:ext cx="611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从第三个月开始，兔子的对数是前两个月相加的和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46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猴子吃桃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C07F42-1C84-2D27-4201-4AD289492A33}"/>
              </a:ext>
            </a:extLst>
          </p:cNvPr>
          <p:cNvSpPr txBox="1"/>
          <p:nvPr/>
        </p:nvSpPr>
        <p:spPr>
          <a:xfrm>
            <a:off x="2195450" y="1616976"/>
            <a:ext cx="9406218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猴子第一天摘下若干个桃子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当即吃了一半，还不过瘾，又多吃了一个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第二天早上又将剩下的桃子吃掉一半，又多吃了一个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以后每天早上都吃了前一天剩的一半零一个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到第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天早上想再吃时，见只剩下一个桃子了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求第一天共摘了多少桃子？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05B512-FEFD-FA1B-1E24-AC13315E88D2}"/>
              </a:ext>
            </a:extLst>
          </p:cNvPr>
          <p:cNvSpPr txBox="1"/>
          <p:nvPr/>
        </p:nvSpPr>
        <p:spPr>
          <a:xfrm>
            <a:off x="2285985" y="4456194"/>
            <a:ext cx="5033726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monkey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668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猴子吃桃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C07F42-1C84-2D27-4201-4AD289492A33}"/>
              </a:ext>
            </a:extLst>
          </p:cNvPr>
          <p:cNvSpPr txBox="1"/>
          <p:nvPr/>
        </p:nvSpPr>
        <p:spPr>
          <a:xfrm>
            <a:off x="728789" y="1662244"/>
            <a:ext cx="9406218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猴子第一天摘下若干个桃子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当即吃了一半，还不过瘾，又多吃了一个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第二天早上又将剩下的桃子吃掉一半，又多吃了一个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以后每天早上都吃了前一天剩的一半零一个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到第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10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天早上想再吃时，见只剩下一个桃子了</a:t>
            </a:r>
            <a:endParaRPr lang="en-US" altLang="zh-CN" b="0" i="0" dirty="0">
              <a:solidFill>
                <a:srgbClr val="222222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杨任东竹石体-Bold" panose="02000000000000000000" pitchFamily="2" charset="-122"/>
                <a:ea typeface="杨任东竹石体-Bold" panose="02000000000000000000" pitchFamily="2" charset="-122"/>
                <a:cs typeface="阿里巴巴普惠体" panose="00020600040101010101" pitchFamily="18" charset="-122"/>
              </a:rPr>
              <a:t>求第一天共摘了多少桃子？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F8134-B434-F3A2-9D29-48699851D445}"/>
              </a:ext>
            </a:extLst>
          </p:cNvPr>
          <p:cNvSpPr txBox="1"/>
          <p:nvPr/>
        </p:nvSpPr>
        <p:spPr>
          <a:xfrm>
            <a:off x="6802565" y="1662244"/>
            <a:ext cx="474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 algn="l"/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day10 : 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 : (1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y08 : (4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: (10 + 1) * 2;</a:t>
            </a: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A6B7C7-C414-6E33-34C2-1308CDC8F39E}"/>
              </a:ext>
            </a:extLst>
          </p:cNvPr>
          <p:cNvCxnSpPr/>
          <p:nvPr/>
        </p:nvCxnSpPr>
        <p:spPr>
          <a:xfrm>
            <a:off x="6292158" y="1738265"/>
            <a:ext cx="0" cy="462632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1014998-4D62-8358-548D-1C4144DF2687}"/>
              </a:ext>
            </a:extLst>
          </p:cNvPr>
          <p:cNvSpPr txBox="1"/>
          <p:nvPr/>
        </p:nvSpPr>
        <p:spPr>
          <a:xfrm>
            <a:off x="6802564" y="3924286"/>
            <a:ext cx="484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(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后一天桃子数量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+ 1) * 2;</a:t>
            </a:r>
            <a:endParaRPr lang="zh-CN" altLang="en-US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A006F2-D44B-C354-17DD-6D52FD8D2FF3}"/>
              </a:ext>
            </a:extLst>
          </p:cNvPr>
          <p:cNvSpPr txBox="1"/>
          <p:nvPr/>
        </p:nvSpPr>
        <p:spPr>
          <a:xfrm>
            <a:off x="-6553215" y="2354626"/>
            <a:ext cx="5033726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monkey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444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猴子吃桃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F8134-B434-F3A2-9D29-48699851D445}"/>
              </a:ext>
            </a:extLst>
          </p:cNvPr>
          <p:cNvSpPr txBox="1"/>
          <p:nvPr/>
        </p:nvSpPr>
        <p:spPr>
          <a:xfrm>
            <a:off x="6802565" y="1662244"/>
            <a:ext cx="474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 algn="l"/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day10 : 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 : (1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y08 : (4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: (10 + 1) * 2;</a:t>
            </a: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A6B7C7-C414-6E33-34C2-1308CDC8F39E}"/>
              </a:ext>
            </a:extLst>
          </p:cNvPr>
          <p:cNvCxnSpPr/>
          <p:nvPr/>
        </p:nvCxnSpPr>
        <p:spPr>
          <a:xfrm>
            <a:off x="6292158" y="1738265"/>
            <a:ext cx="0" cy="462632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1014998-4D62-8358-548D-1C4144DF2687}"/>
              </a:ext>
            </a:extLst>
          </p:cNvPr>
          <p:cNvSpPr txBox="1"/>
          <p:nvPr/>
        </p:nvSpPr>
        <p:spPr>
          <a:xfrm>
            <a:off x="6802564" y="3924286"/>
            <a:ext cx="484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(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后一天桃子数量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+ 1) * 2;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37000D-0993-3C8E-AE4B-63717A3E2BDF}"/>
              </a:ext>
            </a:extLst>
          </p:cNvPr>
          <p:cNvSpPr txBox="1"/>
          <p:nvPr/>
        </p:nvSpPr>
        <p:spPr>
          <a:xfrm>
            <a:off x="866117" y="1943988"/>
            <a:ext cx="5033726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monkey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4069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猴子吃桃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F8134-B434-F3A2-9D29-48699851D445}"/>
              </a:ext>
            </a:extLst>
          </p:cNvPr>
          <p:cNvSpPr txBox="1"/>
          <p:nvPr/>
        </p:nvSpPr>
        <p:spPr>
          <a:xfrm>
            <a:off x="6802565" y="1662244"/>
            <a:ext cx="474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 algn="l"/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day10 : 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 : (1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y08 : (4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: (10 + 1) * 2;</a:t>
            </a: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A6B7C7-C414-6E33-34C2-1308CDC8F39E}"/>
              </a:ext>
            </a:extLst>
          </p:cNvPr>
          <p:cNvCxnSpPr/>
          <p:nvPr/>
        </p:nvCxnSpPr>
        <p:spPr>
          <a:xfrm>
            <a:off x="6292158" y="1738265"/>
            <a:ext cx="0" cy="462632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1014998-4D62-8358-548D-1C4144DF2687}"/>
              </a:ext>
            </a:extLst>
          </p:cNvPr>
          <p:cNvSpPr txBox="1"/>
          <p:nvPr/>
        </p:nvSpPr>
        <p:spPr>
          <a:xfrm>
            <a:off x="6802564" y="3924286"/>
            <a:ext cx="484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(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后一天桃子数量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+ 1) * 2;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37000D-0993-3C8E-AE4B-63717A3E2BDF}"/>
              </a:ext>
            </a:extLst>
          </p:cNvPr>
          <p:cNvSpPr txBox="1"/>
          <p:nvPr/>
        </p:nvSpPr>
        <p:spPr>
          <a:xfrm>
            <a:off x="866117" y="1943988"/>
            <a:ext cx="5033726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monkey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998668-283D-81F7-CF9C-D7A226088496}"/>
              </a:ext>
            </a:extLst>
          </p:cNvPr>
          <p:cNvSpPr/>
          <p:nvPr/>
        </p:nvSpPr>
        <p:spPr>
          <a:xfrm>
            <a:off x="4163311" y="1943988"/>
            <a:ext cx="15568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 = 9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415C49-36A8-EC71-4F8F-DBBE18791032}"/>
              </a:ext>
            </a:extLst>
          </p:cNvPr>
          <p:cNvSpPr txBox="1"/>
          <p:nvPr/>
        </p:nvSpPr>
        <p:spPr>
          <a:xfrm>
            <a:off x="1422094" y="2728818"/>
            <a:ext cx="3076574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(day10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桃子数量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+ 1) * 2;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6DA236-326A-72F2-40D1-FA72BE6FA6E0}"/>
              </a:ext>
            </a:extLst>
          </p:cNvPr>
          <p:cNvSpPr/>
          <p:nvPr/>
        </p:nvSpPr>
        <p:spPr>
          <a:xfrm>
            <a:off x="2195450" y="2728818"/>
            <a:ext cx="1119250" cy="276999"/>
          </a:xfrm>
          <a:prstGeom prst="rect">
            <a:avLst/>
          </a:prstGeom>
          <a:noFill/>
          <a:ln w="1651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696046-55F7-F05C-2247-C5A6097268E6}"/>
              </a:ext>
            </a:extLst>
          </p:cNvPr>
          <p:cNvSpPr txBox="1"/>
          <p:nvPr/>
        </p:nvSpPr>
        <p:spPr>
          <a:xfrm>
            <a:off x="1410811" y="3121233"/>
            <a:ext cx="3084096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monkey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(num + 1)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+ 1) * 2;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5742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猴子吃桃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F8134-B434-F3A2-9D29-48699851D445}"/>
              </a:ext>
            </a:extLst>
          </p:cNvPr>
          <p:cNvSpPr txBox="1"/>
          <p:nvPr/>
        </p:nvSpPr>
        <p:spPr>
          <a:xfrm>
            <a:off x="6802565" y="1662244"/>
            <a:ext cx="4744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</a:p>
          <a:p>
            <a:pPr algn="l"/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day10 : 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day09 : (1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y08 : (4 + 1) * 2;</a:t>
            </a:r>
          </a:p>
          <a:p>
            <a:pPr algn="l"/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: (10 + 1) * 2;</a:t>
            </a:r>
          </a:p>
          <a:p>
            <a:pPr algn="l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EA6B7C7-C414-6E33-34C2-1308CDC8F39E}"/>
              </a:ext>
            </a:extLst>
          </p:cNvPr>
          <p:cNvCxnSpPr/>
          <p:nvPr/>
        </p:nvCxnSpPr>
        <p:spPr>
          <a:xfrm>
            <a:off x="6292158" y="1738265"/>
            <a:ext cx="0" cy="462632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1014998-4D62-8358-548D-1C4144DF2687}"/>
              </a:ext>
            </a:extLst>
          </p:cNvPr>
          <p:cNvSpPr txBox="1"/>
          <p:nvPr/>
        </p:nvSpPr>
        <p:spPr>
          <a:xfrm>
            <a:off x="6802564" y="3924286"/>
            <a:ext cx="484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(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后一天桃子数量 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+ 1) * 2;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37000D-0993-3C8E-AE4B-63717A3E2BDF}"/>
              </a:ext>
            </a:extLst>
          </p:cNvPr>
          <p:cNvSpPr txBox="1"/>
          <p:nvPr/>
        </p:nvSpPr>
        <p:spPr>
          <a:xfrm>
            <a:off x="866117" y="1943988"/>
            <a:ext cx="5033726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monkey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998668-283D-81F7-CF9C-D7A226088496}"/>
              </a:ext>
            </a:extLst>
          </p:cNvPr>
          <p:cNvSpPr/>
          <p:nvPr/>
        </p:nvSpPr>
        <p:spPr>
          <a:xfrm>
            <a:off x="4163311" y="1943988"/>
            <a:ext cx="15568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 = 9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415C49-36A8-EC71-4F8F-DBBE18791032}"/>
              </a:ext>
            </a:extLst>
          </p:cNvPr>
          <p:cNvSpPr txBox="1"/>
          <p:nvPr/>
        </p:nvSpPr>
        <p:spPr>
          <a:xfrm>
            <a:off x="1422094" y="2728818"/>
            <a:ext cx="3076574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(day10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桃子数量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+ 1) * 2;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696046-55F7-F05C-2247-C5A6097268E6}"/>
              </a:ext>
            </a:extLst>
          </p:cNvPr>
          <p:cNvSpPr txBox="1"/>
          <p:nvPr/>
        </p:nvSpPr>
        <p:spPr>
          <a:xfrm>
            <a:off x="1422094" y="2728818"/>
            <a:ext cx="3084096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monkey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(num + 1)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+ 1) * 2;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B39617-5A03-F5CF-0155-34B05B6D0EEE}"/>
              </a:ext>
            </a:extLst>
          </p:cNvPr>
          <p:cNvSpPr txBox="1"/>
          <p:nvPr/>
        </p:nvSpPr>
        <p:spPr>
          <a:xfrm>
            <a:off x="866117" y="4200511"/>
            <a:ext cx="5033726" cy="156966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monkey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287D6C-5876-7AA2-CBDB-F3C2B73A23CB}"/>
              </a:ext>
            </a:extLst>
          </p:cNvPr>
          <p:cNvSpPr/>
          <p:nvPr/>
        </p:nvSpPr>
        <p:spPr>
          <a:xfrm>
            <a:off x="4163311" y="4200511"/>
            <a:ext cx="15568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 = 8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C8D4BD-8125-63BD-D2AC-ED4DFF981539}"/>
              </a:ext>
            </a:extLst>
          </p:cNvPr>
          <p:cNvSpPr txBox="1"/>
          <p:nvPr/>
        </p:nvSpPr>
        <p:spPr>
          <a:xfrm>
            <a:off x="1528902" y="5000729"/>
            <a:ext cx="3084096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</a:rPr>
              <a:t>monkey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JetBrains Mono"/>
              </a:rPr>
              <a:t>(num + 1)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+ 1) * 2;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0162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0031" y="1449593"/>
            <a:ext cx="5760538" cy="45110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递归 ：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方法直接或者间接调用本身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递归的思路：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将大问题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层层转化为一个与原问题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相似的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规模更小的问题来解决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递归的使用场景：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zh-CN" altLang="en-US" dirty="0"/>
              <a:t>常用于一些逻辑类似的业务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zh-CN" altLang="en-US" dirty="0"/>
              <a:t>铺垫 </a:t>
            </a:r>
            <a:r>
              <a:rPr lang="en-US" altLang="zh-CN" dirty="0"/>
              <a:t>: </a:t>
            </a:r>
            <a:r>
              <a:rPr lang="zh-CN" altLang="en-US" dirty="0"/>
              <a:t>后续 </a:t>
            </a:r>
            <a:r>
              <a:rPr lang="en-US" altLang="zh-CN" dirty="0"/>
              <a:t>IO </a:t>
            </a:r>
            <a:r>
              <a:rPr lang="zh-CN" altLang="en-US" dirty="0"/>
              <a:t>流阶段还会有其他案例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70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F734FC9-1D43-F280-B0D9-0050CA7D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递归介绍和使用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异常介绍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异常处理方式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自定义异常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异常介绍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4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7F8C6-D863-42FF-88DB-053F9C11CB91}"/>
              </a:ext>
            </a:extLst>
          </p:cNvPr>
          <p:cNvSpPr txBox="1"/>
          <p:nvPr/>
        </p:nvSpPr>
        <p:spPr>
          <a:xfrm>
            <a:off x="933944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异常介绍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617A1-B04C-4B79-A028-0AD84C8C8CC4}"/>
              </a:ext>
            </a:extLst>
          </p:cNvPr>
          <p:cNvSpPr txBox="1"/>
          <p:nvPr/>
        </p:nvSpPr>
        <p:spPr>
          <a:xfrm>
            <a:off x="933944" y="1805464"/>
            <a:ext cx="9984316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指的是程序在编译或执行过程中，出现的非正常的情况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ArrayIndexOutOfBoundsException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ClassCastException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NullPointerException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...</a:t>
            </a:r>
          </a:p>
          <a:p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语法错误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不是异常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递归介绍和使用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异常介绍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异常处理方式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自定义异常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7F8C6-D863-42FF-88DB-053F9C11CB91}"/>
              </a:ext>
            </a:extLst>
          </p:cNvPr>
          <p:cNvSpPr txBox="1"/>
          <p:nvPr/>
        </p:nvSpPr>
        <p:spPr>
          <a:xfrm>
            <a:off x="933944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异常学什么？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F7ACEB2-FF65-23D8-F9DA-AB8A53E9FCAD}"/>
              </a:ext>
            </a:extLst>
          </p:cNvPr>
          <p:cNvSpPr/>
          <p:nvPr/>
        </p:nvSpPr>
        <p:spPr>
          <a:xfrm>
            <a:off x="2949146" y="-1137612"/>
            <a:ext cx="3837686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能够看懂异常信息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B5CE02-B076-F6A1-80FF-E1DE63D56103}"/>
              </a:ext>
            </a:extLst>
          </p:cNvPr>
          <p:cNvSpPr/>
          <p:nvPr/>
        </p:nvSpPr>
        <p:spPr>
          <a:xfrm>
            <a:off x="5467634" y="7681432"/>
            <a:ext cx="3862068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掌握异常的两种处理方式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62F8A0-D1B0-CF19-6E39-00C096639DEB}"/>
              </a:ext>
            </a:extLst>
          </p:cNvPr>
          <p:cNvSpPr/>
          <p:nvPr/>
        </p:nvSpPr>
        <p:spPr>
          <a:xfrm>
            <a:off x="12923455" y="3153747"/>
            <a:ext cx="3862068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自定义异常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DEBAC8-857A-B3B8-91B5-A86939557B75}"/>
              </a:ext>
            </a:extLst>
          </p:cNvPr>
          <p:cNvSpPr/>
          <p:nvPr/>
        </p:nvSpPr>
        <p:spPr>
          <a:xfrm>
            <a:off x="-4341288" y="685944"/>
            <a:ext cx="3837686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了解异常体系结构和分类</a:t>
            </a:r>
          </a:p>
        </p:txBody>
      </p:sp>
    </p:spTree>
    <p:extLst>
      <p:ext uri="{BB962C8B-B14F-4D97-AF65-F5344CB8AC3E}">
        <p14:creationId xmlns:p14="http://schemas.microsoft.com/office/powerpoint/2010/main" val="20505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7F8C6-D863-42FF-88DB-053F9C11CB91}"/>
              </a:ext>
            </a:extLst>
          </p:cNvPr>
          <p:cNvSpPr txBox="1"/>
          <p:nvPr/>
        </p:nvSpPr>
        <p:spPr>
          <a:xfrm>
            <a:off x="933944" y="1054101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异常学什么？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E26D2F3-945E-5F54-A72B-1775CF15AC9C}"/>
              </a:ext>
            </a:extLst>
          </p:cNvPr>
          <p:cNvSpPr/>
          <p:nvPr/>
        </p:nvSpPr>
        <p:spPr>
          <a:xfrm>
            <a:off x="1018112" y="1854344"/>
            <a:ext cx="3837686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能够看懂异常信息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257152-0351-B556-96EF-132DDDE353F5}"/>
              </a:ext>
            </a:extLst>
          </p:cNvPr>
          <p:cNvSpPr/>
          <p:nvPr/>
        </p:nvSpPr>
        <p:spPr>
          <a:xfrm>
            <a:off x="1018112" y="3439632"/>
            <a:ext cx="3862068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掌握异常的两种处理方式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790A98-3CAC-2675-3372-814F0ADEDB54}"/>
              </a:ext>
            </a:extLst>
          </p:cNvPr>
          <p:cNvSpPr/>
          <p:nvPr/>
        </p:nvSpPr>
        <p:spPr>
          <a:xfrm>
            <a:off x="1018112" y="4232276"/>
            <a:ext cx="3862068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自定义异常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5829DC-F1AA-01F3-EA1B-54D620BB702A}"/>
              </a:ext>
            </a:extLst>
          </p:cNvPr>
          <p:cNvSpPr/>
          <p:nvPr/>
        </p:nvSpPr>
        <p:spPr>
          <a:xfrm>
            <a:off x="1018112" y="2646988"/>
            <a:ext cx="3837686" cy="55050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了解异常体系结构和分类</a:t>
            </a:r>
          </a:p>
        </p:txBody>
      </p:sp>
    </p:spTree>
    <p:extLst>
      <p:ext uri="{BB962C8B-B14F-4D97-AF65-F5344CB8AC3E}">
        <p14:creationId xmlns:p14="http://schemas.microsoft.com/office/powerpoint/2010/main" val="245618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0329ACC3-4D49-4136-BEC0-AB7BDA3F7C2E}"/>
              </a:ext>
            </a:extLst>
          </p:cNvPr>
          <p:cNvSpPr txBox="1"/>
          <p:nvPr/>
        </p:nvSpPr>
        <p:spPr>
          <a:xfrm>
            <a:off x="838201" y="1024949"/>
            <a:ext cx="47625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异常体系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040495B-C09B-48A3-8AA2-FC1FDC5B3C48}"/>
              </a:ext>
            </a:extLst>
          </p:cNvPr>
          <p:cNvSpPr txBox="1"/>
          <p:nvPr/>
        </p:nvSpPr>
        <p:spPr>
          <a:xfrm>
            <a:off x="957793" y="3872767"/>
            <a:ext cx="8961269" cy="132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严重级别问题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栈内存溢出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StackOverflowError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堆内存溢出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OutOfMemoryError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086F7F6-FA76-45E6-BAB5-19553FEDFA7B}"/>
              </a:ext>
            </a:extLst>
          </p:cNvPr>
          <p:cNvSpPr/>
          <p:nvPr/>
        </p:nvSpPr>
        <p:spPr>
          <a:xfrm>
            <a:off x="3742269" y="1480871"/>
            <a:ext cx="1504949" cy="410633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Throwable</a:t>
            </a:r>
            <a:endParaRPr lang="zh-CN" altLang="en-US" sz="16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73C1CCC-76B9-455D-A906-2AFDE3958948}"/>
              </a:ext>
            </a:extLst>
          </p:cNvPr>
          <p:cNvSpPr/>
          <p:nvPr/>
        </p:nvSpPr>
        <p:spPr>
          <a:xfrm>
            <a:off x="1153585" y="2463004"/>
            <a:ext cx="1507067" cy="410633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Error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197823F-D83F-42F9-AAFF-AC7DE324E499}"/>
              </a:ext>
            </a:extLst>
          </p:cNvPr>
          <p:cNvSpPr/>
          <p:nvPr/>
        </p:nvSpPr>
        <p:spPr>
          <a:xfrm>
            <a:off x="6045203" y="2463004"/>
            <a:ext cx="1504949" cy="410633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3C4C1EA-DDC2-4239-AB39-CE53601AC2C3}"/>
              </a:ext>
            </a:extLst>
          </p:cNvPr>
          <p:cNvSpPr/>
          <p:nvPr/>
        </p:nvSpPr>
        <p:spPr>
          <a:xfrm>
            <a:off x="4055536" y="3362587"/>
            <a:ext cx="2152224" cy="499533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RuntimeException</a:t>
            </a:r>
            <a:r>
              <a:rPr lang="zh-CN" altLang="en-US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及其子类</a:t>
            </a:r>
            <a:endParaRPr lang="en-US" altLang="zh-CN" sz="16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9B56C4A-F8D2-4682-8B31-32D0FA318056}"/>
              </a:ext>
            </a:extLst>
          </p:cNvPr>
          <p:cNvSpPr/>
          <p:nvPr/>
        </p:nvSpPr>
        <p:spPr>
          <a:xfrm>
            <a:off x="7531103" y="3345654"/>
            <a:ext cx="2598417" cy="516467"/>
          </a:xfrm>
          <a:prstGeom prst="round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</a:t>
            </a:r>
            <a:r>
              <a:rPr lang="en-US" altLang="zh-CN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RuntimeException</a:t>
            </a:r>
            <a:r>
              <a:rPr lang="zh-CN" altLang="en-US" sz="16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之外所有的异常</a:t>
            </a:r>
            <a:endParaRPr lang="en-US" altLang="zh-CN" sz="16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73A0E902-A8DD-49DB-BFED-075FB3FB0F8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5360460" y="1024728"/>
            <a:ext cx="571500" cy="2305051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C9FC1D02-558E-49ED-8488-BBEBD277E69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914652" y="883970"/>
            <a:ext cx="571500" cy="2586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8BE4C9B-2794-49DB-892C-B9C4105490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987" y="2102853"/>
            <a:ext cx="472017" cy="20326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89B2CF81-9E0F-4DAA-A508-B748FF608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720188" y="2285097"/>
            <a:ext cx="488950" cy="16660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A57265A-48DB-4ACD-8962-A372044D729E}"/>
              </a:ext>
            </a:extLst>
          </p:cNvPr>
          <p:cNvSpPr/>
          <p:nvPr/>
        </p:nvSpPr>
        <p:spPr>
          <a:xfrm>
            <a:off x="957794" y="5253068"/>
            <a:ext cx="11234206" cy="132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RuntimeException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及其子类：运行时异常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RuntimeException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之外所有的异常：编译时异常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C19D8DB0-7219-4615-8F87-6CA961E71ED6}"/>
              </a:ext>
            </a:extLst>
          </p:cNvPr>
          <p:cNvSpPr txBox="1"/>
          <p:nvPr/>
        </p:nvSpPr>
        <p:spPr>
          <a:xfrm>
            <a:off x="838201" y="1054101"/>
            <a:ext cx="3947583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编译时异常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239D8-2C21-53BE-9413-7D8D237258FD}"/>
              </a:ext>
            </a:extLst>
          </p:cNvPr>
          <p:cNvSpPr txBox="1"/>
          <p:nvPr/>
        </p:nvSpPr>
        <p:spPr>
          <a:xfrm>
            <a:off x="959499" y="1873587"/>
            <a:ext cx="6740434" cy="1015663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SimpleDateFormat sdf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SimpleDateFormat(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"yyyy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年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MM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 date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sdf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parse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哈基米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~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哈基米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~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哈基米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~"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3D42DA-0E04-5BB7-AC5D-E9BD139D20D3}"/>
              </a:ext>
            </a:extLst>
          </p:cNvPr>
          <p:cNvSpPr/>
          <p:nvPr/>
        </p:nvSpPr>
        <p:spPr>
          <a:xfrm>
            <a:off x="2015412" y="2276670"/>
            <a:ext cx="3051110" cy="21460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1CF421C0-297E-7D4F-FE78-3C269597814E}"/>
              </a:ext>
            </a:extLst>
          </p:cNvPr>
          <p:cNvSpPr/>
          <p:nvPr/>
        </p:nvSpPr>
        <p:spPr>
          <a:xfrm rot="2651319">
            <a:off x="964190" y="3706344"/>
            <a:ext cx="15924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C5087-9630-237C-218B-02B6D9491A6E}"/>
              </a:ext>
            </a:extLst>
          </p:cNvPr>
          <p:cNvSpPr/>
          <p:nvPr/>
        </p:nvSpPr>
        <p:spPr>
          <a:xfrm>
            <a:off x="1059429" y="3429000"/>
            <a:ext cx="4482955" cy="124563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A4DCB3-C049-7083-9F8F-3D8DEA33C23F}"/>
              </a:ext>
            </a:extLst>
          </p:cNvPr>
          <p:cNvSpPr/>
          <p:nvPr/>
        </p:nvSpPr>
        <p:spPr>
          <a:xfrm>
            <a:off x="959501" y="3501470"/>
            <a:ext cx="766662" cy="2444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8B492E-83CC-2A3C-D696-214036269497}"/>
              </a:ext>
            </a:extLst>
          </p:cNvPr>
          <p:cNvSpPr txBox="1"/>
          <p:nvPr/>
        </p:nvSpPr>
        <p:spPr>
          <a:xfrm>
            <a:off x="1228058" y="3859017"/>
            <a:ext cx="5174993" cy="7040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编译阶段就出现的错误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主要起到提醒作用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0BEE92BE-77D9-30EA-E43B-2261DB8F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418" y="3239761"/>
            <a:ext cx="1568515" cy="22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C19D8DB0-7219-4615-8F87-6CA961E71ED6}"/>
              </a:ext>
            </a:extLst>
          </p:cNvPr>
          <p:cNvSpPr txBox="1"/>
          <p:nvPr/>
        </p:nvSpPr>
        <p:spPr>
          <a:xfrm>
            <a:off x="838201" y="1054101"/>
            <a:ext cx="3947583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运行时异常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665692-3B9E-9E71-9AA4-F1BE24C13032}"/>
              </a:ext>
            </a:extLst>
          </p:cNvPr>
          <p:cNvSpPr txBox="1"/>
          <p:nvPr/>
        </p:nvSpPr>
        <p:spPr>
          <a:xfrm>
            <a:off x="838201" y="1775728"/>
            <a:ext cx="623824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数组索引越界异常: ArrayIndexOutOfBoundsException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1B5A9B-F75D-FDB8-642D-BF10D9CDF64E}"/>
              </a:ext>
            </a:extLst>
          </p:cNvPr>
          <p:cNvSpPr txBox="1"/>
          <p:nvPr/>
        </p:nvSpPr>
        <p:spPr>
          <a:xfrm>
            <a:off x="838201" y="2208101"/>
            <a:ext cx="3947583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空指针异常 : NullPointerException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804659-14D6-F0B5-1220-A8943711D24D}"/>
              </a:ext>
            </a:extLst>
          </p:cNvPr>
          <p:cNvSpPr txBox="1"/>
          <p:nvPr/>
        </p:nvSpPr>
        <p:spPr>
          <a:xfrm>
            <a:off x="838201" y="3072847"/>
            <a:ext cx="623824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类型转换异常：ClassCastException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E362A9-FE24-4CBF-6B01-41701BAC2944}"/>
              </a:ext>
            </a:extLst>
          </p:cNvPr>
          <p:cNvSpPr txBox="1"/>
          <p:nvPr/>
        </p:nvSpPr>
        <p:spPr>
          <a:xfrm>
            <a:off x="838201" y="2640474"/>
            <a:ext cx="623824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数学操作异常：ArithmeticException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CF1434-B777-05C7-D872-A605D3EA45D4}"/>
              </a:ext>
            </a:extLst>
          </p:cNvPr>
          <p:cNvSpPr txBox="1"/>
          <p:nvPr/>
        </p:nvSpPr>
        <p:spPr>
          <a:xfrm>
            <a:off x="838201" y="3505218"/>
            <a:ext cx="6238240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40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数字转换异常： NumberFormatException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三角形 9">
            <a:extLst>
              <a:ext uri="{FF2B5EF4-FFF2-40B4-BE49-F238E27FC236}">
                <a16:creationId xmlns:a16="http://schemas.microsoft.com/office/drawing/2014/main" id="{C3CF1AEE-F696-717F-FB10-444B5B159461}"/>
              </a:ext>
            </a:extLst>
          </p:cNvPr>
          <p:cNvSpPr/>
          <p:nvPr/>
        </p:nvSpPr>
        <p:spPr>
          <a:xfrm rot="2651319">
            <a:off x="842892" y="4692461"/>
            <a:ext cx="15924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A81368-0602-D69F-492D-61D7472330FA}"/>
              </a:ext>
            </a:extLst>
          </p:cNvPr>
          <p:cNvSpPr/>
          <p:nvPr/>
        </p:nvSpPr>
        <p:spPr>
          <a:xfrm>
            <a:off x="938131" y="4415117"/>
            <a:ext cx="4951681" cy="124563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E7CDDC-DE1E-9A74-13C2-DA0A178CC454}"/>
              </a:ext>
            </a:extLst>
          </p:cNvPr>
          <p:cNvSpPr/>
          <p:nvPr/>
        </p:nvSpPr>
        <p:spPr>
          <a:xfrm>
            <a:off x="838203" y="4487587"/>
            <a:ext cx="766662" cy="24440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2F7A96A-2279-AE16-7228-EAD080750BAE}"/>
              </a:ext>
            </a:extLst>
          </p:cNvPr>
          <p:cNvSpPr txBox="1"/>
          <p:nvPr/>
        </p:nvSpPr>
        <p:spPr>
          <a:xfrm>
            <a:off x="1106760" y="4815017"/>
            <a:ext cx="5174993" cy="7040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编译阶段没有错误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 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</a:t>
            </a: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会出现的错误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这种错误通常都是程序员代码不严谨所造成的</a:t>
            </a:r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FF1419AD-7865-47A6-984B-20F952B00058}"/>
              </a:ext>
            </a:extLst>
          </p:cNvPr>
          <p:cNvSpPr txBox="1"/>
          <p:nvPr/>
        </p:nvSpPr>
        <p:spPr>
          <a:xfrm>
            <a:off x="4538553" y="1098961"/>
            <a:ext cx="8067590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异常是什么？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异常是代码在编译或者执行的过程中可能出现的错误。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异常的体系结构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Throwable 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Error 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严重级别问题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通常跟系统有关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Exception 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程序常见的错误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的分类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编译时异常、运行时异常。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编译时异常：没有继承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RuntimeExcpetion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的异常，编译阶段就会出错。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运行时异常：继承自 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RuntimeException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异常或其子类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                         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编译阶段不报错，运行可能报错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6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F734FC9-1D43-F280-B0D9-0050CA7D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递归介绍和使用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异常介绍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异常处理方式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自定义异常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异常的处理方式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6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90420-B35B-4652-BAA0-75C8E282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" y="1650208"/>
            <a:ext cx="10200640" cy="2489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会在出现异常的代码那里自动的创建一个异常对象：ArithmeticException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异常会从方法中出现的点这里抛出给调用者，调用者最终抛出给JVM虚拟机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虚拟机接收到异常对象后，先在控制台直接输出异常信息数据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终止 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程序的运行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后续代码没有机会执行了，因为程序已经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噶了</a:t>
            </a:r>
            <a:endParaRPr kumimoji="0" lang="zh-CN" altLang="zh-CN" sz="2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3E9D0-0967-2C54-C67E-1B301CABD095}"/>
              </a:ext>
            </a:extLst>
          </p:cNvPr>
          <p:cNvSpPr txBox="1"/>
          <p:nvPr/>
        </p:nvSpPr>
        <p:spPr>
          <a:xfrm>
            <a:off x="833120" y="112764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异常的默认处理流程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Box 10">
            <a:extLst>
              <a:ext uri="{FF2B5EF4-FFF2-40B4-BE49-F238E27FC236}">
                <a16:creationId xmlns:a16="http://schemas.microsoft.com/office/drawing/2014/main" id="{3D44231D-02F5-4C2A-89B2-848C0CB6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20" y="3028142"/>
            <a:ext cx="4320897" cy="18994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en-US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可能会出现异常的代码</a:t>
            </a:r>
            <a:endParaRPr lang="en-US" altLang="zh-CN" sz="1600" i="1" dirty="0">
              <a:solidFill>
                <a:srgbClr val="8C8C8C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(异常类型1 变量)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处理异常的方案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74EC8-CDCB-4974-9157-E30B85255731}"/>
              </a:ext>
            </a:extLst>
          </p:cNvPr>
          <p:cNvSpPr txBox="1"/>
          <p:nvPr/>
        </p:nvSpPr>
        <p:spPr>
          <a:xfrm>
            <a:off x="838201" y="2484116"/>
            <a:ext cx="91059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9F1C01E8-DD02-45A5-855A-3FCB58FC107A}"/>
              </a:ext>
            </a:extLst>
          </p:cNvPr>
          <p:cNvSpPr txBox="1"/>
          <p:nvPr/>
        </p:nvSpPr>
        <p:spPr>
          <a:xfrm>
            <a:off x="838201" y="993521"/>
            <a:ext cx="8843433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异常处理方式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try...catch...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BA8C8B-26EA-46C2-B623-F53039A5E515}"/>
              </a:ext>
            </a:extLst>
          </p:cNvPr>
          <p:cNvSpPr txBox="1"/>
          <p:nvPr/>
        </p:nvSpPr>
        <p:spPr>
          <a:xfrm>
            <a:off x="838201" y="1588885"/>
            <a:ext cx="9606279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能够将抛出的异常对象捕获，然后执行异常的处理方案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好处：程序可以继续往下执行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3D95982-09DB-0E4B-3773-CE96DC9C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718" y="3028142"/>
            <a:ext cx="4320897" cy="26380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en-US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可能会出现异常的代码</a:t>
            </a:r>
            <a:endParaRPr lang="en-US" altLang="zh-CN" sz="1600" i="1" dirty="0">
              <a:solidFill>
                <a:srgbClr val="8C8C8C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(异常类型1 变量)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处理异常的方案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catch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(异常类型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变量)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处理异常的方案</a:t>
            </a:r>
            <a:b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92100C-AED1-7121-3CEE-E7F05C72E21D}"/>
              </a:ext>
            </a:extLst>
          </p:cNvPr>
          <p:cNvSpPr txBox="1"/>
          <p:nvPr/>
        </p:nvSpPr>
        <p:spPr>
          <a:xfrm>
            <a:off x="838201" y="5864479"/>
            <a:ext cx="908453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注意</a:t>
            </a:r>
            <a:r>
              <a:rPr lang="en-US" altLang="zh-CN" sz="32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: </a:t>
            </a:r>
            <a:r>
              <a:rPr lang="zh-CN" altLang="en-US" sz="32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如果使用多个</a:t>
            </a:r>
            <a:r>
              <a:rPr lang="en-US" altLang="zh-CN" sz="32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catch, </a:t>
            </a:r>
            <a:r>
              <a:rPr lang="zh-CN" altLang="en-US" sz="3200" dirty="0">
                <a:solidFill>
                  <a:srgbClr val="C00000"/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最大的异常需要放在最后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  <p:bldP spid="11" grpId="0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递归介绍和使用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C2271C49-31D7-4E08-B00B-1AF7E570A7D9}"/>
              </a:ext>
            </a:extLst>
          </p:cNvPr>
          <p:cNvSpPr txBox="1"/>
          <p:nvPr/>
        </p:nvSpPr>
        <p:spPr>
          <a:xfrm>
            <a:off x="838201" y="1581668"/>
            <a:ext cx="9606279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：用在方法上，作用是声明，声明这个方法中有可能会出现异常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F7B392-A616-4D5C-977B-57CEFC5C6874}"/>
              </a:ext>
            </a:extLst>
          </p:cNvPr>
          <p:cNvSpPr txBox="1"/>
          <p:nvPr/>
        </p:nvSpPr>
        <p:spPr>
          <a:xfrm>
            <a:off x="838201" y="2289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6880B8-B935-4190-94FE-C7A8D1E88E56}"/>
              </a:ext>
            </a:extLst>
          </p:cNvPr>
          <p:cNvSpPr txBox="1"/>
          <p:nvPr/>
        </p:nvSpPr>
        <p:spPr>
          <a:xfrm>
            <a:off x="933995" y="2871975"/>
            <a:ext cx="8166462" cy="87883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method()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异常1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，异常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0BD8076-1DB8-495C-935A-DAA8BFD456C8}"/>
              </a:ext>
            </a:extLst>
          </p:cNvPr>
          <p:cNvSpPr txBox="1"/>
          <p:nvPr/>
        </p:nvSpPr>
        <p:spPr>
          <a:xfrm>
            <a:off x="838201" y="993521"/>
            <a:ext cx="8843433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异常处理方式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throws 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抛出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6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FF1419AD-7865-47A6-984B-20F952B00058}"/>
              </a:ext>
            </a:extLst>
          </p:cNvPr>
          <p:cNvSpPr txBox="1"/>
          <p:nvPr/>
        </p:nvSpPr>
        <p:spPr>
          <a:xfrm>
            <a:off x="4941636" y="2040109"/>
            <a:ext cx="8067590" cy="379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异常的两种处理方式是？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try…catch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捕获异常 ：出现问题，程序可以继续执行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throws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抛出异常 ：出现问题，程序会在错误点停止，不会继续执行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两种处理方式该怎么选？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思路：看这个问题是否需要暴露出来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需要：抛出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不需要：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try…catch</a:t>
            </a:r>
          </a:p>
        </p:txBody>
      </p:sp>
    </p:spTree>
    <p:extLst>
      <p:ext uri="{BB962C8B-B14F-4D97-AF65-F5344CB8AC3E}">
        <p14:creationId xmlns:p14="http://schemas.microsoft.com/office/powerpoint/2010/main" val="1348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FF1419AD-7865-47A6-984B-20F952B00058}"/>
              </a:ext>
            </a:extLst>
          </p:cNvPr>
          <p:cNvSpPr txBox="1"/>
          <p:nvPr/>
        </p:nvSpPr>
        <p:spPr>
          <a:xfrm>
            <a:off x="4941636" y="2040109"/>
            <a:ext cx="8067590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的区别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throw 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用在方法中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后面跟的是异常对象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其作用是抛出异常对象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throws  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用在方法名后面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起到声明作用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          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声明此方法中存在异常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调用者需要进行处理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细节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</a:t>
            </a:r>
          </a:p>
          <a:p>
            <a:pPr lvl="2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抛出的异常对象如果是编译时异常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如果是运行时异常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则不需要写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 </a:t>
            </a:r>
          </a:p>
        </p:txBody>
      </p:sp>
    </p:spTree>
    <p:extLst>
      <p:ext uri="{BB962C8B-B14F-4D97-AF65-F5344CB8AC3E}">
        <p14:creationId xmlns:p14="http://schemas.microsoft.com/office/powerpoint/2010/main" val="34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99529F-659D-2B97-470B-5A0B26C5E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键盘录入学生信息，封装为 </a:t>
            </a:r>
            <a:r>
              <a:rPr lang="en-US" altLang="zh-CN" dirty="0"/>
              <a:t>Student </a:t>
            </a:r>
            <a:r>
              <a:rPr lang="zh-CN" altLang="en-US" dirty="0"/>
              <a:t>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53CCC-34A0-130C-46AC-F4EB62D1BF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需求：键盘录入学生的姓名和年龄，要保证年龄的正确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3EB4A1-D348-F809-C6BE-6504E21A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57" y="2471506"/>
            <a:ext cx="4027763" cy="35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6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F734FC9-1D43-F280-B0D9-0050CA7D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4780" y="846876"/>
            <a:ext cx="5973761" cy="425640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递归介绍和使用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异常介绍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异常处理方式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</a:rPr>
              <a:t>自定义异常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9CD25D-31F0-2C68-EE2D-EDADBFD5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1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自定义异常</a:t>
            </a:r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EFD-D160-9123-37BA-D2944EF0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C7CF41E-987D-4995-8063-D00616F47798}"/>
              </a:ext>
            </a:extLst>
          </p:cNvPr>
          <p:cNvSpPr txBox="1"/>
          <p:nvPr/>
        </p:nvSpPr>
        <p:spPr>
          <a:xfrm>
            <a:off x="838201" y="1054101"/>
            <a:ext cx="1084072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自定义异常的必要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？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596386-1539-4162-9B6E-12C5F4E3677B}"/>
              </a:ext>
            </a:extLst>
          </p:cNvPr>
          <p:cNvSpPr txBox="1"/>
          <p:nvPr/>
        </p:nvSpPr>
        <p:spPr>
          <a:xfrm>
            <a:off x="838201" y="1626950"/>
            <a:ext cx="8199120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无法为这个世界上全部的问题提供异常类。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如果企业想通过异常的方式来管理自己的某个业务问题，就需要自定义异常类了。</a:t>
            </a:r>
          </a:p>
        </p:txBody>
      </p:sp>
    </p:spTree>
    <p:extLst>
      <p:ext uri="{BB962C8B-B14F-4D97-AF65-F5344CB8AC3E}">
        <p14:creationId xmlns:p14="http://schemas.microsoft.com/office/powerpoint/2010/main" val="3973125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2570651-5DED-46A5-9FDA-5211CF2453C1}"/>
              </a:ext>
            </a:extLst>
          </p:cNvPr>
          <p:cNvSpPr txBox="1"/>
          <p:nvPr/>
        </p:nvSpPr>
        <p:spPr>
          <a:xfrm>
            <a:off x="1116875" y="1784413"/>
            <a:ext cx="6477484" cy="311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en-US" sz="16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、自定义编译时异常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定义一个异常类继承Exception.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重写构造器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、自定义运行时异常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定义一个异常类继承RuntimeException.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重写构造器。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902396-1194-1B6C-66B1-9F4F2BC489DB}"/>
              </a:ext>
            </a:extLst>
          </p:cNvPr>
          <p:cNvSpPr txBox="1"/>
          <p:nvPr/>
        </p:nvSpPr>
        <p:spPr>
          <a:xfrm>
            <a:off x="838201" y="1054101"/>
            <a:ext cx="1084072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自定义异常的分类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50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902396-1194-1B6C-66B1-9F4F2BC489DB}"/>
              </a:ext>
            </a:extLst>
          </p:cNvPr>
          <p:cNvSpPr txBox="1"/>
          <p:nvPr/>
        </p:nvSpPr>
        <p:spPr>
          <a:xfrm>
            <a:off x="838201" y="1054101"/>
            <a:ext cx="1084072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异常的细节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F75F65-C30F-A4DC-485E-9503C49A031C}"/>
              </a:ext>
            </a:extLst>
          </p:cNvPr>
          <p:cNvSpPr txBox="1"/>
          <p:nvPr/>
        </p:nvSpPr>
        <p:spPr>
          <a:xfrm>
            <a:off x="838199" y="1809433"/>
            <a:ext cx="9855925" cy="51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Throwable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的常用方法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C5E5EA-85DF-4720-A59F-17DDF9576733}"/>
              </a:ext>
            </a:extLst>
          </p:cNvPr>
          <p:cNvSpPr txBox="1"/>
          <p:nvPr/>
        </p:nvSpPr>
        <p:spPr>
          <a:xfrm>
            <a:off x="838198" y="4259730"/>
            <a:ext cx="9855925" cy="51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子类重写父类方法时，不能抛出父类没有的异常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或者比父类更大的异常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B60A2FB-F20F-B8CC-BE0A-E341B762B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7261"/>
              </p:ext>
            </p:extLst>
          </p:nvPr>
        </p:nvGraphicFramePr>
        <p:xfrm>
          <a:off x="1342053" y="2604140"/>
          <a:ext cx="8128000" cy="13895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87270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1763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0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getMessage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获取异常的错误原因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</a:t>
                      </a:r>
                      <a:r>
                        <a:rPr lang="en-US" altLang="zh-CN" sz="1800" dirty="0" err="1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printStackTrace</a:t>
                      </a:r>
                      <a:r>
                        <a:rPr lang="en-US" altLang="zh-CN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展示完整的异常错误信息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30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813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153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能够独立完成课上递归案例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能够阐述出异常的体系结构和分类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能够运用异常的两种处理方式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能够使用自定义异常解决问题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90CFB-5013-47B8-BF42-0596C1816431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递归介绍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3704C-916A-4C21-80B9-4B5E027AFC6E}"/>
              </a:ext>
            </a:extLst>
          </p:cNvPr>
          <p:cNvSpPr txBox="1"/>
          <p:nvPr/>
        </p:nvSpPr>
        <p:spPr>
          <a:xfrm>
            <a:off x="877752" y="1671792"/>
            <a:ext cx="663339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方法直接或者间接调用本身</a:t>
            </a:r>
            <a:endParaRPr lang="zh-CN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679785-4259-C59E-4E49-27BCC8D45664}"/>
              </a:ext>
            </a:extLst>
          </p:cNvPr>
          <p:cNvSpPr txBox="1"/>
          <p:nvPr/>
        </p:nvSpPr>
        <p:spPr>
          <a:xfrm>
            <a:off x="877752" y="4007752"/>
            <a:ext cx="663339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一些算法题的实现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都需要使用递归</a:t>
            </a:r>
            <a:endParaRPr lang="zh-CN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35CE16CE-D876-0E88-5755-38C9E8545107}"/>
              </a:ext>
            </a:extLst>
          </p:cNvPr>
          <p:cNvSpPr/>
          <p:nvPr/>
        </p:nvSpPr>
        <p:spPr>
          <a:xfrm rot="2651319">
            <a:off x="884367" y="286956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B0E581C-0463-7AE1-FDFA-823019115F16}"/>
              </a:ext>
            </a:extLst>
          </p:cNvPr>
          <p:cNvSpPr txBox="1"/>
          <p:nvPr/>
        </p:nvSpPr>
        <p:spPr>
          <a:xfrm>
            <a:off x="1222156" y="3010622"/>
            <a:ext cx="6767513" cy="38529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递归如果没有控制好终止，会出现递归死循环，导致栈内存溢出现象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0E21D9-723E-04A9-1250-C282E68DA7A3}"/>
              </a:ext>
            </a:extLst>
          </p:cNvPr>
          <p:cNvSpPr/>
          <p:nvPr/>
        </p:nvSpPr>
        <p:spPr>
          <a:xfrm>
            <a:off x="977681" y="2512978"/>
            <a:ext cx="8682367" cy="110055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A733E1-EFD0-823F-D2AA-9C82439FBD2A}"/>
              </a:ext>
            </a:extLst>
          </p:cNvPr>
          <p:cNvSpPr/>
          <p:nvPr/>
        </p:nvSpPr>
        <p:spPr>
          <a:xfrm>
            <a:off x="877753" y="258544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70BF4-7788-3372-5E34-4C90E1B5B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371600"/>
            <a:ext cx="5994262" cy="4673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 </a:t>
            </a:r>
            <a:r>
              <a:rPr lang="en-US" altLang="zh-CN" dirty="0"/>
              <a:t>:  </a:t>
            </a:r>
            <a:r>
              <a:rPr lang="zh-CN" altLang="en-US" dirty="0"/>
              <a:t>编写一个学生类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属性为 </a:t>
            </a:r>
            <a:r>
              <a:rPr lang="en-US" altLang="zh-CN" dirty="0"/>
              <a:t>:  </a:t>
            </a:r>
            <a:r>
              <a:rPr lang="zh-CN" altLang="en-US" dirty="0"/>
              <a:t>姓名</a:t>
            </a:r>
            <a:r>
              <a:rPr lang="en-US" altLang="zh-CN" dirty="0"/>
              <a:t>,  </a:t>
            </a:r>
            <a:r>
              <a:rPr lang="zh-CN" altLang="en-US" dirty="0"/>
              <a:t>年龄</a:t>
            </a:r>
            <a:r>
              <a:rPr lang="en-US" altLang="zh-CN" dirty="0"/>
              <a:t>,  </a:t>
            </a:r>
            <a:r>
              <a:rPr lang="zh-CN" altLang="en-US" dirty="0"/>
              <a:t>数学成绩</a:t>
            </a:r>
            <a:r>
              <a:rPr lang="en-US" altLang="zh-CN" dirty="0"/>
              <a:t>,  </a:t>
            </a:r>
            <a:r>
              <a:rPr lang="zh-CN" altLang="en-US" dirty="0"/>
              <a:t>语文成绩</a:t>
            </a:r>
            <a:r>
              <a:rPr lang="en-US" altLang="zh-CN" dirty="0"/>
              <a:t>,  </a:t>
            </a:r>
            <a:r>
              <a:rPr lang="zh-CN" altLang="en-US" dirty="0"/>
              <a:t>英语成绩</a:t>
            </a:r>
          </a:p>
          <a:p>
            <a:r>
              <a:rPr lang="zh-CN" altLang="en-US" dirty="0"/>
              <a:t>成绩不能为为负数</a:t>
            </a:r>
            <a:r>
              <a:rPr lang="en-US" altLang="zh-CN" dirty="0"/>
              <a:t>, </a:t>
            </a:r>
            <a:r>
              <a:rPr lang="zh-CN" altLang="en-US" dirty="0"/>
              <a:t>不能大于</a:t>
            </a:r>
            <a:r>
              <a:rPr lang="en-US" altLang="zh-CN" dirty="0"/>
              <a:t>100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年龄应控制在 </a:t>
            </a:r>
            <a:r>
              <a:rPr lang="en-US" altLang="zh-CN" dirty="0"/>
              <a:t>0 ~ 120 </a:t>
            </a:r>
            <a:r>
              <a:rPr lang="zh-CN" altLang="en-US" dirty="0"/>
              <a:t>之间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3</a:t>
            </a:r>
            <a:r>
              <a:rPr lang="zh-CN" altLang="en-US" dirty="0"/>
              <a:t>个学生对象</a:t>
            </a:r>
            <a:r>
              <a:rPr lang="en-US" altLang="zh-CN" dirty="0"/>
              <a:t>, </a:t>
            </a:r>
            <a:r>
              <a:rPr lang="zh-CN" altLang="en-US" dirty="0"/>
              <a:t>并打印学生信息 </a:t>
            </a:r>
            <a:r>
              <a:rPr lang="en-US" altLang="zh-CN" dirty="0"/>
              <a:t>(</a:t>
            </a:r>
            <a:r>
              <a:rPr lang="zh-CN" altLang="en-US" dirty="0"/>
              <a:t>学生的信息</a:t>
            </a:r>
            <a:r>
              <a:rPr lang="en-US" altLang="zh-CN" dirty="0"/>
              <a:t>, </a:t>
            </a:r>
            <a:r>
              <a:rPr lang="zh-CN" altLang="en-US" dirty="0"/>
              <a:t>都来自于键盘录入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如果出现异常</a:t>
            </a:r>
            <a:r>
              <a:rPr lang="en-US" altLang="zh-CN" dirty="0"/>
              <a:t>, </a:t>
            </a:r>
            <a:r>
              <a:rPr lang="zh-CN" altLang="en-US" dirty="0"/>
              <a:t>给出提示</a:t>
            </a:r>
            <a:r>
              <a:rPr lang="en-US" altLang="zh-CN" dirty="0"/>
              <a:t>, </a:t>
            </a:r>
            <a:r>
              <a:rPr lang="zh-CN" altLang="en-US" dirty="0"/>
              <a:t>并继续输入</a:t>
            </a:r>
          </a:p>
          <a:p>
            <a:r>
              <a:rPr lang="zh-CN" altLang="en-US" dirty="0"/>
              <a:t>请结合自定义异常</a:t>
            </a:r>
            <a:r>
              <a:rPr lang="en-US" altLang="zh-CN" dirty="0"/>
              <a:t>,  </a:t>
            </a:r>
            <a:r>
              <a:rPr lang="zh-CN" altLang="en-US" dirty="0"/>
              <a:t>思考这道题的解法</a:t>
            </a:r>
          </a:p>
        </p:txBody>
      </p:sp>
    </p:spTree>
    <p:extLst>
      <p:ext uri="{BB962C8B-B14F-4D97-AF65-F5344CB8AC3E}">
        <p14:creationId xmlns:p14="http://schemas.microsoft.com/office/powerpoint/2010/main" val="3028561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76506FB-65E9-1920-C2FB-7474CD993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使用递归求</a:t>
            </a:r>
            <a:r>
              <a:rPr lang="en-US" altLang="zh-CN" dirty="0"/>
              <a:t>5</a:t>
            </a:r>
            <a:r>
              <a:rPr lang="zh-CN" altLang="en-US" dirty="0"/>
              <a:t>的阶乘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C12D3F-576B-2AAA-C9F1-48D4AF90E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的阶乘（</a:t>
            </a:r>
            <a:r>
              <a:rPr lang="en-US" altLang="zh-CN" dirty="0"/>
              <a:t>5!</a:t>
            </a:r>
            <a:r>
              <a:rPr lang="zh-CN" altLang="en-US" dirty="0"/>
              <a:t>）</a:t>
            </a:r>
            <a:r>
              <a:rPr lang="en-US" altLang="zh-CN" dirty="0"/>
              <a:t>:  5 * 4 * 3 * 2 * 1 </a:t>
            </a:r>
          </a:p>
          <a:p>
            <a:r>
              <a:rPr lang="en-US" altLang="zh-CN" dirty="0"/>
              <a:t>10</a:t>
            </a:r>
            <a:r>
              <a:rPr lang="zh-CN" altLang="en-US" dirty="0"/>
              <a:t>的阶乘（</a:t>
            </a:r>
            <a:r>
              <a:rPr lang="en-US" altLang="zh-CN" dirty="0"/>
              <a:t>10!</a:t>
            </a:r>
            <a:r>
              <a:rPr lang="zh-CN" altLang="en-US" dirty="0"/>
              <a:t>）：</a:t>
            </a:r>
            <a:r>
              <a:rPr lang="en-US" altLang="zh-CN" dirty="0"/>
              <a:t>10 * 9 * 8 * 7 * 6 * 5 * 4 * 3 * 2 * 1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76506FB-65E9-1920-C2FB-7474CD993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使用递归求</a:t>
            </a:r>
            <a:r>
              <a:rPr lang="en-US" altLang="zh-CN" dirty="0"/>
              <a:t>5</a:t>
            </a:r>
            <a:r>
              <a:rPr lang="zh-CN" altLang="en-US" dirty="0"/>
              <a:t>的阶乘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C12D3F-576B-2AAA-C9F1-48D4AF90E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517190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的阶乘（</a:t>
            </a:r>
            <a:r>
              <a:rPr lang="en-US" altLang="zh-CN" dirty="0"/>
              <a:t>5!</a:t>
            </a:r>
            <a:r>
              <a:rPr lang="zh-CN" altLang="en-US" dirty="0"/>
              <a:t>）</a:t>
            </a:r>
            <a:r>
              <a:rPr lang="en-US" altLang="zh-CN" dirty="0"/>
              <a:t>:  5 * 4 * 3 * 2 * 1 </a:t>
            </a:r>
          </a:p>
          <a:p>
            <a:endParaRPr lang="zh-CN" altLang="en-US" dirty="0"/>
          </a:p>
        </p:txBody>
      </p:sp>
      <p:sp>
        <p:nvSpPr>
          <p:cNvPr id="2" name="文本占位符 10">
            <a:extLst>
              <a:ext uri="{FF2B5EF4-FFF2-40B4-BE49-F238E27FC236}">
                <a16:creationId xmlns:a16="http://schemas.microsoft.com/office/drawing/2014/main" id="{BDE72447-379A-A82B-767B-FBF46358302E}"/>
              </a:ext>
            </a:extLst>
          </p:cNvPr>
          <p:cNvSpPr txBox="1">
            <a:spLocks/>
          </p:cNvSpPr>
          <p:nvPr/>
        </p:nvSpPr>
        <p:spPr>
          <a:xfrm>
            <a:off x="4440709" y="2502878"/>
            <a:ext cx="9214230" cy="38888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5!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5 * 4!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4!  :  4 * 3!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3!  :  3 * 2!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2!  :  2 * 1!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1!  :  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D7CBEEA5-CB5E-E4DD-180F-B57D434FC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马兆海鸥是什么意思？ 马兆海鸥梗意思介绍|马兆|海鸥-知识百科-川北在线">
            <a:extLst>
              <a:ext uri="{FF2B5EF4-FFF2-40B4-BE49-F238E27FC236}">
                <a16:creationId xmlns:a16="http://schemas.microsoft.com/office/drawing/2014/main" id="{B15AB828-5875-90A2-836B-CD15F3FE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0" y="3911569"/>
            <a:ext cx="2206215" cy="217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31E7264-DCBA-4BE2-64AC-9EC41B1B0009}"/>
              </a:ext>
            </a:extLst>
          </p:cNvPr>
          <p:cNvSpPr txBox="1"/>
          <p:nvPr/>
        </p:nvSpPr>
        <p:spPr>
          <a:xfrm>
            <a:off x="334977" y="936010"/>
            <a:ext cx="4581053" cy="2492990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RecursionDemo1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result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result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4B621A-3263-70D3-F56F-2F4876931EBD}"/>
              </a:ext>
            </a:extLst>
          </p:cNvPr>
          <p:cNvGrpSpPr>
            <a:grpSpLocks/>
          </p:cNvGrpSpPr>
          <p:nvPr/>
        </p:nvGrpSpPr>
        <p:grpSpPr bwMode="auto">
          <a:xfrm>
            <a:off x="5060749" y="936010"/>
            <a:ext cx="7251828" cy="5685577"/>
            <a:chOff x="4448249" y="1291751"/>
            <a:chExt cx="1816985" cy="3658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60A5E7-FA49-D766-2B91-021280306B0B}"/>
                </a:ext>
              </a:extLst>
            </p:cNvPr>
            <p:cNvSpPr/>
            <p:nvPr/>
          </p:nvSpPr>
          <p:spPr bwMode="auto">
            <a:xfrm>
              <a:off x="4455142" y="1347669"/>
              <a:ext cx="1745244" cy="3600177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628F5599-DD25-2D4C-FC91-51312260B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610" y="1291751"/>
              <a:ext cx="330624" cy="22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栈内存</a:t>
              </a:r>
              <a:endParaRPr lang="en-US" altLang="zh-CN" sz="1200" b="1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7EDF27-32FD-FE39-E254-844BAE504D3C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A023D61-1D54-8B31-A497-AEE40F6D98D5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56B4414-CB59-7825-4FC6-CF4146665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5142" y="4944670"/>
              <a:ext cx="1740480" cy="56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3FDEA7D7-898B-5C3C-1978-85D77BA50EEC}"/>
              </a:ext>
            </a:extLst>
          </p:cNvPr>
          <p:cNvSpPr txBox="1"/>
          <p:nvPr/>
        </p:nvSpPr>
        <p:spPr>
          <a:xfrm>
            <a:off x="5195525" y="5506490"/>
            <a:ext cx="2527967" cy="830997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</a:p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result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rgbClr val="0033B3"/>
              </a:solidFill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D091BF-D6F6-0A97-015D-BA0DCC65D530}"/>
              </a:ext>
            </a:extLst>
          </p:cNvPr>
          <p:cNvSpPr txBox="1"/>
          <p:nvPr/>
        </p:nvSpPr>
        <p:spPr>
          <a:xfrm>
            <a:off x="5195525" y="4669797"/>
            <a:ext cx="3133663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jc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num)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342819A-E600-544E-C77E-2A577EB9F259}"/>
              </a:ext>
            </a:extLst>
          </p:cNvPr>
          <p:cNvSpPr/>
          <p:nvPr/>
        </p:nvSpPr>
        <p:spPr>
          <a:xfrm>
            <a:off x="6319900" y="4741132"/>
            <a:ext cx="1122629" cy="1991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Consolas" panose="020B0609020204030204" pitchFamily="49" charset="0"/>
              </a:rPr>
              <a:t>int num = 5;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A33E54-D58A-5295-6F44-2CC6629FAAAA}"/>
              </a:ext>
            </a:extLst>
          </p:cNvPr>
          <p:cNvSpPr txBox="1"/>
          <p:nvPr/>
        </p:nvSpPr>
        <p:spPr>
          <a:xfrm>
            <a:off x="5202706" y="5011642"/>
            <a:ext cx="2308645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8DC13A8-E00F-ED5E-3F6B-EC839CAFFDF5}"/>
              </a:ext>
            </a:extLst>
          </p:cNvPr>
          <p:cNvSpPr txBox="1"/>
          <p:nvPr/>
        </p:nvSpPr>
        <p:spPr>
          <a:xfrm>
            <a:off x="5195524" y="3871223"/>
            <a:ext cx="4027759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jc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num)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506F2CE-403F-BAED-5617-1FC94F56C34D}"/>
              </a:ext>
            </a:extLst>
          </p:cNvPr>
          <p:cNvSpPr/>
          <p:nvPr/>
        </p:nvSpPr>
        <p:spPr>
          <a:xfrm>
            <a:off x="6319900" y="3906907"/>
            <a:ext cx="1122629" cy="1991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Consolas" panose="020B0609020204030204" pitchFamily="49" charset="0"/>
              </a:rPr>
              <a:t>int num = 4;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7AC3218-654B-EF97-83E2-6F50081744B7}"/>
              </a:ext>
            </a:extLst>
          </p:cNvPr>
          <p:cNvSpPr txBox="1"/>
          <p:nvPr/>
        </p:nvSpPr>
        <p:spPr>
          <a:xfrm>
            <a:off x="5202706" y="4210849"/>
            <a:ext cx="2308645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9992AA3-D115-CF36-646C-1DC82D8C2BDE}"/>
              </a:ext>
            </a:extLst>
          </p:cNvPr>
          <p:cNvSpPr txBox="1"/>
          <p:nvPr/>
        </p:nvSpPr>
        <p:spPr>
          <a:xfrm>
            <a:off x="5202704" y="3053969"/>
            <a:ext cx="4881547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jc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num)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E4314A1-3DDB-143F-A4E5-00DDD5E22E8D}"/>
              </a:ext>
            </a:extLst>
          </p:cNvPr>
          <p:cNvSpPr/>
          <p:nvPr/>
        </p:nvSpPr>
        <p:spPr>
          <a:xfrm>
            <a:off x="6319900" y="3106114"/>
            <a:ext cx="1122629" cy="1991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Consolas" panose="020B0609020204030204" pitchFamily="49" charset="0"/>
              </a:rPr>
              <a:t>int num = 3;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17C486-E07F-54CF-9092-A3690D82B36C}"/>
              </a:ext>
            </a:extLst>
          </p:cNvPr>
          <p:cNvSpPr txBox="1"/>
          <p:nvPr/>
        </p:nvSpPr>
        <p:spPr>
          <a:xfrm>
            <a:off x="5227288" y="3386784"/>
            <a:ext cx="2308645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70192B-D99E-4C3B-4244-5978CD98681C}"/>
              </a:ext>
            </a:extLst>
          </p:cNvPr>
          <p:cNvSpPr txBox="1"/>
          <p:nvPr/>
        </p:nvSpPr>
        <p:spPr>
          <a:xfrm>
            <a:off x="5202704" y="2302872"/>
            <a:ext cx="5766620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jc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num)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4A11213-09D7-CFF3-C081-7E00A46052BD}"/>
              </a:ext>
            </a:extLst>
          </p:cNvPr>
          <p:cNvSpPr/>
          <p:nvPr/>
        </p:nvSpPr>
        <p:spPr>
          <a:xfrm>
            <a:off x="6319900" y="2329221"/>
            <a:ext cx="1122629" cy="1991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Consolas" panose="020B0609020204030204" pitchFamily="49" charset="0"/>
              </a:rPr>
              <a:t>int num = 2;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3CCEAD-EB65-140D-9CFA-ED1B00DB953F}"/>
              </a:ext>
            </a:extLst>
          </p:cNvPr>
          <p:cNvSpPr txBox="1"/>
          <p:nvPr/>
        </p:nvSpPr>
        <p:spPr>
          <a:xfrm>
            <a:off x="5221216" y="2619166"/>
            <a:ext cx="2308645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 *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jc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(num -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8BE547C-19B7-9A44-9610-2201D79CFD47}"/>
              </a:ext>
            </a:extLst>
          </p:cNvPr>
          <p:cNvSpPr txBox="1"/>
          <p:nvPr/>
        </p:nvSpPr>
        <p:spPr>
          <a:xfrm>
            <a:off x="5202705" y="1496780"/>
            <a:ext cx="6654318" cy="646331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jc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num) 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algn="l"/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3116423-F795-B013-F15F-3B3E06B6821C}"/>
              </a:ext>
            </a:extLst>
          </p:cNvPr>
          <p:cNvSpPr/>
          <p:nvPr/>
        </p:nvSpPr>
        <p:spPr>
          <a:xfrm>
            <a:off x="6319900" y="1524185"/>
            <a:ext cx="1122629" cy="1991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Consolas" panose="020B0609020204030204" pitchFamily="49" charset="0"/>
              </a:rPr>
              <a:t>int num = 1;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405877F-C5EE-B5F0-3039-ED506AA4118E}"/>
              </a:ext>
            </a:extLst>
          </p:cNvPr>
          <p:cNvSpPr txBox="1"/>
          <p:nvPr/>
        </p:nvSpPr>
        <p:spPr>
          <a:xfrm>
            <a:off x="5227288" y="1801181"/>
            <a:ext cx="949299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1" name="箭头: 圆角右 50">
            <a:extLst>
              <a:ext uri="{FF2B5EF4-FFF2-40B4-BE49-F238E27FC236}">
                <a16:creationId xmlns:a16="http://schemas.microsoft.com/office/drawing/2014/main" id="{2AEE4E41-C76F-2FD7-69F6-79C79BE9961C}"/>
              </a:ext>
            </a:extLst>
          </p:cNvPr>
          <p:cNvSpPr/>
          <p:nvPr/>
        </p:nvSpPr>
        <p:spPr>
          <a:xfrm rot="10800000">
            <a:off x="10969324" y="2180391"/>
            <a:ext cx="860967" cy="646331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D6DD80A-7B19-1304-47C2-7801B04368CA}"/>
              </a:ext>
            </a:extLst>
          </p:cNvPr>
          <p:cNvSpPr/>
          <p:nvPr/>
        </p:nvSpPr>
        <p:spPr>
          <a:xfrm>
            <a:off x="6357028" y="2598667"/>
            <a:ext cx="1241988" cy="27699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79A6949-3BFD-133C-5FA3-263C4A237971}"/>
              </a:ext>
            </a:extLst>
          </p:cNvPr>
          <p:cNvSpPr txBox="1"/>
          <p:nvPr/>
        </p:nvSpPr>
        <p:spPr>
          <a:xfrm>
            <a:off x="6309780" y="2560979"/>
            <a:ext cx="2217433" cy="339645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55" name="箭头: 圆角右 54">
            <a:extLst>
              <a:ext uri="{FF2B5EF4-FFF2-40B4-BE49-F238E27FC236}">
                <a16:creationId xmlns:a16="http://schemas.microsoft.com/office/drawing/2014/main" id="{DE8225FB-CC11-FA90-CE0E-86EC40428734}"/>
              </a:ext>
            </a:extLst>
          </p:cNvPr>
          <p:cNvSpPr/>
          <p:nvPr/>
        </p:nvSpPr>
        <p:spPr>
          <a:xfrm rot="10800000">
            <a:off x="10103266" y="2944781"/>
            <a:ext cx="860967" cy="646331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FFCD28-D6D9-4057-3832-42D282241EBA}"/>
              </a:ext>
            </a:extLst>
          </p:cNvPr>
          <p:cNvSpPr/>
          <p:nvPr/>
        </p:nvSpPr>
        <p:spPr>
          <a:xfrm>
            <a:off x="6358143" y="3376623"/>
            <a:ext cx="1241988" cy="27699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F819D5-8EE6-52ED-DCE5-CF10C3E92B2F}"/>
              </a:ext>
            </a:extLst>
          </p:cNvPr>
          <p:cNvSpPr/>
          <p:nvPr/>
        </p:nvSpPr>
        <p:spPr>
          <a:xfrm>
            <a:off x="6319900" y="4192693"/>
            <a:ext cx="1241988" cy="27699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D23AD5C-4719-A50F-B4E2-7B286659D21D}"/>
              </a:ext>
            </a:extLst>
          </p:cNvPr>
          <p:cNvSpPr txBox="1"/>
          <p:nvPr/>
        </p:nvSpPr>
        <p:spPr>
          <a:xfrm>
            <a:off x="6342035" y="3333083"/>
            <a:ext cx="2217433" cy="339645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60" name="箭头: 圆角右 59">
            <a:extLst>
              <a:ext uri="{FF2B5EF4-FFF2-40B4-BE49-F238E27FC236}">
                <a16:creationId xmlns:a16="http://schemas.microsoft.com/office/drawing/2014/main" id="{2E3EC04C-D107-800A-6A0D-8E348602F4D3}"/>
              </a:ext>
            </a:extLst>
          </p:cNvPr>
          <p:cNvSpPr/>
          <p:nvPr/>
        </p:nvSpPr>
        <p:spPr>
          <a:xfrm rot="10800000">
            <a:off x="9223284" y="3700300"/>
            <a:ext cx="860967" cy="646331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52F21D-6E18-CCA3-2E46-1D89C4315546}"/>
              </a:ext>
            </a:extLst>
          </p:cNvPr>
          <p:cNvSpPr txBox="1"/>
          <p:nvPr/>
        </p:nvSpPr>
        <p:spPr>
          <a:xfrm>
            <a:off x="6303390" y="4162111"/>
            <a:ext cx="2217433" cy="339645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6;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61" name="箭头: 圆角右 60">
            <a:extLst>
              <a:ext uri="{FF2B5EF4-FFF2-40B4-BE49-F238E27FC236}">
                <a16:creationId xmlns:a16="http://schemas.microsoft.com/office/drawing/2014/main" id="{D1EAAAB1-657E-A1F1-4825-73F104EEBAD5}"/>
              </a:ext>
            </a:extLst>
          </p:cNvPr>
          <p:cNvSpPr/>
          <p:nvPr/>
        </p:nvSpPr>
        <p:spPr>
          <a:xfrm rot="10800000">
            <a:off x="8336369" y="4535334"/>
            <a:ext cx="860967" cy="646331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F606BE8-47A9-41EA-4323-4290568AF7C5}"/>
              </a:ext>
            </a:extLst>
          </p:cNvPr>
          <p:cNvSpPr/>
          <p:nvPr/>
        </p:nvSpPr>
        <p:spPr>
          <a:xfrm>
            <a:off x="6319900" y="4991393"/>
            <a:ext cx="1191451" cy="276999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B38CB64-6465-84C7-DCBE-74EE910EBA4B}"/>
              </a:ext>
            </a:extLst>
          </p:cNvPr>
          <p:cNvSpPr txBox="1"/>
          <p:nvPr/>
        </p:nvSpPr>
        <p:spPr>
          <a:xfrm>
            <a:off x="6303389" y="4958877"/>
            <a:ext cx="1919861" cy="339645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24;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65" name="箭头: 圆角右 64">
            <a:extLst>
              <a:ext uri="{FF2B5EF4-FFF2-40B4-BE49-F238E27FC236}">
                <a16:creationId xmlns:a16="http://schemas.microsoft.com/office/drawing/2014/main" id="{3228C8BB-E29F-9B69-44AC-1026168C112E}"/>
              </a:ext>
            </a:extLst>
          </p:cNvPr>
          <p:cNvSpPr/>
          <p:nvPr/>
        </p:nvSpPr>
        <p:spPr>
          <a:xfrm rot="10800000">
            <a:off x="7710043" y="5316128"/>
            <a:ext cx="519557" cy="823559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CD702CC-8C16-A578-07E0-BEC0057C72A1}"/>
              </a:ext>
            </a:extLst>
          </p:cNvPr>
          <p:cNvSpPr txBox="1"/>
          <p:nvPr/>
        </p:nvSpPr>
        <p:spPr>
          <a:xfrm>
            <a:off x="5212464" y="6001188"/>
            <a:ext cx="2478564" cy="276999"/>
          </a:xfrm>
          <a:prstGeom prst="rect">
            <a:avLst/>
          </a:prstGeom>
          <a:solidFill>
            <a:srgbClr val="FFFFE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result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565003A-E9E5-0D83-3B08-82680C67FCFD}"/>
              </a:ext>
            </a:extLst>
          </p:cNvPr>
          <p:cNvSpPr/>
          <p:nvPr/>
        </p:nvSpPr>
        <p:spPr>
          <a:xfrm>
            <a:off x="6342035" y="5694795"/>
            <a:ext cx="1106645" cy="234429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A88763-1F0D-E448-C23D-C4A2BFA506E0}"/>
              </a:ext>
            </a:extLst>
          </p:cNvPr>
          <p:cNvSpPr txBox="1"/>
          <p:nvPr/>
        </p:nvSpPr>
        <p:spPr>
          <a:xfrm>
            <a:off x="387505" y="4365836"/>
            <a:ext cx="49795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将大问题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层层转化为一个与原问题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  <a:p>
            <a:pPr algn="l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相似的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规模更小的问题来解决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杨任东竹石体-Bold" panose="02000000000000000000" pitchFamily="2" charset="-122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0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56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76506FB-65E9-1920-C2FB-7474CD993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使用递归求</a:t>
            </a:r>
            <a:r>
              <a:rPr lang="en-US" altLang="zh-CN" dirty="0"/>
              <a:t>1~n</a:t>
            </a:r>
            <a:r>
              <a:rPr lang="zh-CN" altLang="en-US" dirty="0"/>
              <a:t>的和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C12D3F-576B-2AAA-C9F1-48D4AF90E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占位符 10">
            <a:extLst>
              <a:ext uri="{FF2B5EF4-FFF2-40B4-BE49-F238E27FC236}">
                <a16:creationId xmlns:a16="http://schemas.microsoft.com/office/drawing/2014/main" id="{BDE72447-379A-A82B-767B-FBF46358302E}"/>
              </a:ext>
            </a:extLst>
          </p:cNvPr>
          <p:cNvSpPr txBox="1">
            <a:spLocks/>
          </p:cNvSpPr>
          <p:nvPr/>
        </p:nvSpPr>
        <p:spPr>
          <a:xfrm>
            <a:off x="2977770" y="2195165"/>
            <a:ext cx="9214230" cy="388886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~ 5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+= (1~4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~ 4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4 += (1~3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~ 3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+= (1~2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~ 2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+= (1~1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~ 1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的和   结果就是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1;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D7CBEEA5-CB5E-E4DD-180F-B57D434FC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不死神兔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C07F42-1C84-2D27-4201-4AD289492A33}"/>
              </a:ext>
            </a:extLst>
          </p:cNvPr>
          <p:cNvSpPr txBox="1"/>
          <p:nvPr/>
        </p:nvSpPr>
        <p:spPr>
          <a:xfrm>
            <a:off x="2195450" y="1734671"/>
            <a:ext cx="94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有一对兔子，从出生后第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个月起每个月都生一对兔子，小兔子长到第三个月后每个月又生一对兔子，假如兔子都不死，问第二十个月的兔子对数为多少？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FF892D-FBC6-FED2-567E-68AF1BCA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49" y="3378568"/>
            <a:ext cx="746314" cy="7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E45A18-C121-1824-AB20-09B90720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28" y="3378569"/>
            <a:ext cx="746313" cy="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D1F242-C9D0-A7D2-B0C1-37424E3D747A}"/>
              </a:ext>
            </a:extLst>
          </p:cNvPr>
          <p:cNvSpPr/>
          <p:nvPr/>
        </p:nvSpPr>
        <p:spPr>
          <a:xfrm>
            <a:off x="625849" y="3378567"/>
            <a:ext cx="1354792" cy="7463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2B48FB-6379-4F13-DFED-0229F486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00" y="2864223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ECA3420-9B79-DFBA-1D0D-0229374C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474" y="2864222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E65FE1-F747-CC58-CD6B-790214BB7AB5}"/>
              </a:ext>
            </a:extLst>
          </p:cNvPr>
          <p:cNvSpPr/>
          <p:nvPr/>
        </p:nvSpPr>
        <p:spPr>
          <a:xfrm>
            <a:off x="2320178" y="2692770"/>
            <a:ext cx="2823321" cy="14321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7715B9E-9843-E4E3-5A2C-C05454FB3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58" y="2864223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1B11B05-A715-0D7F-CCB8-26FC31B1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32" y="2864222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483A06B-ADB1-248D-BF97-A580044015E6}"/>
              </a:ext>
            </a:extLst>
          </p:cNvPr>
          <p:cNvSpPr/>
          <p:nvPr/>
        </p:nvSpPr>
        <p:spPr>
          <a:xfrm>
            <a:off x="5483036" y="2692770"/>
            <a:ext cx="4481235" cy="143211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B0D3E0B-0556-8782-FFC3-07A4209C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306" y="3378568"/>
            <a:ext cx="746314" cy="7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FDC889D-5C90-0AF2-ADAC-34BEBCC4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85" y="3378569"/>
            <a:ext cx="746313" cy="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9E052A2-610A-0B05-4142-055E4296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6" y="4458393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C4A5C67-CE3A-2EED-FBA5-0747B24E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93" y="4458393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CEAE95-34F3-1C61-FB42-75F7ACC674D2}"/>
              </a:ext>
            </a:extLst>
          </p:cNvPr>
          <p:cNvSpPr/>
          <p:nvPr/>
        </p:nvSpPr>
        <p:spPr>
          <a:xfrm>
            <a:off x="100853" y="4395500"/>
            <a:ext cx="5006231" cy="18472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43045466-58A1-5DEA-F019-D9D9D057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08" y="4357641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5063FB6C-AD8E-4367-B7C8-2D28AC41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71" y="4357641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F749E75-8824-59C3-1CF1-72BB27ED99D8}"/>
              </a:ext>
            </a:extLst>
          </p:cNvPr>
          <p:cNvSpPr/>
          <p:nvPr/>
        </p:nvSpPr>
        <p:spPr>
          <a:xfrm>
            <a:off x="5342405" y="4340032"/>
            <a:ext cx="6800289" cy="21750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E711BB0-A982-FFD8-815B-45578F73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77" y="5869635"/>
            <a:ext cx="746314" cy="7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5C760F5F-3029-A68E-C56F-4529B026A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19" y="5869636"/>
            <a:ext cx="746313" cy="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16EA00E6-3B72-245F-E945-ACDEB22D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35" y="4357641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5E51A516-6CB8-02CF-49E0-E8A61FAF1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13" y="4357641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7ECEFD05-7778-EF7D-FB2F-E232E589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3" y="5607766"/>
            <a:ext cx="746314" cy="7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126B3D5-D72F-55C5-4062-7777E92E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02" y="5607767"/>
            <a:ext cx="746313" cy="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76CC496D-23D2-376D-CD06-501AB891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57" y="4458393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CFF55C85-AA90-CBCF-676E-D23D066B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54" y="4436650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72F8C92B-BEE2-38DE-D423-B5BFAF32C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98" y="4357641"/>
            <a:ext cx="1088652" cy="126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22A450BE-8BAE-6AB2-4573-D29403E7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2" b="95337" l="5200" r="98400">
                        <a14:foregroundMark x1="15200" y1="74093" x2="26800" y2="82729"/>
                        <a14:foregroundMark x1="71800" y1="90674" x2="76800" y2="91364"/>
                        <a14:foregroundMark x1="92800" y1="56304" x2="93200" y2="66494"/>
                        <a14:foregroundMark x1="38800" y1="5699" x2="38000" y2="10190"/>
                        <a14:foregroundMark x1="61200" y1="5527" x2="60600" y2="7254"/>
                        <a14:foregroundMark x1="61400" y1="2418" x2="57600" y2="1554"/>
                        <a14:foregroundMark x1="11000" y1="50432" x2="5200" y2="69603"/>
                        <a14:foregroundMark x1="21000" y1="94473" x2="26000" y2="95337"/>
                        <a14:foregroundMark x1="98400" y1="58204" x2="97400" y2="65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317" y="4357641"/>
            <a:ext cx="1088653" cy="12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59E3C685-2516-64D2-337C-B3F8AB48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271" y="5866269"/>
            <a:ext cx="746314" cy="7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78015A97-C7FC-03F9-D4C5-B9797E9D4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13" y="5866270"/>
            <a:ext cx="746313" cy="7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B512FC5-5E76-ED94-B6E5-05AB4F79281E}"/>
              </a:ext>
            </a:extLst>
          </p:cNvPr>
          <p:cNvSpPr/>
          <p:nvPr/>
        </p:nvSpPr>
        <p:spPr>
          <a:xfrm>
            <a:off x="1004807" y="250567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AB2ABD-C888-364E-16DA-23875E9E4DB4}"/>
              </a:ext>
            </a:extLst>
          </p:cNvPr>
          <p:cNvSpPr/>
          <p:nvPr/>
        </p:nvSpPr>
        <p:spPr>
          <a:xfrm>
            <a:off x="3463631" y="226172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A6B518A-64AE-024B-6FB1-B1FC2F95CB7E}"/>
              </a:ext>
            </a:extLst>
          </p:cNvPr>
          <p:cNvSpPr/>
          <p:nvPr/>
        </p:nvSpPr>
        <p:spPr>
          <a:xfrm>
            <a:off x="8844758" y="225601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E4A4A1-0522-8F5E-B128-F894563A5613}"/>
              </a:ext>
            </a:extLst>
          </p:cNvPr>
          <p:cNvSpPr/>
          <p:nvPr/>
        </p:nvSpPr>
        <p:spPr>
          <a:xfrm>
            <a:off x="3995528" y="574209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628A03-5AB0-8E05-125F-2DF7EFBC110E}"/>
              </a:ext>
            </a:extLst>
          </p:cNvPr>
          <p:cNvSpPr/>
          <p:nvPr/>
        </p:nvSpPr>
        <p:spPr>
          <a:xfrm>
            <a:off x="9876766" y="551925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43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5" grpId="0" animBg="1"/>
      <p:bldP spid="20" grpId="0" animBg="1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FE4"/>
        </a:solidFill>
        <a:ln>
          <a:solidFill>
            <a:schemeClr val="tx1">
              <a:lumMod val="95000"/>
              <a:lumOff val="5000"/>
            </a:schemeClr>
          </a:solidFill>
        </a:ln>
      </a:spPr>
      <a:bodyPr wrap="square" rtlCol="0">
        <a:spAutoFit/>
      </a:bodyPr>
      <a:lstStyle>
        <a:defPPr algn="l">
          <a:defRPr kumimoji="0" sz="12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46482</TotalTime>
  <Words>2988</Words>
  <Application>Microsoft Office PowerPoint</Application>
  <PresentationFormat>宽屏</PresentationFormat>
  <Paragraphs>349</Paragraphs>
  <Slides>41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41</vt:i4>
      </vt:variant>
    </vt:vector>
  </HeadingPairs>
  <TitlesOfParts>
    <vt:vector size="66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思源黑体 CN Bold</vt:lpstr>
      <vt:lpstr>微软雅黑</vt:lpstr>
      <vt:lpstr>杨任东竹石体-Bold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递归介绍和使用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异常的处理方式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ys h</cp:lastModifiedBy>
  <cp:revision>1521</cp:revision>
  <dcterms:created xsi:type="dcterms:W3CDTF">2020-03-31T02:23:27Z</dcterms:created>
  <dcterms:modified xsi:type="dcterms:W3CDTF">2023-06-09T01:49:24Z</dcterms:modified>
</cp:coreProperties>
</file>