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43"/>
  </p:notesMasterIdLst>
  <p:handoutMasterIdLst>
    <p:handoutMasterId r:id="rId44"/>
  </p:handoutMasterIdLst>
  <p:sldIdLst>
    <p:sldId id="1454" r:id="rId8"/>
    <p:sldId id="2582" r:id="rId9"/>
    <p:sldId id="2583" r:id="rId10"/>
    <p:sldId id="2013" r:id="rId11"/>
    <p:sldId id="588" r:id="rId12"/>
    <p:sldId id="2584" r:id="rId13"/>
    <p:sldId id="2585" r:id="rId14"/>
    <p:sldId id="2586" r:id="rId15"/>
    <p:sldId id="2588" r:id="rId16"/>
    <p:sldId id="2587" r:id="rId17"/>
    <p:sldId id="2592" r:id="rId18"/>
    <p:sldId id="2590" r:id="rId19"/>
    <p:sldId id="2591" r:id="rId20"/>
    <p:sldId id="2593" r:id="rId21"/>
    <p:sldId id="2594" r:id="rId22"/>
    <p:sldId id="2595" r:id="rId23"/>
    <p:sldId id="2596" r:id="rId24"/>
    <p:sldId id="2597" r:id="rId25"/>
    <p:sldId id="2598" r:id="rId26"/>
    <p:sldId id="2599" r:id="rId27"/>
    <p:sldId id="2600" r:id="rId28"/>
    <p:sldId id="2601" r:id="rId29"/>
    <p:sldId id="2604" r:id="rId30"/>
    <p:sldId id="2602" r:id="rId31"/>
    <p:sldId id="2605" r:id="rId32"/>
    <p:sldId id="2606" r:id="rId33"/>
    <p:sldId id="2607" r:id="rId34"/>
    <p:sldId id="2608" r:id="rId35"/>
    <p:sldId id="2610" r:id="rId36"/>
    <p:sldId id="2609" r:id="rId37"/>
    <p:sldId id="2612" r:id="rId38"/>
    <p:sldId id="2613" r:id="rId39"/>
    <p:sldId id="2614" r:id="rId40"/>
    <p:sldId id="1566" r:id="rId41"/>
    <p:sldId id="264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AD2B26"/>
    <a:srgbClr val="FFFFE4"/>
    <a:srgbClr val="643B74"/>
    <a:srgbClr val="01A2B3"/>
    <a:srgbClr val="E87070"/>
    <a:srgbClr val="B5AAAA"/>
    <a:srgbClr val="FFAB30"/>
    <a:srgbClr val="F2F2F2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79" autoAdjust="0"/>
    <p:restoredTop sz="95026" autoAdjust="0"/>
  </p:normalViewPr>
  <p:slideViewPr>
    <p:cSldViewPr snapToGrid="0">
      <p:cViewPr varScale="1">
        <p:scale>
          <a:sx n="96" d="100"/>
          <a:sy n="96" d="100"/>
        </p:scale>
        <p:origin x="1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viewProps" Target="view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2023/8/28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30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005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779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278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031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593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200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948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9F16C362-E4C0-4FFC-98D2-179B19335FA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A0F5F43B-2626-48D2-9D23-E20B2FD88F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先到代码中演示，然后再回来总结</a:t>
            </a:r>
            <a:endParaRPr lang="en-US" altLang="zh-CN"/>
          </a:p>
          <a:p>
            <a:r>
              <a:rPr lang="zh-CN" altLang="en-US"/>
              <a:t>这里是否要说一下</a:t>
            </a:r>
            <a:r>
              <a:rPr lang="en-US" altLang="zh-CN"/>
              <a:t>super</a:t>
            </a:r>
            <a:r>
              <a:rPr lang="zh-CN" altLang="en-US"/>
              <a:t>，如果提供了</a:t>
            </a:r>
            <a:r>
              <a:rPr lang="en-US" altLang="zh-CN"/>
              <a:t>super()</a:t>
            </a:r>
            <a:r>
              <a:rPr lang="zh-CN" altLang="en-US"/>
              <a:t>此类的调用，就不再有默认的第一句</a:t>
            </a:r>
            <a:r>
              <a:rPr lang="en-US" altLang="zh-CN"/>
              <a:t>super()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37F470A7-6D97-4F33-A7DB-2D064A81CD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5010CB-9196-482F-8179-7290298C7288}" type="slidenum">
              <a:rPr altLang="en-US" sz="1800" smtClean="0"/>
              <a:pPr/>
              <a:t>19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518205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0068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70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9F16C362-E4C0-4FFC-98D2-179B19335FA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A0F5F43B-2626-48D2-9D23-E20B2FD88F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先到代码中演示，然后再回来总结</a:t>
            </a:r>
            <a:endParaRPr lang="en-US" altLang="zh-CN"/>
          </a:p>
          <a:p>
            <a:r>
              <a:rPr lang="zh-CN" altLang="en-US"/>
              <a:t>这里是否要说一下</a:t>
            </a:r>
            <a:r>
              <a:rPr lang="en-US" altLang="zh-CN"/>
              <a:t>super</a:t>
            </a:r>
            <a:r>
              <a:rPr lang="zh-CN" altLang="en-US"/>
              <a:t>，如果提供了</a:t>
            </a:r>
            <a:r>
              <a:rPr lang="en-US" altLang="zh-CN"/>
              <a:t>super()</a:t>
            </a:r>
            <a:r>
              <a:rPr lang="zh-CN" altLang="en-US"/>
              <a:t>此类的调用，就不再有默认的第一句</a:t>
            </a:r>
            <a:r>
              <a:rPr lang="en-US" altLang="zh-CN"/>
              <a:t>super()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37F470A7-6D97-4F33-A7DB-2D064A81CD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5010CB-9196-482F-8179-7290298C7288}" type="slidenum">
              <a:rPr altLang="en-US" sz="1800" smtClean="0"/>
              <a:pPr/>
              <a:t>3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3271671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6683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4144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8174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1407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5327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0080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301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3896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536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991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6796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7691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530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79008810-D77B-4E40-A671-02409678F1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91D06D9A-2F1D-412E-A471-AF49C91123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9A2C53D4-C612-4EB0-9C60-3922DA9E6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EDEB466-FE9A-40E9-97FD-4345BD42E7E1}" type="slidenum">
              <a:rPr lang="zh-CN" altLang="en-US"/>
              <a:pPr>
                <a:spcBef>
                  <a:spcPct val="0"/>
                </a:spcBef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263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898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817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947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384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98521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43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image" Target="../media/image5.svg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2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B9BDD19A-C7FB-7D47-8606-6F7EF76E2F39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871" y="-85784"/>
            <a:ext cx="2666725" cy="117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7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7A9140-B133-F6D3-E81B-4EDA02735171}"/>
              </a:ext>
            </a:extLst>
          </p:cNvPr>
          <p:cNvSpPr txBox="1"/>
          <p:nvPr/>
        </p:nvSpPr>
        <p:spPr>
          <a:xfrm>
            <a:off x="2751316" y="2875002"/>
            <a:ext cx="66893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latin typeface="Consolas" panose="020B0609020204030204" pitchFamily="49" charset="0"/>
                <a:ea typeface="杨任东竹石体-Bold" panose="02000000000000000000" pitchFamily="2" charset="-122"/>
              </a:rPr>
              <a:t>Stream</a:t>
            </a:r>
            <a:r>
              <a:rPr lang="zh-CN" altLang="en-US" sz="6600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流 </a:t>
            </a:r>
            <a:r>
              <a:rPr lang="en-US" altLang="zh-CN" sz="6600" dirty="0">
                <a:latin typeface="Consolas" panose="020B0609020204030204" pitchFamily="49" charset="0"/>
                <a:ea typeface="杨任东竹石体-Bold" panose="02000000000000000000" pitchFamily="2" charset="-122"/>
              </a:rPr>
              <a:t>File</a:t>
            </a:r>
            <a:r>
              <a:rPr lang="zh-CN" altLang="en-US" sz="6600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类</a:t>
            </a:r>
            <a:endParaRPr lang="zh-CN" altLang="en-US" sz="6000" dirty="0">
              <a:latin typeface="Consolas" panose="020B0609020204030204" pitchFamily="49" charset="0"/>
              <a:ea typeface="杨任东竹石体-Bold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8924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47B8B1D-E70F-6788-832F-F07605E38FE8}"/>
              </a:ext>
            </a:extLst>
          </p:cNvPr>
          <p:cNvSpPr txBox="1"/>
          <p:nvPr/>
        </p:nvSpPr>
        <p:spPr>
          <a:xfrm>
            <a:off x="877752" y="1094478"/>
            <a:ext cx="46863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200000"/>
              </a:lnSpc>
              <a:defRPr/>
            </a:pPr>
            <a:r>
              <a:rPr lang="en-US" altLang="zh-CN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 </a:t>
            </a:r>
            <a:r>
              <a:rPr lang="zh-CN" altLang="en-US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流中间操作方法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C2FC0C0-2682-0AFF-B7F7-E6E8ED224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51596"/>
              </p:ext>
            </p:extLst>
          </p:nvPr>
        </p:nvGraphicFramePr>
        <p:xfrm>
          <a:off x="918633" y="1921565"/>
          <a:ext cx="10769784" cy="3050003"/>
        </p:xfrm>
        <a:graphic>
          <a:graphicData uri="http://schemas.openxmlformats.org/drawingml/2006/table">
            <a:tbl>
              <a:tblPr/>
              <a:tblGrid>
                <a:gridCol w="5648328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121456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2704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名称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542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Stream</a:t>
                      </a:r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T</a:t>
                      </a:r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filter</a:t>
                      </a:r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Predicate</a:t>
                      </a:r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&lt;? 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super T</a:t>
                      </a:r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&gt; predicate)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eaLnBrk="0" hangingPunct="0">
                        <a:lnSpc>
                          <a:spcPct val="150000"/>
                        </a:lnSpc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600" dirty="0">
                          <a:latin typeface="Consolas" panose="020B0609020204030204" pitchFamily="49" charset="0"/>
                          <a:ea typeface="Alibaba PuHuiTi R"/>
                        </a:rPr>
                        <a:t>用于对流中的数据进行</a:t>
                      </a:r>
                      <a:r>
                        <a:rPr lang="zh-CN" alt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过滤</a:t>
                      </a:r>
                      <a:endParaRPr lang="en-US" altLang="zh-CN" sz="1600" dirty="0"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55318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Stream&lt;T&gt; limit​(long </a:t>
                      </a:r>
                      <a:r>
                        <a:rPr lang="en-US" altLang="zh-CN" sz="1600" dirty="0" err="1">
                          <a:latin typeface="Consolas" panose="020B0609020204030204" pitchFamily="49" charset="0"/>
                          <a:ea typeface="微软雅黑" pitchFamily="34" charset="-122"/>
                        </a:rPr>
                        <a:t>maxSize</a:t>
                      </a:r>
                      <a:r>
                        <a:rPr lang="en-US" altLang="zh-CN" sz="16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)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获取前几个元素</a:t>
                      </a:r>
                      <a:endParaRPr lang="en-US" altLang="zh-CN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414731"/>
                  </a:ext>
                </a:extLst>
              </a:tr>
              <a:tr h="555318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Stream&lt;T&gt; skip​(long n)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跳过前几个元素</a:t>
                      </a:r>
                      <a:endParaRPr lang="en-US" altLang="zh-CN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151165"/>
                  </a:ext>
                </a:extLst>
              </a:tr>
              <a:tr h="555318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Stream&lt;T&gt; distinct​()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Consolas" panose="020B0609020204030204" pitchFamily="49" charset="0"/>
                          <a:ea typeface="Alibaba PuHuiTi R"/>
                        </a:rPr>
                        <a:t>去除流中重复的元素依赖 </a:t>
                      </a:r>
                      <a:r>
                        <a:rPr lang="en-US" altLang="zh-CN" sz="1600" dirty="0">
                          <a:latin typeface="Consolas" panose="020B0609020204030204" pitchFamily="49" charset="0"/>
                          <a:ea typeface="Alibaba PuHuiTi R"/>
                        </a:rPr>
                        <a:t>(</a:t>
                      </a:r>
                      <a:r>
                        <a:rPr lang="en-US" altLang="zh-CN" sz="1600" dirty="0" err="1">
                          <a:latin typeface="Consolas" panose="020B0609020204030204" pitchFamily="49" charset="0"/>
                          <a:ea typeface="Alibaba PuHuiTi R"/>
                        </a:rPr>
                        <a:t>hashCode</a:t>
                      </a:r>
                      <a:r>
                        <a:rPr lang="en-US" altLang="zh-CN" sz="1600" dirty="0">
                          <a:latin typeface="Consolas" panose="020B0609020204030204" pitchFamily="49" charset="0"/>
                          <a:ea typeface="Alibaba PuHuiTi R"/>
                        </a:rPr>
                        <a:t> </a:t>
                      </a:r>
                      <a:r>
                        <a:rPr lang="zh-CN" altLang="en-US" sz="1600" dirty="0">
                          <a:latin typeface="Consolas" panose="020B0609020204030204" pitchFamily="49" charset="0"/>
                          <a:ea typeface="Alibaba PuHuiTi R"/>
                        </a:rPr>
                        <a:t>和 </a:t>
                      </a:r>
                      <a:r>
                        <a:rPr lang="en-US" altLang="zh-CN" sz="1600" dirty="0">
                          <a:latin typeface="Consolas" panose="020B0609020204030204" pitchFamily="49" charset="0"/>
                          <a:ea typeface="Alibaba PuHuiTi R"/>
                        </a:rPr>
                        <a:t>equals</a:t>
                      </a:r>
                      <a:r>
                        <a:rPr lang="zh-CN" altLang="en-US" sz="1600" dirty="0">
                          <a:latin typeface="Consolas" panose="020B0609020204030204" pitchFamily="49" charset="0"/>
                          <a:ea typeface="Alibaba PuHuiTi R"/>
                        </a:rPr>
                        <a:t>方法</a:t>
                      </a:r>
                      <a:r>
                        <a:rPr lang="en-US" altLang="zh-CN" sz="1600" dirty="0">
                          <a:latin typeface="Consolas" panose="020B0609020204030204" pitchFamily="49" charset="0"/>
                          <a:ea typeface="Alibaba PuHuiTi R"/>
                        </a:rPr>
                        <a:t>)</a:t>
                      </a:r>
                      <a:endParaRPr lang="en-US" altLang="zh-CN" sz="16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981481"/>
                  </a:ext>
                </a:extLst>
              </a:tr>
              <a:tr h="555318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static &lt;T&gt; Stream&lt;T&gt; </a:t>
                      </a:r>
                      <a:r>
                        <a:rPr lang="en-US" altLang="zh-CN" sz="1600" dirty="0" err="1">
                          <a:latin typeface="Consolas" panose="020B0609020204030204" pitchFamily="49" charset="0"/>
                          <a:ea typeface="微软雅黑" pitchFamily="34" charset="-122"/>
                        </a:rPr>
                        <a:t>concat</a:t>
                      </a:r>
                      <a:r>
                        <a:rPr lang="en-US" altLang="zh-CN" sz="16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​(Stream a, Stream b)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合并</a:t>
                      </a:r>
                      <a:r>
                        <a:rPr lang="en-US" altLang="zh-CN" sz="1600" dirty="0">
                          <a:latin typeface="Consolas" panose="020B0609020204030204" pitchFamily="49" charset="0"/>
                          <a:ea typeface="Alibaba PuHuiTi R"/>
                        </a:rPr>
                        <a:t>a</a:t>
                      </a:r>
                      <a:r>
                        <a:rPr lang="zh-CN" altLang="en-US" sz="1600" dirty="0">
                          <a:latin typeface="Consolas" panose="020B0609020204030204" pitchFamily="49" charset="0"/>
                          <a:ea typeface="Alibaba PuHuiTi R"/>
                        </a:rPr>
                        <a:t>和</a:t>
                      </a:r>
                      <a:r>
                        <a:rPr lang="en-US" altLang="zh-CN" sz="1600" dirty="0">
                          <a:latin typeface="Consolas" panose="020B0609020204030204" pitchFamily="49" charset="0"/>
                          <a:ea typeface="Alibaba PuHuiTi R"/>
                        </a:rPr>
                        <a:t>b</a:t>
                      </a:r>
                      <a:r>
                        <a:rPr lang="zh-CN" altLang="en-US" sz="1600" dirty="0">
                          <a:latin typeface="Consolas" panose="020B0609020204030204" pitchFamily="49" charset="0"/>
                          <a:ea typeface="Alibaba PuHuiTi R"/>
                        </a:rPr>
                        <a:t>两个流为一个流</a:t>
                      </a:r>
                      <a:endParaRPr lang="en-US" altLang="zh-CN" sz="16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2770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70B92889-FD8E-AA35-DA14-2A77D0F654D0}"/>
              </a:ext>
            </a:extLst>
          </p:cNvPr>
          <p:cNvSpPr txBox="1"/>
          <p:nvPr/>
        </p:nvSpPr>
        <p:spPr>
          <a:xfrm>
            <a:off x="877752" y="5257582"/>
            <a:ext cx="6728124" cy="519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中间方法调用完成后返回新的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流可以继续使用，支持链式编程</a:t>
            </a:r>
          </a:p>
        </p:txBody>
      </p:sp>
    </p:spTree>
    <p:extLst>
      <p:ext uri="{BB962C8B-B14F-4D97-AF65-F5344CB8AC3E}">
        <p14:creationId xmlns:p14="http://schemas.microsoft.com/office/powerpoint/2010/main" val="110359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47B8B1D-E70F-6788-832F-F07605E38FE8}"/>
              </a:ext>
            </a:extLst>
          </p:cNvPr>
          <p:cNvSpPr txBox="1"/>
          <p:nvPr/>
        </p:nvSpPr>
        <p:spPr>
          <a:xfrm>
            <a:off x="877752" y="1094478"/>
            <a:ext cx="46863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200000"/>
              </a:lnSpc>
              <a:defRPr/>
            </a:pPr>
            <a:r>
              <a:rPr lang="en-US" altLang="zh-CN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 </a:t>
            </a:r>
            <a:r>
              <a:rPr lang="zh-CN" altLang="en-US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流的注意事项</a:t>
            </a:r>
          </a:p>
        </p:txBody>
      </p:sp>
      <p:sp>
        <p:nvSpPr>
          <p:cNvPr id="5" name="三角形 9">
            <a:extLst>
              <a:ext uri="{FF2B5EF4-FFF2-40B4-BE49-F238E27FC236}">
                <a16:creationId xmlns:a16="http://schemas.microsoft.com/office/drawing/2014/main" id="{00E00C00-1FE3-50AD-B3F6-8F23A8F461D7}"/>
              </a:ext>
            </a:extLst>
          </p:cNvPr>
          <p:cNvSpPr/>
          <p:nvPr/>
        </p:nvSpPr>
        <p:spPr>
          <a:xfrm rot="2651319">
            <a:off x="884367" y="2296849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BCC4B87-551D-E056-E1FD-E0DD6FA2CC02}"/>
              </a:ext>
            </a:extLst>
          </p:cNvPr>
          <p:cNvSpPr txBox="1"/>
          <p:nvPr/>
        </p:nvSpPr>
        <p:spPr>
          <a:xfrm>
            <a:off x="1222156" y="2437910"/>
            <a:ext cx="4351603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如果流对象已经被消费过，就不允许再次使用了</a:t>
            </a:r>
            <a:endParaRPr lang="en-US" altLang="zh-CN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B994CDC-D5A6-9B5A-418E-1FBD422379EC}"/>
              </a:ext>
            </a:extLst>
          </p:cNvPr>
          <p:cNvSpPr/>
          <p:nvPr/>
        </p:nvSpPr>
        <p:spPr>
          <a:xfrm>
            <a:off x="977681" y="1940266"/>
            <a:ext cx="4980391" cy="1029811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F27C65-7CE5-DF78-A948-0FCD0EEF9F3C}"/>
              </a:ext>
            </a:extLst>
          </p:cNvPr>
          <p:cNvSpPr/>
          <p:nvPr/>
        </p:nvSpPr>
        <p:spPr>
          <a:xfrm>
            <a:off x="877753" y="2012736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4980C6B-E507-A016-3D2C-4B725AB4A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72" y="3429000"/>
            <a:ext cx="6312224" cy="23051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5B39CBC-16C0-8C8A-D675-F7E02403F630}"/>
              </a:ext>
            </a:extLst>
          </p:cNvPr>
          <p:cNvSpPr/>
          <p:nvPr/>
        </p:nvSpPr>
        <p:spPr>
          <a:xfrm>
            <a:off x="977681" y="4989443"/>
            <a:ext cx="3892493" cy="205409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50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47B8B1D-E70F-6788-832F-F07605E38FE8}"/>
              </a:ext>
            </a:extLst>
          </p:cNvPr>
          <p:cNvSpPr txBox="1"/>
          <p:nvPr/>
        </p:nvSpPr>
        <p:spPr>
          <a:xfrm>
            <a:off x="877752" y="1094478"/>
            <a:ext cx="46863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200000"/>
              </a:lnSpc>
              <a:defRPr/>
            </a:pPr>
            <a:r>
              <a:rPr lang="en-US" altLang="zh-CN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 </a:t>
            </a:r>
            <a:r>
              <a:rPr lang="zh-CN" altLang="en-US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流思想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9037D3F-2FBD-B34A-0973-B16E3F55C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2" y="2494722"/>
            <a:ext cx="4378311" cy="228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A6233C7-1BE4-3718-BD0F-7F5DFA8AC6D8}"/>
              </a:ext>
            </a:extLst>
          </p:cNvPr>
          <p:cNvSpPr txBox="1"/>
          <p:nvPr/>
        </p:nvSpPr>
        <p:spPr>
          <a:xfrm>
            <a:off x="5705061" y="2820985"/>
            <a:ext cx="5181227" cy="13849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 algn="l">
              <a:buAutoNum type="arabicPeriod"/>
            </a:pP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将数据到流中（获取流对象）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  <a:p>
            <a:pPr marL="342900" indent="-342900" algn="l">
              <a:buAutoNum type="arabicPeriod"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中间方法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  <a:p>
            <a:pPr marL="342900" indent="-342900" algn="l">
              <a:buAutoNum type="arabicPeriod"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终结方法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38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47B8B1D-E70F-6788-832F-F07605E38FE8}"/>
              </a:ext>
            </a:extLst>
          </p:cNvPr>
          <p:cNvSpPr txBox="1"/>
          <p:nvPr/>
        </p:nvSpPr>
        <p:spPr>
          <a:xfrm>
            <a:off x="877752" y="1094478"/>
            <a:ext cx="46863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200000"/>
              </a:lnSpc>
              <a:defRPr/>
            </a:pPr>
            <a:r>
              <a:rPr lang="en-US" altLang="zh-CN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 </a:t>
            </a:r>
            <a:r>
              <a:rPr lang="zh-CN" altLang="en-US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流终结操作方法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B42B381-7130-FD97-27F8-09236A3B4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380899"/>
              </p:ext>
            </p:extLst>
          </p:nvPr>
        </p:nvGraphicFramePr>
        <p:xfrm>
          <a:off x="937387" y="1928764"/>
          <a:ext cx="8113608" cy="1442124"/>
        </p:xfrm>
        <a:graphic>
          <a:graphicData uri="http://schemas.openxmlformats.org/drawingml/2006/table">
            <a:tbl>
              <a:tblPr/>
              <a:tblGrid>
                <a:gridCol w="3876887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236721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325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名称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542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rPr lang="en-US" altLang="zh-CN" sz="16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void </a:t>
                      </a:r>
                      <a:r>
                        <a:rPr lang="en-US" altLang="zh-CN" sz="1600" dirty="0" err="1">
                          <a:latin typeface="Consolas" panose="020B0609020204030204" pitchFamily="49" charset="0"/>
                          <a:ea typeface="微软雅黑" pitchFamily="34" charset="-122"/>
                        </a:rPr>
                        <a:t>forEach</a:t>
                      </a:r>
                      <a:r>
                        <a:rPr lang="en-US" altLang="zh-CN" sz="16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​(Consumer action)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1219170" rtl="0" eaLnBrk="0" fontAlgn="auto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对此流的每个元素执行遍历操作</a:t>
                      </a:r>
                      <a:endParaRPr lang="en-US" altLang="zh-CN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55318">
                <a:tc>
                  <a:txBody>
                    <a:bodyPr/>
                    <a:lstStyle/>
                    <a:p>
                      <a:pPr marL="0" indent="0" eaLnBrk="0" hangingPunct="0">
                        <a:lnSpc>
                          <a:spcPct val="150000"/>
                        </a:lnSpc>
                        <a:buFont typeface="Wingdings" pitchFamily="2" charset="2"/>
                        <a:buNone/>
                        <a:defRPr/>
                      </a:pPr>
                      <a:r>
                        <a:rPr lang="en-US" altLang="zh-CN" sz="16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long count​()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返回此流中的元素数</a:t>
                      </a:r>
                      <a:endParaRPr lang="en-US" altLang="zh-CN" sz="1600" b="0" dirty="0">
                        <a:solidFill>
                          <a:srgbClr val="49504F"/>
                        </a:solidFill>
                        <a:latin typeface="微软雅黑" pitchFamily="34" charset="-122"/>
                        <a:ea typeface="Alibaba PuHuiTi R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414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47B8B1D-E70F-6788-832F-F07605E38FE8}"/>
              </a:ext>
            </a:extLst>
          </p:cNvPr>
          <p:cNvSpPr txBox="1"/>
          <p:nvPr/>
        </p:nvSpPr>
        <p:spPr>
          <a:xfrm>
            <a:off x="877752" y="1094478"/>
            <a:ext cx="46863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200000"/>
              </a:lnSpc>
              <a:defRPr/>
            </a:pPr>
            <a:r>
              <a:rPr lang="en-US" altLang="zh-CN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 </a:t>
            </a:r>
            <a:r>
              <a:rPr lang="zh-CN" altLang="en-US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收集操作</a:t>
            </a: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549ABABD-27A7-5B02-9517-B52EBC0984EC}"/>
              </a:ext>
            </a:extLst>
          </p:cNvPr>
          <p:cNvSpPr txBox="1"/>
          <p:nvPr/>
        </p:nvSpPr>
        <p:spPr>
          <a:xfrm>
            <a:off x="877752" y="1834936"/>
            <a:ext cx="8246370" cy="4259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</a:t>
            </a:r>
            <a:r>
              <a:rPr kumimoji="0" lang="en-US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kumimoji="0" lang="en-US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</a:t>
            </a: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操作后的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结果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数据转回到集合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502C0675-56EF-F23F-0DDB-D0A9E05C2C92}"/>
              </a:ext>
            </a:extLst>
          </p:cNvPr>
          <p:cNvSpPr txBox="1"/>
          <p:nvPr/>
        </p:nvSpPr>
        <p:spPr>
          <a:xfrm>
            <a:off x="877752" y="2312014"/>
            <a:ext cx="8246370" cy="4259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kumimoji="0" lang="en-US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</a:t>
            </a: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操作，不会修改数据源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E12E2D-0E33-8CD3-34AC-787A6CD48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546" y="3202415"/>
            <a:ext cx="6940907" cy="18352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AE5BE2-DA1D-476B-A759-573AE8426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545" y="3202415"/>
            <a:ext cx="3111660" cy="14732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1020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47B8B1D-E70F-6788-832F-F07605E38FE8}"/>
              </a:ext>
            </a:extLst>
          </p:cNvPr>
          <p:cNvSpPr txBox="1"/>
          <p:nvPr/>
        </p:nvSpPr>
        <p:spPr>
          <a:xfrm>
            <a:off x="877752" y="1094478"/>
            <a:ext cx="46863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200000"/>
              </a:lnSpc>
              <a:defRPr/>
            </a:pPr>
            <a:r>
              <a:rPr lang="en-US" altLang="zh-CN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 </a:t>
            </a:r>
            <a:r>
              <a:rPr lang="zh-CN" altLang="en-US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收集操作</a:t>
            </a: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549ABABD-27A7-5B02-9517-B52EBC0984EC}"/>
              </a:ext>
            </a:extLst>
          </p:cNvPr>
          <p:cNvSpPr txBox="1"/>
          <p:nvPr/>
        </p:nvSpPr>
        <p:spPr>
          <a:xfrm>
            <a:off x="877752" y="1834936"/>
            <a:ext cx="8246370" cy="4259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</a:t>
            </a:r>
            <a:r>
              <a:rPr kumimoji="0" lang="en-US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kumimoji="0" lang="en-US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</a:t>
            </a: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操作后的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结果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数据转回到集合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F01FDA4-5E1E-48D0-1610-0669CE2DE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915625"/>
              </p:ext>
            </p:extLst>
          </p:nvPr>
        </p:nvGraphicFramePr>
        <p:xfrm>
          <a:off x="1197752" y="2541138"/>
          <a:ext cx="8065518" cy="743766"/>
        </p:xfrm>
        <a:graphic>
          <a:graphicData uri="http://schemas.openxmlformats.org/drawingml/2006/table">
            <a:tbl>
              <a:tblPr/>
              <a:tblGrid>
                <a:gridCol w="3853908">
                  <a:extLst>
                    <a:ext uri="{9D8B030D-6E8A-4147-A177-3AD203B41FA5}">
                      <a16:colId xmlns:a16="http://schemas.microsoft.com/office/drawing/2014/main" val="3104843445"/>
                    </a:ext>
                  </a:extLst>
                </a:gridCol>
                <a:gridCol w="4211610">
                  <a:extLst>
                    <a:ext uri="{9D8B030D-6E8A-4147-A177-3AD203B41FA5}">
                      <a16:colId xmlns:a16="http://schemas.microsoft.com/office/drawing/2014/main" val="1616802852"/>
                    </a:ext>
                  </a:extLst>
                </a:gridCol>
              </a:tblGrid>
              <a:tr h="3166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名称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088081"/>
                  </a:ext>
                </a:extLst>
              </a:tr>
              <a:tr h="3813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algn="l" eaLnBrk="0" hangingPunct="0">
                        <a:lnSpc>
                          <a:spcPct val="100000"/>
                        </a:lnSpc>
                        <a:buFont typeface="Wingdings" pitchFamily="2" charset="2"/>
                        <a:buNone/>
                        <a:defRPr/>
                      </a:pPr>
                      <a:r>
                        <a:rPr lang="en-US" altLang="zh-CN" sz="16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R collect​(Collector collector)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121917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Consolas" panose="020B0609020204030204" pitchFamily="49" charset="0"/>
                          <a:ea typeface="Alibaba PuHuiTi R"/>
                        </a:rPr>
                        <a:t>开始收集</a:t>
                      </a:r>
                      <a:r>
                        <a:rPr lang="en-US" altLang="zh-CN" sz="1600" dirty="0">
                          <a:latin typeface="Consolas" panose="020B0609020204030204" pitchFamily="49" charset="0"/>
                          <a:ea typeface="Alibaba PuHuiTi R"/>
                        </a:rPr>
                        <a:t>Stream</a:t>
                      </a:r>
                      <a:r>
                        <a:rPr lang="zh-CN" altLang="en-US" sz="1600" dirty="0">
                          <a:latin typeface="Consolas" panose="020B0609020204030204" pitchFamily="49" charset="0"/>
                          <a:ea typeface="Alibaba PuHuiTi R"/>
                        </a:rPr>
                        <a:t>流，指定收集器</a:t>
                      </a:r>
                      <a:endParaRPr lang="en-US" altLang="zh-CN" sz="1600" dirty="0"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4982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408626FE-C07D-49C4-BB83-3BECFAA3529E}"/>
              </a:ext>
            </a:extLst>
          </p:cNvPr>
          <p:cNvSpPr txBox="1"/>
          <p:nvPr/>
        </p:nvSpPr>
        <p:spPr>
          <a:xfrm>
            <a:off x="877752" y="3502189"/>
            <a:ext cx="6096000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Collectors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工具类提供了具体的收集方式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FCDE575-B1AE-8B92-66B0-5FF12E055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804850"/>
              </p:ext>
            </p:extLst>
          </p:nvPr>
        </p:nvGraphicFramePr>
        <p:xfrm>
          <a:off x="1197752" y="4146579"/>
          <a:ext cx="10457535" cy="1873302"/>
        </p:xfrm>
        <a:graphic>
          <a:graphicData uri="http://schemas.openxmlformats.org/drawingml/2006/table">
            <a:tbl>
              <a:tblPr/>
              <a:tblGrid>
                <a:gridCol w="7550336">
                  <a:extLst>
                    <a:ext uri="{9D8B030D-6E8A-4147-A177-3AD203B41FA5}">
                      <a16:colId xmlns:a16="http://schemas.microsoft.com/office/drawing/2014/main" val="3104843445"/>
                    </a:ext>
                  </a:extLst>
                </a:gridCol>
                <a:gridCol w="2907199">
                  <a:extLst>
                    <a:ext uri="{9D8B030D-6E8A-4147-A177-3AD203B41FA5}">
                      <a16:colId xmlns:a16="http://schemas.microsoft.com/office/drawing/2014/main" val="1616802852"/>
                    </a:ext>
                  </a:extLst>
                </a:gridCol>
              </a:tblGrid>
              <a:tr h="5106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名称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088081"/>
                  </a:ext>
                </a:extLst>
              </a:tr>
              <a:tr h="4542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algn="l" eaLnBrk="0" hangingPunct="0">
                        <a:lnSpc>
                          <a:spcPct val="150000"/>
                        </a:lnSpc>
                        <a:buFont typeface="Wingdings" pitchFamily="2" charset="2"/>
                        <a:buNone/>
                        <a:defRPr/>
                      </a:pPr>
                      <a:r>
                        <a:rPr lang="en-US" altLang="zh-CN" sz="1400" dirty="0">
                          <a:latin typeface="Consolas" panose="020B0609020204030204" pitchFamily="49" charset="0"/>
                          <a:ea typeface="Alibaba PuHuiTi R"/>
                        </a:rPr>
                        <a:t>public static &lt;T&gt; Collector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  <a:ea typeface="Alibaba PuHuiTi R"/>
                        </a:rPr>
                        <a:t>toList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Alibaba PuHuiTi R"/>
                        </a:rPr>
                        <a:t>​()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eaLnBrk="0" hangingPunct="0">
                        <a:lnSpc>
                          <a:spcPct val="150000"/>
                        </a:lnSpc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把元素收集到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List</a:t>
                      </a:r>
                      <a:r>
                        <a:rPr lang="zh-CN" altLang="en-US" sz="14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集合中</a:t>
                      </a:r>
                      <a:endParaRPr lang="en-US" altLang="zh-CN" sz="1400" dirty="0">
                        <a:latin typeface="Consolas" panose="020B0609020204030204" pitchFamily="49" charset="0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49824"/>
                  </a:ext>
                </a:extLst>
              </a:tr>
              <a:tr h="454229">
                <a:tc>
                  <a:txBody>
                    <a:bodyPr/>
                    <a:lstStyle/>
                    <a:p>
                      <a:pPr marL="0" indent="0" algn="l" eaLnBrk="0" hangingPunct="0">
                        <a:lnSpc>
                          <a:spcPct val="150000"/>
                        </a:lnSpc>
                        <a:buFont typeface="Wingdings" pitchFamily="2" charset="2"/>
                        <a:buNone/>
                        <a:defRPr/>
                      </a:pPr>
                      <a:r>
                        <a:rPr lang="en-US" altLang="zh-CN" sz="1400" dirty="0">
                          <a:latin typeface="Consolas" panose="020B0609020204030204" pitchFamily="49" charset="0"/>
                          <a:ea typeface="Alibaba PuHuiTi R"/>
                        </a:rPr>
                        <a:t>public static &lt;T&gt; Collector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  <a:ea typeface="Alibaba PuHuiTi R"/>
                        </a:rPr>
                        <a:t>toSet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Alibaba PuHuiTi R"/>
                        </a:rPr>
                        <a:t>​()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0" fontAlgn="auto" latinLnBrk="0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把元素收集到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Set</a:t>
                      </a:r>
                      <a:r>
                        <a:rPr lang="zh-CN" altLang="en-US" sz="14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集合中</a:t>
                      </a:r>
                      <a:endParaRPr lang="en-US" altLang="zh-CN" sz="1400" dirty="0">
                        <a:latin typeface="Consolas" panose="020B0609020204030204" pitchFamily="49" charset="0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99976"/>
                  </a:ext>
                </a:extLst>
              </a:tr>
              <a:tr h="454229">
                <a:tc>
                  <a:txBody>
                    <a:bodyPr/>
                    <a:lstStyle/>
                    <a:p>
                      <a:pPr marL="0" indent="0" algn="l" eaLnBrk="0" hangingPunct="0">
                        <a:lnSpc>
                          <a:spcPct val="150000"/>
                        </a:lnSpc>
                        <a:buFont typeface="Wingdings" pitchFamily="2" charset="2"/>
                        <a:buNone/>
                        <a:defRPr/>
                      </a:pPr>
                      <a:r>
                        <a:rPr lang="en-US" altLang="zh-CN" sz="1400" dirty="0">
                          <a:latin typeface="Consolas" panose="020B0609020204030204" pitchFamily="49" charset="0"/>
                          <a:ea typeface="Alibaba PuHuiTi R"/>
                        </a:rPr>
                        <a:t>public static  Collector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  <a:ea typeface="Alibaba PuHuiTi R"/>
                        </a:rPr>
                        <a:t>toMap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Alibaba PuHuiTi R"/>
                        </a:rPr>
                        <a:t>​(Function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  <a:ea typeface="Alibaba PuHuiTi R"/>
                        </a:rPr>
                        <a:t>keyMapper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Alibaba PuHuiTi R"/>
                        </a:rPr>
                        <a:t> , Function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  <a:ea typeface="Alibaba PuHuiTi R"/>
                        </a:rPr>
                        <a:t>valueMapper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Alibaba PuHuiTi R"/>
                        </a:rPr>
                        <a:t>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0" hangingPunct="0">
                        <a:lnSpc>
                          <a:spcPct val="150000"/>
                        </a:lnSpc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把元素收集到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Map</a:t>
                      </a:r>
                      <a:r>
                        <a:rPr lang="zh-CN" altLang="en-US" sz="14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集合中</a:t>
                      </a:r>
                      <a:endParaRPr lang="en-US" altLang="zh-CN" sz="1400" dirty="0">
                        <a:latin typeface="Consolas" panose="020B0609020204030204" pitchFamily="49" charset="0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944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70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5B27E7-6D58-FA2C-BA9F-667AC97EC3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Stream </a:t>
            </a:r>
            <a:r>
              <a:rPr lang="zh-CN" altLang="en-US" dirty="0"/>
              <a:t>流中数据收集到 </a:t>
            </a:r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AE250D4-FF07-C045-02A3-B45CF35403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创建一个 </a:t>
            </a:r>
            <a:r>
              <a:rPr lang="en-US" altLang="zh-CN" dirty="0" err="1">
                <a:latin typeface="Consolas" panose="020B0609020204030204" pitchFamily="49" charset="0"/>
              </a:rPr>
              <a:t>ArrayList</a:t>
            </a:r>
            <a:r>
              <a:rPr lang="en-US" altLang="zh-CN" dirty="0"/>
              <a:t> </a:t>
            </a:r>
            <a:r>
              <a:rPr lang="zh-CN" altLang="en-US" dirty="0"/>
              <a:t>集合，并添加以下字符串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latin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  <a:ea typeface="微软雅黑" pitchFamily="34" charset="-122"/>
              </a:rPr>
              <a:t>zhangsan,23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en-US" altLang="zh-CN" dirty="0">
              <a:latin typeface="Consolas" panose="020B0609020204030204" pitchFamily="49" charset="0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  <a:ea typeface="微软雅黑" pitchFamily="34" charset="-122"/>
              </a:rPr>
              <a:t>lisi,24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en-US" altLang="zh-CN" dirty="0">
              <a:latin typeface="Consolas" panose="020B0609020204030204" pitchFamily="49" charset="0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  <a:ea typeface="微软雅黑" pitchFamily="34" charset="-122"/>
              </a:rPr>
              <a:t>wangwu,25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latin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保留年龄大于等于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24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岁的人，并将结果收集到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Map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集合中，姓名为键，年龄为值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447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5B27E7-6D58-FA2C-BA9F-667AC97EC3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综合案例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AE250D4-FF07-C045-02A3-B45CF35403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9214230" cy="3173277"/>
          </a:xfrm>
        </p:spPr>
        <p:txBody>
          <a:bodyPr/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Consolas" panose="020B0609020204030204" pitchFamily="49" charset="0"/>
              </a:rPr>
              <a:t>现在有两个 </a:t>
            </a:r>
            <a:r>
              <a:rPr lang="en-US" altLang="zh-CN" dirty="0" err="1">
                <a:latin typeface="Consolas" panose="020B0609020204030204" pitchFamily="49" charset="0"/>
              </a:rPr>
              <a:t>ArrayList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集合，分别存储</a:t>
            </a:r>
            <a:r>
              <a:rPr lang="en-US" altLang="zh-CN" dirty="0">
                <a:latin typeface="Consolas" panose="020B0609020204030204" pitchFamily="49" charset="0"/>
              </a:rPr>
              <a:t>6</a:t>
            </a:r>
            <a:r>
              <a:rPr lang="zh-CN" altLang="en-US" dirty="0">
                <a:latin typeface="Consolas" panose="020B0609020204030204" pitchFamily="49" charset="0"/>
              </a:rPr>
              <a:t>名男演员和</a:t>
            </a:r>
            <a:r>
              <a:rPr lang="en-US" altLang="zh-CN" dirty="0">
                <a:latin typeface="Consolas" panose="020B0609020204030204" pitchFamily="49" charset="0"/>
              </a:rPr>
              <a:t>6</a:t>
            </a:r>
            <a:r>
              <a:rPr lang="zh-CN" altLang="en-US" dirty="0">
                <a:latin typeface="Consolas" panose="020B0609020204030204" pitchFamily="49" charset="0"/>
              </a:rPr>
              <a:t>名女演员，要求完成如下的操作：</a:t>
            </a: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Consolas" panose="020B0609020204030204" pitchFamily="49" charset="0"/>
              </a:rPr>
              <a:t>男演员只要名字为</a:t>
            </a:r>
            <a:r>
              <a:rPr lang="en-US" altLang="zh-CN" dirty="0">
                <a:latin typeface="Consolas" panose="020B0609020204030204" pitchFamily="49" charset="0"/>
              </a:rPr>
              <a:t>3</a:t>
            </a:r>
            <a:r>
              <a:rPr lang="zh-CN" altLang="en-US" dirty="0">
                <a:latin typeface="Consolas" panose="020B0609020204030204" pitchFamily="49" charset="0"/>
              </a:rPr>
              <a:t>个字的前两人</a:t>
            </a: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Consolas" panose="020B0609020204030204" pitchFamily="49" charset="0"/>
              </a:rPr>
              <a:t>女演员</a:t>
            </a:r>
            <a:r>
              <a:rPr lang="zh-CN" altLang="en-US">
                <a:latin typeface="Consolas" panose="020B0609020204030204" pitchFamily="49" charset="0"/>
              </a:rPr>
              <a:t>只要姓林的</a:t>
            </a:r>
            <a:r>
              <a:rPr lang="zh-CN" altLang="en-US" dirty="0">
                <a:latin typeface="Consolas" panose="020B0609020204030204" pitchFamily="49" charset="0"/>
              </a:rPr>
              <a:t>，并且不要第一个</a:t>
            </a: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Consolas" panose="020B0609020204030204" pitchFamily="49" charset="0"/>
              </a:rPr>
              <a:t>把过滤后的男演员姓名和女演员姓名合并到一起</a:t>
            </a: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Consolas" panose="020B0609020204030204" pitchFamily="49" charset="0"/>
              </a:rPr>
              <a:t>把上一步操作后的元素作为构造方法的参数创建演员对象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zh-CN" altLang="en-US" dirty="0">
                <a:latin typeface="Consolas" panose="020B0609020204030204" pitchFamily="49" charset="0"/>
              </a:rPr>
              <a:t>遍历数据</a:t>
            </a: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Consolas" panose="020B0609020204030204" pitchFamily="49" charset="0"/>
              </a:rPr>
              <a:t>演员类</a:t>
            </a:r>
            <a:r>
              <a:rPr lang="en-US" altLang="zh-CN" dirty="0">
                <a:latin typeface="Consolas" panose="020B0609020204030204" pitchFamily="49" charset="0"/>
              </a:rPr>
              <a:t>Actor</a:t>
            </a:r>
            <a:r>
              <a:rPr lang="zh-CN" altLang="en-US" dirty="0">
                <a:latin typeface="Consolas" panose="020B0609020204030204" pitchFamily="49" charset="0"/>
              </a:rPr>
              <a:t>，里面有一个成员变量，一个带参构造方法，以及成员变量对应的</a:t>
            </a:r>
            <a:r>
              <a:rPr lang="en-US" altLang="zh-CN" dirty="0">
                <a:latin typeface="Consolas" panose="020B0609020204030204" pitchFamily="49" charset="0"/>
              </a:rPr>
              <a:t>get/set</a:t>
            </a:r>
            <a:r>
              <a:rPr lang="zh-CN" altLang="en-US" dirty="0">
                <a:latin typeface="Consolas" panose="020B0609020204030204" pitchFamily="49" charset="0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385493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88032" y="595084"/>
            <a:ext cx="5973761" cy="4256405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Stream 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流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File </a:t>
            </a:r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类</a:t>
            </a:r>
            <a:endParaRPr kumimoji="1"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91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D9CD25D-31F0-2C68-EE2D-EDADBFD5B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1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File </a:t>
            </a:r>
            <a:r>
              <a:rPr kumimoji="1" lang="zh-CN" altLang="en-US" dirty="0">
                <a:latin typeface="Consolas" panose="020B0609020204030204" pitchFamily="49" charset="0"/>
              </a:rPr>
              <a:t>类</a:t>
            </a:r>
            <a:endParaRPr kumimoji="1"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AD2EFD-D160-9123-37BA-D2944EF0F4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1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07911" y="634841"/>
            <a:ext cx="5973761" cy="4256405"/>
          </a:xfrm>
        </p:spPr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Stream </a:t>
            </a:r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流</a:t>
            </a:r>
            <a:endParaRPr kumimoji="1"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File 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类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93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47B8B1D-E70F-6788-832F-F07605E38FE8}"/>
              </a:ext>
            </a:extLst>
          </p:cNvPr>
          <p:cNvSpPr txBox="1"/>
          <p:nvPr/>
        </p:nvSpPr>
        <p:spPr>
          <a:xfrm>
            <a:off x="877752" y="1094478"/>
            <a:ext cx="46863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200000"/>
              </a:lnSpc>
              <a:defRPr/>
            </a:pPr>
            <a:r>
              <a:rPr lang="en-US" altLang="zh-CN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File </a:t>
            </a:r>
            <a:r>
              <a:rPr lang="zh-CN" altLang="en-US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549ABABD-27A7-5B02-9517-B52EBC0984EC}"/>
              </a:ext>
            </a:extLst>
          </p:cNvPr>
          <p:cNvSpPr txBox="1"/>
          <p:nvPr/>
        </p:nvSpPr>
        <p:spPr>
          <a:xfrm>
            <a:off x="877752" y="1834936"/>
            <a:ext cx="8246370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File类代表操作系统的文件对象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（文件、文件夹）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1894BA-9F03-16EB-3AB9-59365F171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179" y="2578879"/>
            <a:ext cx="6867178" cy="355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56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47B8B1D-E70F-6788-832F-F07605E38FE8}"/>
              </a:ext>
            </a:extLst>
          </p:cNvPr>
          <p:cNvSpPr txBox="1"/>
          <p:nvPr/>
        </p:nvSpPr>
        <p:spPr>
          <a:xfrm>
            <a:off x="877752" y="1094478"/>
            <a:ext cx="46863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200000"/>
              </a:lnSpc>
              <a:defRPr/>
            </a:pPr>
            <a:r>
              <a:rPr lang="en-US" altLang="zh-CN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File </a:t>
            </a:r>
            <a:r>
              <a:rPr lang="zh-CN" altLang="en-US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类创建对象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63B2A64-3BD6-B3C1-C55F-DD0729490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901909"/>
              </p:ext>
            </p:extLst>
          </p:nvPr>
        </p:nvGraphicFramePr>
        <p:xfrm>
          <a:off x="930760" y="1927797"/>
          <a:ext cx="10666307" cy="2008271"/>
        </p:xfrm>
        <a:graphic>
          <a:graphicData uri="http://schemas.openxmlformats.org/drawingml/2006/table">
            <a:tbl>
              <a:tblPr/>
              <a:tblGrid>
                <a:gridCol w="5018182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648125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092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方法名称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260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altLang="zh-CN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File​(String pathname)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黑体" pitchFamily="49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algn="l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根据文件路径创建文件对象</a:t>
                      </a:r>
                      <a:endParaRPr lang="en-US" altLang="zh-CN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466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altLang="zh-CN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File​(String parent, String child)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根据父路径名字符串和子路径名字符串创建文件对象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59233"/>
                  </a:ext>
                </a:extLst>
              </a:tr>
              <a:tr h="5061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altLang="zh-CN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File​(File  parent, String child)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根据父路径对应文件对象和子路径名字符串创建文件对象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3221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0CFD5824-8A4A-9D4C-7B65-A172A56C0C4F}"/>
              </a:ext>
            </a:extLst>
          </p:cNvPr>
          <p:cNvSpPr txBox="1"/>
          <p:nvPr/>
        </p:nvSpPr>
        <p:spPr>
          <a:xfrm>
            <a:off x="930760" y="4294237"/>
            <a:ext cx="10111352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7699" indent="-357699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File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对象可以定位文件和文件夹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7699" indent="-357699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File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封装的对象仅仅是一个路径名，这个路径可以是存在的，也可以是不存在的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220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47B8B1D-E70F-6788-832F-F07605E38FE8}"/>
              </a:ext>
            </a:extLst>
          </p:cNvPr>
          <p:cNvSpPr txBox="1"/>
          <p:nvPr/>
        </p:nvSpPr>
        <p:spPr>
          <a:xfrm>
            <a:off x="877752" y="1094478"/>
            <a:ext cx="46863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200000"/>
              </a:lnSpc>
              <a:defRPr/>
            </a:pPr>
            <a:r>
              <a:rPr lang="zh-CN" altLang="en-US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相对路径和绝对路径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B5EBF-CA6B-F3E3-4F9C-DD2393F1E560}"/>
              </a:ext>
            </a:extLst>
          </p:cNvPr>
          <p:cNvSpPr txBox="1"/>
          <p:nvPr/>
        </p:nvSpPr>
        <p:spPr>
          <a:xfrm>
            <a:off x="877752" y="1834936"/>
            <a:ext cx="8246370" cy="4259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绝对路径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从盘符根目录开始，一直到某个具体的文件或文件夹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ABD3D4F-EB15-AD35-27DD-FD185CDB6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895" y="2958467"/>
            <a:ext cx="5654800" cy="16386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2441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47B8B1D-E70F-6788-832F-F07605E38FE8}"/>
              </a:ext>
            </a:extLst>
          </p:cNvPr>
          <p:cNvSpPr txBox="1"/>
          <p:nvPr/>
        </p:nvSpPr>
        <p:spPr>
          <a:xfrm>
            <a:off x="877752" y="1094478"/>
            <a:ext cx="46863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200000"/>
              </a:lnSpc>
              <a:defRPr/>
            </a:pPr>
            <a:r>
              <a:rPr lang="zh-CN" altLang="en-US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相对路径和绝对路径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A9F8F0-63EA-3625-1A00-36529D274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092" y="2141418"/>
            <a:ext cx="7736160" cy="40398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FB5EBF-CA6B-F3E3-4F9C-DD2393F1E560}"/>
              </a:ext>
            </a:extLst>
          </p:cNvPr>
          <p:cNvSpPr txBox="1"/>
          <p:nvPr/>
        </p:nvSpPr>
        <p:spPr>
          <a:xfrm>
            <a:off x="877752" y="1834936"/>
            <a:ext cx="8246370" cy="4259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相对路径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相对于当前项目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62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47B8B1D-E70F-6788-832F-F07605E38FE8}"/>
              </a:ext>
            </a:extLst>
          </p:cNvPr>
          <p:cNvSpPr txBox="1"/>
          <p:nvPr/>
        </p:nvSpPr>
        <p:spPr>
          <a:xfrm>
            <a:off x="877752" y="1094478"/>
            <a:ext cx="46863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200000"/>
              </a:lnSpc>
              <a:defRPr/>
            </a:pPr>
            <a:r>
              <a:rPr lang="zh-CN" altLang="en-US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相对路径和绝对路径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B5EBF-CA6B-F3E3-4F9C-DD2393F1E560}"/>
              </a:ext>
            </a:extLst>
          </p:cNvPr>
          <p:cNvSpPr txBox="1"/>
          <p:nvPr/>
        </p:nvSpPr>
        <p:spPr>
          <a:xfrm>
            <a:off x="877752" y="1834936"/>
            <a:ext cx="8246370" cy="4259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相对路径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相对于当前项目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86CF106-83FF-AFE1-1DD0-099185503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52" y="2428495"/>
            <a:ext cx="10503440" cy="38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Content="1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47B8B1D-E70F-6788-832F-F07605E38FE8}"/>
              </a:ext>
            </a:extLst>
          </p:cNvPr>
          <p:cNvSpPr txBox="1"/>
          <p:nvPr/>
        </p:nvSpPr>
        <p:spPr>
          <a:xfrm>
            <a:off x="877752" y="1094478"/>
            <a:ext cx="46863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200000"/>
              </a:lnSpc>
              <a:defRPr/>
            </a:pPr>
            <a:r>
              <a:rPr lang="en-US" altLang="zh-CN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File </a:t>
            </a:r>
            <a:r>
              <a:rPr lang="zh-CN" altLang="en-US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类的常用方法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C4A95A8-8696-F0DD-E246-BE6EDB23F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034619"/>
              </p:ext>
            </p:extLst>
          </p:nvPr>
        </p:nvGraphicFramePr>
        <p:xfrm>
          <a:off x="950639" y="1983953"/>
          <a:ext cx="7791781" cy="4035395"/>
        </p:xfrm>
        <a:graphic>
          <a:graphicData uri="http://schemas.openxmlformats.org/drawingml/2006/table">
            <a:tbl>
              <a:tblPr/>
              <a:tblGrid>
                <a:gridCol w="3705368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086413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3767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Alibaba PuHuiTi R" pitchFamily="18" charset="-122"/>
                          <a:cs typeface="Alibaba PuHuiTi R" pitchFamily="18" charset="-122"/>
                        </a:rPr>
                        <a:t>方法名称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3405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public </a:t>
                      </a:r>
                      <a:r>
                        <a:rPr lang="en-US" altLang="zh-CN" sz="14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boolean</a:t>
                      </a:r>
                      <a:r>
                        <a:rPr lang="en-US" altLang="zh-CN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14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isDirectory</a:t>
                      </a:r>
                      <a:r>
                        <a:rPr lang="en-US" altLang="zh-CN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()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判断此路径名表示的</a:t>
                      </a:r>
                      <a:r>
                        <a:rPr lang="en-US" altLang="zh-CN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File</a:t>
                      </a:r>
                      <a:r>
                        <a:rPr lang="zh-CN" altLang="en-US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是否为文件夹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4104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public </a:t>
                      </a:r>
                      <a:r>
                        <a:rPr lang="en-US" altLang="zh-CN" sz="14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boolean</a:t>
                      </a:r>
                      <a:r>
                        <a:rPr lang="en-US" altLang="zh-CN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14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isFile</a:t>
                      </a:r>
                      <a:r>
                        <a:rPr lang="en-US" altLang="zh-CN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()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判断此路径名表示的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File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是否为文件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59233"/>
                  </a:ext>
                </a:extLst>
              </a:tr>
              <a:tr h="3978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public </a:t>
                      </a:r>
                      <a:r>
                        <a:rPr lang="en-US" altLang="zh-CN" sz="14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boolean</a:t>
                      </a:r>
                      <a:r>
                        <a:rPr lang="en-US" altLang="zh-CN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 exists()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判断此路径名表示的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File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是否存在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32218"/>
                  </a:ext>
                </a:extLst>
              </a:tr>
              <a:tr h="4865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itchFamily="34" charset="-122"/>
                        </a:rPr>
                        <a:t>public long length()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返回文件的大小（字节数量）</a:t>
                      </a:r>
                      <a:endParaRPr lang="en-US" altLang="zh-CN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48127"/>
                  </a:ext>
                </a:extLst>
              </a:tr>
              <a:tr h="4865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itchFamily="34" charset="-122"/>
                        </a:rPr>
                        <a:t>public String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itchFamily="34" charset="-122"/>
                        </a:rPr>
                        <a:t>getAbsolutePath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itchFamily="34" charset="-122"/>
                        </a:rPr>
                        <a:t>()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返回文件的绝对路径</a:t>
                      </a:r>
                      <a:endParaRPr lang="en-US" altLang="zh-CN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178387"/>
                  </a:ext>
                </a:extLst>
              </a:tr>
              <a:tr h="4865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public String </a:t>
                      </a:r>
                      <a:r>
                        <a:rPr lang="en-US" altLang="zh-CN" sz="14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getPath</a:t>
                      </a:r>
                      <a:r>
                        <a:rPr lang="en-US" altLang="zh-CN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()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返回定义文件时使用的路径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443818"/>
                  </a:ext>
                </a:extLst>
              </a:tr>
              <a:tr h="4865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itchFamily="34" charset="-122"/>
                        </a:rPr>
                        <a:t>public String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itchFamily="34" charset="-122"/>
                        </a:rPr>
                        <a:t>getName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itchFamily="34" charset="-122"/>
                        </a:rPr>
                        <a:t>()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返回文件的名称，带后缀</a:t>
                      </a:r>
                      <a:endParaRPr lang="en-US" altLang="zh-CN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850725"/>
                  </a:ext>
                </a:extLst>
              </a:tr>
              <a:tr h="4865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 long 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lastModified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返回文件的最后修改时间（时间毫秒值）</a:t>
                      </a:r>
                      <a:endParaRPr lang="en-US" altLang="zh-CN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01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388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3E9553-A74A-FC47-BFFD-0FCAD127FE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001A89-9061-DEF4-BE04-48DAEFFB62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需求 </a:t>
            </a:r>
            <a:r>
              <a:rPr lang="en-US" altLang="zh-CN" dirty="0"/>
              <a:t>: </a:t>
            </a:r>
            <a:r>
              <a:rPr lang="zh-CN" altLang="en-US" dirty="0"/>
              <a:t> 键盘录入一个文件夹路径，如果输入错误就给出提示，并继续录入，直到正确为止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分析：</a:t>
            </a:r>
            <a:endParaRPr lang="en-US" altLang="zh-CN" dirty="0"/>
          </a:p>
          <a:p>
            <a:r>
              <a:rPr lang="en-US" altLang="zh-CN" dirty="0"/>
              <a:t>	1. </a:t>
            </a:r>
            <a:r>
              <a:rPr lang="zh-CN" altLang="en-US" dirty="0"/>
              <a:t>输入的路径有可能不存在</a:t>
            </a:r>
            <a:endParaRPr lang="en-US" altLang="zh-CN" dirty="0"/>
          </a:p>
          <a:p>
            <a:r>
              <a:rPr lang="en-US" altLang="zh-CN" dirty="0"/>
              <a:t>	2. </a:t>
            </a:r>
            <a:r>
              <a:rPr lang="zh-CN" altLang="en-US" dirty="0"/>
              <a:t>输入的路径有可能是文件路径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封装为</a:t>
            </a:r>
            <a:r>
              <a:rPr lang="en-US" altLang="zh-CN" dirty="0"/>
              <a:t>File</a:t>
            </a:r>
            <a:r>
              <a:rPr lang="zh-CN" altLang="en-US" dirty="0"/>
              <a:t>对象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调用 </a:t>
            </a:r>
            <a:r>
              <a:rPr lang="en-US" altLang="zh-CN" dirty="0"/>
              <a:t>exists() </a:t>
            </a:r>
            <a:r>
              <a:rPr lang="zh-CN" altLang="en-US" dirty="0"/>
              <a:t>判断是否存在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调用 </a:t>
            </a:r>
            <a:r>
              <a:rPr lang="en-US" altLang="zh-CN" dirty="0" err="1"/>
              <a:t>isFile</a:t>
            </a:r>
            <a:r>
              <a:rPr lang="en-US" altLang="zh-CN" dirty="0"/>
              <a:t>() </a:t>
            </a:r>
            <a:r>
              <a:rPr lang="zh-CN" altLang="en-US" dirty="0"/>
              <a:t>判断是否是文件</a:t>
            </a:r>
          </a:p>
        </p:txBody>
      </p:sp>
    </p:spTree>
    <p:extLst>
      <p:ext uri="{BB962C8B-B14F-4D97-AF65-F5344CB8AC3E}">
        <p14:creationId xmlns:p14="http://schemas.microsoft.com/office/powerpoint/2010/main" val="222378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47B8B1D-E70F-6788-832F-F07605E38FE8}"/>
              </a:ext>
            </a:extLst>
          </p:cNvPr>
          <p:cNvSpPr txBox="1"/>
          <p:nvPr/>
        </p:nvSpPr>
        <p:spPr>
          <a:xfrm>
            <a:off x="877752" y="1094478"/>
            <a:ext cx="46863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200000"/>
              </a:lnSpc>
              <a:defRPr/>
            </a:pPr>
            <a:r>
              <a:rPr lang="en-US" altLang="zh-CN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File </a:t>
            </a:r>
            <a:r>
              <a:rPr lang="zh-CN" altLang="en-US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类的创建和删除方法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9615413-5B8A-EE43-E235-EC9CCAAAE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054001"/>
              </p:ext>
            </p:extLst>
          </p:nvPr>
        </p:nvGraphicFramePr>
        <p:xfrm>
          <a:off x="956571" y="1958557"/>
          <a:ext cx="6949697" cy="1778365"/>
        </p:xfrm>
        <a:graphic>
          <a:graphicData uri="http://schemas.openxmlformats.org/drawingml/2006/table">
            <a:tbl>
              <a:tblPr/>
              <a:tblGrid>
                <a:gridCol w="3304917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364478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491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方法名称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27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public 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boolean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createNewFile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()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黑体" pitchFamily="49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创建一个新的空的文件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public 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boolean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mkdir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()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只能创建一级文件夹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59233"/>
                  </a:ext>
                </a:extLst>
              </a:tr>
              <a:tr h="449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public 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boolean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mkdirs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()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黑体" pitchFamily="49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可以创建多级文件夹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3221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0635B73-3D1A-D1B3-3739-D443A2E77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000860"/>
              </p:ext>
            </p:extLst>
          </p:nvPr>
        </p:nvGraphicFramePr>
        <p:xfrm>
          <a:off x="956571" y="4274444"/>
          <a:ext cx="7064557" cy="968782"/>
        </p:xfrm>
        <a:graphic>
          <a:graphicData uri="http://schemas.openxmlformats.org/drawingml/2006/table">
            <a:tbl>
              <a:tblPr/>
              <a:tblGrid>
                <a:gridCol w="3317239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3747318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213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方法名称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473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public boolean delete​()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黑体" pitchFamily="49" charset="-122"/>
                      </a:endParaRPr>
                    </a:p>
                  </a:txBody>
                  <a:tcPr marL="121891" marR="121891" marT="60979" marB="6097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删除由此抽象路径名表示的文件或空文件夹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91" marR="121891" marT="60979" marB="6097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  <p:sp>
        <p:nvSpPr>
          <p:cNvPr id="6" name="TextBox 6">
            <a:extLst>
              <a:ext uri="{FF2B5EF4-FFF2-40B4-BE49-F238E27FC236}">
                <a16:creationId xmlns:a16="http://schemas.microsoft.com/office/drawing/2014/main" id="{46591D52-549B-7F64-33BB-78DE09DCAABE}"/>
              </a:ext>
            </a:extLst>
          </p:cNvPr>
          <p:cNvSpPr txBox="1"/>
          <p:nvPr/>
        </p:nvSpPr>
        <p:spPr>
          <a:xfrm>
            <a:off x="1222155" y="6029249"/>
            <a:ext cx="4351603" cy="3842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delete() 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方法只能删除空文件夹，且不走回收站 </a:t>
            </a:r>
            <a:endParaRPr lang="en-US" altLang="zh-CN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DFDB7F-5AE4-1E0D-12A2-8B83C45A0785}"/>
              </a:ext>
            </a:extLst>
          </p:cNvPr>
          <p:cNvSpPr/>
          <p:nvPr/>
        </p:nvSpPr>
        <p:spPr>
          <a:xfrm>
            <a:off x="977680" y="5531605"/>
            <a:ext cx="4980391" cy="1029811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AB2A95-62A2-E414-7F3D-99193E1E45DD}"/>
              </a:ext>
            </a:extLst>
          </p:cNvPr>
          <p:cNvSpPr/>
          <p:nvPr/>
        </p:nvSpPr>
        <p:spPr>
          <a:xfrm>
            <a:off x="877752" y="560407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2568834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47B8B1D-E70F-6788-832F-F07605E38FE8}"/>
              </a:ext>
            </a:extLst>
          </p:cNvPr>
          <p:cNvSpPr txBox="1"/>
          <p:nvPr/>
        </p:nvSpPr>
        <p:spPr>
          <a:xfrm>
            <a:off x="877752" y="1094478"/>
            <a:ext cx="46863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200000"/>
              </a:lnSpc>
              <a:defRPr/>
            </a:pPr>
            <a:r>
              <a:rPr lang="en-US" altLang="zh-CN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File </a:t>
            </a:r>
            <a:r>
              <a:rPr lang="zh-CN" altLang="en-US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类的遍历方法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5A072F9-4723-C217-7755-19B90A4AF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181253"/>
              </p:ext>
            </p:extLst>
          </p:nvPr>
        </p:nvGraphicFramePr>
        <p:xfrm>
          <a:off x="937592" y="1906555"/>
          <a:ext cx="10744199" cy="1522445"/>
        </p:xfrm>
        <a:graphic>
          <a:graphicData uri="http://schemas.openxmlformats.org/drawingml/2006/table">
            <a:tbl>
              <a:tblPr/>
              <a:tblGrid>
                <a:gridCol w="3690669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705353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804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方法名称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9419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File[] </a:t>
                      </a:r>
                      <a:r>
                        <a:rPr lang="en-US" altLang="zh-CN" sz="160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listFiles</a:t>
                      </a: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()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marL="121891" marR="121891" marT="60979" marB="6097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获取当前目录下所有的  </a:t>
                      </a: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“</a:t>
                      </a:r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一级文件对象</a:t>
                      </a: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”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返回 </a:t>
                      </a: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File </a:t>
                      </a:r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数组</a:t>
                      </a:r>
                      <a:endParaRPr lang="en-US" altLang="zh-CN" sz="160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Alibaba PuHuiTi R"/>
                        <a:cs typeface="+mn-cs"/>
                      </a:endParaRPr>
                    </a:p>
                  </a:txBody>
                  <a:tcPr marL="121891" marR="121891" marT="60979" marB="6097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122172"/>
                  </a:ext>
                </a:extLst>
              </a:tr>
            </a:tbl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522DA7AD-4371-68EC-67FD-F4450D16D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1" y="3785108"/>
            <a:ext cx="6909155" cy="17526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8A994DD-4450-5F66-658B-1DC6F058E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003" y="4084549"/>
            <a:ext cx="2888396" cy="99103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10851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DD02EE-8E74-0963-5AF2-5C5DAAB8E5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F2B881A-55F7-55D1-FA94-91F4BF9DAE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ea typeface="Alibaba PuHuiTi R"/>
              </a:rPr>
              <a:t>需求：键盘录入一个文件夹路径，找出这个文件夹下所有的 </a:t>
            </a:r>
            <a:r>
              <a:rPr lang="en-US" altLang="zh-CN" dirty="0">
                <a:ea typeface="Alibaba PuHuiTi R"/>
              </a:rPr>
              <a:t>.java </a:t>
            </a:r>
            <a:r>
              <a:rPr lang="zh-CN" altLang="en-US" dirty="0">
                <a:ea typeface="Alibaba PuHuiTi R"/>
              </a:rPr>
              <a:t>文件</a:t>
            </a:r>
            <a:endParaRPr lang="en-US" altLang="zh-CN" dirty="0"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225293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D9CD25D-31F0-2C68-EE2D-EDADBFD5B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1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Stream </a:t>
            </a:r>
            <a:r>
              <a:rPr kumimoji="1" lang="zh-CN" altLang="en-US" dirty="0">
                <a:latin typeface="Consolas" panose="020B0609020204030204" pitchFamily="49" charset="0"/>
              </a:rPr>
              <a:t>流</a:t>
            </a:r>
            <a:endParaRPr kumimoji="1"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AD2EFD-D160-9123-37BA-D2944EF0F4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295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47B8B1D-E70F-6788-832F-F07605E38FE8}"/>
              </a:ext>
            </a:extLst>
          </p:cNvPr>
          <p:cNvSpPr txBox="1"/>
          <p:nvPr/>
        </p:nvSpPr>
        <p:spPr>
          <a:xfrm>
            <a:off x="877752" y="1094478"/>
            <a:ext cx="46863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200000"/>
              </a:lnSpc>
              <a:defRPr/>
            </a:pPr>
            <a:r>
              <a:rPr lang="en-US" altLang="zh-CN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File </a:t>
            </a:r>
            <a:r>
              <a:rPr lang="zh-CN" altLang="en-US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类的遍历方法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5A072F9-4723-C217-7755-19B90A4AF368}"/>
              </a:ext>
            </a:extLst>
          </p:cNvPr>
          <p:cNvGraphicFramePr>
            <a:graphicFrameLocks noGrp="1"/>
          </p:cNvGraphicFramePr>
          <p:nvPr/>
        </p:nvGraphicFramePr>
        <p:xfrm>
          <a:off x="937592" y="1906555"/>
          <a:ext cx="10744199" cy="1522445"/>
        </p:xfrm>
        <a:graphic>
          <a:graphicData uri="http://schemas.openxmlformats.org/drawingml/2006/table">
            <a:tbl>
              <a:tblPr/>
              <a:tblGrid>
                <a:gridCol w="3690669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705353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804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方法名称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9419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File[] </a:t>
                      </a:r>
                      <a:r>
                        <a:rPr lang="en-US" altLang="zh-CN" sz="160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listFiles</a:t>
                      </a: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()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marL="121891" marR="121891" marT="60979" marB="6097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获取当前目录下所有的  </a:t>
                      </a: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“</a:t>
                      </a:r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一级文件对象</a:t>
                      </a: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”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返回 </a:t>
                      </a: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File </a:t>
                      </a:r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数组</a:t>
                      </a:r>
                      <a:endParaRPr lang="en-US" altLang="zh-CN" sz="160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Alibaba PuHuiTi R"/>
                        <a:cs typeface="+mn-cs"/>
                      </a:endParaRPr>
                    </a:p>
                  </a:txBody>
                  <a:tcPr marL="121891" marR="121891" marT="60979" marB="6097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122172"/>
                  </a:ext>
                </a:extLst>
              </a:tr>
            </a:tbl>
          </a:graphicData>
        </a:graphic>
      </p:graphicFrame>
      <p:sp>
        <p:nvSpPr>
          <p:cNvPr id="4" name="TextBox 6">
            <a:extLst>
              <a:ext uri="{FF2B5EF4-FFF2-40B4-BE49-F238E27FC236}">
                <a16:creationId xmlns:a16="http://schemas.microsoft.com/office/drawing/2014/main" id="{8B0A0982-8683-497A-ACDE-2B021CB668FB}"/>
              </a:ext>
            </a:extLst>
          </p:cNvPr>
          <p:cNvSpPr txBox="1"/>
          <p:nvPr/>
        </p:nvSpPr>
        <p:spPr>
          <a:xfrm>
            <a:off x="937592" y="3840506"/>
            <a:ext cx="10554360" cy="1535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当调用者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File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表示的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路径不存在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时，返回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当调用者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File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表示的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路径是文件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时，返回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当调用者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File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表示的路径是一个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空文件夹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时，返回一个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长度为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的数组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当调用者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File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表示的路径是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需要权限才能访问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的文件夹时，返回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0279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DD02EE-8E74-0963-5AF2-5C5DAAB8E5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 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F2B881A-55F7-55D1-FA94-91F4BF9DAE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ea typeface="Alibaba PuHuiTi R"/>
              </a:rPr>
              <a:t>需求 </a:t>
            </a:r>
            <a:r>
              <a:rPr lang="en-US" altLang="zh-CN" dirty="0">
                <a:ea typeface="Alibaba PuHuiTi R"/>
              </a:rPr>
              <a:t>: </a:t>
            </a:r>
            <a:r>
              <a:rPr lang="zh-CN" altLang="en-US" dirty="0">
                <a:ea typeface="Alibaba PuHuiTi R"/>
              </a:rPr>
              <a:t>设计一个方法</a:t>
            </a:r>
            <a:r>
              <a:rPr lang="en-US" altLang="zh-CN" dirty="0">
                <a:ea typeface="Alibaba PuHuiTi R"/>
              </a:rPr>
              <a:t>, </a:t>
            </a:r>
            <a:r>
              <a:rPr lang="zh-CN" altLang="en-US" dirty="0">
                <a:ea typeface="Alibaba PuHuiTi R"/>
              </a:rPr>
              <a:t>删除文件夹</a:t>
            </a:r>
          </a:p>
          <a:p>
            <a:r>
              <a:rPr lang="zh-CN" altLang="en-US" dirty="0">
                <a:ea typeface="Alibaba PuHuiTi R"/>
              </a:rPr>
              <a:t>注意 </a:t>
            </a:r>
            <a:r>
              <a:rPr lang="en-US" altLang="zh-CN" dirty="0">
                <a:ea typeface="Alibaba PuHuiTi R"/>
              </a:rPr>
              <a:t>: </a:t>
            </a:r>
            <a:r>
              <a:rPr lang="en-US" altLang="zh-CN" dirty="0">
                <a:latin typeface="Consolas" panose="020B0609020204030204" pitchFamily="49" charset="0"/>
                <a:ea typeface="Alibaba PuHuiTi R"/>
              </a:rPr>
              <a:t>delete</a:t>
            </a:r>
            <a:r>
              <a:rPr lang="en-US" altLang="zh-CN" dirty="0">
                <a:ea typeface="Alibaba PuHuiTi R"/>
              </a:rPr>
              <a:t>() </a:t>
            </a:r>
            <a:r>
              <a:rPr lang="zh-CN" altLang="en-US" dirty="0">
                <a:ea typeface="Alibaba PuHuiTi R"/>
              </a:rPr>
              <a:t>只能删除空文件夹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116457-33B1-63F0-CE9F-9AA570650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919" b="94630" l="9428" r="89831">
                        <a14:foregroundMark x1="42585" y1="7983" x2="42585" y2="7983"/>
                        <a14:foregroundMark x1="43114" y1="3919" x2="43114" y2="3919"/>
                        <a14:foregroundMark x1="32839" y1="92163" x2="32839" y2="92163"/>
                        <a14:foregroundMark x1="72775" y1="92743" x2="72775" y2="92743"/>
                        <a14:foregroundMark x1="33792" y1="94775" x2="33792" y2="94775"/>
                        <a14:foregroundMark x1="9428" y1="77939" x2="9428" y2="779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84855" y="3191508"/>
            <a:ext cx="4448467" cy="3246816"/>
          </a:xfrm>
          <a:prstGeom prst="rect">
            <a:avLst/>
          </a:prstGeom>
        </p:spPr>
      </p:pic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D61E5DBB-3925-C5A3-296A-092D3A233ABD}"/>
              </a:ext>
            </a:extLst>
          </p:cNvPr>
          <p:cNvSpPr/>
          <p:nvPr/>
        </p:nvSpPr>
        <p:spPr>
          <a:xfrm>
            <a:off x="6096000" y="2796209"/>
            <a:ext cx="4094922" cy="1775791"/>
          </a:xfrm>
          <a:prstGeom prst="wedgeRoundRectCallout">
            <a:avLst>
              <a:gd name="adj1" fmla="val -56756"/>
              <a:gd name="adj2" fmla="val 40858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慎重啊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!!!   </a:t>
            </a:r>
          </a:p>
          <a:p>
            <a:pPr algn="ctr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delete()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的删除不走回收站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!!!  </a:t>
            </a:r>
          </a:p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别拿重要的数据测试</a:t>
            </a:r>
          </a:p>
        </p:txBody>
      </p:sp>
    </p:spTree>
    <p:extLst>
      <p:ext uri="{BB962C8B-B14F-4D97-AF65-F5344CB8AC3E}">
        <p14:creationId xmlns:p14="http://schemas.microsoft.com/office/powerpoint/2010/main" val="224082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DD02EE-8E74-0963-5AF2-5C5DAAB8E5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 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F2B881A-55F7-55D1-FA94-91F4BF9DAE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ea typeface="Alibaba PuHuiTi R"/>
              </a:rPr>
              <a:t>需求 </a:t>
            </a:r>
            <a:r>
              <a:rPr lang="en-US" altLang="zh-CN" dirty="0">
                <a:ea typeface="Alibaba PuHuiTi R"/>
              </a:rPr>
              <a:t>: </a:t>
            </a:r>
            <a:r>
              <a:rPr lang="zh-CN" altLang="en-US" dirty="0">
                <a:ea typeface="Alibaba PuHuiTi R"/>
              </a:rPr>
              <a:t>键盘录入一个文件夹路径，统计文件夹的大小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3503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DD02EE-8E74-0963-5AF2-5C5DAAB8E5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 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F2B881A-55F7-55D1-FA94-91F4BF9DAE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ea typeface="Alibaba PuHuiTi R"/>
              </a:rPr>
              <a:t>需求：键盘录入一个文件夹路径，统计文件夹中每种文件的个数并打印（考虑子文件夹）</a:t>
            </a:r>
            <a:endParaRPr lang="en-US" altLang="zh-CN" dirty="0">
              <a:ea typeface="Alibaba PuHuiTi R"/>
            </a:endParaRPr>
          </a:p>
          <a:p>
            <a:endParaRPr lang="en-US" altLang="zh-CN" dirty="0">
              <a:ea typeface="Alibaba PuHuiTi 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ea typeface="Alibaba PuHuiTi R"/>
              </a:rPr>
              <a:t>打印格式如下：</a:t>
            </a:r>
            <a:endParaRPr lang="en-US" altLang="zh-CN" dirty="0">
              <a:ea typeface="Alibaba PuHuiTi R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ea typeface="Alibaba PuHuiTi R"/>
              </a:rPr>
              <a:t>	txt:3</a:t>
            </a:r>
            <a:r>
              <a:rPr lang="zh-CN" altLang="en-US" dirty="0">
                <a:ea typeface="Alibaba PuHuiTi R"/>
              </a:rPr>
              <a:t>个</a:t>
            </a:r>
            <a:endParaRPr lang="en-US" altLang="zh-CN" dirty="0">
              <a:ea typeface="Alibaba PuHuiTi R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ea typeface="Alibaba PuHuiTi R"/>
              </a:rPr>
              <a:t>	doc:4</a:t>
            </a:r>
            <a:r>
              <a:rPr lang="zh-CN" altLang="en-US" dirty="0">
                <a:ea typeface="Alibaba PuHuiTi R"/>
              </a:rPr>
              <a:t>个</a:t>
            </a:r>
            <a:endParaRPr lang="en-US" altLang="zh-CN" dirty="0">
              <a:ea typeface="Alibaba PuHuiTi R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ea typeface="Alibaba PuHuiTi R"/>
              </a:rPr>
              <a:t>	jpg:6</a:t>
            </a:r>
            <a:r>
              <a:rPr lang="zh-CN" altLang="en-US" dirty="0">
                <a:ea typeface="Alibaba PuHuiTi R"/>
              </a:rPr>
              <a:t>个</a:t>
            </a:r>
            <a:endParaRPr lang="en-US" altLang="zh-CN" dirty="0">
              <a:ea typeface="Alibaba PuHuiTi R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8423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F5C5422-AD5A-0AB5-14D6-16F0FB472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508188"/>
            <a:ext cx="5438775" cy="614055"/>
          </a:xfrm>
          <a:prstGeom prst="rect">
            <a:avLst/>
          </a:prstGeom>
        </p:spPr>
      </p:pic>
      <p:sp>
        <p:nvSpPr>
          <p:cNvPr id="2" name="TextBox 4">
            <a:extLst>
              <a:ext uri="{FF2B5EF4-FFF2-40B4-BE49-F238E27FC236}">
                <a16:creationId xmlns:a16="http://schemas.microsoft.com/office/drawing/2014/main" id="{37B4B368-8333-D04C-8AF4-2A260E2CBA49}"/>
              </a:ext>
            </a:extLst>
          </p:cNvPr>
          <p:cNvSpPr txBox="1"/>
          <p:nvPr/>
        </p:nvSpPr>
        <p:spPr>
          <a:xfrm>
            <a:off x="665195" y="2463148"/>
            <a:ext cx="8974296" cy="116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能够掌握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 </a:t>
            </a:r>
            <a:r>
              <a: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流的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能够使用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File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对象关联文件和文件夹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能够独立完成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File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相关案例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29962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47B8B1D-E70F-6788-832F-F07605E38FE8}"/>
              </a:ext>
            </a:extLst>
          </p:cNvPr>
          <p:cNvSpPr txBox="1"/>
          <p:nvPr/>
        </p:nvSpPr>
        <p:spPr>
          <a:xfrm>
            <a:off x="877752" y="1094478"/>
            <a:ext cx="46863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200000"/>
              </a:lnSpc>
              <a:defRPr/>
            </a:pPr>
            <a:r>
              <a:rPr lang="en-US" altLang="zh-CN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 </a:t>
            </a:r>
            <a:r>
              <a:rPr lang="zh-CN" altLang="en-US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流介绍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5F687B-B27A-DE4F-8558-2D03D039D7DB}"/>
              </a:ext>
            </a:extLst>
          </p:cNvPr>
          <p:cNvSpPr txBox="1"/>
          <p:nvPr/>
        </p:nvSpPr>
        <p:spPr>
          <a:xfrm>
            <a:off x="877752" y="1785419"/>
            <a:ext cx="10281920" cy="518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配合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表达式，</a:t>
            </a:r>
            <a:r>
              <a:rPr kumimoji="0" lang="zh-CN" altLang="zh-CN" sz="160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简化集合和数组操作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545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15CDD7-DFFE-4EC6-AD82-F6DA04E52D0E}"/>
              </a:ext>
            </a:extLst>
          </p:cNvPr>
          <p:cNvSpPr txBox="1"/>
          <p:nvPr/>
        </p:nvSpPr>
        <p:spPr>
          <a:xfrm>
            <a:off x="2123440" y="1565798"/>
            <a:ext cx="9984316" cy="10118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20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需求：按照下面的要求完成集合的创建和遍历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7708" indent="-357708" eaLnBrk="0" hangingPunct="0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创建一个集合，存储多个字符串元素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B46A298-C066-40CB-9FEF-0734BC99CC93}"/>
              </a:ext>
            </a:extLst>
          </p:cNvPr>
          <p:cNvSpPr txBox="1"/>
          <p:nvPr/>
        </p:nvSpPr>
        <p:spPr>
          <a:xfrm>
            <a:off x="2525459" y="2686237"/>
            <a:ext cx="5160801" cy="232326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ArrayList&lt;&gt;();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.add(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"张无忌"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.add(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张良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.add(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王二麻子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.add(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谢广坤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.add(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"张三丰"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.add(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"张</a:t>
            </a:r>
            <a:r>
              <a:rPr lang="zh-CN" altLang="en-US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翠山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87085ED-ED61-415F-9FEE-229E04DBA9CA}"/>
              </a:ext>
            </a:extLst>
          </p:cNvPr>
          <p:cNvSpPr txBox="1"/>
          <p:nvPr/>
        </p:nvSpPr>
        <p:spPr>
          <a:xfrm>
            <a:off x="2123440" y="5118061"/>
            <a:ext cx="8503920" cy="1504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7708" indent="-357708" eaLnBrk="0" hangingPunct="0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把集合中所有以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张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开头的元素存储到一个新的集合</a:t>
            </a:r>
          </a:p>
          <a:p>
            <a:pPr marL="357708" indent="-357708" eaLnBrk="0" hangingPunct="0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张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开头的集合中的长度为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的元素存储到一个新的集合</a:t>
            </a:r>
          </a:p>
          <a:p>
            <a:pPr marL="357708" indent="-357708" eaLnBrk="0" hangingPunct="0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遍历上一步得到的集合中的元素输出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8580AFE-8DB9-4838-A88A-4C74F2913C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体验 </a:t>
            </a:r>
            <a:r>
              <a:rPr lang="en-US" altLang="zh-CN" dirty="0"/>
              <a:t>Stream </a:t>
            </a:r>
            <a:r>
              <a:rPr lang="zh-CN" altLang="en-US" dirty="0"/>
              <a:t>流的作用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47B8B1D-E70F-6788-832F-F07605E38FE8}"/>
              </a:ext>
            </a:extLst>
          </p:cNvPr>
          <p:cNvSpPr txBox="1"/>
          <p:nvPr/>
        </p:nvSpPr>
        <p:spPr>
          <a:xfrm>
            <a:off x="877752" y="1094478"/>
            <a:ext cx="46863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200000"/>
              </a:lnSpc>
              <a:defRPr/>
            </a:pPr>
            <a:r>
              <a:rPr lang="en-US" altLang="zh-CN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 </a:t>
            </a:r>
            <a:r>
              <a:rPr lang="zh-CN" altLang="en-US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流思想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4C8251-8057-0800-99E5-00295AB22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987" y="1862413"/>
            <a:ext cx="7482299" cy="42074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665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47B8B1D-E70F-6788-832F-F07605E38FE8}"/>
              </a:ext>
            </a:extLst>
          </p:cNvPr>
          <p:cNvSpPr txBox="1"/>
          <p:nvPr/>
        </p:nvSpPr>
        <p:spPr>
          <a:xfrm>
            <a:off x="877752" y="1094478"/>
            <a:ext cx="46863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200000"/>
              </a:lnSpc>
              <a:defRPr/>
            </a:pPr>
            <a:r>
              <a:rPr lang="en-US" altLang="zh-CN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 </a:t>
            </a:r>
            <a:r>
              <a:rPr lang="zh-CN" altLang="en-US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流思想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9037D3F-2FBD-B34A-0973-B16E3F55C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2" y="2494722"/>
            <a:ext cx="4378311" cy="228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A6233C7-1BE4-3718-BD0F-7F5DFA8AC6D8}"/>
              </a:ext>
            </a:extLst>
          </p:cNvPr>
          <p:cNvSpPr txBox="1"/>
          <p:nvPr/>
        </p:nvSpPr>
        <p:spPr>
          <a:xfrm>
            <a:off x="5705061" y="2820985"/>
            <a:ext cx="5181227" cy="13849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 algn="l">
              <a:buAutoNum type="arabicPeriod"/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将数据到流中（获取流对象）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  <a:p>
            <a:pPr marL="342900" indent="-342900" algn="l">
              <a:buAutoNum type="arabicPeriod"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中间方法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  <a:p>
            <a:pPr marL="342900" indent="-342900" algn="l">
              <a:buAutoNum type="arabicPeriod"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终结方法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661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47B8B1D-E70F-6788-832F-F07605E38FE8}"/>
              </a:ext>
            </a:extLst>
          </p:cNvPr>
          <p:cNvSpPr txBox="1"/>
          <p:nvPr/>
        </p:nvSpPr>
        <p:spPr>
          <a:xfrm>
            <a:off x="877752" y="1094478"/>
            <a:ext cx="46863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200000"/>
              </a:lnSpc>
              <a:defRPr/>
            </a:pPr>
            <a:r>
              <a:rPr lang="zh-CN" altLang="en-US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 </a:t>
            </a:r>
            <a:r>
              <a:rPr lang="en-US" altLang="zh-CN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 </a:t>
            </a:r>
            <a:r>
              <a:rPr lang="zh-CN" altLang="en-US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流对象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58AFD37B-C288-F8F5-857B-4C699CCFA91E}"/>
              </a:ext>
            </a:extLst>
          </p:cNvPr>
          <p:cNvSpPr txBox="1"/>
          <p:nvPr/>
        </p:nvSpPr>
        <p:spPr>
          <a:xfrm>
            <a:off x="877752" y="1764580"/>
            <a:ext cx="9984316" cy="427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集合获取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流对象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373DD3C-34DA-BAEC-EDF7-B0929B01C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329915"/>
              </p:ext>
            </p:extLst>
          </p:nvPr>
        </p:nvGraphicFramePr>
        <p:xfrm>
          <a:off x="877751" y="2385391"/>
          <a:ext cx="9843257" cy="768877"/>
        </p:xfrm>
        <a:graphic>
          <a:graphicData uri="http://schemas.openxmlformats.org/drawingml/2006/table">
            <a:tbl>
              <a:tblPr/>
              <a:tblGrid>
                <a:gridCol w="4425976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417281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3750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名称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393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rPr lang="en-US" altLang="zh-CN" sz="16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default Stream&lt;E&gt; stream() 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Consolas" panose="020B0609020204030204" pitchFamily="49" charset="0"/>
                        </a:rPr>
                        <a:t>获取当前集合对象的 </a:t>
                      </a:r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Stream </a:t>
                      </a:r>
                      <a:r>
                        <a:rPr lang="zh-CN" altLang="en-US" sz="1600" dirty="0">
                          <a:latin typeface="Consolas" panose="020B0609020204030204" pitchFamily="49" charset="0"/>
                        </a:rPr>
                        <a:t>流</a:t>
                      </a:r>
                      <a:endParaRPr lang="en-US" altLang="zh-CN" sz="16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  <p:sp>
        <p:nvSpPr>
          <p:cNvPr id="12" name="TextBox 4">
            <a:extLst>
              <a:ext uri="{FF2B5EF4-FFF2-40B4-BE49-F238E27FC236}">
                <a16:creationId xmlns:a16="http://schemas.microsoft.com/office/drawing/2014/main" id="{A3AF1C2D-5202-6F91-9EF1-AC8C0A16624C}"/>
              </a:ext>
            </a:extLst>
          </p:cNvPr>
          <p:cNvSpPr txBox="1"/>
          <p:nvPr/>
        </p:nvSpPr>
        <p:spPr>
          <a:xfrm>
            <a:off x="877752" y="3358484"/>
            <a:ext cx="6914526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数组获取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流对象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7F5D16D5-A388-F6B2-3EBB-D3A8CC063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502819"/>
              </p:ext>
            </p:extLst>
          </p:nvPr>
        </p:nvGraphicFramePr>
        <p:xfrm>
          <a:off x="877751" y="3897439"/>
          <a:ext cx="9843258" cy="768877"/>
        </p:xfrm>
        <a:graphic>
          <a:graphicData uri="http://schemas.openxmlformats.org/drawingml/2006/table">
            <a:tbl>
              <a:tblPr/>
              <a:tblGrid>
                <a:gridCol w="4425976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417282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3750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名称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393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rPr lang="en-US" altLang="zh-CN" sz="16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static &lt;T&gt; Stream&lt;T&gt; stream​(T[] array) 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将传入的数组封装到 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Stream 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流对象中</a:t>
                      </a:r>
                      <a:endParaRPr lang="en-US" altLang="zh-CN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  <p:sp>
        <p:nvSpPr>
          <p:cNvPr id="14" name="TextBox 4">
            <a:extLst>
              <a:ext uri="{FF2B5EF4-FFF2-40B4-BE49-F238E27FC236}">
                <a16:creationId xmlns:a16="http://schemas.microsoft.com/office/drawing/2014/main" id="{223172D7-F339-FA93-A795-9F2BAADE1188}"/>
              </a:ext>
            </a:extLst>
          </p:cNvPr>
          <p:cNvSpPr txBox="1"/>
          <p:nvPr/>
        </p:nvSpPr>
        <p:spPr>
          <a:xfrm>
            <a:off x="4707634" y="1743900"/>
            <a:ext cx="4501286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Collection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接口中的默认方法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D9D79DD0-D70B-FE97-1CD5-6942BBFC1AC9}"/>
              </a:ext>
            </a:extLst>
          </p:cNvPr>
          <p:cNvSpPr txBox="1"/>
          <p:nvPr/>
        </p:nvSpPr>
        <p:spPr>
          <a:xfrm>
            <a:off x="4707634" y="3337804"/>
            <a:ext cx="4501286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数组工具类中的静态方法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C7A8F37E-E4E6-3E55-7C5D-7FB01268AA47}"/>
              </a:ext>
            </a:extLst>
          </p:cNvPr>
          <p:cNvSpPr txBox="1"/>
          <p:nvPr/>
        </p:nvSpPr>
        <p:spPr>
          <a:xfrm>
            <a:off x="877752" y="4885584"/>
            <a:ext cx="6914526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零散的数据获取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流对象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57039B31-B0D6-F42E-F753-D692AC793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328039"/>
              </p:ext>
            </p:extLst>
          </p:nvPr>
        </p:nvGraphicFramePr>
        <p:xfrm>
          <a:off x="877750" y="5379083"/>
          <a:ext cx="9843258" cy="768877"/>
        </p:xfrm>
        <a:graphic>
          <a:graphicData uri="http://schemas.openxmlformats.org/drawingml/2006/table">
            <a:tbl>
              <a:tblPr/>
              <a:tblGrid>
                <a:gridCol w="4425976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417282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3750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名称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393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rPr lang="en-US" altLang="zh-CN" sz="16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static &lt;T&gt; Stream&lt;T&gt; of​(T... values) 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把一堆零散的数据封装到 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Stream 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流对象中</a:t>
                      </a:r>
                      <a:endParaRPr lang="en-US" altLang="zh-CN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  <p:sp>
        <p:nvSpPr>
          <p:cNvPr id="18" name="TextBox 4">
            <a:extLst>
              <a:ext uri="{FF2B5EF4-FFF2-40B4-BE49-F238E27FC236}">
                <a16:creationId xmlns:a16="http://schemas.microsoft.com/office/drawing/2014/main" id="{EDEF4CE6-6CC8-851D-6219-68CDCD0F5303}"/>
              </a:ext>
            </a:extLst>
          </p:cNvPr>
          <p:cNvSpPr txBox="1"/>
          <p:nvPr/>
        </p:nvSpPr>
        <p:spPr>
          <a:xfrm>
            <a:off x="4707634" y="4858681"/>
            <a:ext cx="4501286" cy="42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类中的静态方法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691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15" grpId="0"/>
      <p:bldP spid="16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47B8B1D-E70F-6788-832F-F07605E38FE8}"/>
              </a:ext>
            </a:extLst>
          </p:cNvPr>
          <p:cNvSpPr txBox="1"/>
          <p:nvPr/>
        </p:nvSpPr>
        <p:spPr>
          <a:xfrm>
            <a:off x="877752" y="1094478"/>
            <a:ext cx="46863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200000"/>
              </a:lnSpc>
              <a:defRPr/>
            </a:pPr>
            <a:r>
              <a:rPr lang="en-US" altLang="zh-CN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 </a:t>
            </a:r>
            <a:r>
              <a:rPr lang="zh-CN" altLang="en-US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流思想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9037D3F-2FBD-B34A-0973-B16E3F55C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2" y="2494722"/>
            <a:ext cx="4378311" cy="228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A6233C7-1BE4-3718-BD0F-7F5DFA8AC6D8}"/>
              </a:ext>
            </a:extLst>
          </p:cNvPr>
          <p:cNvSpPr txBox="1"/>
          <p:nvPr/>
        </p:nvSpPr>
        <p:spPr>
          <a:xfrm>
            <a:off x="5705061" y="2820985"/>
            <a:ext cx="5181227" cy="13849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 algn="l">
              <a:buAutoNum type="arabicPeriod"/>
            </a:pP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将数据到流中（获取流对象）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  <a:p>
            <a:pPr marL="342900" indent="-342900" algn="l">
              <a:buAutoNum type="arabicPeriod"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中间方法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  <a:p>
            <a:pPr marL="342900" indent="-342900" algn="l">
              <a:buAutoNum type="arabicPeriod"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终结方法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803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rgbClr val="FFFFE4"/>
        </a:solidFill>
        <a:ln>
          <a:solidFill>
            <a:schemeClr val="tx1">
              <a:lumMod val="95000"/>
              <a:lumOff val="5000"/>
            </a:schemeClr>
          </a:solidFill>
        </a:ln>
      </a:spPr>
      <a:bodyPr wrap="square" rtlCol="0">
        <a:spAutoFit/>
      </a:bodyPr>
      <a:lstStyle>
        <a:defPPr algn="l">
          <a:defRPr kumimoji="0" sz="1400" b="0" i="0" u="none" strike="noStrike" cap="none" normalizeH="0" baseline="0" dirty="0" smtClean="0">
            <a:ln>
              <a:noFill/>
            </a:ln>
            <a:solidFill>
              <a:srgbClr val="0033B3"/>
            </a:solidFill>
            <a:effectLst/>
            <a:latin typeface="Consolas" panose="020B0609020204030204" pitchFamily="49" charset="0"/>
            <a:ea typeface="JetBrains Mono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48589</TotalTime>
  <Words>2216</Words>
  <Application>Microsoft Office PowerPoint</Application>
  <PresentationFormat>宽屏</PresentationFormat>
  <Paragraphs>269</Paragraphs>
  <Slides>35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35</vt:i4>
      </vt:variant>
    </vt:vector>
  </HeadingPairs>
  <TitlesOfParts>
    <vt:vector size="58" baseType="lpstr">
      <vt:lpstr>Alibaba PuHuiTi B</vt:lpstr>
      <vt:lpstr>Alibaba PuHuiTi Medium</vt:lpstr>
      <vt:lpstr>Alibaba PuHuiTi R</vt:lpstr>
      <vt:lpstr>阿里巴巴普惠体</vt:lpstr>
      <vt:lpstr>等线</vt:lpstr>
      <vt:lpstr>黑体</vt:lpstr>
      <vt:lpstr>STKaiti</vt:lpstr>
      <vt:lpstr>STKaiti</vt:lpstr>
      <vt:lpstr>微软雅黑</vt:lpstr>
      <vt:lpstr>杨任东竹石体-Bold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PowerPoint 演示文稿</vt:lpstr>
      <vt:lpstr>PowerPoint 演示文稿</vt:lpstr>
      <vt:lpstr>Stream 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File 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h ys</cp:lastModifiedBy>
  <cp:revision>1912</cp:revision>
  <dcterms:created xsi:type="dcterms:W3CDTF">2020-03-31T02:23:27Z</dcterms:created>
  <dcterms:modified xsi:type="dcterms:W3CDTF">2023-08-28T09:42:23Z</dcterms:modified>
</cp:coreProperties>
</file>