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6.xml" ContentType="application/vnd.openxmlformats-officedocument.theme+xml"/>
  <Override PartName="/ppt/slideLayouts/slideLayout2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78"/>
  </p:notesMasterIdLst>
  <p:handoutMasterIdLst>
    <p:handoutMasterId r:id="rId79"/>
  </p:handoutMasterIdLst>
  <p:sldIdLst>
    <p:sldId id="1454" r:id="rId8"/>
    <p:sldId id="2013" r:id="rId9"/>
    <p:sldId id="2615" r:id="rId10"/>
    <p:sldId id="2616" r:id="rId11"/>
    <p:sldId id="2617" r:id="rId12"/>
    <p:sldId id="2618" r:id="rId13"/>
    <p:sldId id="2619" r:id="rId14"/>
    <p:sldId id="2620" r:id="rId15"/>
    <p:sldId id="2582" r:id="rId16"/>
    <p:sldId id="2583" r:id="rId17"/>
    <p:sldId id="588" r:id="rId18"/>
    <p:sldId id="2634" r:id="rId19"/>
    <p:sldId id="2632" r:id="rId20"/>
    <p:sldId id="2586" r:id="rId21"/>
    <p:sldId id="2624" r:id="rId22"/>
    <p:sldId id="2625" r:id="rId23"/>
    <p:sldId id="2626" r:id="rId24"/>
    <p:sldId id="2627" r:id="rId25"/>
    <p:sldId id="2628" r:id="rId26"/>
    <p:sldId id="2630" r:id="rId27"/>
    <p:sldId id="2629" r:id="rId28"/>
    <p:sldId id="2635" r:id="rId29"/>
    <p:sldId id="2633" r:id="rId30"/>
    <p:sldId id="2636" r:id="rId31"/>
    <p:sldId id="2637" r:id="rId32"/>
    <p:sldId id="2638" r:id="rId33"/>
    <p:sldId id="2639" r:id="rId34"/>
    <p:sldId id="2640" r:id="rId35"/>
    <p:sldId id="2641" r:id="rId36"/>
    <p:sldId id="2642" r:id="rId37"/>
    <p:sldId id="2643" r:id="rId38"/>
    <p:sldId id="2644" r:id="rId39"/>
    <p:sldId id="2645" r:id="rId40"/>
    <p:sldId id="2646" r:id="rId41"/>
    <p:sldId id="2647" r:id="rId42"/>
    <p:sldId id="2648" r:id="rId43"/>
    <p:sldId id="2649" r:id="rId44"/>
    <p:sldId id="2650" r:id="rId45"/>
    <p:sldId id="2652" r:id="rId46"/>
    <p:sldId id="2651" r:id="rId47"/>
    <p:sldId id="2653" r:id="rId48"/>
    <p:sldId id="2654" r:id="rId49"/>
    <p:sldId id="2655" r:id="rId50"/>
    <p:sldId id="2657" r:id="rId51"/>
    <p:sldId id="2816" r:id="rId52"/>
    <p:sldId id="2817" r:id="rId53"/>
    <p:sldId id="2818" r:id="rId54"/>
    <p:sldId id="2819" r:id="rId55"/>
    <p:sldId id="2658" r:id="rId56"/>
    <p:sldId id="2821" r:id="rId57"/>
    <p:sldId id="2656" r:id="rId58"/>
    <p:sldId id="2805" r:id="rId59"/>
    <p:sldId id="2659" r:id="rId60"/>
    <p:sldId id="2801" r:id="rId61"/>
    <p:sldId id="2660" r:id="rId62"/>
    <p:sldId id="2802" r:id="rId63"/>
    <p:sldId id="2800" r:id="rId64"/>
    <p:sldId id="2803" r:id="rId65"/>
    <p:sldId id="2804" r:id="rId66"/>
    <p:sldId id="2820" r:id="rId67"/>
    <p:sldId id="2806" r:id="rId68"/>
    <p:sldId id="2807" r:id="rId69"/>
    <p:sldId id="2809" r:id="rId70"/>
    <p:sldId id="2810" r:id="rId71"/>
    <p:sldId id="2811" r:id="rId72"/>
    <p:sldId id="2813" r:id="rId73"/>
    <p:sldId id="2814" r:id="rId74"/>
    <p:sldId id="2815" r:id="rId75"/>
    <p:sldId id="1566" r:id="rId76"/>
    <p:sldId id="264" r:id="rId7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AD2B26"/>
    <a:srgbClr val="FFFFE4"/>
    <a:srgbClr val="643B74"/>
    <a:srgbClr val="01A2B3"/>
    <a:srgbClr val="E87070"/>
    <a:srgbClr val="B5AAAA"/>
    <a:srgbClr val="FFAB30"/>
    <a:srgbClr val="F2F2F2"/>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79" autoAdjust="0"/>
    <p:restoredTop sz="95026" autoAdjust="0"/>
  </p:normalViewPr>
  <p:slideViewPr>
    <p:cSldViewPr snapToGrid="0">
      <p:cViewPr varScale="1">
        <p:scale>
          <a:sx n="96" d="100"/>
          <a:sy n="96" d="100"/>
        </p:scale>
        <p:origin x="192" y="56"/>
      </p:cViewPr>
      <p:guideLst/>
    </p:cSldViewPr>
  </p:slideViewPr>
  <p:notesTextViewPr>
    <p:cViewPr>
      <p:scale>
        <a:sx n="1" d="1"/>
        <a:sy n="1" d="1"/>
      </p:scale>
      <p:origin x="0" y="0"/>
    </p:cViewPr>
  </p:notesText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handoutMaster" Target="handoutMasters/handoutMaster1.xml"/><Relationship Id="rId5" Type="http://schemas.openxmlformats.org/officeDocument/2006/relationships/slideMaster" Target="slideMasters/slideMaster5.xml"/><Relationship Id="rId61" Type="http://schemas.openxmlformats.org/officeDocument/2006/relationships/slide" Target="slides/slide54.xml"/><Relationship Id="rId82" Type="http://schemas.openxmlformats.org/officeDocument/2006/relationships/theme" Target="theme/theme1.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7" Type="http://schemas.openxmlformats.org/officeDocument/2006/relationships/slideMaster" Target="slideMasters/slideMaster7.xml"/><Relationship Id="rId71" Type="http://schemas.openxmlformats.org/officeDocument/2006/relationships/slide" Target="slides/slide64.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2023/9/18</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2023/9/18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a:t>
            </a:fld>
            <a:endParaRPr lang="zh-CN" altLang="en-US"/>
          </a:p>
        </p:txBody>
      </p:sp>
    </p:spTree>
    <p:extLst>
      <p:ext uri="{BB962C8B-B14F-4D97-AF65-F5344CB8AC3E}">
        <p14:creationId xmlns:p14="http://schemas.microsoft.com/office/powerpoint/2010/main" val="1163430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79008810-D77B-4E40-A671-02409678F19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91D06D9A-2F1D-412E-A471-AF49C91123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1508" name="灯片编号占位符 3">
            <a:extLst>
              <a:ext uri="{FF2B5EF4-FFF2-40B4-BE49-F238E27FC236}">
                <a16:creationId xmlns:a16="http://schemas.microsoft.com/office/drawing/2014/main" id="{9A2C53D4-C612-4EB0-9C60-3922DA9E614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EDEB466-FE9A-40E9-97FD-4345BD42E7E1}" type="slidenum">
              <a:rPr lang="zh-CN" altLang="en-US"/>
              <a:pPr>
                <a:spcBef>
                  <a:spcPct val="0"/>
                </a:spcBef>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9F16C362-E4C0-4FFC-98D2-179B19335FAE}"/>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11267" name="备注占位符 2">
            <a:extLst>
              <a:ext uri="{FF2B5EF4-FFF2-40B4-BE49-F238E27FC236}">
                <a16:creationId xmlns:a16="http://schemas.microsoft.com/office/drawing/2014/main" id="{A0F5F43B-2626-48D2-9D23-E20B2FD88F4A}"/>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先到代码中演示，然后再回来总结</a:t>
            </a:r>
            <a:endParaRPr lang="en-US" altLang="zh-CN"/>
          </a:p>
          <a:p>
            <a:r>
              <a:rPr lang="zh-CN" altLang="en-US"/>
              <a:t>这里是否要说一下</a:t>
            </a:r>
            <a:r>
              <a:rPr lang="en-US" altLang="zh-CN"/>
              <a:t>super</a:t>
            </a:r>
            <a:r>
              <a:rPr lang="zh-CN" altLang="en-US"/>
              <a:t>，如果提供了</a:t>
            </a:r>
            <a:r>
              <a:rPr lang="en-US" altLang="zh-CN"/>
              <a:t>super()</a:t>
            </a:r>
            <a:r>
              <a:rPr lang="zh-CN" altLang="en-US"/>
              <a:t>此类的调用，就不再有默认的第一句</a:t>
            </a:r>
            <a:r>
              <a:rPr lang="en-US" altLang="zh-CN"/>
              <a:t>super()</a:t>
            </a:r>
            <a:endParaRPr lang="zh-CN" altLang="en-US"/>
          </a:p>
          <a:p>
            <a:endParaRPr lang="zh-CN" altLang="en-US"/>
          </a:p>
        </p:txBody>
      </p:sp>
      <p:sp>
        <p:nvSpPr>
          <p:cNvPr id="11268" name="灯片编号占位符 3">
            <a:extLst>
              <a:ext uri="{FF2B5EF4-FFF2-40B4-BE49-F238E27FC236}">
                <a16:creationId xmlns:a16="http://schemas.microsoft.com/office/drawing/2014/main" id="{37F470A7-6D97-4F33-A7DB-2D064A81CDA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C5010CB-9196-482F-8179-7290298C7288}" type="slidenum">
              <a:rPr altLang="en-US" sz="1800" smtClean="0"/>
              <a:pPr/>
              <a:t>13</a:t>
            </a:fld>
            <a:endParaRPr lang="zh-CN" altLang="en-US" sz="1800"/>
          </a:p>
        </p:txBody>
      </p:sp>
    </p:spTree>
    <p:extLst>
      <p:ext uri="{BB962C8B-B14F-4D97-AF65-F5344CB8AC3E}">
        <p14:creationId xmlns:p14="http://schemas.microsoft.com/office/powerpoint/2010/main" val="393463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14</a:t>
            </a:fld>
            <a:endParaRPr lang="zh-CN" altLang="en-US"/>
          </a:p>
        </p:txBody>
      </p:sp>
    </p:spTree>
    <p:extLst>
      <p:ext uri="{BB962C8B-B14F-4D97-AF65-F5344CB8AC3E}">
        <p14:creationId xmlns:p14="http://schemas.microsoft.com/office/powerpoint/2010/main" val="3234817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15</a:t>
            </a:fld>
            <a:endParaRPr lang="zh-CN" altLang="en-US"/>
          </a:p>
        </p:txBody>
      </p:sp>
    </p:spTree>
    <p:extLst>
      <p:ext uri="{BB962C8B-B14F-4D97-AF65-F5344CB8AC3E}">
        <p14:creationId xmlns:p14="http://schemas.microsoft.com/office/powerpoint/2010/main" val="1147536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16</a:t>
            </a:fld>
            <a:endParaRPr lang="zh-CN" altLang="en-US"/>
          </a:p>
        </p:txBody>
      </p:sp>
    </p:spTree>
    <p:extLst>
      <p:ext uri="{BB962C8B-B14F-4D97-AF65-F5344CB8AC3E}">
        <p14:creationId xmlns:p14="http://schemas.microsoft.com/office/powerpoint/2010/main" val="284875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17</a:t>
            </a:fld>
            <a:endParaRPr lang="zh-CN" altLang="en-US"/>
          </a:p>
        </p:txBody>
      </p:sp>
    </p:spTree>
    <p:extLst>
      <p:ext uri="{BB962C8B-B14F-4D97-AF65-F5344CB8AC3E}">
        <p14:creationId xmlns:p14="http://schemas.microsoft.com/office/powerpoint/2010/main" val="2237258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18</a:t>
            </a:fld>
            <a:endParaRPr lang="zh-CN" altLang="en-US"/>
          </a:p>
        </p:txBody>
      </p:sp>
    </p:spTree>
    <p:extLst>
      <p:ext uri="{BB962C8B-B14F-4D97-AF65-F5344CB8AC3E}">
        <p14:creationId xmlns:p14="http://schemas.microsoft.com/office/powerpoint/2010/main" val="4236236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19</a:t>
            </a:fld>
            <a:endParaRPr lang="zh-CN" altLang="en-US"/>
          </a:p>
        </p:txBody>
      </p:sp>
    </p:spTree>
    <p:extLst>
      <p:ext uri="{BB962C8B-B14F-4D97-AF65-F5344CB8AC3E}">
        <p14:creationId xmlns:p14="http://schemas.microsoft.com/office/powerpoint/2010/main" val="94324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20</a:t>
            </a:fld>
            <a:endParaRPr lang="zh-CN" altLang="en-US"/>
          </a:p>
        </p:txBody>
      </p:sp>
    </p:spTree>
    <p:extLst>
      <p:ext uri="{BB962C8B-B14F-4D97-AF65-F5344CB8AC3E}">
        <p14:creationId xmlns:p14="http://schemas.microsoft.com/office/powerpoint/2010/main" val="2636200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21</a:t>
            </a:fld>
            <a:endParaRPr lang="zh-CN" altLang="en-US"/>
          </a:p>
        </p:txBody>
      </p:sp>
    </p:spTree>
    <p:extLst>
      <p:ext uri="{BB962C8B-B14F-4D97-AF65-F5344CB8AC3E}">
        <p14:creationId xmlns:p14="http://schemas.microsoft.com/office/powerpoint/2010/main" val="3147755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2</a:t>
            </a:fld>
            <a:endParaRPr lang="zh-CN" altLang="en-US"/>
          </a:p>
        </p:txBody>
      </p:sp>
    </p:spTree>
    <p:extLst>
      <p:ext uri="{BB962C8B-B14F-4D97-AF65-F5344CB8AC3E}">
        <p14:creationId xmlns:p14="http://schemas.microsoft.com/office/powerpoint/2010/main" val="2675679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9F16C362-E4C0-4FFC-98D2-179B19335FAE}"/>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11267" name="备注占位符 2">
            <a:extLst>
              <a:ext uri="{FF2B5EF4-FFF2-40B4-BE49-F238E27FC236}">
                <a16:creationId xmlns:a16="http://schemas.microsoft.com/office/drawing/2014/main" id="{A0F5F43B-2626-48D2-9D23-E20B2FD88F4A}"/>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先到代码中演示，然后再回来总结</a:t>
            </a:r>
            <a:endParaRPr lang="en-US" altLang="zh-CN"/>
          </a:p>
          <a:p>
            <a:r>
              <a:rPr lang="zh-CN" altLang="en-US"/>
              <a:t>这里是否要说一下</a:t>
            </a:r>
            <a:r>
              <a:rPr lang="en-US" altLang="zh-CN"/>
              <a:t>super</a:t>
            </a:r>
            <a:r>
              <a:rPr lang="zh-CN" altLang="en-US"/>
              <a:t>，如果提供了</a:t>
            </a:r>
            <a:r>
              <a:rPr lang="en-US" altLang="zh-CN"/>
              <a:t>super()</a:t>
            </a:r>
            <a:r>
              <a:rPr lang="zh-CN" altLang="en-US"/>
              <a:t>此类的调用，就不再有默认的第一句</a:t>
            </a:r>
            <a:r>
              <a:rPr lang="en-US" altLang="zh-CN"/>
              <a:t>super()</a:t>
            </a:r>
            <a:endParaRPr lang="zh-CN" altLang="en-US"/>
          </a:p>
          <a:p>
            <a:endParaRPr lang="zh-CN" altLang="en-US"/>
          </a:p>
        </p:txBody>
      </p:sp>
      <p:sp>
        <p:nvSpPr>
          <p:cNvPr id="11268" name="灯片编号占位符 3">
            <a:extLst>
              <a:ext uri="{FF2B5EF4-FFF2-40B4-BE49-F238E27FC236}">
                <a16:creationId xmlns:a16="http://schemas.microsoft.com/office/drawing/2014/main" id="{37F470A7-6D97-4F33-A7DB-2D064A81CDA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C5010CB-9196-482F-8179-7290298C7288}" type="slidenum">
              <a:rPr altLang="en-US" sz="1800" smtClean="0"/>
              <a:pPr/>
              <a:t>23</a:t>
            </a:fld>
            <a:endParaRPr lang="zh-CN" altLang="en-US" sz="1800"/>
          </a:p>
        </p:txBody>
      </p:sp>
    </p:spTree>
    <p:extLst>
      <p:ext uri="{BB962C8B-B14F-4D97-AF65-F5344CB8AC3E}">
        <p14:creationId xmlns:p14="http://schemas.microsoft.com/office/powerpoint/2010/main" val="4153515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24</a:t>
            </a:fld>
            <a:endParaRPr lang="zh-CN" altLang="en-US"/>
          </a:p>
        </p:txBody>
      </p:sp>
    </p:spTree>
    <p:extLst>
      <p:ext uri="{BB962C8B-B14F-4D97-AF65-F5344CB8AC3E}">
        <p14:creationId xmlns:p14="http://schemas.microsoft.com/office/powerpoint/2010/main" val="1287121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25</a:t>
            </a:fld>
            <a:endParaRPr lang="zh-CN" altLang="en-US"/>
          </a:p>
        </p:txBody>
      </p:sp>
    </p:spTree>
    <p:extLst>
      <p:ext uri="{BB962C8B-B14F-4D97-AF65-F5344CB8AC3E}">
        <p14:creationId xmlns:p14="http://schemas.microsoft.com/office/powerpoint/2010/main" val="4194238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26</a:t>
            </a:fld>
            <a:endParaRPr lang="zh-CN" altLang="en-US"/>
          </a:p>
        </p:txBody>
      </p:sp>
    </p:spTree>
    <p:extLst>
      <p:ext uri="{BB962C8B-B14F-4D97-AF65-F5344CB8AC3E}">
        <p14:creationId xmlns:p14="http://schemas.microsoft.com/office/powerpoint/2010/main" val="17445446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27</a:t>
            </a:fld>
            <a:endParaRPr lang="zh-CN" altLang="en-US"/>
          </a:p>
        </p:txBody>
      </p:sp>
    </p:spTree>
    <p:extLst>
      <p:ext uri="{BB962C8B-B14F-4D97-AF65-F5344CB8AC3E}">
        <p14:creationId xmlns:p14="http://schemas.microsoft.com/office/powerpoint/2010/main" val="667778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28</a:t>
            </a:fld>
            <a:endParaRPr lang="zh-CN" altLang="en-US"/>
          </a:p>
        </p:txBody>
      </p:sp>
    </p:spTree>
    <p:extLst>
      <p:ext uri="{BB962C8B-B14F-4D97-AF65-F5344CB8AC3E}">
        <p14:creationId xmlns:p14="http://schemas.microsoft.com/office/powerpoint/2010/main" val="187659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29</a:t>
            </a:fld>
            <a:endParaRPr lang="zh-CN" altLang="en-US"/>
          </a:p>
        </p:txBody>
      </p:sp>
    </p:spTree>
    <p:extLst>
      <p:ext uri="{BB962C8B-B14F-4D97-AF65-F5344CB8AC3E}">
        <p14:creationId xmlns:p14="http://schemas.microsoft.com/office/powerpoint/2010/main" val="2367615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30</a:t>
            </a:fld>
            <a:endParaRPr lang="zh-CN" altLang="en-US"/>
          </a:p>
        </p:txBody>
      </p:sp>
    </p:spTree>
    <p:extLst>
      <p:ext uri="{BB962C8B-B14F-4D97-AF65-F5344CB8AC3E}">
        <p14:creationId xmlns:p14="http://schemas.microsoft.com/office/powerpoint/2010/main" val="24739078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31</a:t>
            </a:fld>
            <a:endParaRPr lang="zh-CN" altLang="en-US"/>
          </a:p>
        </p:txBody>
      </p:sp>
    </p:spTree>
    <p:extLst>
      <p:ext uri="{BB962C8B-B14F-4D97-AF65-F5344CB8AC3E}">
        <p14:creationId xmlns:p14="http://schemas.microsoft.com/office/powerpoint/2010/main" val="2192058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32</a:t>
            </a:fld>
            <a:endParaRPr lang="zh-CN" altLang="en-US"/>
          </a:p>
        </p:txBody>
      </p:sp>
    </p:spTree>
    <p:extLst>
      <p:ext uri="{BB962C8B-B14F-4D97-AF65-F5344CB8AC3E}">
        <p14:creationId xmlns:p14="http://schemas.microsoft.com/office/powerpoint/2010/main" val="2285726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3</a:t>
            </a:fld>
            <a:endParaRPr lang="zh-CN" altLang="en-US"/>
          </a:p>
        </p:txBody>
      </p:sp>
    </p:spTree>
    <p:extLst>
      <p:ext uri="{BB962C8B-B14F-4D97-AF65-F5344CB8AC3E}">
        <p14:creationId xmlns:p14="http://schemas.microsoft.com/office/powerpoint/2010/main" val="22830944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33</a:t>
            </a:fld>
            <a:endParaRPr lang="zh-CN" altLang="en-US"/>
          </a:p>
        </p:txBody>
      </p:sp>
    </p:spTree>
    <p:extLst>
      <p:ext uri="{BB962C8B-B14F-4D97-AF65-F5344CB8AC3E}">
        <p14:creationId xmlns:p14="http://schemas.microsoft.com/office/powerpoint/2010/main" val="915076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34</a:t>
            </a:fld>
            <a:endParaRPr lang="zh-CN" altLang="en-US"/>
          </a:p>
        </p:txBody>
      </p:sp>
    </p:spTree>
    <p:extLst>
      <p:ext uri="{BB962C8B-B14F-4D97-AF65-F5344CB8AC3E}">
        <p14:creationId xmlns:p14="http://schemas.microsoft.com/office/powerpoint/2010/main" val="38055809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35</a:t>
            </a:fld>
            <a:endParaRPr lang="zh-CN" altLang="en-US"/>
          </a:p>
        </p:txBody>
      </p:sp>
    </p:spTree>
    <p:extLst>
      <p:ext uri="{BB962C8B-B14F-4D97-AF65-F5344CB8AC3E}">
        <p14:creationId xmlns:p14="http://schemas.microsoft.com/office/powerpoint/2010/main" val="14477074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36</a:t>
            </a:fld>
            <a:endParaRPr lang="zh-CN" altLang="en-US"/>
          </a:p>
        </p:txBody>
      </p:sp>
    </p:spTree>
    <p:extLst>
      <p:ext uri="{BB962C8B-B14F-4D97-AF65-F5344CB8AC3E}">
        <p14:creationId xmlns:p14="http://schemas.microsoft.com/office/powerpoint/2010/main" val="38347537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37</a:t>
            </a:fld>
            <a:endParaRPr lang="zh-CN" altLang="en-US"/>
          </a:p>
        </p:txBody>
      </p:sp>
    </p:spTree>
    <p:extLst>
      <p:ext uri="{BB962C8B-B14F-4D97-AF65-F5344CB8AC3E}">
        <p14:creationId xmlns:p14="http://schemas.microsoft.com/office/powerpoint/2010/main" val="22206097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38</a:t>
            </a:fld>
            <a:endParaRPr lang="zh-CN" altLang="en-US"/>
          </a:p>
        </p:txBody>
      </p:sp>
    </p:spTree>
    <p:extLst>
      <p:ext uri="{BB962C8B-B14F-4D97-AF65-F5344CB8AC3E}">
        <p14:creationId xmlns:p14="http://schemas.microsoft.com/office/powerpoint/2010/main" val="2915762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39</a:t>
            </a:fld>
            <a:endParaRPr lang="zh-CN" altLang="en-US"/>
          </a:p>
        </p:txBody>
      </p:sp>
    </p:spTree>
    <p:extLst>
      <p:ext uri="{BB962C8B-B14F-4D97-AF65-F5344CB8AC3E}">
        <p14:creationId xmlns:p14="http://schemas.microsoft.com/office/powerpoint/2010/main" val="37550585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42</a:t>
            </a:fld>
            <a:endParaRPr lang="zh-CN" altLang="en-US"/>
          </a:p>
        </p:txBody>
      </p:sp>
    </p:spTree>
    <p:extLst>
      <p:ext uri="{BB962C8B-B14F-4D97-AF65-F5344CB8AC3E}">
        <p14:creationId xmlns:p14="http://schemas.microsoft.com/office/powerpoint/2010/main" val="4796305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43</a:t>
            </a:fld>
            <a:endParaRPr lang="zh-CN" altLang="en-US"/>
          </a:p>
        </p:txBody>
      </p:sp>
    </p:spTree>
    <p:extLst>
      <p:ext uri="{BB962C8B-B14F-4D97-AF65-F5344CB8AC3E}">
        <p14:creationId xmlns:p14="http://schemas.microsoft.com/office/powerpoint/2010/main" val="38089055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44</a:t>
            </a:fld>
            <a:endParaRPr lang="zh-CN" altLang="en-US"/>
          </a:p>
        </p:txBody>
      </p:sp>
    </p:spTree>
    <p:extLst>
      <p:ext uri="{BB962C8B-B14F-4D97-AF65-F5344CB8AC3E}">
        <p14:creationId xmlns:p14="http://schemas.microsoft.com/office/powerpoint/2010/main" val="1024132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4</a:t>
            </a:fld>
            <a:endParaRPr lang="zh-CN" altLang="en-US"/>
          </a:p>
        </p:txBody>
      </p:sp>
    </p:spTree>
    <p:extLst>
      <p:ext uri="{BB962C8B-B14F-4D97-AF65-F5344CB8AC3E}">
        <p14:creationId xmlns:p14="http://schemas.microsoft.com/office/powerpoint/2010/main" val="41625024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45</a:t>
            </a:fld>
            <a:endParaRPr lang="zh-CN" altLang="en-US"/>
          </a:p>
        </p:txBody>
      </p:sp>
    </p:spTree>
    <p:extLst>
      <p:ext uri="{BB962C8B-B14F-4D97-AF65-F5344CB8AC3E}">
        <p14:creationId xmlns:p14="http://schemas.microsoft.com/office/powerpoint/2010/main" val="30643727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46</a:t>
            </a:fld>
            <a:endParaRPr lang="zh-CN" altLang="en-US"/>
          </a:p>
        </p:txBody>
      </p:sp>
    </p:spTree>
    <p:extLst>
      <p:ext uri="{BB962C8B-B14F-4D97-AF65-F5344CB8AC3E}">
        <p14:creationId xmlns:p14="http://schemas.microsoft.com/office/powerpoint/2010/main" val="4479308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47</a:t>
            </a:fld>
            <a:endParaRPr lang="zh-CN" altLang="en-US"/>
          </a:p>
        </p:txBody>
      </p:sp>
    </p:spTree>
    <p:extLst>
      <p:ext uri="{BB962C8B-B14F-4D97-AF65-F5344CB8AC3E}">
        <p14:creationId xmlns:p14="http://schemas.microsoft.com/office/powerpoint/2010/main" val="35806758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48</a:t>
            </a:fld>
            <a:endParaRPr lang="zh-CN" altLang="en-US"/>
          </a:p>
        </p:txBody>
      </p:sp>
    </p:spTree>
    <p:extLst>
      <p:ext uri="{BB962C8B-B14F-4D97-AF65-F5344CB8AC3E}">
        <p14:creationId xmlns:p14="http://schemas.microsoft.com/office/powerpoint/2010/main" val="31622133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49</a:t>
            </a:fld>
            <a:endParaRPr lang="zh-CN" altLang="en-US"/>
          </a:p>
        </p:txBody>
      </p:sp>
    </p:spTree>
    <p:extLst>
      <p:ext uri="{BB962C8B-B14F-4D97-AF65-F5344CB8AC3E}">
        <p14:creationId xmlns:p14="http://schemas.microsoft.com/office/powerpoint/2010/main" val="36015083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79008810-D77B-4E40-A671-02409678F19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91D06D9A-2F1D-412E-A471-AF49C91123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1508" name="灯片编号占位符 3">
            <a:extLst>
              <a:ext uri="{FF2B5EF4-FFF2-40B4-BE49-F238E27FC236}">
                <a16:creationId xmlns:a16="http://schemas.microsoft.com/office/drawing/2014/main" id="{9A2C53D4-C612-4EB0-9C60-3922DA9E614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eaLnBrk="0" hangingPunct="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eaLnBrk="0" hangingPunct="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EDEB466-FE9A-40E9-97FD-4345BD42E7E1}" type="slidenum">
              <a:rPr lang="zh-CN" altLang="en-US"/>
              <a:pPr>
                <a:spcBef>
                  <a:spcPct val="0"/>
                </a:spcBef>
              </a:pPr>
              <a:t>50</a:t>
            </a:fld>
            <a:endParaRPr lang="zh-CN" altLang="en-US"/>
          </a:p>
        </p:txBody>
      </p:sp>
    </p:spTree>
    <p:extLst>
      <p:ext uri="{BB962C8B-B14F-4D97-AF65-F5344CB8AC3E}">
        <p14:creationId xmlns:p14="http://schemas.microsoft.com/office/powerpoint/2010/main" val="11009944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52</a:t>
            </a:fld>
            <a:endParaRPr lang="zh-CN" altLang="en-US"/>
          </a:p>
        </p:txBody>
      </p:sp>
    </p:spTree>
    <p:extLst>
      <p:ext uri="{BB962C8B-B14F-4D97-AF65-F5344CB8AC3E}">
        <p14:creationId xmlns:p14="http://schemas.microsoft.com/office/powerpoint/2010/main" val="31797515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53</a:t>
            </a:fld>
            <a:endParaRPr lang="zh-CN" altLang="en-US"/>
          </a:p>
        </p:txBody>
      </p:sp>
    </p:spTree>
    <p:extLst>
      <p:ext uri="{BB962C8B-B14F-4D97-AF65-F5344CB8AC3E}">
        <p14:creationId xmlns:p14="http://schemas.microsoft.com/office/powerpoint/2010/main" val="4192053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54</a:t>
            </a:fld>
            <a:endParaRPr lang="zh-CN" altLang="en-US"/>
          </a:p>
        </p:txBody>
      </p:sp>
    </p:spTree>
    <p:extLst>
      <p:ext uri="{BB962C8B-B14F-4D97-AF65-F5344CB8AC3E}">
        <p14:creationId xmlns:p14="http://schemas.microsoft.com/office/powerpoint/2010/main" val="22610929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55</a:t>
            </a:fld>
            <a:endParaRPr lang="zh-CN" altLang="en-US"/>
          </a:p>
        </p:txBody>
      </p:sp>
    </p:spTree>
    <p:extLst>
      <p:ext uri="{BB962C8B-B14F-4D97-AF65-F5344CB8AC3E}">
        <p14:creationId xmlns:p14="http://schemas.microsoft.com/office/powerpoint/2010/main" val="1296981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5</a:t>
            </a:fld>
            <a:endParaRPr lang="zh-CN" altLang="en-US"/>
          </a:p>
        </p:txBody>
      </p:sp>
    </p:spTree>
    <p:extLst>
      <p:ext uri="{BB962C8B-B14F-4D97-AF65-F5344CB8AC3E}">
        <p14:creationId xmlns:p14="http://schemas.microsoft.com/office/powerpoint/2010/main" val="19867868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56</a:t>
            </a:fld>
            <a:endParaRPr lang="zh-CN" altLang="en-US"/>
          </a:p>
        </p:txBody>
      </p:sp>
    </p:spTree>
    <p:extLst>
      <p:ext uri="{BB962C8B-B14F-4D97-AF65-F5344CB8AC3E}">
        <p14:creationId xmlns:p14="http://schemas.microsoft.com/office/powerpoint/2010/main" val="30976333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57</a:t>
            </a:fld>
            <a:endParaRPr lang="zh-CN" altLang="en-US"/>
          </a:p>
        </p:txBody>
      </p:sp>
    </p:spTree>
    <p:extLst>
      <p:ext uri="{BB962C8B-B14F-4D97-AF65-F5344CB8AC3E}">
        <p14:creationId xmlns:p14="http://schemas.microsoft.com/office/powerpoint/2010/main" val="13937546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58</a:t>
            </a:fld>
            <a:endParaRPr lang="zh-CN" altLang="en-US"/>
          </a:p>
        </p:txBody>
      </p:sp>
    </p:spTree>
    <p:extLst>
      <p:ext uri="{BB962C8B-B14F-4D97-AF65-F5344CB8AC3E}">
        <p14:creationId xmlns:p14="http://schemas.microsoft.com/office/powerpoint/2010/main" val="18385422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59</a:t>
            </a:fld>
            <a:endParaRPr lang="zh-CN" altLang="en-US"/>
          </a:p>
        </p:txBody>
      </p:sp>
    </p:spTree>
    <p:extLst>
      <p:ext uri="{BB962C8B-B14F-4D97-AF65-F5344CB8AC3E}">
        <p14:creationId xmlns:p14="http://schemas.microsoft.com/office/powerpoint/2010/main" val="14192552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60</a:t>
            </a:fld>
            <a:endParaRPr lang="zh-CN" altLang="en-US"/>
          </a:p>
        </p:txBody>
      </p:sp>
    </p:spTree>
    <p:extLst>
      <p:ext uri="{BB962C8B-B14F-4D97-AF65-F5344CB8AC3E}">
        <p14:creationId xmlns:p14="http://schemas.microsoft.com/office/powerpoint/2010/main" val="28110505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61</a:t>
            </a:fld>
            <a:endParaRPr lang="zh-CN" altLang="en-US"/>
          </a:p>
        </p:txBody>
      </p:sp>
    </p:spTree>
    <p:extLst>
      <p:ext uri="{BB962C8B-B14F-4D97-AF65-F5344CB8AC3E}">
        <p14:creationId xmlns:p14="http://schemas.microsoft.com/office/powerpoint/2010/main" val="22457707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62</a:t>
            </a:fld>
            <a:endParaRPr lang="zh-CN" altLang="en-US"/>
          </a:p>
        </p:txBody>
      </p:sp>
    </p:spTree>
    <p:extLst>
      <p:ext uri="{BB962C8B-B14F-4D97-AF65-F5344CB8AC3E}">
        <p14:creationId xmlns:p14="http://schemas.microsoft.com/office/powerpoint/2010/main" val="37046213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63</a:t>
            </a:fld>
            <a:endParaRPr lang="zh-CN" altLang="en-US"/>
          </a:p>
        </p:txBody>
      </p:sp>
    </p:spTree>
    <p:extLst>
      <p:ext uri="{BB962C8B-B14F-4D97-AF65-F5344CB8AC3E}">
        <p14:creationId xmlns:p14="http://schemas.microsoft.com/office/powerpoint/2010/main" val="11067988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64</a:t>
            </a:fld>
            <a:endParaRPr lang="zh-CN" altLang="en-US"/>
          </a:p>
        </p:txBody>
      </p:sp>
    </p:spTree>
    <p:extLst>
      <p:ext uri="{BB962C8B-B14F-4D97-AF65-F5344CB8AC3E}">
        <p14:creationId xmlns:p14="http://schemas.microsoft.com/office/powerpoint/2010/main" val="41685869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65</a:t>
            </a:fld>
            <a:endParaRPr lang="zh-CN" altLang="en-US"/>
          </a:p>
        </p:txBody>
      </p:sp>
    </p:spTree>
    <p:extLst>
      <p:ext uri="{BB962C8B-B14F-4D97-AF65-F5344CB8AC3E}">
        <p14:creationId xmlns:p14="http://schemas.microsoft.com/office/powerpoint/2010/main" val="4095681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6</a:t>
            </a:fld>
            <a:endParaRPr lang="zh-CN" altLang="en-US"/>
          </a:p>
        </p:txBody>
      </p:sp>
    </p:spTree>
    <p:extLst>
      <p:ext uri="{BB962C8B-B14F-4D97-AF65-F5344CB8AC3E}">
        <p14:creationId xmlns:p14="http://schemas.microsoft.com/office/powerpoint/2010/main" val="17890120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66</a:t>
            </a:fld>
            <a:endParaRPr lang="zh-CN" altLang="en-US"/>
          </a:p>
        </p:txBody>
      </p:sp>
    </p:spTree>
    <p:extLst>
      <p:ext uri="{BB962C8B-B14F-4D97-AF65-F5344CB8AC3E}">
        <p14:creationId xmlns:p14="http://schemas.microsoft.com/office/powerpoint/2010/main" val="347103865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67</a:t>
            </a:fld>
            <a:endParaRPr lang="zh-CN" altLang="en-US"/>
          </a:p>
        </p:txBody>
      </p:sp>
    </p:spTree>
    <p:extLst>
      <p:ext uri="{BB962C8B-B14F-4D97-AF65-F5344CB8AC3E}">
        <p14:creationId xmlns:p14="http://schemas.microsoft.com/office/powerpoint/2010/main" val="4582076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68</a:t>
            </a:fld>
            <a:endParaRPr lang="zh-CN" altLang="en-US"/>
          </a:p>
        </p:txBody>
      </p:sp>
    </p:spTree>
    <p:extLst>
      <p:ext uri="{BB962C8B-B14F-4D97-AF65-F5344CB8AC3E}">
        <p14:creationId xmlns:p14="http://schemas.microsoft.com/office/powerpoint/2010/main" val="1995935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7</a:t>
            </a:fld>
            <a:endParaRPr lang="zh-CN" altLang="en-US"/>
          </a:p>
        </p:txBody>
      </p:sp>
    </p:spTree>
    <p:extLst>
      <p:ext uri="{BB962C8B-B14F-4D97-AF65-F5344CB8AC3E}">
        <p14:creationId xmlns:p14="http://schemas.microsoft.com/office/powerpoint/2010/main" val="2004789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337A4058-E3B2-47D6-950B-A61F5D9550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a:extLst>
              <a:ext uri="{FF2B5EF4-FFF2-40B4-BE49-F238E27FC236}">
                <a16:creationId xmlns:a16="http://schemas.microsoft.com/office/drawing/2014/main" id="{FE498ED5-CEAA-4CB9-AB0A-42A040AD3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关于</a:t>
            </a:r>
            <a:r>
              <a:rPr lang="en-US" altLang="zh-CN"/>
              <a:t>Object</a:t>
            </a:r>
            <a:r>
              <a:rPr lang="zh-CN" altLang="en-US"/>
              <a:t>类的学习，我们先到帮助文档中查看，然后到代码中演示，最后回到资料进行总结</a:t>
            </a:r>
          </a:p>
        </p:txBody>
      </p:sp>
      <p:sp>
        <p:nvSpPr>
          <p:cNvPr id="107524" name="灯片编号占位符 3">
            <a:extLst>
              <a:ext uri="{FF2B5EF4-FFF2-40B4-BE49-F238E27FC236}">
                <a16:creationId xmlns:a16="http://schemas.microsoft.com/office/drawing/2014/main" id="{FAA42A4E-207D-4BBA-8DEC-6A6A0ECA3F5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0FF8181-36FB-453D-BB7A-7CBA702883DF}" type="slidenum">
              <a:rPr lang="zh-CN" altLang="en-US"/>
              <a:pPr>
                <a:spcBef>
                  <a:spcPct val="0"/>
                </a:spcBef>
              </a:pPr>
              <a:t>8</a:t>
            </a:fld>
            <a:endParaRPr lang="zh-CN" altLang="en-US"/>
          </a:p>
        </p:txBody>
      </p:sp>
    </p:spTree>
    <p:extLst>
      <p:ext uri="{BB962C8B-B14F-4D97-AF65-F5344CB8AC3E}">
        <p14:creationId xmlns:p14="http://schemas.microsoft.com/office/powerpoint/2010/main" val="3536940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9F16C362-E4C0-4FFC-98D2-179B19335FAE}"/>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11267" name="备注占位符 2">
            <a:extLst>
              <a:ext uri="{FF2B5EF4-FFF2-40B4-BE49-F238E27FC236}">
                <a16:creationId xmlns:a16="http://schemas.microsoft.com/office/drawing/2014/main" id="{A0F5F43B-2626-48D2-9D23-E20B2FD88F4A}"/>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先到代码中演示，然后再回来总结</a:t>
            </a:r>
            <a:endParaRPr lang="en-US" altLang="zh-CN"/>
          </a:p>
          <a:p>
            <a:r>
              <a:rPr lang="zh-CN" altLang="en-US"/>
              <a:t>这里是否要说一下</a:t>
            </a:r>
            <a:r>
              <a:rPr lang="en-US" altLang="zh-CN"/>
              <a:t>super</a:t>
            </a:r>
            <a:r>
              <a:rPr lang="zh-CN" altLang="en-US"/>
              <a:t>，如果提供了</a:t>
            </a:r>
            <a:r>
              <a:rPr lang="en-US" altLang="zh-CN"/>
              <a:t>super()</a:t>
            </a:r>
            <a:r>
              <a:rPr lang="zh-CN" altLang="en-US"/>
              <a:t>此类的调用，就不再有默认的第一句</a:t>
            </a:r>
            <a:r>
              <a:rPr lang="en-US" altLang="zh-CN"/>
              <a:t>super()</a:t>
            </a:r>
            <a:endParaRPr lang="zh-CN" altLang="en-US"/>
          </a:p>
          <a:p>
            <a:endParaRPr lang="zh-CN" altLang="en-US"/>
          </a:p>
        </p:txBody>
      </p:sp>
      <p:sp>
        <p:nvSpPr>
          <p:cNvPr id="11268" name="灯片编号占位符 3">
            <a:extLst>
              <a:ext uri="{FF2B5EF4-FFF2-40B4-BE49-F238E27FC236}">
                <a16:creationId xmlns:a16="http://schemas.microsoft.com/office/drawing/2014/main" id="{37F470A7-6D97-4F33-A7DB-2D064A81CDA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C5010CB-9196-482F-8179-7290298C7288}" type="slidenum">
              <a:rPr altLang="en-US" sz="1800" smtClean="0"/>
              <a:pPr/>
              <a:t>10</a:t>
            </a:fld>
            <a:endParaRPr lang="zh-CN" altLang="en-US" sz="1800"/>
          </a:p>
        </p:txBody>
      </p:sp>
    </p:spTree>
    <p:extLst>
      <p:ext uri="{BB962C8B-B14F-4D97-AF65-F5344CB8AC3E}">
        <p14:creationId xmlns:p14="http://schemas.microsoft.com/office/powerpoint/2010/main" val="2327167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8521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629438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image" Target="../media/image4.pn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theme" Target="../theme/theme6.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image" Target="../media/image5.svg"/><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7.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 id="214748372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多一句没有，少一句不行，用更短时间，教会更实用的技术！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pic>
        <p:nvPicPr>
          <p:cNvPr id="12" name="图形 11">
            <a:extLst>
              <a:ext uri="{FF2B5EF4-FFF2-40B4-BE49-F238E27FC236}">
                <a16:creationId xmlns:a16="http://schemas.microsoft.com/office/drawing/2014/main" id="{B9BDD19A-C7FB-7D47-8606-6F7EF76E2F39}"/>
              </a:ext>
            </a:extLst>
          </p:cNvPr>
          <p:cNvPicPr>
            <a:picLocks noChangeAspect="1"/>
          </p:cNvPicPr>
          <p:nvPr userDrawn="1"/>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9871" y="-85784"/>
            <a:ext cx="2666725" cy="1174541"/>
          </a:xfrm>
          <a:prstGeom prst="rect">
            <a:avLst/>
          </a:prstGeom>
        </p:spPr>
      </p:pic>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 id="2147483717" r:id="rId16"/>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2.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2.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2.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2.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2.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2.xml"/><Relationship Id="rId4" Type="http://schemas.openxmlformats.org/officeDocument/2006/relationships/image" Target="../media/image10.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2.xml"/><Relationship Id="rId4" Type="http://schemas.openxmlformats.org/officeDocument/2006/relationships/image" Target="../media/image10.sv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10.sv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5.xml"/><Relationship Id="rId1" Type="http://schemas.openxmlformats.org/officeDocument/2006/relationships/slideLayout" Target="../slideLayouts/slideLayout22.xml"/><Relationship Id="rId4" Type="http://schemas.openxmlformats.org/officeDocument/2006/relationships/image" Target="../media/image20.png"/></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6.xml"/><Relationship Id="rId1" Type="http://schemas.openxmlformats.org/officeDocument/2006/relationships/slideLayout" Target="../slideLayouts/slideLayout22.xml"/><Relationship Id="rId4" Type="http://schemas.openxmlformats.org/officeDocument/2006/relationships/image" Target="../media/image20.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27A9140-B133-F6D3-E81B-4EDA02735171}"/>
              </a:ext>
            </a:extLst>
          </p:cNvPr>
          <p:cNvSpPr txBox="1"/>
          <p:nvPr/>
        </p:nvSpPr>
        <p:spPr>
          <a:xfrm>
            <a:off x="5031870" y="2875002"/>
            <a:ext cx="2128259" cy="1107996"/>
          </a:xfrm>
          <a:prstGeom prst="rect">
            <a:avLst/>
          </a:prstGeom>
          <a:noFill/>
        </p:spPr>
        <p:txBody>
          <a:bodyPr wrap="square" rtlCol="0">
            <a:spAutoFit/>
          </a:bodyPr>
          <a:lstStyle/>
          <a:p>
            <a:r>
              <a:rPr lang="en-US" altLang="zh-CN" sz="6600" dirty="0">
                <a:latin typeface="Consolas" panose="020B0609020204030204" pitchFamily="49" charset="0"/>
                <a:ea typeface="杨任东竹石体-Bold" panose="02000000000000000000" pitchFamily="2" charset="-122"/>
              </a:rPr>
              <a:t>IO</a:t>
            </a:r>
            <a:r>
              <a:rPr lang="zh-CN" altLang="en-US" sz="6600" dirty="0">
                <a:latin typeface="Consolas" panose="020B0609020204030204" pitchFamily="49" charset="0"/>
                <a:ea typeface="杨任东竹石体-Bold" panose="02000000000000000000" pitchFamily="2" charset="-122"/>
              </a:rPr>
              <a:t>流</a:t>
            </a:r>
            <a:endParaRPr lang="zh-CN" altLang="en-US" sz="6000" dirty="0">
              <a:latin typeface="Consolas" panose="020B0609020204030204" pitchFamily="49" charset="0"/>
              <a:ea typeface="杨任东竹石体-Bold" panose="02000000000000000000" pitchFamily="2" charset="-122"/>
            </a:endParaRPr>
          </a:p>
        </p:txBody>
      </p:sp>
    </p:spTree>
    <p:extLst>
      <p:ext uri="{BB962C8B-B14F-4D97-AF65-F5344CB8AC3E}">
        <p14:creationId xmlns:p14="http://schemas.microsoft.com/office/powerpoint/2010/main" val="3768924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D9CD25D-31F0-2C68-EE2D-EDADBFD5B427}"/>
              </a:ext>
            </a:extLst>
          </p:cNvPr>
          <p:cNvSpPr>
            <a:spLocks noGrp="1"/>
          </p:cNvSpPr>
          <p:nvPr>
            <p:ph type="ctrTitle"/>
          </p:nvPr>
        </p:nvSpPr>
        <p:spPr>
          <a:xfrm>
            <a:off x="5273041" y="2768759"/>
            <a:ext cx="6725920" cy="548322"/>
          </a:xfrm>
        </p:spPr>
        <p:txBody>
          <a:bodyPr>
            <a:normAutofit fontScale="90000"/>
          </a:bodyPr>
          <a:lstStyle/>
          <a:p>
            <a:r>
              <a:rPr kumimoji="1" lang="en-US" altLang="zh-CN" dirty="0">
                <a:latin typeface="Consolas" panose="020B0609020204030204" pitchFamily="49" charset="0"/>
              </a:rPr>
              <a:t>IO </a:t>
            </a:r>
            <a:r>
              <a:rPr kumimoji="1" lang="zh-CN" altLang="en-US" dirty="0">
                <a:latin typeface="Consolas" panose="020B0609020204030204" pitchFamily="49" charset="0"/>
              </a:rPr>
              <a:t>流体系结构</a:t>
            </a:r>
            <a:endParaRPr kumimoji="1" lang="en-US" altLang="zh-CN" dirty="0">
              <a:latin typeface="Consolas" panose="020B0609020204030204" pitchFamily="49" charset="0"/>
            </a:endParaRPr>
          </a:p>
        </p:txBody>
      </p:sp>
      <p:sp>
        <p:nvSpPr>
          <p:cNvPr id="5" name="文本占位符 4">
            <a:extLst>
              <a:ext uri="{FF2B5EF4-FFF2-40B4-BE49-F238E27FC236}">
                <a16:creationId xmlns:a16="http://schemas.microsoft.com/office/drawing/2014/main" id="{28AD2EFD-D160-9123-37BA-D2944EF0F451}"/>
              </a:ext>
            </a:extLst>
          </p:cNvPr>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38929510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82EEC4B-B124-80E3-963C-4A0EFA3D6E98}"/>
              </a:ext>
            </a:extLst>
          </p:cNvPr>
          <p:cNvSpPr>
            <a:spLocks noGrp="1"/>
          </p:cNvSpPr>
          <p:nvPr>
            <p:ph type="title"/>
          </p:nvPr>
        </p:nvSpPr>
        <p:spPr/>
        <p:txBody>
          <a:bodyPr/>
          <a:lstStyle/>
          <a:p>
            <a:r>
              <a:rPr lang="en-US" altLang="zh-CN" dirty="0">
                <a:latin typeface="Consolas" panose="020B0609020204030204" pitchFamily="49" charset="0"/>
              </a:rPr>
              <a:t>IO</a:t>
            </a:r>
            <a:r>
              <a:rPr lang="en-US" altLang="zh-CN" dirty="0"/>
              <a:t> </a:t>
            </a:r>
            <a:r>
              <a:rPr lang="zh-CN" altLang="en-US" dirty="0"/>
              <a:t>流体系结构</a:t>
            </a:r>
          </a:p>
        </p:txBody>
      </p:sp>
      <p:sp>
        <p:nvSpPr>
          <p:cNvPr id="7" name="矩形: 圆角 6">
            <a:extLst>
              <a:ext uri="{FF2B5EF4-FFF2-40B4-BE49-F238E27FC236}">
                <a16:creationId xmlns:a16="http://schemas.microsoft.com/office/drawing/2014/main" id="{830350FD-1272-2401-09F4-123CC473CE80}"/>
              </a:ext>
            </a:extLst>
          </p:cNvPr>
          <p:cNvSpPr/>
          <p:nvPr/>
        </p:nvSpPr>
        <p:spPr>
          <a:xfrm>
            <a:off x="710880" y="2408449"/>
            <a:ext cx="1763486" cy="578498"/>
          </a:xfrm>
          <a:prstGeom prst="roundRect">
            <a:avLst/>
          </a:prstGeom>
          <a:solidFill>
            <a:schemeClr val="accent6">
              <a:lumMod val="60000"/>
              <a:lumOff val="40000"/>
            </a:schemeClr>
          </a:solidFill>
          <a:ln>
            <a:noFill/>
          </a:ln>
          <a:effectLst>
            <a:outerShdw blurRad="152400" dist="317500" dir="5400000" sx="90000" sy="-19000" rotWithShape="0">
              <a:prstClr val="black">
                <a:alpha val="15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800" dirty="0">
                <a:latin typeface="杨任东竹石体-Bold" panose="02000000000000000000" pitchFamily="2" charset="-122"/>
                <a:ea typeface="杨任东竹石体-Bold" panose="02000000000000000000" pitchFamily="2" charset="-122"/>
              </a:rPr>
              <a:t>字节流</a:t>
            </a:r>
          </a:p>
        </p:txBody>
      </p:sp>
      <p:sp>
        <p:nvSpPr>
          <p:cNvPr id="11" name="矩形: 圆角 10">
            <a:extLst>
              <a:ext uri="{FF2B5EF4-FFF2-40B4-BE49-F238E27FC236}">
                <a16:creationId xmlns:a16="http://schemas.microsoft.com/office/drawing/2014/main" id="{6FC624BE-003F-4E1E-C10B-3DEEAE18AC8C}"/>
              </a:ext>
            </a:extLst>
          </p:cNvPr>
          <p:cNvSpPr/>
          <p:nvPr/>
        </p:nvSpPr>
        <p:spPr>
          <a:xfrm>
            <a:off x="710880" y="5030643"/>
            <a:ext cx="1763486" cy="578498"/>
          </a:xfrm>
          <a:prstGeom prst="roundRect">
            <a:avLst/>
          </a:prstGeom>
          <a:solidFill>
            <a:schemeClr val="accent5">
              <a:lumMod val="60000"/>
              <a:lumOff val="40000"/>
            </a:schemeClr>
          </a:solidFill>
          <a:ln>
            <a:noFill/>
          </a:ln>
          <a:effectLst>
            <a:outerShdw blurRad="152400" dist="317500" dir="5400000" sx="90000" sy="-19000" rotWithShape="0">
              <a:prstClr val="black">
                <a:alpha val="15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800" dirty="0">
                <a:latin typeface="杨任东竹石体-Bold" panose="02000000000000000000" pitchFamily="2" charset="-122"/>
                <a:ea typeface="杨任东竹石体-Bold" panose="02000000000000000000" pitchFamily="2" charset="-122"/>
              </a:rPr>
              <a:t>字符流</a:t>
            </a:r>
          </a:p>
        </p:txBody>
      </p:sp>
      <p:sp>
        <p:nvSpPr>
          <p:cNvPr id="12" name="矩形: 圆角 11">
            <a:extLst>
              <a:ext uri="{FF2B5EF4-FFF2-40B4-BE49-F238E27FC236}">
                <a16:creationId xmlns:a16="http://schemas.microsoft.com/office/drawing/2014/main" id="{27C1B344-8493-FF60-D6E4-6645D799280C}"/>
              </a:ext>
            </a:extLst>
          </p:cNvPr>
          <p:cNvSpPr/>
          <p:nvPr/>
        </p:nvSpPr>
        <p:spPr>
          <a:xfrm>
            <a:off x="2910741" y="1850572"/>
            <a:ext cx="1787155" cy="442053"/>
          </a:xfrm>
          <a:prstGeom prst="roundRect">
            <a:avLst/>
          </a:prstGeom>
          <a:solidFill>
            <a:schemeClr val="accent6">
              <a:lumMod val="60000"/>
              <a:lumOff val="40000"/>
            </a:schemeClr>
          </a:solidFill>
          <a:ln>
            <a:noFill/>
          </a:ln>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err="1">
                <a:latin typeface="Consolas" panose="020B0609020204030204" pitchFamily="49" charset="0"/>
                <a:ea typeface="杨任东竹石体-Bold" panose="02000000000000000000" pitchFamily="2" charset="-122"/>
              </a:rPr>
              <a:t>InputStream</a:t>
            </a:r>
            <a:endParaRPr lang="zh-CN" altLang="en-US" dirty="0">
              <a:latin typeface="Consolas" panose="020B0609020204030204" pitchFamily="49" charset="0"/>
              <a:ea typeface="杨任东竹石体-Bold" panose="02000000000000000000" pitchFamily="2" charset="-122"/>
            </a:endParaRPr>
          </a:p>
        </p:txBody>
      </p:sp>
      <p:sp>
        <p:nvSpPr>
          <p:cNvPr id="13" name="矩形: 圆角 12">
            <a:extLst>
              <a:ext uri="{FF2B5EF4-FFF2-40B4-BE49-F238E27FC236}">
                <a16:creationId xmlns:a16="http://schemas.microsoft.com/office/drawing/2014/main" id="{13FF2949-4FD0-B817-0991-9B0B459B5296}"/>
              </a:ext>
            </a:extLst>
          </p:cNvPr>
          <p:cNvSpPr/>
          <p:nvPr/>
        </p:nvSpPr>
        <p:spPr>
          <a:xfrm>
            <a:off x="2910740" y="3059834"/>
            <a:ext cx="1787155" cy="442053"/>
          </a:xfrm>
          <a:prstGeom prst="roundRect">
            <a:avLst/>
          </a:prstGeom>
          <a:solidFill>
            <a:schemeClr val="accent6">
              <a:lumMod val="60000"/>
              <a:lumOff val="40000"/>
            </a:schemeClr>
          </a:solidFill>
          <a:ln>
            <a:noFill/>
          </a:ln>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err="1">
                <a:latin typeface="Consolas" panose="020B0609020204030204" pitchFamily="49" charset="0"/>
                <a:ea typeface="杨任东竹石体-Bold" panose="02000000000000000000" pitchFamily="2" charset="-122"/>
              </a:rPr>
              <a:t>OutputStream</a:t>
            </a:r>
            <a:endParaRPr lang="zh-CN" altLang="en-US" dirty="0">
              <a:latin typeface="Consolas" panose="020B0609020204030204" pitchFamily="49" charset="0"/>
              <a:ea typeface="杨任东竹石体-Bold" panose="02000000000000000000" pitchFamily="2" charset="-122"/>
            </a:endParaRPr>
          </a:p>
        </p:txBody>
      </p:sp>
      <p:sp>
        <p:nvSpPr>
          <p:cNvPr id="16" name="矩形: 圆角 15">
            <a:extLst>
              <a:ext uri="{FF2B5EF4-FFF2-40B4-BE49-F238E27FC236}">
                <a16:creationId xmlns:a16="http://schemas.microsoft.com/office/drawing/2014/main" id="{9792FE01-6499-5BC3-6CA5-F0BF03E47265}"/>
              </a:ext>
            </a:extLst>
          </p:cNvPr>
          <p:cNvSpPr/>
          <p:nvPr/>
        </p:nvSpPr>
        <p:spPr>
          <a:xfrm>
            <a:off x="2623930" y="1519422"/>
            <a:ext cx="4459357" cy="2376717"/>
          </a:xfrm>
          <a:custGeom>
            <a:avLst/>
            <a:gdLst>
              <a:gd name="connsiteX0" fmla="*/ 0 w 4459357"/>
              <a:gd name="connsiteY0" fmla="*/ 396127 h 2376717"/>
              <a:gd name="connsiteX1" fmla="*/ 396127 w 4459357"/>
              <a:gd name="connsiteY1" fmla="*/ 0 h 2376717"/>
              <a:gd name="connsiteX2" fmla="*/ 1043982 w 4459357"/>
              <a:gd name="connsiteY2" fmla="*/ 0 h 2376717"/>
              <a:gd name="connsiteX3" fmla="*/ 1618495 w 4459357"/>
              <a:gd name="connsiteY3" fmla="*/ 0 h 2376717"/>
              <a:gd name="connsiteX4" fmla="*/ 2266350 w 4459357"/>
              <a:gd name="connsiteY4" fmla="*/ 0 h 2376717"/>
              <a:gd name="connsiteX5" fmla="*/ 2840862 w 4459357"/>
              <a:gd name="connsiteY5" fmla="*/ 0 h 2376717"/>
              <a:gd name="connsiteX6" fmla="*/ 3452046 w 4459357"/>
              <a:gd name="connsiteY6" fmla="*/ 0 h 2376717"/>
              <a:gd name="connsiteX7" fmla="*/ 4063230 w 4459357"/>
              <a:gd name="connsiteY7" fmla="*/ 0 h 2376717"/>
              <a:gd name="connsiteX8" fmla="*/ 4459357 w 4459357"/>
              <a:gd name="connsiteY8" fmla="*/ 396127 h 2376717"/>
              <a:gd name="connsiteX9" fmla="*/ 4459357 w 4459357"/>
              <a:gd name="connsiteY9" fmla="*/ 955971 h 2376717"/>
              <a:gd name="connsiteX10" fmla="*/ 4459357 w 4459357"/>
              <a:gd name="connsiteY10" fmla="*/ 1452436 h 2376717"/>
              <a:gd name="connsiteX11" fmla="*/ 4459357 w 4459357"/>
              <a:gd name="connsiteY11" fmla="*/ 1980590 h 2376717"/>
              <a:gd name="connsiteX12" fmla="*/ 4063230 w 4459357"/>
              <a:gd name="connsiteY12" fmla="*/ 2376717 h 2376717"/>
              <a:gd name="connsiteX13" fmla="*/ 3525388 w 4459357"/>
              <a:gd name="connsiteY13" fmla="*/ 2376717 h 2376717"/>
              <a:gd name="connsiteX14" fmla="*/ 2840862 w 4459357"/>
              <a:gd name="connsiteY14" fmla="*/ 2376717 h 2376717"/>
              <a:gd name="connsiteX15" fmla="*/ 2339692 w 4459357"/>
              <a:gd name="connsiteY15" fmla="*/ 2376717 h 2376717"/>
              <a:gd name="connsiteX16" fmla="*/ 1691837 w 4459357"/>
              <a:gd name="connsiteY16" fmla="*/ 2376717 h 2376717"/>
              <a:gd name="connsiteX17" fmla="*/ 1043982 w 4459357"/>
              <a:gd name="connsiteY17" fmla="*/ 2376717 h 2376717"/>
              <a:gd name="connsiteX18" fmla="*/ 396127 w 4459357"/>
              <a:gd name="connsiteY18" fmla="*/ 2376717 h 2376717"/>
              <a:gd name="connsiteX19" fmla="*/ 0 w 4459357"/>
              <a:gd name="connsiteY19" fmla="*/ 1980590 h 2376717"/>
              <a:gd name="connsiteX20" fmla="*/ 0 w 4459357"/>
              <a:gd name="connsiteY20" fmla="*/ 1452436 h 2376717"/>
              <a:gd name="connsiteX21" fmla="*/ 0 w 4459357"/>
              <a:gd name="connsiteY21" fmla="*/ 892592 h 2376717"/>
              <a:gd name="connsiteX22" fmla="*/ 0 w 4459357"/>
              <a:gd name="connsiteY22" fmla="*/ 396127 h 237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59357" h="2376717" extrusionOk="0">
                <a:moveTo>
                  <a:pt x="0" y="396127"/>
                </a:moveTo>
                <a:cubicBezTo>
                  <a:pt x="40907" y="178544"/>
                  <a:pt x="147821" y="9362"/>
                  <a:pt x="396127" y="0"/>
                </a:cubicBezTo>
                <a:cubicBezTo>
                  <a:pt x="553814" y="-12004"/>
                  <a:pt x="799634" y="-9883"/>
                  <a:pt x="1043982" y="0"/>
                </a:cubicBezTo>
                <a:cubicBezTo>
                  <a:pt x="1288330" y="9883"/>
                  <a:pt x="1400926" y="-22421"/>
                  <a:pt x="1618495" y="0"/>
                </a:cubicBezTo>
                <a:cubicBezTo>
                  <a:pt x="1836064" y="22421"/>
                  <a:pt x="1985433" y="11037"/>
                  <a:pt x="2266350" y="0"/>
                </a:cubicBezTo>
                <a:cubicBezTo>
                  <a:pt x="2547267" y="-11037"/>
                  <a:pt x="2662432" y="4994"/>
                  <a:pt x="2840862" y="0"/>
                </a:cubicBezTo>
                <a:cubicBezTo>
                  <a:pt x="3019292" y="-4994"/>
                  <a:pt x="3300604" y="-3652"/>
                  <a:pt x="3452046" y="0"/>
                </a:cubicBezTo>
                <a:cubicBezTo>
                  <a:pt x="3603488" y="3652"/>
                  <a:pt x="3909506" y="19432"/>
                  <a:pt x="4063230" y="0"/>
                </a:cubicBezTo>
                <a:cubicBezTo>
                  <a:pt x="4249962" y="-12094"/>
                  <a:pt x="4480802" y="179139"/>
                  <a:pt x="4459357" y="396127"/>
                </a:cubicBezTo>
                <a:cubicBezTo>
                  <a:pt x="4478980" y="590947"/>
                  <a:pt x="4460794" y="689995"/>
                  <a:pt x="4459357" y="955971"/>
                </a:cubicBezTo>
                <a:cubicBezTo>
                  <a:pt x="4457920" y="1221947"/>
                  <a:pt x="4482822" y="1278577"/>
                  <a:pt x="4459357" y="1452436"/>
                </a:cubicBezTo>
                <a:cubicBezTo>
                  <a:pt x="4435892" y="1626295"/>
                  <a:pt x="4465484" y="1852894"/>
                  <a:pt x="4459357" y="1980590"/>
                </a:cubicBezTo>
                <a:cubicBezTo>
                  <a:pt x="4436650" y="2245710"/>
                  <a:pt x="4236369" y="2380209"/>
                  <a:pt x="4063230" y="2376717"/>
                </a:cubicBezTo>
                <a:cubicBezTo>
                  <a:pt x="3807700" y="2379567"/>
                  <a:pt x="3739016" y="2373974"/>
                  <a:pt x="3525388" y="2376717"/>
                </a:cubicBezTo>
                <a:cubicBezTo>
                  <a:pt x="3311760" y="2379460"/>
                  <a:pt x="2993091" y="2402712"/>
                  <a:pt x="2840862" y="2376717"/>
                </a:cubicBezTo>
                <a:cubicBezTo>
                  <a:pt x="2688633" y="2350722"/>
                  <a:pt x="2509299" y="2356705"/>
                  <a:pt x="2339692" y="2376717"/>
                </a:cubicBezTo>
                <a:cubicBezTo>
                  <a:pt x="2170085" y="2396730"/>
                  <a:pt x="1978380" y="2354506"/>
                  <a:pt x="1691837" y="2376717"/>
                </a:cubicBezTo>
                <a:cubicBezTo>
                  <a:pt x="1405295" y="2398928"/>
                  <a:pt x="1261791" y="2383577"/>
                  <a:pt x="1043982" y="2376717"/>
                </a:cubicBezTo>
                <a:cubicBezTo>
                  <a:pt x="826173" y="2369857"/>
                  <a:pt x="611538" y="2387523"/>
                  <a:pt x="396127" y="2376717"/>
                </a:cubicBezTo>
                <a:cubicBezTo>
                  <a:pt x="159826" y="2368402"/>
                  <a:pt x="39632" y="2198703"/>
                  <a:pt x="0" y="1980590"/>
                </a:cubicBezTo>
                <a:cubicBezTo>
                  <a:pt x="387" y="1825942"/>
                  <a:pt x="17318" y="1606883"/>
                  <a:pt x="0" y="1452436"/>
                </a:cubicBezTo>
                <a:cubicBezTo>
                  <a:pt x="-17318" y="1297989"/>
                  <a:pt x="25604" y="1059298"/>
                  <a:pt x="0" y="892592"/>
                </a:cubicBezTo>
                <a:cubicBezTo>
                  <a:pt x="-25604" y="725886"/>
                  <a:pt x="8015" y="504849"/>
                  <a:pt x="0" y="396127"/>
                </a:cubicBezTo>
                <a:close/>
              </a:path>
            </a:pathLst>
          </a:custGeom>
          <a:noFill/>
          <a:ln>
            <a:solidFill>
              <a:schemeClr val="tx1"/>
            </a:solidFill>
            <a:extLst>
              <a:ext uri="{C807C97D-BFC1-408E-A445-0C87EB9F89A2}">
                <ask:lineSketchStyleProps xmlns:ask="http://schemas.microsoft.com/office/drawing/2018/sketchyshapes" sd="330193779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F4BC219E-B02F-A2C4-3888-C9BEC6692E0B}"/>
              </a:ext>
            </a:extLst>
          </p:cNvPr>
          <p:cNvSpPr txBox="1"/>
          <p:nvPr/>
        </p:nvSpPr>
        <p:spPr>
          <a:xfrm>
            <a:off x="5084098" y="1886932"/>
            <a:ext cx="1330814" cy="369332"/>
          </a:xfrm>
          <a:prstGeom prst="rect">
            <a:avLst/>
          </a:prstGeom>
          <a:noFill/>
          <a:ln>
            <a:noFill/>
          </a:ln>
        </p:spPr>
        <p:txBody>
          <a:bodyPr wrap="none" rtlCol="0">
            <a:spAutoFit/>
          </a:bodyPr>
          <a:lstStyle/>
          <a:p>
            <a:pPr algn="l"/>
            <a:r>
              <a:rPr lang="zh-CN" altLang="en-US" dirty="0">
                <a:solidFill>
                  <a:schemeClr val="tx1">
                    <a:lumMod val="95000"/>
                    <a:lumOff val="5000"/>
                  </a:schemeClr>
                </a:solidFill>
                <a:latin typeface="杨任东竹石体-Bold" panose="02000000000000000000" pitchFamily="2" charset="-122"/>
                <a:ea typeface="杨任东竹石体-Bold" panose="02000000000000000000" pitchFamily="2" charset="-122"/>
              </a:rPr>
              <a:t>字节输入流</a:t>
            </a:r>
            <a:endParaRPr kumimoji="0" lang="zh-CN" altLang="en-US" b="0" i="0" u="none" strike="noStrike" cap="none" normalizeH="0" baseline="0" dirty="0">
              <a:ln>
                <a:noFill/>
              </a:ln>
              <a:solidFill>
                <a:schemeClr val="tx1">
                  <a:lumMod val="95000"/>
                  <a:lumOff val="5000"/>
                </a:schemeClr>
              </a:solidFill>
              <a:effectLst/>
              <a:latin typeface="杨任东竹石体-Bold" panose="02000000000000000000" pitchFamily="2" charset="-122"/>
              <a:ea typeface="杨任东竹石体-Bold" panose="02000000000000000000" pitchFamily="2" charset="-122"/>
            </a:endParaRPr>
          </a:p>
        </p:txBody>
      </p:sp>
      <p:sp>
        <p:nvSpPr>
          <p:cNvPr id="19" name="文本框 18">
            <a:extLst>
              <a:ext uri="{FF2B5EF4-FFF2-40B4-BE49-F238E27FC236}">
                <a16:creationId xmlns:a16="http://schemas.microsoft.com/office/drawing/2014/main" id="{F4B3E4E5-A595-AE12-8AA8-CDE47AEDA5B7}"/>
              </a:ext>
            </a:extLst>
          </p:cNvPr>
          <p:cNvSpPr txBox="1"/>
          <p:nvPr/>
        </p:nvSpPr>
        <p:spPr>
          <a:xfrm>
            <a:off x="5084098" y="3096194"/>
            <a:ext cx="1330814" cy="369332"/>
          </a:xfrm>
          <a:prstGeom prst="rect">
            <a:avLst/>
          </a:prstGeom>
          <a:noFill/>
          <a:ln>
            <a:noFill/>
          </a:ln>
        </p:spPr>
        <p:txBody>
          <a:bodyPr wrap="none" rtlCol="0">
            <a:spAutoFit/>
          </a:bodyPr>
          <a:lstStyle/>
          <a:p>
            <a:pPr algn="l"/>
            <a:r>
              <a:rPr lang="zh-CN" altLang="en-US" dirty="0">
                <a:solidFill>
                  <a:schemeClr val="tx1">
                    <a:lumMod val="95000"/>
                    <a:lumOff val="5000"/>
                  </a:schemeClr>
                </a:solidFill>
                <a:latin typeface="杨任东竹石体-Bold" panose="02000000000000000000" pitchFamily="2" charset="-122"/>
                <a:ea typeface="杨任东竹石体-Bold" panose="02000000000000000000" pitchFamily="2" charset="-122"/>
              </a:rPr>
              <a:t>字节输出流</a:t>
            </a:r>
            <a:endParaRPr kumimoji="0" lang="zh-CN" altLang="en-US" b="0" i="0" u="none" strike="noStrike" cap="none" normalizeH="0" baseline="0" dirty="0">
              <a:ln>
                <a:noFill/>
              </a:ln>
              <a:solidFill>
                <a:schemeClr val="tx1">
                  <a:lumMod val="95000"/>
                  <a:lumOff val="5000"/>
                </a:schemeClr>
              </a:solidFill>
              <a:effectLst/>
              <a:latin typeface="杨任东竹石体-Bold" panose="02000000000000000000" pitchFamily="2" charset="-122"/>
              <a:ea typeface="杨任东竹石体-Bold" panose="02000000000000000000" pitchFamily="2" charset="-122"/>
            </a:endParaRPr>
          </a:p>
        </p:txBody>
      </p:sp>
      <p:sp>
        <p:nvSpPr>
          <p:cNvPr id="21" name="文本框 20">
            <a:extLst>
              <a:ext uri="{FF2B5EF4-FFF2-40B4-BE49-F238E27FC236}">
                <a16:creationId xmlns:a16="http://schemas.microsoft.com/office/drawing/2014/main" id="{06DDEF7D-4673-BB93-9F8B-09AF7C4C9E1C}"/>
              </a:ext>
            </a:extLst>
          </p:cNvPr>
          <p:cNvSpPr txBox="1"/>
          <p:nvPr/>
        </p:nvSpPr>
        <p:spPr>
          <a:xfrm>
            <a:off x="3368139" y="2513032"/>
            <a:ext cx="872355" cy="369332"/>
          </a:xfrm>
          <a:prstGeom prst="rect">
            <a:avLst/>
          </a:prstGeom>
          <a:noFill/>
          <a:ln>
            <a:noFill/>
          </a:ln>
        </p:spPr>
        <p:txBody>
          <a:bodyPr wrap="none" rtlCol="0">
            <a:spAutoFit/>
          </a:bodyPr>
          <a:lstStyle/>
          <a:p>
            <a:pPr algn="l"/>
            <a:r>
              <a:rPr kumimoji="0" lang="zh-CN" altLang="en-US" b="0" i="0" u="none" strike="noStrike" cap="none" normalizeH="0" baseline="0" dirty="0">
                <a:ln>
                  <a:noFill/>
                </a:ln>
                <a:solidFill>
                  <a:srgbClr val="C00000"/>
                </a:solidFill>
                <a:effectLst/>
                <a:latin typeface="杨任东竹石体-Bold" panose="02000000000000000000" pitchFamily="2" charset="-122"/>
                <a:ea typeface="杨任东竹石体-Bold" panose="02000000000000000000" pitchFamily="2" charset="-122"/>
              </a:rPr>
              <a:t>抽象类</a:t>
            </a:r>
          </a:p>
        </p:txBody>
      </p:sp>
      <p:sp>
        <p:nvSpPr>
          <p:cNvPr id="22" name="矩形: 圆角 21">
            <a:extLst>
              <a:ext uri="{FF2B5EF4-FFF2-40B4-BE49-F238E27FC236}">
                <a16:creationId xmlns:a16="http://schemas.microsoft.com/office/drawing/2014/main" id="{E90B8326-A094-9890-9F12-8B3808B881C6}"/>
              </a:ext>
            </a:extLst>
          </p:cNvPr>
          <p:cNvSpPr/>
          <p:nvPr/>
        </p:nvSpPr>
        <p:spPr>
          <a:xfrm>
            <a:off x="7370097" y="1616766"/>
            <a:ext cx="2741312" cy="2126974"/>
          </a:xfrm>
          <a:custGeom>
            <a:avLst/>
            <a:gdLst>
              <a:gd name="connsiteX0" fmla="*/ 0 w 2741312"/>
              <a:gd name="connsiteY0" fmla="*/ 354503 h 2126974"/>
              <a:gd name="connsiteX1" fmla="*/ 354503 w 2741312"/>
              <a:gd name="connsiteY1" fmla="*/ 0 h 2126974"/>
              <a:gd name="connsiteX2" fmla="*/ 1052261 w 2741312"/>
              <a:gd name="connsiteY2" fmla="*/ 0 h 2126974"/>
              <a:gd name="connsiteX3" fmla="*/ 1709374 w 2741312"/>
              <a:gd name="connsiteY3" fmla="*/ 0 h 2126974"/>
              <a:gd name="connsiteX4" fmla="*/ 2386809 w 2741312"/>
              <a:gd name="connsiteY4" fmla="*/ 0 h 2126974"/>
              <a:gd name="connsiteX5" fmla="*/ 2741312 w 2741312"/>
              <a:gd name="connsiteY5" fmla="*/ 354503 h 2126974"/>
              <a:gd name="connsiteX6" fmla="*/ 2741312 w 2741312"/>
              <a:gd name="connsiteY6" fmla="*/ 841339 h 2126974"/>
              <a:gd name="connsiteX7" fmla="*/ 2741312 w 2741312"/>
              <a:gd name="connsiteY7" fmla="*/ 1285635 h 2126974"/>
              <a:gd name="connsiteX8" fmla="*/ 2741312 w 2741312"/>
              <a:gd name="connsiteY8" fmla="*/ 1772471 h 2126974"/>
              <a:gd name="connsiteX9" fmla="*/ 2386809 w 2741312"/>
              <a:gd name="connsiteY9" fmla="*/ 2126974 h 2126974"/>
              <a:gd name="connsiteX10" fmla="*/ 1729697 w 2741312"/>
              <a:gd name="connsiteY10" fmla="*/ 2126974 h 2126974"/>
              <a:gd name="connsiteX11" fmla="*/ 1113231 w 2741312"/>
              <a:gd name="connsiteY11" fmla="*/ 2126974 h 2126974"/>
              <a:gd name="connsiteX12" fmla="*/ 354503 w 2741312"/>
              <a:gd name="connsiteY12" fmla="*/ 2126974 h 2126974"/>
              <a:gd name="connsiteX13" fmla="*/ 0 w 2741312"/>
              <a:gd name="connsiteY13" fmla="*/ 1772471 h 2126974"/>
              <a:gd name="connsiteX14" fmla="*/ 0 w 2741312"/>
              <a:gd name="connsiteY14" fmla="*/ 1313995 h 2126974"/>
              <a:gd name="connsiteX15" fmla="*/ 0 w 2741312"/>
              <a:gd name="connsiteY15" fmla="*/ 827159 h 2126974"/>
              <a:gd name="connsiteX16" fmla="*/ 0 w 2741312"/>
              <a:gd name="connsiteY16" fmla="*/ 354503 h 212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41312" h="2126974" extrusionOk="0">
                <a:moveTo>
                  <a:pt x="0" y="354503"/>
                </a:moveTo>
                <a:cubicBezTo>
                  <a:pt x="42637" y="159958"/>
                  <a:pt x="136278" y="7114"/>
                  <a:pt x="354503" y="0"/>
                </a:cubicBezTo>
                <a:cubicBezTo>
                  <a:pt x="588744" y="-8062"/>
                  <a:pt x="717082" y="16538"/>
                  <a:pt x="1052261" y="0"/>
                </a:cubicBezTo>
                <a:cubicBezTo>
                  <a:pt x="1387440" y="-16538"/>
                  <a:pt x="1554377" y="30646"/>
                  <a:pt x="1709374" y="0"/>
                </a:cubicBezTo>
                <a:cubicBezTo>
                  <a:pt x="1864371" y="-30646"/>
                  <a:pt x="2207223" y="7138"/>
                  <a:pt x="2386809" y="0"/>
                </a:cubicBezTo>
                <a:cubicBezTo>
                  <a:pt x="2614001" y="-1980"/>
                  <a:pt x="2760336" y="124486"/>
                  <a:pt x="2741312" y="354503"/>
                </a:cubicBezTo>
                <a:cubicBezTo>
                  <a:pt x="2720197" y="473537"/>
                  <a:pt x="2720700" y="629090"/>
                  <a:pt x="2741312" y="841339"/>
                </a:cubicBezTo>
                <a:cubicBezTo>
                  <a:pt x="2761924" y="1053588"/>
                  <a:pt x="2720401" y="1073416"/>
                  <a:pt x="2741312" y="1285635"/>
                </a:cubicBezTo>
                <a:cubicBezTo>
                  <a:pt x="2762223" y="1497854"/>
                  <a:pt x="2742870" y="1668631"/>
                  <a:pt x="2741312" y="1772471"/>
                </a:cubicBezTo>
                <a:cubicBezTo>
                  <a:pt x="2753151" y="1926121"/>
                  <a:pt x="2580994" y="2100135"/>
                  <a:pt x="2386809" y="2126974"/>
                </a:cubicBezTo>
                <a:cubicBezTo>
                  <a:pt x="2068073" y="2111069"/>
                  <a:pt x="1965085" y="2134498"/>
                  <a:pt x="1729697" y="2126974"/>
                </a:cubicBezTo>
                <a:cubicBezTo>
                  <a:pt x="1494309" y="2119450"/>
                  <a:pt x="1350331" y="2131611"/>
                  <a:pt x="1113231" y="2126974"/>
                </a:cubicBezTo>
                <a:cubicBezTo>
                  <a:pt x="876131" y="2122337"/>
                  <a:pt x="630363" y="2120054"/>
                  <a:pt x="354503" y="2126974"/>
                </a:cubicBezTo>
                <a:cubicBezTo>
                  <a:pt x="115706" y="2137021"/>
                  <a:pt x="-3179" y="1949971"/>
                  <a:pt x="0" y="1772471"/>
                </a:cubicBezTo>
                <a:cubicBezTo>
                  <a:pt x="-1495" y="1670639"/>
                  <a:pt x="11192" y="1440627"/>
                  <a:pt x="0" y="1313995"/>
                </a:cubicBezTo>
                <a:cubicBezTo>
                  <a:pt x="-11192" y="1187363"/>
                  <a:pt x="7626" y="1068221"/>
                  <a:pt x="0" y="827159"/>
                </a:cubicBezTo>
                <a:cubicBezTo>
                  <a:pt x="-7626" y="586097"/>
                  <a:pt x="-19916" y="463870"/>
                  <a:pt x="0" y="354503"/>
                </a:cubicBezTo>
                <a:close/>
              </a:path>
            </a:pathLst>
          </a:custGeom>
          <a:noFill/>
          <a:ln>
            <a:solidFill>
              <a:schemeClr val="tx1"/>
            </a:solidFill>
            <a:extLst>
              <a:ext uri="{C807C97D-BFC1-408E-A445-0C87EB9F89A2}">
                <ask:lineSketchStyleProps xmlns:ask="http://schemas.microsoft.com/office/drawing/2018/sketchyshapes" sd="330193779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174FD025-0022-334D-DA15-EA52F823A997}"/>
              </a:ext>
            </a:extLst>
          </p:cNvPr>
          <p:cNvSpPr/>
          <p:nvPr/>
        </p:nvSpPr>
        <p:spPr>
          <a:xfrm>
            <a:off x="7595383" y="1853889"/>
            <a:ext cx="2270859" cy="442053"/>
          </a:xfrm>
          <a:prstGeom prst="roundRect">
            <a:avLst/>
          </a:prstGeom>
          <a:solidFill>
            <a:schemeClr val="accent6">
              <a:lumMod val="60000"/>
              <a:lumOff val="40000"/>
            </a:schemeClr>
          </a:solidFill>
          <a:ln>
            <a:noFill/>
          </a:ln>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err="1">
                <a:latin typeface="Consolas" panose="020B0609020204030204" pitchFamily="49" charset="0"/>
                <a:ea typeface="杨任东竹石体-Bold" panose="02000000000000000000" pitchFamily="2" charset="-122"/>
              </a:rPr>
              <a:t>FileInputStream</a:t>
            </a:r>
            <a:endParaRPr lang="zh-CN" altLang="en-US" dirty="0">
              <a:latin typeface="Consolas" panose="020B0609020204030204" pitchFamily="49" charset="0"/>
              <a:ea typeface="杨任东竹石体-Bold" panose="02000000000000000000" pitchFamily="2" charset="-122"/>
            </a:endParaRPr>
          </a:p>
        </p:txBody>
      </p:sp>
      <p:sp>
        <p:nvSpPr>
          <p:cNvPr id="24" name="矩形: 圆角 23">
            <a:extLst>
              <a:ext uri="{FF2B5EF4-FFF2-40B4-BE49-F238E27FC236}">
                <a16:creationId xmlns:a16="http://schemas.microsoft.com/office/drawing/2014/main" id="{80F8E55C-F88C-A7FE-AF43-12F76846906A}"/>
              </a:ext>
            </a:extLst>
          </p:cNvPr>
          <p:cNvSpPr/>
          <p:nvPr/>
        </p:nvSpPr>
        <p:spPr>
          <a:xfrm>
            <a:off x="7595383" y="3063063"/>
            <a:ext cx="2270859" cy="442053"/>
          </a:xfrm>
          <a:prstGeom prst="roundRect">
            <a:avLst/>
          </a:prstGeom>
          <a:solidFill>
            <a:schemeClr val="accent6">
              <a:lumMod val="60000"/>
              <a:lumOff val="40000"/>
            </a:schemeClr>
          </a:solidFill>
          <a:ln>
            <a:noFill/>
          </a:ln>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err="1">
                <a:latin typeface="Consolas" panose="020B0609020204030204" pitchFamily="49" charset="0"/>
                <a:ea typeface="杨任东竹石体-Bold" panose="02000000000000000000" pitchFamily="2" charset="-122"/>
              </a:rPr>
              <a:t>FileOutputStream</a:t>
            </a:r>
            <a:endParaRPr lang="zh-CN" altLang="en-US" dirty="0">
              <a:latin typeface="Consolas" panose="020B0609020204030204" pitchFamily="49" charset="0"/>
              <a:ea typeface="杨任东竹石体-Bold" panose="02000000000000000000" pitchFamily="2" charset="-122"/>
            </a:endParaRPr>
          </a:p>
        </p:txBody>
      </p:sp>
      <p:sp>
        <p:nvSpPr>
          <p:cNvPr id="25" name="文本框 24">
            <a:extLst>
              <a:ext uri="{FF2B5EF4-FFF2-40B4-BE49-F238E27FC236}">
                <a16:creationId xmlns:a16="http://schemas.microsoft.com/office/drawing/2014/main" id="{B866C80C-C645-68EE-C001-0D863AF039E2}"/>
              </a:ext>
            </a:extLst>
          </p:cNvPr>
          <p:cNvSpPr txBox="1"/>
          <p:nvPr/>
        </p:nvSpPr>
        <p:spPr>
          <a:xfrm>
            <a:off x="8034532" y="2489983"/>
            <a:ext cx="1560042" cy="369332"/>
          </a:xfrm>
          <a:prstGeom prst="rect">
            <a:avLst/>
          </a:prstGeom>
          <a:noFill/>
          <a:ln>
            <a:noFill/>
          </a:ln>
        </p:spPr>
        <p:txBody>
          <a:bodyPr wrap="none" rtlCol="0">
            <a:spAutoFit/>
          </a:bodyPr>
          <a:lstStyle/>
          <a:p>
            <a:pPr algn="l"/>
            <a:r>
              <a:rPr lang="zh-CN" altLang="en-US" dirty="0">
                <a:solidFill>
                  <a:srgbClr val="C00000"/>
                </a:solidFill>
                <a:latin typeface="杨任东竹石体-Bold" panose="02000000000000000000" pitchFamily="2" charset="-122"/>
                <a:ea typeface="杨任东竹石体-Bold" panose="02000000000000000000" pitchFamily="2" charset="-122"/>
              </a:rPr>
              <a:t>抽象类的子类</a:t>
            </a:r>
            <a:endParaRPr kumimoji="0" lang="zh-CN" altLang="en-US" b="0" i="0" u="none" strike="noStrike" cap="none" normalizeH="0" baseline="0" dirty="0">
              <a:ln>
                <a:noFill/>
              </a:ln>
              <a:solidFill>
                <a:srgbClr val="C00000"/>
              </a:solidFill>
              <a:effectLst/>
              <a:latin typeface="杨任东竹石体-Bold" panose="02000000000000000000" pitchFamily="2" charset="-122"/>
              <a:ea typeface="杨任东竹石体-Bold" panose="02000000000000000000" pitchFamily="2" charset="-122"/>
            </a:endParaRPr>
          </a:p>
        </p:txBody>
      </p:sp>
      <p:sp>
        <p:nvSpPr>
          <p:cNvPr id="26" name="矩形: 圆角 25">
            <a:extLst>
              <a:ext uri="{FF2B5EF4-FFF2-40B4-BE49-F238E27FC236}">
                <a16:creationId xmlns:a16="http://schemas.microsoft.com/office/drawing/2014/main" id="{281B10D4-EB55-B7EA-146E-7E366FDC10FF}"/>
              </a:ext>
            </a:extLst>
          </p:cNvPr>
          <p:cNvSpPr/>
          <p:nvPr/>
        </p:nvSpPr>
        <p:spPr>
          <a:xfrm>
            <a:off x="2623930" y="4288654"/>
            <a:ext cx="4459357" cy="2204912"/>
          </a:xfrm>
          <a:custGeom>
            <a:avLst/>
            <a:gdLst>
              <a:gd name="connsiteX0" fmla="*/ 0 w 4459357"/>
              <a:gd name="connsiteY0" fmla="*/ 367493 h 2204912"/>
              <a:gd name="connsiteX1" fmla="*/ 367493 w 4459357"/>
              <a:gd name="connsiteY1" fmla="*/ 0 h 2204912"/>
              <a:gd name="connsiteX2" fmla="*/ 1025465 w 4459357"/>
              <a:gd name="connsiteY2" fmla="*/ 0 h 2204912"/>
              <a:gd name="connsiteX3" fmla="*/ 1608950 w 4459357"/>
              <a:gd name="connsiteY3" fmla="*/ 0 h 2204912"/>
              <a:gd name="connsiteX4" fmla="*/ 2266922 w 4459357"/>
              <a:gd name="connsiteY4" fmla="*/ 0 h 2204912"/>
              <a:gd name="connsiteX5" fmla="*/ 2850407 w 4459357"/>
              <a:gd name="connsiteY5" fmla="*/ 0 h 2204912"/>
              <a:gd name="connsiteX6" fmla="*/ 3471136 w 4459357"/>
              <a:gd name="connsiteY6" fmla="*/ 0 h 2204912"/>
              <a:gd name="connsiteX7" fmla="*/ 4091864 w 4459357"/>
              <a:gd name="connsiteY7" fmla="*/ 0 h 2204912"/>
              <a:gd name="connsiteX8" fmla="*/ 4459357 w 4459357"/>
              <a:gd name="connsiteY8" fmla="*/ 367493 h 2204912"/>
              <a:gd name="connsiteX9" fmla="*/ 4459357 w 4459357"/>
              <a:gd name="connsiteY9" fmla="*/ 886867 h 2204912"/>
              <a:gd name="connsiteX10" fmla="*/ 4459357 w 4459357"/>
              <a:gd name="connsiteY10" fmla="*/ 1347444 h 2204912"/>
              <a:gd name="connsiteX11" fmla="*/ 4459357 w 4459357"/>
              <a:gd name="connsiteY11" fmla="*/ 1837419 h 2204912"/>
              <a:gd name="connsiteX12" fmla="*/ 4091864 w 4459357"/>
              <a:gd name="connsiteY12" fmla="*/ 2204912 h 2204912"/>
              <a:gd name="connsiteX13" fmla="*/ 3545623 w 4459357"/>
              <a:gd name="connsiteY13" fmla="*/ 2204912 h 2204912"/>
              <a:gd name="connsiteX14" fmla="*/ 2850407 w 4459357"/>
              <a:gd name="connsiteY14" fmla="*/ 2204912 h 2204912"/>
              <a:gd name="connsiteX15" fmla="*/ 2341410 w 4459357"/>
              <a:gd name="connsiteY15" fmla="*/ 2204912 h 2204912"/>
              <a:gd name="connsiteX16" fmla="*/ 1683437 w 4459357"/>
              <a:gd name="connsiteY16" fmla="*/ 2204912 h 2204912"/>
              <a:gd name="connsiteX17" fmla="*/ 1025465 w 4459357"/>
              <a:gd name="connsiteY17" fmla="*/ 2204912 h 2204912"/>
              <a:gd name="connsiteX18" fmla="*/ 367493 w 4459357"/>
              <a:gd name="connsiteY18" fmla="*/ 2204912 h 2204912"/>
              <a:gd name="connsiteX19" fmla="*/ 0 w 4459357"/>
              <a:gd name="connsiteY19" fmla="*/ 1837419 h 2204912"/>
              <a:gd name="connsiteX20" fmla="*/ 0 w 4459357"/>
              <a:gd name="connsiteY20" fmla="*/ 1347444 h 2204912"/>
              <a:gd name="connsiteX21" fmla="*/ 0 w 4459357"/>
              <a:gd name="connsiteY21" fmla="*/ 828070 h 2204912"/>
              <a:gd name="connsiteX22" fmla="*/ 0 w 4459357"/>
              <a:gd name="connsiteY22" fmla="*/ 367493 h 220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59357" h="2204912" extrusionOk="0">
                <a:moveTo>
                  <a:pt x="0" y="367493"/>
                </a:moveTo>
                <a:cubicBezTo>
                  <a:pt x="15214" y="164975"/>
                  <a:pt x="119206" y="14370"/>
                  <a:pt x="367493" y="0"/>
                </a:cubicBezTo>
                <a:cubicBezTo>
                  <a:pt x="537425" y="-1734"/>
                  <a:pt x="766226" y="21666"/>
                  <a:pt x="1025465" y="0"/>
                </a:cubicBezTo>
                <a:cubicBezTo>
                  <a:pt x="1284704" y="-21666"/>
                  <a:pt x="1347892" y="13758"/>
                  <a:pt x="1608950" y="0"/>
                </a:cubicBezTo>
                <a:cubicBezTo>
                  <a:pt x="1870008" y="-13758"/>
                  <a:pt x="2076120" y="11544"/>
                  <a:pt x="2266922" y="0"/>
                </a:cubicBezTo>
                <a:cubicBezTo>
                  <a:pt x="2457724" y="-11544"/>
                  <a:pt x="2714293" y="5777"/>
                  <a:pt x="2850407" y="0"/>
                </a:cubicBezTo>
                <a:cubicBezTo>
                  <a:pt x="2986521" y="-5777"/>
                  <a:pt x="3285409" y="10651"/>
                  <a:pt x="3471136" y="0"/>
                </a:cubicBezTo>
                <a:cubicBezTo>
                  <a:pt x="3656863" y="-10651"/>
                  <a:pt x="3795968" y="26960"/>
                  <a:pt x="4091864" y="0"/>
                </a:cubicBezTo>
                <a:cubicBezTo>
                  <a:pt x="4279925" y="-5624"/>
                  <a:pt x="4469584" y="165384"/>
                  <a:pt x="4459357" y="367493"/>
                </a:cubicBezTo>
                <a:cubicBezTo>
                  <a:pt x="4444770" y="479485"/>
                  <a:pt x="4459790" y="750195"/>
                  <a:pt x="4459357" y="886867"/>
                </a:cubicBezTo>
                <a:cubicBezTo>
                  <a:pt x="4458924" y="1023539"/>
                  <a:pt x="4480150" y="1163708"/>
                  <a:pt x="4459357" y="1347444"/>
                </a:cubicBezTo>
                <a:cubicBezTo>
                  <a:pt x="4438564" y="1531180"/>
                  <a:pt x="4435726" y="1630032"/>
                  <a:pt x="4459357" y="1837419"/>
                </a:cubicBezTo>
                <a:cubicBezTo>
                  <a:pt x="4444686" y="2070324"/>
                  <a:pt x="4267493" y="2207003"/>
                  <a:pt x="4091864" y="2204912"/>
                </a:cubicBezTo>
                <a:cubicBezTo>
                  <a:pt x="3892242" y="2224751"/>
                  <a:pt x="3676822" y="2191026"/>
                  <a:pt x="3545623" y="2204912"/>
                </a:cubicBezTo>
                <a:cubicBezTo>
                  <a:pt x="3414424" y="2218798"/>
                  <a:pt x="3143223" y="2232570"/>
                  <a:pt x="2850407" y="2204912"/>
                </a:cubicBezTo>
                <a:cubicBezTo>
                  <a:pt x="2557591" y="2177254"/>
                  <a:pt x="2574056" y="2223043"/>
                  <a:pt x="2341410" y="2204912"/>
                </a:cubicBezTo>
                <a:cubicBezTo>
                  <a:pt x="2108764" y="2186781"/>
                  <a:pt x="1815935" y="2200649"/>
                  <a:pt x="1683437" y="2204912"/>
                </a:cubicBezTo>
                <a:cubicBezTo>
                  <a:pt x="1550939" y="2209175"/>
                  <a:pt x="1334927" y="2217399"/>
                  <a:pt x="1025465" y="2204912"/>
                </a:cubicBezTo>
                <a:cubicBezTo>
                  <a:pt x="716003" y="2192425"/>
                  <a:pt x="634807" y="2184335"/>
                  <a:pt x="367493" y="2204912"/>
                </a:cubicBezTo>
                <a:cubicBezTo>
                  <a:pt x="136190" y="2191466"/>
                  <a:pt x="13509" y="2040154"/>
                  <a:pt x="0" y="1837419"/>
                </a:cubicBezTo>
                <a:cubicBezTo>
                  <a:pt x="-5520" y="1600110"/>
                  <a:pt x="-5082" y="1473804"/>
                  <a:pt x="0" y="1347444"/>
                </a:cubicBezTo>
                <a:cubicBezTo>
                  <a:pt x="5082" y="1221085"/>
                  <a:pt x="-19549" y="1022017"/>
                  <a:pt x="0" y="828070"/>
                </a:cubicBezTo>
                <a:cubicBezTo>
                  <a:pt x="19549" y="634123"/>
                  <a:pt x="-4505" y="581041"/>
                  <a:pt x="0" y="367493"/>
                </a:cubicBezTo>
                <a:close/>
              </a:path>
            </a:pathLst>
          </a:custGeom>
          <a:noFill/>
          <a:ln>
            <a:solidFill>
              <a:schemeClr val="tx1"/>
            </a:solidFill>
            <a:extLst>
              <a:ext uri="{C807C97D-BFC1-408E-A445-0C87EB9F89A2}">
                <ask:lineSketchStyleProps xmlns:ask="http://schemas.microsoft.com/office/drawing/2018/sketchyshapes" sd="330193779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19862313-FDD7-24E2-2ACB-6379F0525457}"/>
              </a:ext>
            </a:extLst>
          </p:cNvPr>
          <p:cNvSpPr/>
          <p:nvPr/>
        </p:nvSpPr>
        <p:spPr>
          <a:xfrm>
            <a:off x="2934409" y="4622576"/>
            <a:ext cx="1697226" cy="565650"/>
          </a:xfrm>
          <a:prstGeom prst="roundRect">
            <a:avLst/>
          </a:prstGeom>
          <a:solidFill>
            <a:schemeClr val="accent5">
              <a:lumMod val="60000"/>
              <a:lumOff val="40000"/>
            </a:schemeClr>
          </a:solidFill>
          <a:ln>
            <a:noFill/>
          </a:ln>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latin typeface="Consolas" panose="020B0609020204030204" pitchFamily="49" charset="0"/>
                <a:ea typeface="杨任东竹石体-Bold" panose="02000000000000000000" pitchFamily="2" charset="-122"/>
              </a:rPr>
              <a:t>Reader</a:t>
            </a:r>
            <a:endParaRPr lang="zh-CN" altLang="en-US" dirty="0">
              <a:latin typeface="Consolas" panose="020B0609020204030204" pitchFamily="49" charset="0"/>
              <a:ea typeface="杨任东竹石体-Bold" panose="02000000000000000000" pitchFamily="2" charset="-122"/>
            </a:endParaRPr>
          </a:p>
        </p:txBody>
      </p:sp>
      <p:sp>
        <p:nvSpPr>
          <p:cNvPr id="28" name="矩形: 圆角 27">
            <a:extLst>
              <a:ext uri="{FF2B5EF4-FFF2-40B4-BE49-F238E27FC236}">
                <a16:creationId xmlns:a16="http://schemas.microsoft.com/office/drawing/2014/main" id="{8A6EE7E6-D9B1-1284-D630-17897FD8FD0D}"/>
              </a:ext>
            </a:extLst>
          </p:cNvPr>
          <p:cNvSpPr/>
          <p:nvPr/>
        </p:nvSpPr>
        <p:spPr>
          <a:xfrm>
            <a:off x="2934409" y="5643973"/>
            <a:ext cx="1697226" cy="565650"/>
          </a:xfrm>
          <a:prstGeom prst="roundRect">
            <a:avLst/>
          </a:prstGeom>
          <a:solidFill>
            <a:schemeClr val="accent5">
              <a:lumMod val="60000"/>
              <a:lumOff val="40000"/>
            </a:schemeClr>
          </a:solidFill>
          <a:ln>
            <a:noFill/>
          </a:ln>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latin typeface="Consolas" panose="020B0609020204030204" pitchFamily="49" charset="0"/>
                <a:ea typeface="杨任东竹石体-Bold" panose="02000000000000000000" pitchFamily="2" charset="-122"/>
              </a:rPr>
              <a:t>Writer</a:t>
            </a:r>
            <a:endParaRPr lang="zh-CN" altLang="en-US" dirty="0">
              <a:latin typeface="Consolas" panose="020B0609020204030204" pitchFamily="49" charset="0"/>
              <a:ea typeface="杨任东竹石体-Bold" panose="02000000000000000000" pitchFamily="2" charset="-122"/>
            </a:endParaRPr>
          </a:p>
        </p:txBody>
      </p:sp>
      <p:sp>
        <p:nvSpPr>
          <p:cNvPr id="29" name="文本框 28">
            <a:extLst>
              <a:ext uri="{FF2B5EF4-FFF2-40B4-BE49-F238E27FC236}">
                <a16:creationId xmlns:a16="http://schemas.microsoft.com/office/drawing/2014/main" id="{8EDC3C58-E237-EF2A-B8AB-7015604707BA}"/>
              </a:ext>
            </a:extLst>
          </p:cNvPr>
          <p:cNvSpPr txBox="1"/>
          <p:nvPr/>
        </p:nvSpPr>
        <p:spPr>
          <a:xfrm>
            <a:off x="5192054" y="4631013"/>
            <a:ext cx="1330814" cy="369332"/>
          </a:xfrm>
          <a:prstGeom prst="rect">
            <a:avLst/>
          </a:prstGeom>
          <a:noFill/>
          <a:ln>
            <a:noFill/>
          </a:ln>
        </p:spPr>
        <p:txBody>
          <a:bodyPr wrap="none" rtlCol="0">
            <a:spAutoFit/>
          </a:bodyPr>
          <a:lstStyle/>
          <a:p>
            <a:pPr algn="l"/>
            <a:r>
              <a:rPr lang="zh-CN" altLang="en-US" dirty="0">
                <a:solidFill>
                  <a:schemeClr val="tx1">
                    <a:lumMod val="95000"/>
                    <a:lumOff val="5000"/>
                  </a:schemeClr>
                </a:solidFill>
                <a:latin typeface="杨任东竹石体-Bold" panose="02000000000000000000" pitchFamily="2" charset="-122"/>
                <a:ea typeface="杨任东竹石体-Bold" panose="02000000000000000000" pitchFamily="2" charset="-122"/>
              </a:rPr>
              <a:t>字符输入流</a:t>
            </a:r>
            <a:endParaRPr kumimoji="0" lang="zh-CN" altLang="en-US" b="0" i="0" u="none" strike="noStrike" cap="none" normalizeH="0" baseline="0" dirty="0">
              <a:ln>
                <a:noFill/>
              </a:ln>
              <a:solidFill>
                <a:schemeClr val="tx1">
                  <a:lumMod val="95000"/>
                  <a:lumOff val="5000"/>
                </a:schemeClr>
              </a:solidFill>
              <a:effectLst/>
              <a:latin typeface="杨任东竹石体-Bold" panose="02000000000000000000" pitchFamily="2" charset="-122"/>
              <a:ea typeface="杨任东竹石体-Bold" panose="02000000000000000000" pitchFamily="2" charset="-122"/>
            </a:endParaRPr>
          </a:p>
        </p:txBody>
      </p:sp>
      <p:sp>
        <p:nvSpPr>
          <p:cNvPr id="30" name="文本框 29">
            <a:extLst>
              <a:ext uri="{FF2B5EF4-FFF2-40B4-BE49-F238E27FC236}">
                <a16:creationId xmlns:a16="http://schemas.microsoft.com/office/drawing/2014/main" id="{2D5B3CBB-9177-2013-B6E0-04B7A070C337}"/>
              </a:ext>
            </a:extLst>
          </p:cNvPr>
          <p:cNvSpPr txBox="1"/>
          <p:nvPr/>
        </p:nvSpPr>
        <p:spPr>
          <a:xfrm>
            <a:off x="5192054" y="5840275"/>
            <a:ext cx="1330814" cy="369332"/>
          </a:xfrm>
          <a:prstGeom prst="rect">
            <a:avLst/>
          </a:prstGeom>
          <a:noFill/>
          <a:ln>
            <a:noFill/>
          </a:ln>
        </p:spPr>
        <p:txBody>
          <a:bodyPr wrap="none" rtlCol="0">
            <a:spAutoFit/>
          </a:bodyPr>
          <a:lstStyle/>
          <a:p>
            <a:pPr algn="l"/>
            <a:r>
              <a:rPr lang="zh-CN" altLang="en-US" dirty="0">
                <a:solidFill>
                  <a:schemeClr val="tx1">
                    <a:lumMod val="95000"/>
                    <a:lumOff val="5000"/>
                  </a:schemeClr>
                </a:solidFill>
                <a:latin typeface="杨任东竹石体-Bold" panose="02000000000000000000" pitchFamily="2" charset="-122"/>
                <a:ea typeface="杨任东竹石体-Bold" panose="02000000000000000000" pitchFamily="2" charset="-122"/>
              </a:rPr>
              <a:t>字符输出流</a:t>
            </a:r>
            <a:endParaRPr kumimoji="0" lang="zh-CN" altLang="en-US" b="0" i="0" u="none" strike="noStrike" cap="none" normalizeH="0" baseline="0" dirty="0">
              <a:ln>
                <a:noFill/>
              </a:ln>
              <a:solidFill>
                <a:schemeClr val="tx1">
                  <a:lumMod val="95000"/>
                  <a:lumOff val="5000"/>
                </a:schemeClr>
              </a:solidFill>
              <a:effectLst/>
              <a:latin typeface="杨任东竹石体-Bold" panose="02000000000000000000" pitchFamily="2" charset="-122"/>
              <a:ea typeface="杨任东竹石体-Bold" panose="02000000000000000000" pitchFamily="2" charset="-122"/>
            </a:endParaRPr>
          </a:p>
        </p:txBody>
      </p:sp>
      <p:sp>
        <p:nvSpPr>
          <p:cNvPr id="31" name="文本框 30">
            <a:extLst>
              <a:ext uri="{FF2B5EF4-FFF2-40B4-BE49-F238E27FC236}">
                <a16:creationId xmlns:a16="http://schemas.microsoft.com/office/drawing/2014/main" id="{FA3797C2-DB8F-5BE0-5EE6-BD2E6AA23057}"/>
              </a:ext>
            </a:extLst>
          </p:cNvPr>
          <p:cNvSpPr txBox="1"/>
          <p:nvPr/>
        </p:nvSpPr>
        <p:spPr>
          <a:xfrm>
            <a:off x="3346844" y="5231433"/>
            <a:ext cx="872355" cy="369332"/>
          </a:xfrm>
          <a:prstGeom prst="rect">
            <a:avLst/>
          </a:prstGeom>
          <a:noFill/>
          <a:ln>
            <a:noFill/>
          </a:ln>
        </p:spPr>
        <p:txBody>
          <a:bodyPr wrap="none" rtlCol="0">
            <a:spAutoFit/>
          </a:bodyPr>
          <a:lstStyle/>
          <a:p>
            <a:pPr algn="l"/>
            <a:r>
              <a:rPr kumimoji="0" lang="zh-CN" altLang="en-US" b="0" i="0" u="none" strike="noStrike" cap="none" normalizeH="0" baseline="0" dirty="0">
                <a:ln>
                  <a:noFill/>
                </a:ln>
                <a:solidFill>
                  <a:srgbClr val="C00000"/>
                </a:solidFill>
                <a:effectLst/>
                <a:latin typeface="杨任东竹石体-Bold" panose="02000000000000000000" pitchFamily="2" charset="-122"/>
                <a:ea typeface="杨任东竹石体-Bold" panose="02000000000000000000" pitchFamily="2" charset="-122"/>
              </a:rPr>
              <a:t>抽象类</a:t>
            </a:r>
          </a:p>
        </p:txBody>
      </p:sp>
      <p:sp>
        <p:nvSpPr>
          <p:cNvPr id="37" name="矩形: 圆角 36">
            <a:extLst>
              <a:ext uri="{FF2B5EF4-FFF2-40B4-BE49-F238E27FC236}">
                <a16:creationId xmlns:a16="http://schemas.microsoft.com/office/drawing/2014/main" id="{CFFF555F-6D6D-E582-641C-94837AE65BF2}"/>
              </a:ext>
            </a:extLst>
          </p:cNvPr>
          <p:cNvSpPr/>
          <p:nvPr/>
        </p:nvSpPr>
        <p:spPr>
          <a:xfrm>
            <a:off x="7449610" y="4366592"/>
            <a:ext cx="2741312" cy="2126974"/>
          </a:xfrm>
          <a:custGeom>
            <a:avLst/>
            <a:gdLst>
              <a:gd name="connsiteX0" fmla="*/ 0 w 2741312"/>
              <a:gd name="connsiteY0" fmla="*/ 354503 h 2126974"/>
              <a:gd name="connsiteX1" fmla="*/ 354503 w 2741312"/>
              <a:gd name="connsiteY1" fmla="*/ 0 h 2126974"/>
              <a:gd name="connsiteX2" fmla="*/ 1052261 w 2741312"/>
              <a:gd name="connsiteY2" fmla="*/ 0 h 2126974"/>
              <a:gd name="connsiteX3" fmla="*/ 1709374 w 2741312"/>
              <a:gd name="connsiteY3" fmla="*/ 0 h 2126974"/>
              <a:gd name="connsiteX4" fmla="*/ 2386809 w 2741312"/>
              <a:gd name="connsiteY4" fmla="*/ 0 h 2126974"/>
              <a:gd name="connsiteX5" fmla="*/ 2741312 w 2741312"/>
              <a:gd name="connsiteY5" fmla="*/ 354503 h 2126974"/>
              <a:gd name="connsiteX6" fmla="*/ 2741312 w 2741312"/>
              <a:gd name="connsiteY6" fmla="*/ 841339 h 2126974"/>
              <a:gd name="connsiteX7" fmla="*/ 2741312 w 2741312"/>
              <a:gd name="connsiteY7" fmla="*/ 1285635 h 2126974"/>
              <a:gd name="connsiteX8" fmla="*/ 2741312 w 2741312"/>
              <a:gd name="connsiteY8" fmla="*/ 1772471 h 2126974"/>
              <a:gd name="connsiteX9" fmla="*/ 2386809 w 2741312"/>
              <a:gd name="connsiteY9" fmla="*/ 2126974 h 2126974"/>
              <a:gd name="connsiteX10" fmla="*/ 1729697 w 2741312"/>
              <a:gd name="connsiteY10" fmla="*/ 2126974 h 2126974"/>
              <a:gd name="connsiteX11" fmla="*/ 1113231 w 2741312"/>
              <a:gd name="connsiteY11" fmla="*/ 2126974 h 2126974"/>
              <a:gd name="connsiteX12" fmla="*/ 354503 w 2741312"/>
              <a:gd name="connsiteY12" fmla="*/ 2126974 h 2126974"/>
              <a:gd name="connsiteX13" fmla="*/ 0 w 2741312"/>
              <a:gd name="connsiteY13" fmla="*/ 1772471 h 2126974"/>
              <a:gd name="connsiteX14" fmla="*/ 0 w 2741312"/>
              <a:gd name="connsiteY14" fmla="*/ 1313995 h 2126974"/>
              <a:gd name="connsiteX15" fmla="*/ 0 w 2741312"/>
              <a:gd name="connsiteY15" fmla="*/ 827159 h 2126974"/>
              <a:gd name="connsiteX16" fmla="*/ 0 w 2741312"/>
              <a:gd name="connsiteY16" fmla="*/ 354503 h 212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41312" h="2126974" extrusionOk="0">
                <a:moveTo>
                  <a:pt x="0" y="354503"/>
                </a:moveTo>
                <a:cubicBezTo>
                  <a:pt x="42637" y="159958"/>
                  <a:pt x="136278" y="7114"/>
                  <a:pt x="354503" y="0"/>
                </a:cubicBezTo>
                <a:cubicBezTo>
                  <a:pt x="588744" y="-8062"/>
                  <a:pt x="717082" y="16538"/>
                  <a:pt x="1052261" y="0"/>
                </a:cubicBezTo>
                <a:cubicBezTo>
                  <a:pt x="1387440" y="-16538"/>
                  <a:pt x="1554377" y="30646"/>
                  <a:pt x="1709374" y="0"/>
                </a:cubicBezTo>
                <a:cubicBezTo>
                  <a:pt x="1864371" y="-30646"/>
                  <a:pt x="2207223" y="7138"/>
                  <a:pt x="2386809" y="0"/>
                </a:cubicBezTo>
                <a:cubicBezTo>
                  <a:pt x="2614001" y="-1980"/>
                  <a:pt x="2760336" y="124486"/>
                  <a:pt x="2741312" y="354503"/>
                </a:cubicBezTo>
                <a:cubicBezTo>
                  <a:pt x="2720197" y="473537"/>
                  <a:pt x="2720700" y="629090"/>
                  <a:pt x="2741312" y="841339"/>
                </a:cubicBezTo>
                <a:cubicBezTo>
                  <a:pt x="2761924" y="1053588"/>
                  <a:pt x="2720401" y="1073416"/>
                  <a:pt x="2741312" y="1285635"/>
                </a:cubicBezTo>
                <a:cubicBezTo>
                  <a:pt x="2762223" y="1497854"/>
                  <a:pt x="2742870" y="1668631"/>
                  <a:pt x="2741312" y="1772471"/>
                </a:cubicBezTo>
                <a:cubicBezTo>
                  <a:pt x="2753151" y="1926121"/>
                  <a:pt x="2580994" y="2100135"/>
                  <a:pt x="2386809" y="2126974"/>
                </a:cubicBezTo>
                <a:cubicBezTo>
                  <a:pt x="2068073" y="2111069"/>
                  <a:pt x="1965085" y="2134498"/>
                  <a:pt x="1729697" y="2126974"/>
                </a:cubicBezTo>
                <a:cubicBezTo>
                  <a:pt x="1494309" y="2119450"/>
                  <a:pt x="1350331" y="2131611"/>
                  <a:pt x="1113231" y="2126974"/>
                </a:cubicBezTo>
                <a:cubicBezTo>
                  <a:pt x="876131" y="2122337"/>
                  <a:pt x="630363" y="2120054"/>
                  <a:pt x="354503" y="2126974"/>
                </a:cubicBezTo>
                <a:cubicBezTo>
                  <a:pt x="115706" y="2137021"/>
                  <a:pt x="-3179" y="1949971"/>
                  <a:pt x="0" y="1772471"/>
                </a:cubicBezTo>
                <a:cubicBezTo>
                  <a:pt x="-1495" y="1670639"/>
                  <a:pt x="11192" y="1440627"/>
                  <a:pt x="0" y="1313995"/>
                </a:cubicBezTo>
                <a:cubicBezTo>
                  <a:pt x="-11192" y="1187363"/>
                  <a:pt x="7626" y="1068221"/>
                  <a:pt x="0" y="827159"/>
                </a:cubicBezTo>
                <a:cubicBezTo>
                  <a:pt x="-7626" y="586097"/>
                  <a:pt x="-19916" y="463870"/>
                  <a:pt x="0" y="354503"/>
                </a:cubicBezTo>
                <a:close/>
              </a:path>
            </a:pathLst>
          </a:custGeom>
          <a:noFill/>
          <a:ln>
            <a:solidFill>
              <a:schemeClr val="tx1"/>
            </a:solidFill>
            <a:extLst>
              <a:ext uri="{C807C97D-BFC1-408E-A445-0C87EB9F89A2}">
                <ask:lineSketchStyleProps xmlns:ask="http://schemas.microsoft.com/office/drawing/2018/sketchyshapes" sd="330193779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圆角 37">
            <a:extLst>
              <a:ext uri="{FF2B5EF4-FFF2-40B4-BE49-F238E27FC236}">
                <a16:creationId xmlns:a16="http://schemas.microsoft.com/office/drawing/2014/main" id="{0D075BB3-A653-CF02-0689-85830D7BC5F7}"/>
              </a:ext>
            </a:extLst>
          </p:cNvPr>
          <p:cNvSpPr/>
          <p:nvPr/>
        </p:nvSpPr>
        <p:spPr>
          <a:xfrm>
            <a:off x="7674896" y="4603715"/>
            <a:ext cx="2270859" cy="442053"/>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err="1">
                <a:latin typeface="Consolas" panose="020B0609020204030204" pitchFamily="49" charset="0"/>
                <a:ea typeface="杨任东竹石体-Bold" panose="02000000000000000000" pitchFamily="2" charset="-122"/>
              </a:rPr>
              <a:t>FileReader</a:t>
            </a:r>
            <a:endParaRPr lang="zh-CN" altLang="en-US" dirty="0">
              <a:latin typeface="Consolas" panose="020B0609020204030204" pitchFamily="49" charset="0"/>
              <a:ea typeface="杨任东竹石体-Bold" panose="02000000000000000000" pitchFamily="2" charset="-122"/>
            </a:endParaRPr>
          </a:p>
        </p:txBody>
      </p:sp>
      <p:sp>
        <p:nvSpPr>
          <p:cNvPr id="39" name="矩形: 圆角 38">
            <a:extLst>
              <a:ext uri="{FF2B5EF4-FFF2-40B4-BE49-F238E27FC236}">
                <a16:creationId xmlns:a16="http://schemas.microsoft.com/office/drawing/2014/main" id="{0F718672-9F49-4704-7623-73F2CC6A10C1}"/>
              </a:ext>
            </a:extLst>
          </p:cNvPr>
          <p:cNvSpPr/>
          <p:nvPr/>
        </p:nvSpPr>
        <p:spPr>
          <a:xfrm>
            <a:off x="7674896" y="5812889"/>
            <a:ext cx="2270859" cy="442053"/>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err="1">
                <a:latin typeface="Consolas" panose="020B0609020204030204" pitchFamily="49" charset="0"/>
                <a:ea typeface="杨任东竹石体-Bold" panose="02000000000000000000" pitchFamily="2" charset="-122"/>
              </a:rPr>
              <a:t>FileWriter</a:t>
            </a:r>
            <a:endParaRPr lang="zh-CN" altLang="en-US" dirty="0">
              <a:latin typeface="Consolas" panose="020B0609020204030204" pitchFamily="49" charset="0"/>
              <a:ea typeface="杨任东竹石体-Bold" panose="02000000000000000000" pitchFamily="2" charset="-122"/>
            </a:endParaRPr>
          </a:p>
        </p:txBody>
      </p:sp>
      <p:sp>
        <p:nvSpPr>
          <p:cNvPr id="40" name="文本框 39">
            <a:extLst>
              <a:ext uri="{FF2B5EF4-FFF2-40B4-BE49-F238E27FC236}">
                <a16:creationId xmlns:a16="http://schemas.microsoft.com/office/drawing/2014/main" id="{59EFFDBD-DAB9-F7EA-6F67-952EE02420C7}"/>
              </a:ext>
            </a:extLst>
          </p:cNvPr>
          <p:cNvSpPr txBox="1"/>
          <p:nvPr/>
        </p:nvSpPr>
        <p:spPr>
          <a:xfrm>
            <a:off x="8114045" y="5239809"/>
            <a:ext cx="1560042" cy="369332"/>
          </a:xfrm>
          <a:prstGeom prst="rect">
            <a:avLst/>
          </a:prstGeom>
          <a:noFill/>
          <a:ln>
            <a:noFill/>
          </a:ln>
        </p:spPr>
        <p:txBody>
          <a:bodyPr wrap="none" rtlCol="0">
            <a:spAutoFit/>
          </a:bodyPr>
          <a:lstStyle/>
          <a:p>
            <a:pPr algn="l"/>
            <a:r>
              <a:rPr lang="zh-CN" altLang="en-US" dirty="0">
                <a:solidFill>
                  <a:srgbClr val="C00000"/>
                </a:solidFill>
                <a:latin typeface="杨任东竹石体-Bold" panose="02000000000000000000" pitchFamily="2" charset="-122"/>
                <a:ea typeface="杨任东竹石体-Bold" panose="02000000000000000000" pitchFamily="2" charset="-122"/>
              </a:rPr>
              <a:t>抽象类的子类</a:t>
            </a:r>
            <a:endParaRPr kumimoji="0" lang="zh-CN" altLang="en-US" b="0" i="0" u="none" strike="noStrike" cap="none" normalizeH="0" baseline="0" dirty="0">
              <a:ln>
                <a:noFill/>
              </a:ln>
              <a:solidFill>
                <a:srgbClr val="C00000"/>
              </a:solidFill>
              <a:effectLst/>
              <a:latin typeface="杨任东竹石体-Bold" panose="02000000000000000000" pitchFamily="2" charset="-122"/>
              <a:ea typeface="杨任东竹石体-Bold" panose="02000000000000000000" pitchFamily="2" charset="-122"/>
            </a:endParaRPr>
          </a:p>
        </p:txBody>
      </p:sp>
      <p:sp>
        <p:nvSpPr>
          <p:cNvPr id="42" name="文本框 41">
            <a:extLst>
              <a:ext uri="{FF2B5EF4-FFF2-40B4-BE49-F238E27FC236}">
                <a16:creationId xmlns:a16="http://schemas.microsoft.com/office/drawing/2014/main" id="{922AF77A-3FEC-0EE8-D6AC-11A34E5DF302}"/>
              </a:ext>
            </a:extLst>
          </p:cNvPr>
          <p:cNvSpPr txBox="1"/>
          <p:nvPr/>
        </p:nvSpPr>
        <p:spPr>
          <a:xfrm>
            <a:off x="1122297" y="1886932"/>
            <a:ext cx="872355" cy="369332"/>
          </a:xfrm>
          <a:prstGeom prst="rect">
            <a:avLst/>
          </a:prstGeom>
          <a:noFill/>
          <a:ln>
            <a:noFill/>
          </a:ln>
        </p:spPr>
        <p:txBody>
          <a:bodyPr wrap="none" rtlCol="0">
            <a:spAutoFit/>
          </a:bodyPr>
          <a:lstStyle/>
          <a:p>
            <a:pPr algn="l"/>
            <a:r>
              <a:rPr lang="zh-CN" altLang="en-US" dirty="0">
                <a:solidFill>
                  <a:schemeClr val="tx1">
                    <a:lumMod val="95000"/>
                    <a:lumOff val="5000"/>
                  </a:schemeClr>
                </a:solidFill>
                <a:latin typeface="杨任东竹石体-Bold" panose="02000000000000000000" pitchFamily="2" charset="-122"/>
                <a:ea typeface="杨任东竹石体-Bold" panose="02000000000000000000" pitchFamily="2" charset="-122"/>
              </a:rPr>
              <a:t>万能流</a:t>
            </a:r>
            <a:endParaRPr kumimoji="0" lang="zh-CN" altLang="en-US" b="0" i="0" u="none" strike="noStrike" cap="none" normalizeH="0" baseline="0" dirty="0">
              <a:ln>
                <a:noFill/>
              </a:ln>
              <a:solidFill>
                <a:schemeClr val="tx1">
                  <a:lumMod val="95000"/>
                  <a:lumOff val="5000"/>
                </a:schemeClr>
              </a:solidFill>
              <a:effectLst/>
              <a:latin typeface="杨任东竹石体-Bold" panose="02000000000000000000" pitchFamily="2" charset="-122"/>
              <a:ea typeface="杨任东竹石体-Bold" panose="02000000000000000000" pitchFamily="2" charset="-122"/>
            </a:endParaRPr>
          </a:p>
        </p:txBody>
      </p:sp>
      <p:sp>
        <p:nvSpPr>
          <p:cNvPr id="43" name="文本框 42">
            <a:extLst>
              <a:ext uri="{FF2B5EF4-FFF2-40B4-BE49-F238E27FC236}">
                <a16:creationId xmlns:a16="http://schemas.microsoft.com/office/drawing/2014/main" id="{00CBC81D-25D7-74F3-5A0E-D77948C693C2}"/>
              </a:ext>
            </a:extLst>
          </p:cNvPr>
          <p:cNvSpPr txBox="1"/>
          <p:nvPr/>
        </p:nvSpPr>
        <p:spPr>
          <a:xfrm>
            <a:off x="917404" y="4603631"/>
            <a:ext cx="1330814" cy="369332"/>
          </a:xfrm>
          <a:prstGeom prst="rect">
            <a:avLst/>
          </a:prstGeom>
          <a:noFill/>
          <a:ln>
            <a:noFill/>
          </a:ln>
        </p:spPr>
        <p:txBody>
          <a:bodyPr wrap="none" rtlCol="0">
            <a:spAutoFit/>
          </a:bodyPr>
          <a:lstStyle/>
          <a:p>
            <a:pPr algn="l"/>
            <a:r>
              <a:rPr lang="zh-CN" altLang="en-US" dirty="0">
                <a:solidFill>
                  <a:schemeClr val="tx1">
                    <a:lumMod val="95000"/>
                    <a:lumOff val="5000"/>
                  </a:schemeClr>
                </a:solidFill>
                <a:latin typeface="杨任东竹石体-Bold" panose="02000000000000000000" pitchFamily="2" charset="-122"/>
                <a:ea typeface="杨任东竹石体-Bold" panose="02000000000000000000" pitchFamily="2" charset="-122"/>
              </a:rPr>
              <a:t>纯文本文件</a:t>
            </a:r>
            <a:endParaRPr kumimoji="0" lang="zh-CN" altLang="en-US" b="0" i="0" u="none" strike="noStrike" cap="none" normalizeH="0" baseline="0" dirty="0">
              <a:ln>
                <a:noFill/>
              </a:ln>
              <a:solidFill>
                <a:schemeClr val="tx1">
                  <a:lumMod val="95000"/>
                  <a:lumOff val="5000"/>
                </a:schemeClr>
              </a:solidFill>
              <a:effectLst/>
              <a:latin typeface="杨任东竹石体-Bold" panose="02000000000000000000" pitchFamily="2" charset="-122"/>
              <a:ea typeface="杨任东竹石体-Bold" panose="02000000000000000000" pitchFamily="2"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3"/>
                                        </p:tgtEl>
                                        <p:attrNameLst>
                                          <p:attrName>style.visibility</p:attrName>
                                        </p:attrNameLst>
                                      </p:cBhvr>
                                      <p:to>
                                        <p:strVal val="visible"/>
                                      </p:to>
                                    </p:set>
                                    <p:anim calcmode="lin" valueType="num">
                                      <p:cBhvr>
                                        <p:cTn id="14" dur="500" fill="hold"/>
                                        <p:tgtEl>
                                          <p:spTgt spid="43"/>
                                        </p:tgtEl>
                                        <p:attrNameLst>
                                          <p:attrName>ppt_w</p:attrName>
                                        </p:attrNameLst>
                                      </p:cBhvr>
                                      <p:tavLst>
                                        <p:tav tm="0">
                                          <p:val>
                                            <p:fltVal val="0"/>
                                          </p:val>
                                        </p:tav>
                                        <p:tav tm="100000">
                                          <p:val>
                                            <p:strVal val="#ppt_w"/>
                                          </p:val>
                                        </p:tav>
                                      </p:tavLst>
                                    </p:anim>
                                    <p:anim calcmode="lin" valueType="num">
                                      <p:cBhvr>
                                        <p:cTn id="15" dur="500" fill="hold"/>
                                        <p:tgtEl>
                                          <p:spTgt spid="43"/>
                                        </p:tgtEl>
                                        <p:attrNameLst>
                                          <p:attrName>ppt_h</p:attrName>
                                        </p:attrNameLst>
                                      </p:cBhvr>
                                      <p:tavLst>
                                        <p:tav tm="0">
                                          <p:val>
                                            <p:fltVal val="0"/>
                                          </p:val>
                                        </p:tav>
                                        <p:tav tm="100000">
                                          <p:val>
                                            <p:strVal val="#ppt_h"/>
                                          </p:val>
                                        </p:tav>
                                      </p:tavLst>
                                    </p:anim>
                                    <p:animEffect transition="in" filter="fade">
                                      <p:cBhvr>
                                        <p:cTn id="16" dur="500"/>
                                        <p:tgtEl>
                                          <p:spTgt spid="4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randombar(horizontal)">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randombar(horizontal)">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heel(1)">
                                      <p:cBhvr>
                                        <p:cTn id="39" dur="1000"/>
                                        <p:tgtEl>
                                          <p:spTgt spid="16"/>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8"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additive="base">
                                        <p:cTn id="48" dur="500"/>
                                        <p:tgtEl>
                                          <p:spTgt spid="22"/>
                                        </p:tgtEl>
                                        <p:attrNameLst>
                                          <p:attrName>ppt_x</p:attrName>
                                        </p:attrNameLst>
                                      </p:cBhvr>
                                      <p:tavLst>
                                        <p:tav tm="0">
                                          <p:val>
                                            <p:strVal val="#ppt_x-#ppt_w*1.125000"/>
                                          </p:val>
                                        </p:tav>
                                        <p:tav tm="100000">
                                          <p:val>
                                            <p:strVal val="#ppt_x"/>
                                          </p:val>
                                        </p:tav>
                                      </p:tavLst>
                                    </p:anim>
                                    <p:animEffect transition="in" filter="wipe(right)">
                                      <p:cBhvr>
                                        <p:cTn id="49" dur="500"/>
                                        <p:tgtEl>
                                          <p:spTgt spid="22"/>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500"/>
                                        <p:tgtEl>
                                          <p:spTgt spid="23"/>
                                        </p:tgtEl>
                                        <p:attrNameLst>
                                          <p:attrName>ppt_x</p:attrName>
                                        </p:attrNameLst>
                                      </p:cBhvr>
                                      <p:tavLst>
                                        <p:tav tm="0">
                                          <p:val>
                                            <p:strVal val="#ppt_x-#ppt_w*1.125000"/>
                                          </p:val>
                                        </p:tav>
                                        <p:tav tm="100000">
                                          <p:val>
                                            <p:strVal val="#ppt_x"/>
                                          </p:val>
                                        </p:tav>
                                      </p:tavLst>
                                    </p:anim>
                                    <p:animEffect transition="in" filter="wipe(right)">
                                      <p:cBhvr>
                                        <p:cTn id="53" dur="500"/>
                                        <p:tgtEl>
                                          <p:spTgt spid="23"/>
                                        </p:tgtEl>
                                      </p:cBhvr>
                                    </p:animEffect>
                                  </p:childTnLst>
                                </p:cTn>
                              </p:par>
                              <p:par>
                                <p:cTn id="54" presetID="12" presetClass="entr" presetSubtype="8"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500"/>
                                        <p:tgtEl>
                                          <p:spTgt spid="24"/>
                                        </p:tgtEl>
                                        <p:attrNameLst>
                                          <p:attrName>ppt_x</p:attrName>
                                        </p:attrNameLst>
                                      </p:cBhvr>
                                      <p:tavLst>
                                        <p:tav tm="0">
                                          <p:val>
                                            <p:strVal val="#ppt_x-#ppt_w*1.125000"/>
                                          </p:val>
                                        </p:tav>
                                        <p:tav tm="100000">
                                          <p:val>
                                            <p:strVal val="#ppt_x"/>
                                          </p:val>
                                        </p:tav>
                                      </p:tavLst>
                                    </p:anim>
                                    <p:animEffect transition="in" filter="wipe(right)">
                                      <p:cBhvr>
                                        <p:cTn id="57" dur="500"/>
                                        <p:tgtEl>
                                          <p:spTgt spid="24"/>
                                        </p:tgtEl>
                                      </p:cBhvr>
                                    </p:animEffect>
                                  </p:childTnLst>
                                </p:cTn>
                              </p:par>
                              <p:par>
                                <p:cTn id="58" presetID="12" presetClass="entr" presetSubtype="8"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 calcmode="lin" valueType="num">
                                      <p:cBhvr additive="base">
                                        <p:cTn id="60" dur="500"/>
                                        <p:tgtEl>
                                          <p:spTgt spid="25"/>
                                        </p:tgtEl>
                                        <p:attrNameLst>
                                          <p:attrName>ppt_x</p:attrName>
                                        </p:attrNameLst>
                                      </p:cBhvr>
                                      <p:tavLst>
                                        <p:tav tm="0">
                                          <p:val>
                                            <p:strVal val="#ppt_x-#ppt_w*1.125000"/>
                                          </p:val>
                                        </p:tav>
                                        <p:tav tm="100000">
                                          <p:val>
                                            <p:strVal val="#ppt_x"/>
                                          </p:val>
                                        </p:tav>
                                      </p:tavLst>
                                    </p:anim>
                                    <p:animEffect transition="in" filter="wipe(right)">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fade">
                                      <p:cBhvr>
                                        <p:cTn id="69" dur="500"/>
                                        <p:tgtEl>
                                          <p:spTgt spid="28"/>
                                        </p:tgtEl>
                                      </p:cBhvr>
                                    </p:animEffect>
                                  </p:childTnLst>
                                </p:cTn>
                              </p:par>
                            </p:childTnLst>
                          </p:cTn>
                        </p:par>
                      </p:childTnLst>
                    </p:cTn>
                  </p:par>
                  <p:par>
                    <p:cTn id="70" fill="hold">
                      <p:stCondLst>
                        <p:cond delay="indefinite"/>
                      </p:stCondLst>
                      <p:childTnLst>
                        <p:par>
                          <p:cTn id="71" fill="hold">
                            <p:stCondLst>
                              <p:cond delay="0"/>
                            </p:stCondLst>
                            <p:childTnLst>
                              <p:par>
                                <p:cTn id="72" presetID="14" presetClass="entr" presetSubtype="10" fill="hold" grpId="0" nodeType="click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randombar(horizontal)">
                                      <p:cBhvr>
                                        <p:cTn id="74" dur="500"/>
                                        <p:tgtEl>
                                          <p:spTgt spid="29"/>
                                        </p:tgtEl>
                                      </p:cBhvr>
                                    </p:animEffect>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randombar(horizontal)">
                                      <p:cBhvr>
                                        <p:cTn id="79" dur="500"/>
                                        <p:tgtEl>
                                          <p:spTgt spid="30"/>
                                        </p:tgtEl>
                                      </p:cBhvr>
                                    </p:animEffect>
                                  </p:childTnLst>
                                </p:cTn>
                              </p:par>
                            </p:childTnLst>
                          </p:cTn>
                        </p:par>
                      </p:childTnLst>
                    </p:cTn>
                  </p:par>
                  <p:par>
                    <p:cTn id="80" fill="hold">
                      <p:stCondLst>
                        <p:cond delay="indefinite"/>
                      </p:stCondLst>
                      <p:childTnLst>
                        <p:par>
                          <p:cTn id="81" fill="hold">
                            <p:stCondLst>
                              <p:cond delay="0"/>
                            </p:stCondLst>
                            <p:childTnLst>
                              <p:par>
                                <p:cTn id="82" presetID="21" presetClass="entr" presetSubtype="1" fill="hold" grpId="0" nodeType="click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wheel(1)">
                                      <p:cBhvr>
                                        <p:cTn id="84" dur="1000"/>
                                        <p:tgtEl>
                                          <p:spTgt spid="26"/>
                                        </p:tgtEl>
                                      </p:cBhvr>
                                    </p:animEffect>
                                  </p:childTnLst>
                                </p:cTn>
                              </p:par>
                            </p:childTnLst>
                          </p:cTn>
                        </p:par>
                        <p:par>
                          <p:cTn id="85" fill="hold">
                            <p:stCondLst>
                              <p:cond delay="1000"/>
                            </p:stCondLst>
                            <p:childTnLst>
                              <p:par>
                                <p:cTn id="86" presetID="10" presetClass="entr" presetSubtype="0" fill="hold" grpId="0" nodeType="after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childTnLst>
                          </p:cTn>
                        </p:par>
                      </p:childTnLst>
                    </p:cTn>
                  </p:par>
                  <p:par>
                    <p:cTn id="89" fill="hold">
                      <p:stCondLst>
                        <p:cond delay="indefinite"/>
                      </p:stCondLst>
                      <p:childTnLst>
                        <p:par>
                          <p:cTn id="90" fill="hold">
                            <p:stCondLst>
                              <p:cond delay="0"/>
                            </p:stCondLst>
                            <p:childTnLst>
                              <p:par>
                                <p:cTn id="91" presetID="12" presetClass="entr" presetSubtype="8" fill="hold" grpId="0" nodeType="click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additive="base">
                                        <p:cTn id="93" dur="500"/>
                                        <p:tgtEl>
                                          <p:spTgt spid="37"/>
                                        </p:tgtEl>
                                        <p:attrNameLst>
                                          <p:attrName>ppt_x</p:attrName>
                                        </p:attrNameLst>
                                      </p:cBhvr>
                                      <p:tavLst>
                                        <p:tav tm="0">
                                          <p:val>
                                            <p:strVal val="#ppt_x-#ppt_w*1.125000"/>
                                          </p:val>
                                        </p:tav>
                                        <p:tav tm="100000">
                                          <p:val>
                                            <p:strVal val="#ppt_x"/>
                                          </p:val>
                                        </p:tav>
                                      </p:tavLst>
                                    </p:anim>
                                    <p:animEffect transition="in" filter="wipe(right)">
                                      <p:cBhvr>
                                        <p:cTn id="94" dur="500"/>
                                        <p:tgtEl>
                                          <p:spTgt spid="37"/>
                                        </p:tgtEl>
                                      </p:cBhvr>
                                    </p:animEffect>
                                  </p:childTnLst>
                                </p:cTn>
                              </p:par>
                              <p:par>
                                <p:cTn id="95" presetID="12" presetClass="entr" presetSubtype="8"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 calcmode="lin" valueType="num">
                                      <p:cBhvr additive="base">
                                        <p:cTn id="97" dur="500"/>
                                        <p:tgtEl>
                                          <p:spTgt spid="38"/>
                                        </p:tgtEl>
                                        <p:attrNameLst>
                                          <p:attrName>ppt_x</p:attrName>
                                        </p:attrNameLst>
                                      </p:cBhvr>
                                      <p:tavLst>
                                        <p:tav tm="0">
                                          <p:val>
                                            <p:strVal val="#ppt_x-#ppt_w*1.125000"/>
                                          </p:val>
                                        </p:tav>
                                        <p:tav tm="100000">
                                          <p:val>
                                            <p:strVal val="#ppt_x"/>
                                          </p:val>
                                        </p:tav>
                                      </p:tavLst>
                                    </p:anim>
                                    <p:animEffect transition="in" filter="wipe(right)">
                                      <p:cBhvr>
                                        <p:cTn id="98" dur="500"/>
                                        <p:tgtEl>
                                          <p:spTgt spid="38"/>
                                        </p:tgtEl>
                                      </p:cBhvr>
                                    </p:animEffect>
                                  </p:childTnLst>
                                </p:cTn>
                              </p:par>
                              <p:par>
                                <p:cTn id="99" presetID="12" presetClass="entr" presetSubtype="8" fill="hold" grpId="0" nodeType="withEffect">
                                  <p:stCondLst>
                                    <p:cond delay="0"/>
                                  </p:stCondLst>
                                  <p:childTnLst>
                                    <p:set>
                                      <p:cBhvr>
                                        <p:cTn id="100" dur="1" fill="hold">
                                          <p:stCondLst>
                                            <p:cond delay="0"/>
                                          </p:stCondLst>
                                        </p:cTn>
                                        <p:tgtEl>
                                          <p:spTgt spid="39"/>
                                        </p:tgtEl>
                                        <p:attrNameLst>
                                          <p:attrName>style.visibility</p:attrName>
                                        </p:attrNameLst>
                                      </p:cBhvr>
                                      <p:to>
                                        <p:strVal val="visible"/>
                                      </p:to>
                                    </p:set>
                                    <p:anim calcmode="lin" valueType="num">
                                      <p:cBhvr additive="base">
                                        <p:cTn id="101" dur="500"/>
                                        <p:tgtEl>
                                          <p:spTgt spid="39"/>
                                        </p:tgtEl>
                                        <p:attrNameLst>
                                          <p:attrName>ppt_x</p:attrName>
                                        </p:attrNameLst>
                                      </p:cBhvr>
                                      <p:tavLst>
                                        <p:tav tm="0">
                                          <p:val>
                                            <p:strVal val="#ppt_x-#ppt_w*1.125000"/>
                                          </p:val>
                                        </p:tav>
                                        <p:tav tm="100000">
                                          <p:val>
                                            <p:strVal val="#ppt_x"/>
                                          </p:val>
                                        </p:tav>
                                      </p:tavLst>
                                    </p:anim>
                                    <p:animEffect transition="in" filter="wipe(right)">
                                      <p:cBhvr>
                                        <p:cTn id="102" dur="500"/>
                                        <p:tgtEl>
                                          <p:spTgt spid="39"/>
                                        </p:tgtEl>
                                      </p:cBhvr>
                                    </p:animEffect>
                                  </p:childTnLst>
                                </p:cTn>
                              </p:par>
                              <p:par>
                                <p:cTn id="103" presetID="12" presetClass="entr" presetSubtype="8" fill="hold" grpId="0" nodeType="withEffect">
                                  <p:stCondLst>
                                    <p:cond delay="0"/>
                                  </p:stCondLst>
                                  <p:childTnLst>
                                    <p:set>
                                      <p:cBhvr>
                                        <p:cTn id="104" dur="1" fill="hold">
                                          <p:stCondLst>
                                            <p:cond delay="0"/>
                                          </p:stCondLst>
                                        </p:cTn>
                                        <p:tgtEl>
                                          <p:spTgt spid="40"/>
                                        </p:tgtEl>
                                        <p:attrNameLst>
                                          <p:attrName>style.visibility</p:attrName>
                                        </p:attrNameLst>
                                      </p:cBhvr>
                                      <p:to>
                                        <p:strVal val="visible"/>
                                      </p:to>
                                    </p:set>
                                    <p:anim calcmode="lin" valueType="num">
                                      <p:cBhvr additive="base">
                                        <p:cTn id="105" dur="500"/>
                                        <p:tgtEl>
                                          <p:spTgt spid="40"/>
                                        </p:tgtEl>
                                        <p:attrNameLst>
                                          <p:attrName>ppt_x</p:attrName>
                                        </p:attrNameLst>
                                      </p:cBhvr>
                                      <p:tavLst>
                                        <p:tav tm="0">
                                          <p:val>
                                            <p:strVal val="#ppt_x-#ppt_w*1.125000"/>
                                          </p:val>
                                        </p:tav>
                                        <p:tav tm="100000">
                                          <p:val>
                                            <p:strVal val="#ppt_x"/>
                                          </p:val>
                                        </p:tav>
                                      </p:tavLst>
                                    </p:anim>
                                    <p:animEffect transition="in" filter="wipe(right)">
                                      <p:cBhvr>
                                        <p:cTn id="10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17" grpId="0"/>
      <p:bldP spid="19" grpId="0"/>
      <p:bldP spid="21" grpId="0"/>
      <p:bldP spid="22" grpId="0" animBg="1"/>
      <p:bldP spid="23" grpId="0" animBg="1"/>
      <p:bldP spid="24" grpId="0" animBg="1"/>
      <p:bldP spid="25" grpId="0"/>
      <p:bldP spid="26" grpId="0" animBg="1"/>
      <p:bldP spid="27" grpId="0" animBg="1"/>
      <p:bldP spid="28" grpId="0" animBg="1"/>
      <p:bldP spid="29" grpId="0"/>
      <p:bldP spid="30" grpId="0"/>
      <p:bldP spid="31" grpId="0"/>
      <p:bldP spid="37" grpId="0" animBg="1"/>
      <p:bldP spid="38" grpId="0" animBg="1"/>
      <p:bldP spid="39" grpId="0" animBg="1"/>
      <p:bldP spid="40" grpId="0"/>
      <p:bldP spid="42" grpId="0"/>
      <p:bldP spid="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48276" y="1075510"/>
            <a:ext cx="5973761" cy="4256405"/>
          </a:xfrm>
        </p:spPr>
        <p:txBody>
          <a:bodyPr/>
          <a:lstStyle/>
          <a:p>
            <a:r>
              <a:rPr kumimoji="1" lang="en-US" altLang="zh-CN" dirty="0">
                <a:solidFill>
                  <a:schemeClr val="tx1">
                    <a:lumMod val="95000"/>
                    <a:lumOff val="5000"/>
                  </a:schemeClr>
                </a:solidFill>
                <a:latin typeface="Consolas" panose="020B0609020204030204" pitchFamily="49" charset="0"/>
              </a:rPr>
              <a:t>IO</a:t>
            </a:r>
            <a:r>
              <a:rPr kumimoji="1" lang="zh-CN" altLang="en-US" dirty="0">
                <a:solidFill>
                  <a:schemeClr val="tx1">
                    <a:lumMod val="95000"/>
                    <a:lumOff val="5000"/>
                  </a:schemeClr>
                </a:solidFill>
                <a:latin typeface="Consolas" panose="020B0609020204030204" pitchFamily="49" charset="0"/>
              </a:rPr>
              <a:t> 流体系结构 </a:t>
            </a:r>
            <a:endParaRPr kumimoji="1" lang="en-US" altLang="zh-CN" dirty="0">
              <a:solidFill>
                <a:schemeClr val="tx1">
                  <a:lumMod val="95000"/>
                  <a:lumOff val="5000"/>
                </a:schemeClr>
              </a:solidFill>
              <a:latin typeface="Consolas" panose="020B0609020204030204" pitchFamily="49" charset="0"/>
            </a:endParaRPr>
          </a:p>
          <a:p>
            <a:r>
              <a:rPr kumimoji="1" lang="en-US" altLang="zh-CN" dirty="0" err="1">
                <a:solidFill>
                  <a:srgbClr val="C00000"/>
                </a:solidFill>
                <a:latin typeface="Consolas" panose="020B0609020204030204" pitchFamily="49" charset="0"/>
              </a:rPr>
              <a:t>FileOutputStream</a:t>
            </a:r>
            <a:r>
              <a:rPr kumimoji="1" lang="en-US" altLang="zh-CN" dirty="0">
                <a:solidFill>
                  <a:srgbClr val="C00000"/>
                </a:solidFill>
                <a:latin typeface="Consolas" panose="020B0609020204030204" pitchFamily="49" charset="0"/>
              </a:rPr>
              <a:t> </a:t>
            </a:r>
            <a:r>
              <a:rPr kumimoji="1" lang="zh-CN" altLang="en-US" dirty="0">
                <a:solidFill>
                  <a:srgbClr val="C00000"/>
                </a:solidFill>
                <a:latin typeface="Consolas" panose="020B0609020204030204" pitchFamily="49" charset="0"/>
              </a:rPr>
              <a:t>字节输出流</a:t>
            </a:r>
            <a:endParaRPr kumimoji="1" lang="en-US" altLang="zh-CN" dirty="0">
              <a:solidFill>
                <a:srgbClr val="C00000"/>
              </a:solidFill>
              <a:latin typeface="Consolas" panose="020B0609020204030204" pitchFamily="49" charset="0"/>
            </a:endParaRPr>
          </a:p>
          <a:p>
            <a:r>
              <a:rPr kumimoji="1" lang="en-US" altLang="zh-CN" dirty="0" err="1">
                <a:solidFill>
                  <a:schemeClr val="tx1">
                    <a:lumMod val="95000"/>
                    <a:lumOff val="5000"/>
                  </a:schemeClr>
                </a:solidFill>
                <a:latin typeface="Consolas" panose="020B0609020204030204" pitchFamily="49" charset="0"/>
              </a:rPr>
              <a:t>FileInputStream</a:t>
            </a:r>
            <a:r>
              <a:rPr kumimoji="1" lang="en-US" altLang="zh-CN" dirty="0">
                <a:solidFill>
                  <a:schemeClr val="tx1">
                    <a:lumMod val="95000"/>
                    <a:lumOff val="5000"/>
                  </a:schemeClr>
                </a:solidFill>
                <a:latin typeface="Consolas" panose="020B0609020204030204" pitchFamily="49" charset="0"/>
              </a:rPr>
              <a:t> </a:t>
            </a:r>
            <a:r>
              <a:rPr kumimoji="1" lang="zh-CN" altLang="en-US" dirty="0">
                <a:solidFill>
                  <a:schemeClr val="tx1">
                    <a:lumMod val="95000"/>
                    <a:lumOff val="5000"/>
                  </a:schemeClr>
                </a:solidFill>
                <a:latin typeface="Consolas" panose="020B0609020204030204" pitchFamily="49" charset="0"/>
              </a:rPr>
              <a:t>字节输入流</a:t>
            </a:r>
            <a:endParaRPr kumimoji="1" lang="en-US" altLang="zh-CN" dirty="0">
              <a:solidFill>
                <a:schemeClr val="tx1">
                  <a:lumMod val="95000"/>
                  <a:lumOff val="5000"/>
                </a:schemeClr>
              </a:solidFill>
              <a:latin typeface="Consolas" panose="020B0609020204030204" pitchFamily="49" charset="0"/>
            </a:endParaRPr>
          </a:p>
          <a:p>
            <a:r>
              <a:rPr kumimoji="1" lang="zh-CN" altLang="en-US" dirty="0">
                <a:solidFill>
                  <a:schemeClr val="tx1">
                    <a:lumMod val="95000"/>
                    <a:lumOff val="5000"/>
                  </a:schemeClr>
                </a:solidFill>
                <a:latin typeface="Consolas" panose="020B0609020204030204" pitchFamily="49" charset="0"/>
              </a:rPr>
              <a:t>字节缓冲流</a:t>
            </a:r>
            <a:endParaRPr kumimoji="1" lang="en-US" altLang="zh-CN" dirty="0">
              <a:solidFill>
                <a:schemeClr val="tx1">
                  <a:lumMod val="95000"/>
                  <a:lumOff val="5000"/>
                </a:schemeClr>
              </a:solidFill>
              <a:latin typeface="Consolas" panose="020B0609020204030204" pitchFamily="49" charset="0"/>
            </a:endParaRPr>
          </a:p>
          <a:p>
            <a:r>
              <a:rPr kumimoji="1" lang="en-US" altLang="zh-CN" dirty="0" err="1">
                <a:solidFill>
                  <a:schemeClr val="tx1">
                    <a:lumMod val="95000"/>
                    <a:lumOff val="5000"/>
                  </a:schemeClr>
                </a:solidFill>
                <a:latin typeface="Consolas" panose="020B0609020204030204" pitchFamily="49" charset="0"/>
              </a:rPr>
              <a:t>FileReader</a:t>
            </a:r>
            <a:r>
              <a:rPr kumimoji="1" lang="en-US" altLang="zh-CN" dirty="0">
                <a:solidFill>
                  <a:schemeClr val="tx1">
                    <a:lumMod val="95000"/>
                    <a:lumOff val="5000"/>
                  </a:schemeClr>
                </a:solidFill>
                <a:latin typeface="Consolas" panose="020B0609020204030204" pitchFamily="49" charset="0"/>
              </a:rPr>
              <a:t> </a:t>
            </a:r>
            <a:r>
              <a:rPr kumimoji="1" lang="zh-CN" altLang="en-US" dirty="0">
                <a:solidFill>
                  <a:schemeClr val="tx1">
                    <a:lumMod val="95000"/>
                    <a:lumOff val="5000"/>
                  </a:schemeClr>
                </a:solidFill>
                <a:latin typeface="Consolas" panose="020B0609020204030204" pitchFamily="49" charset="0"/>
              </a:rPr>
              <a:t>字符输入流</a:t>
            </a:r>
            <a:endParaRPr kumimoji="1" lang="en-US" altLang="zh-CN" dirty="0">
              <a:solidFill>
                <a:schemeClr val="tx1">
                  <a:lumMod val="95000"/>
                  <a:lumOff val="5000"/>
                </a:schemeClr>
              </a:solidFill>
              <a:latin typeface="Consolas" panose="020B0609020204030204" pitchFamily="49" charset="0"/>
            </a:endParaRPr>
          </a:p>
          <a:p>
            <a:r>
              <a:rPr kumimoji="1" lang="en-US" altLang="zh-CN" dirty="0" err="1">
                <a:solidFill>
                  <a:schemeClr val="tx1">
                    <a:lumMod val="95000"/>
                    <a:lumOff val="5000"/>
                  </a:schemeClr>
                </a:solidFill>
                <a:latin typeface="Consolas" panose="020B0609020204030204" pitchFamily="49" charset="0"/>
              </a:rPr>
              <a:t>FileWriter</a:t>
            </a:r>
            <a:r>
              <a:rPr kumimoji="1" lang="en-US" altLang="zh-CN" dirty="0">
                <a:solidFill>
                  <a:schemeClr val="tx1">
                    <a:lumMod val="95000"/>
                    <a:lumOff val="5000"/>
                  </a:schemeClr>
                </a:solidFill>
                <a:latin typeface="Consolas" panose="020B0609020204030204" pitchFamily="49" charset="0"/>
              </a:rPr>
              <a:t> </a:t>
            </a:r>
            <a:r>
              <a:rPr kumimoji="1" lang="zh-CN" altLang="en-US" dirty="0">
                <a:solidFill>
                  <a:schemeClr val="tx1">
                    <a:lumMod val="95000"/>
                    <a:lumOff val="5000"/>
                  </a:schemeClr>
                </a:solidFill>
                <a:latin typeface="Consolas" panose="020B0609020204030204" pitchFamily="49" charset="0"/>
              </a:rPr>
              <a:t>字符输出流</a:t>
            </a:r>
            <a:endParaRPr kumimoji="1" lang="en-US" altLang="zh-CN" dirty="0">
              <a:solidFill>
                <a:schemeClr val="tx1">
                  <a:lumMod val="95000"/>
                  <a:lumOff val="5000"/>
                </a:schemeClr>
              </a:solidFill>
              <a:latin typeface="Consolas" panose="020B0609020204030204" pitchFamily="49" charset="0"/>
            </a:endParaRPr>
          </a:p>
          <a:p>
            <a:r>
              <a:rPr kumimoji="1" lang="zh-CN" altLang="en-US" dirty="0">
                <a:solidFill>
                  <a:schemeClr val="tx1">
                    <a:lumMod val="95000"/>
                    <a:lumOff val="5000"/>
                  </a:schemeClr>
                </a:solidFill>
                <a:latin typeface="Consolas" panose="020B0609020204030204" pitchFamily="49" charset="0"/>
              </a:rPr>
              <a:t>字符缓冲流</a:t>
            </a:r>
            <a:endParaRPr kumimoji="1" lang="en-US" altLang="zh-CN" dirty="0">
              <a:solidFill>
                <a:schemeClr val="tx1">
                  <a:lumMod val="95000"/>
                  <a:lumOff val="5000"/>
                </a:schemeClr>
              </a:solidFill>
              <a:latin typeface="Consolas" panose="020B0609020204030204" pitchFamily="49" charset="0"/>
            </a:endParaRPr>
          </a:p>
        </p:txBody>
      </p:sp>
    </p:spTree>
    <p:extLst>
      <p:ext uri="{BB962C8B-B14F-4D97-AF65-F5344CB8AC3E}">
        <p14:creationId xmlns:p14="http://schemas.microsoft.com/office/powerpoint/2010/main" val="3919800712"/>
      </p:ext>
    </p:extLst>
  </p:cSld>
  <p:clrMapOvr>
    <a:masterClrMapping/>
  </p:clrMapOvr>
  <mc:AlternateContent xmlns:mc="http://schemas.openxmlformats.org/markup-compatibility/2006" xmlns:p14="http://schemas.microsoft.com/office/powerpoint/2010/main">
    <mc:Choice Requires="p14">
      <p:transition spd="slow" p14:dur="15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D9CD25D-31F0-2C68-EE2D-EDADBFD5B427}"/>
              </a:ext>
            </a:extLst>
          </p:cNvPr>
          <p:cNvSpPr>
            <a:spLocks noGrp="1"/>
          </p:cNvSpPr>
          <p:nvPr>
            <p:ph type="ctrTitle"/>
          </p:nvPr>
        </p:nvSpPr>
        <p:spPr>
          <a:xfrm>
            <a:off x="5273041" y="2768759"/>
            <a:ext cx="5858785" cy="548322"/>
          </a:xfrm>
        </p:spPr>
        <p:txBody>
          <a:bodyPr>
            <a:normAutofit fontScale="90000"/>
          </a:bodyPr>
          <a:lstStyle/>
          <a:p>
            <a:pPr>
              <a:lnSpc>
                <a:spcPct val="150000"/>
              </a:lnSpc>
            </a:pPr>
            <a:r>
              <a:rPr kumimoji="1" lang="en-US" altLang="zh-CN" dirty="0" err="1">
                <a:latin typeface="Consolas" panose="020B0609020204030204" pitchFamily="49" charset="0"/>
              </a:rPr>
              <a:t>FileOutputStream</a:t>
            </a:r>
            <a:r>
              <a:rPr kumimoji="1" lang="en-US" altLang="zh-CN" dirty="0">
                <a:latin typeface="Consolas" panose="020B0609020204030204" pitchFamily="49" charset="0"/>
              </a:rPr>
              <a:t> </a:t>
            </a:r>
            <a:br>
              <a:rPr kumimoji="1" lang="en-US" altLang="zh-CN" dirty="0">
                <a:latin typeface="Consolas" panose="020B0609020204030204" pitchFamily="49" charset="0"/>
              </a:rPr>
            </a:br>
            <a:r>
              <a:rPr kumimoji="1" lang="zh-CN" altLang="en-US" dirty="0">
                <a:latin typeface="Consolas" panose="020B0609020204030204" pitchFamily="49" charset="0"/>
              </a:rPr>
              <a:t>字节输出流</a:t>
            </a:r>
            <a:endParaRPr kumimoji="1" lang="en-US" altLang="zh-CN" dirty="0">
              <a:latin typeface="Consolas" panose="020B0609020204030204" pitchFamily="49" charset="0"/>
            </a:endParaRPr>
          </a:p>
        </p:txBody>
      </p:sp>
      <p:sp>
        <p:nvSpPr>
          <p:cNvPr id="5" name="文本占位符 4">
            <a:extLst>
              <a:ext uri="{FF2B5EF4-FFF2-40B4-BE49-F238E27FC236}">
                <a16:creationId xmlns:a16="http://schemas.microsoft.com/office/drawing/2014/main" id="{28AD2EFD-D160-9123-37BA-D2944EF0F451}"/>
              </a:ext>
            </a:extLst>
          </p:cNvPr>
          <p:cNvSpPr>
            <a:spLocks noGrp="1"/>
          </p:cNvSpPr>
          <p:nvPr>
            <p:ph type="body" sz="quarter" idx="11"/>
          </p:nvPr>
        </p:nvSpPr>
        <p:spPr/>
        <p:txBody>
          <a:bodyPr/>
          <a:lstStyle/>
          <a:p>
            <a:r>
              <a:rPr lang="en-US" altLang="zh-CN" dirty="0"/>
              <a:t>02</a:t>
            </a:r>
            <a:endParaRPr lang="zh-CN" altLang="en-US" dirty="0"/>
          </a:p>
        </p:txBody>
      </p:sp>
    </p:spTree>
    <p:extLst>
      <p:ext uri="{BB962C8B-B14F-4D97-AF65-F5344CB8AC3E}">
        <p14:creationId xmlns:p14="http://schemas.microsoft.com/office/powerpoint/2010/main" val="197553512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en-US" altLang="zh-CN" b="1" dirty="0" err="1">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FileOutputStream</a:t>
            </a:r>
            <a:r>
              <a:rPr lang="en-US" altLang="zh-CN"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字节输出流</a:t>
            </a:r>
          </a:p>
        </p:txBody>
      </p:sp>
      <p:sp>
        <p:nvSpPr>
          <p:cNvPr id="3" name="流程图: 磁盘 2">
            <a:extLst>
              <a:ext uri="{FF2B5EF4-FFF2-40B4-BE49-F238E27FC236}">
                <a16:creationId xmlns:a16="http://schemas.microsoft.com/office/drawing/2014/main" id="{B7373084-B1B9-9D0C-963B-DB0302FB419B}"/>
              </a:ext>
            </a:extLst>
          </p:cNvPr>
          <p:cNvSpPr/>
          <p:nvPr/>
        </p:nvSpPr>
        <p:spPr>
          <a:xfrm>
            <a:off x="877752" y="2347737"/>
            <a:ext cx="1832843" cy="618411"/>
          </a:xfrm>
          <a:prstGeom prst="flowChartMagneticDisk">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latin typeface="Consolas" panose="020B0609020204030204" pitchFamily="49" charset="0"/>
              </a:rPr>
              <a:t>Java </a:t>
            </a:r>
            <a:r>
              <a:rPr lang="zh-CN" altLang="en-US" dirty="0">
                <a:latin typeface="Consolas" panose="020B0609020204030204" pitchFamily="49" charset="0"/>
              </a:rPr>
              <a:t>程序</a:t>
            </a:r>
          </a:p>
        </p:txBody>
      </p:sp>
      <p:sp>
        <p:nvSpPr>
          <p:cNvPr id="4" name="矩形: 折角 3">
            <a:extLst>
              <a:ext uri="{FF2B5EF4-FFF2-40B4-BE49-F238E27FC236}">
                <a16:creationId xmlns:a16="http://schemas.microsoft.com/office/drawing/2014/main" id="{921E5A0B-F875-4D04-6B72-D65D987DE309}"/>
              </a:ext>
            </a:extLst>
          </p:cNvPr>
          <p:cNvSpPr/>
          <p:nvPr/>
        </p:nvSpPr>
        <p:spPr>
          <a:xfrm>
            <a:off x="7855021" y="2347737"/>
            <a:ext cx="2114717" cy="618411"/>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r>
              <a:rPr lang="en-US" altLang="zh-CN" sz="1050" dirty="0">
                <a:latin typeface="Consolas" panose="020B0609020204030204" pitchFamily="49" charset="0"/>
              </a:rPr>
              <a:t>D:\A.txt</a:t>
            </a:r>
          </a:p>
          <a:p>
            <a:endParaRPr lang="en-US" altLang="zh-CN" sz="1050" dirty="0">
              <a:latin typeface="Consolas" panose="020B0609020204030204" pitchFamily="49" charset="0"/>
            </a:endParaRPr>
          </a:p>
          <a:p>
            <a:endParaRPr lang="zh-CN" altLang="en-US" sz="1050" dirty="0">
              <a:latin typeface="Consolas" panose="020B0609020204030204" pitchFamily="49" charset="0"/>
            </a:endParaRPr>
          </a:p>
        </p:txBody>
      </p:sp>
      <p:sp>
        <p:nvSpPr>
          <p:cNvPr id="5" name="箭头: 右 4">
            <a:extLst>
              <a:ext uri="{FF2B5EF4-FFF2-40B4-BE49-F238E27FC236}">
                <a16:creationId xmlns:a16="http://schemas.microsoft.com/office/drawing/2014/main" id="{4E75459D-30BB-F653-2DAC-C35A7964F175}"/>
              </a:ext>
            </a:extLst>
          </p:cNvPr>
          <p:cNvSpPr/>
          <p:nvPr/>
        </p:nvSpPr>
        <p:spPr>
          <a:xfrm>
            <a:off x="2769703" y="2426080"/>
            <a:ext cx="5085317" cy="461724"/>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ADC7270-13F1-EDAB-BA8D-EE972B71EAB9}"/>
              </a:ext>
            </a:extLst>
          </p:cNvPr>
          <p:cNvSpPr txBox="1"/>
          <p:nvPr/>
        </p:nvSpPr>
        <p:spPr>
          <a:xfrm>
            <a:off x="2769702" y="1993517"/>
            <a:ext cx="562693" cy="461665"/>
          </a:xfrm>
          <a:prstGeom prst="rect">
            <a:avLst/>
          </a:prstGeom>
          <a:noFill/>
          <a:ln>
            <a:noFill/>
          </a:ln>
        </p:spPr>
        <p:txBody>
          <a:bodyPr wrap="square" rtlCol="0">
            <a:spAutoFit/>
          </a:bodyPr>
          <a:lstStyle/>
          <a:p>
            <a:pPr algn="l"/>
            <a:r>
              <a:rPr lang="en-US" altLang="zh-CN" sz="2400" dirty="0">
                <a:solidFill>
                  <a:schemeClr val="accent1">
                    <a:lumMod val="75000"/>
                  </a:schemeClr>
                </a:solidFill>
                <a:latin typeface="Consolas" panose="020B0609020204030204" pitchFamily="49" charset="0"/>
                <a:ea typeface="JetBrains Mono"/>
              </a:rPr>
              <a:t>97</a:t>
            </a:r>
            <a:endParaRPr kumimoji="0" lang="zh-CN" altLang="en-US" sz="2400" b="0" i="0" u="none" strike="noStrike" cap="none" normalizeH="0" baseline="0" dirty="0">
              <a:ln>
                <a:noFill/>
              </a:ln>
              <a:solidFill>
                <a:schemeClr val="accent1">
                  <a:lumMod val="75000"/>
                </a:schemeClr>
              </a:solidFill>
              <a:effectLst/>
              <a:latin typeface="Consolas" panose="020B0609020204030204" pitchFamily="49" charset="0"/>
              <a:ea typeface="JetBrains Mono"/>
            </a:endParaRPr>
          </a:p>
        </p:txBody>
      </p:sp>
    </p:spTree>
    <p:extLst>
      <p:ext uri="{BB962C8B-B14F-4D97-AF65-F5344CB8AC3E}">
        <p14:creationId xmlns:p14="http://schemas.microsoft.com/office/powerpoint/2010/main" val="31069196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en-US" altLang="zh-CN" b="1" dirty="0" err="1">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FileOutputStream</a:t>
            </a:r>
            <a:r>
              <a:rPr lang="en-US" altLang="zh-CN"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字节输出流</a:t>
            </a:r>
          </a:p>
        </p:txBody>
      </p:sp>
      <p:sp>
        <p:nvSpPr>
          <p:cNvPr id="3" name="流程图: 磁盘 2">
            <a:extLst>
              <a:ext uri="{FF2B5EF4-FFF2-40B4-BE49-F238E27FC236}">
                <a16:creationId xmlns:a16="http://schemas.microsoft.com/office/drawing/2014/main" id="{B7373084-B1B9-9D0C-963B-DB0302FB419B}"/>
              </a:ext>
            </a:extLst>
          </p:cNvPr>
          <p:cNvSpPr/>
          <p:nvPr/>
        </p:nvSpPr>
        <p:spPr>
          <a:xfrm>
            <a:off x="877752" y="2347737"/>
            <a:ext cx="1832843" cy="618411"/>
          </a:xfrm>
          <a:prstGeom prst="flowChartMagneticDisk">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latin typeface="Consolas" panose="020B0609020204030204" pitchFamily="49" charset="0"/>
              </a:rPr>
              <a:t>Java </a:t>
            </a:r>
            <a:r>
              <a:rPr lang="zh-CN" altLang="en-US" dirty="0">
                <a:latin typeface="Consolas" panose="020B0609020204030204" pitchFamily="49" charset="0"/>
              </a:rPr>
              <a:t>程序</a:t>
            </a:r>
          </a:p>
        </p:txBody>
      </p:sp>
      <p:sp>
        <p:nvSpPr>
          <p:cNvPr id="4" name="矩形: 折角 3">
            <a:extLst>
              <a:ext uri="{FF2B5EF4-FFF2-40B4-BE49-F238E27FC236}">
                <a16:creationId xmlns:a16="http://schemas.microsoft.com/office/drawing/2014/main" id="{921E5A0B-F875-4D04-6B72-D65D987DE309}"/>
              </a:ext>
            </a:extLst>
          </p:cNvPr>
          <p:cNvSpPr/>
          <p:nvPr/>
        </p:nvSpPr>
        <p:spPr>
          <a:xfrm>
            <a:off x="7855021" y="2347737"/>
            <a:ext cx="2114717" cy="618411"/>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r>
              <a:rPr lang="en-US" altLang="zh-CN" sz="1050" dirty="0">
                <a:latin typeface="Consolas" panose="020B0609020204030204" pitchFamily="49" charset="0"/>
              </a:rPr>
              <a:t>D:\A.txt</a:t>
            </a:r>
          </a:p>
          <a:p>
            <a:endParaRPr lang="en-US" altLang="zh-CN" sz="1050" dirty="0">
              <a:latin typeface="Consolas" panose="020B0609020204030204" pitchFamily="49" charset="0"/>
            </a:endParaRPr>
          </a:p>
          <a:p>
            <a:endParaRPr lang="zh-CN" altLang="en-US" sz="1050" dirty="0">
              <a:latin typeface="Consolas" panose="020B0609020204030204" pitchFamily="49" charset="0"/>
            </a:endParaRPr>
          </a:p>
        </p:txBody>
      </p:sp>
      <p:sp>
        <p:nvSpPr>
          <p:cNvPr id="5" name="箭头: 右 4">
            <a:extLst>
              <a:ext uri="{FF2B5EF4-FFF2-40B4-BE49-F238E27FC236}">
                <a16:creationId xmlns:a16="http://schemas.microsoft.com/office/drawing/2014/main" id="{4E75459D-30BB-F653-2DAC-C35A7964F175}"/>
              </a:ext>
            </a:extLst>
          </p:cNvPr>
          <p:cNvSpPr/>
          <p:nvPr/>
        </p:nvSpPr>
        <p:spPr>
          <a:xfrm>
            <a:off x="2769703" y="2426080"/>
            <a:ext cx="5085317" cy="461724"/>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ADC7270-13F1-EDAB-BA8D-EE972B71EAB9}"/>
              </a:ext>
            </a:extLst>
          </p:cNvPr>
          <p:cNvSpPr txBox="1"/>
          <p:nvPr/>
        </p:nvSpPr>
        <p:spPr>
          <a:xfrm>
            <a:off x="7914128" y="2504483"/>
            <a:ext cx="562693" cy="461665"/>
          </a:xfrm>
          <a:prstGeom prst="rect">
            <a:avLst/>
          </a:prstGeom>
          <a:noFill/>
          <a:ln>
            <a:noFill/>
          </a:ln>
        </p:spPr>
        <p:txBody>
          <a:bodyPr wrap="square" rtlCol="0">
            <a:spAutoFit/>
          </a:bodyPr>
          <a:lstStyle/>
          <a:p>
            <a:pPr algn="l"/>
            <a:r>
              <a:rPr lang="en-US" altLang="zh-CN" sz="2400" dirty="0">
                <a:solidFill>
                  <a:schemeClr val="accent1">
                    <a:lumMod val="75000"/>
                  </a:schemeClr>
                </a:solidFill>
                <a:latin typeface="Consolas" panose="020B0609020204030204" pitchFamily="49" charset="0"/>
                <a:ea typeface="JetBrains Mono"/>
              </a:rPr>
              <a:t>97</a:t>
            </a:r>
            <a:endParaRPr kumimoji="0" lang="zh-CN" altLang="en-US" sz="2400" b="0" i="0" u="none" strike="noStrike" cap="none" normalizeH="0" baseline="0" dirty="0">
              <a:ln>
                <a:noFill/>
              </a:ln>
              <a:solidFill>
                <a:schemeClr val="accent1">
                  <a:lumMod val="75000"/>
                </a:schemeClr>
              </a:solidFill>
              <a:effectLst/>
              <a:latin typeface="Consolas" panose="020B0609020204030204" pitchFamily="49" charset="0"/>
              <a:ea typeface="JetBrains Mono"/>
            </a:endParaRPr>
          </a:p>
        </p:txBody>
      </p:sp>
      <p:sp>
        <p:nvSpPr>
          <p:cNvPr id="7" name="文本框 6">
            <a:extLst>
              <a:ext uri="{FF2B5EF4-FFF2-40B4-BE49-F238E27FC236}">
                <a16:creationId xmlns:a16="http://schemas.microsoft.com/office/drawing/2014/main" id="{C5B09791-2B32-07AA-367C-48869AE9FF3A}"/>
              </a:ext>
            </a:extLst>
          </p:cNvPr>
          <p:cNvSpPr txBox="1"/>
          <p:nvPr/>
        </p:nvSpPr>
        <p:spPr>
          <a:xfrm>
            <a:off x="7914127" y="2487918"/>
            <a:ext cx="562693" cy="461665"/>
          </a:xfrm>
          <a:prstGeom prst="rect">
            <a:avLst/>
          </a:prstGeom>
          <a:noFill/>
          <a:ln>
            <a:noFill/>
          </a:ln>
        </p:spPr>
        <p:txBody>
          <a:bodyPr wrap="square" rtlCol="0">
            <a:spAutoFit/>
          </a:bodyPr>
          <a:lstStyle/>
          <a:p>
            <a:pPr algn="l"/>
            <a:r>
              <a:rPr lang="en-US" altLang="zh-CN" sz="2400" dirty="0">
                <a:solidFill>
                  <a:schemeClr val="accent1">
                    <a:lumMod val="75000"/>
                  </a:schemeClr>
                </a:solidFill>
                <a:latin typeface="Consolas" panose="020B0609020204030204" pitchFamily="49" charset="0"/>
                <a:ea typeface="JetBrains Mono"/>
              </a:rPr>
              <a:t>a</a:t>
            </a:r>
            <a:endParaRPr kumimoji="0" lang="zh-CN" altLang="en-US" sz="2400" b="0" i="0" u="none" strike="noStrike" cap="none" normalizeH="0" baseline="0" dirty="0">
              <a:ln>
                <a:noFill/>
              </a:ln>
              <a:solidFill>
                <a:schemeClr val="accent1">
                  <a:lumMod val="75000"/>
                </a:schemeClr>
              </a:solidFill>
              <a:effectLst/>
              <a:latin typeface="Consolas" panose="020B0609020204030204" pitchFamily="49" charset="0"/>
              <a:ea typeface="JetBrains Mono"/>
            </a:endParaRPr>
          </a:p>
        </p:txBody>
      </p:sp>
      <p:graphicFrame>
        <p:nvGraphicFramePr>
          <p:cNvPr id="8" name="表格 7">
            <a:extLst>
              <a:ext uri="{FF2B5EF4-FFF2-40B4-BE49-F238E27FC236}">
                <a16:creationId xmlns:a16="http://schemas.microsoft.com/office/drawing/2014/main" id="{48E7BF78-F73B-7415-FBF1-2CAD94AF333B}"/>
              </a:ext>
            </a:extLst>
          </p:cNvPr>
          <p:cNvGraphicFramePr>
            <a:graphicFrameLocks noGrp="1"/>
          </p:cNvGraphicFramePr>
          <p:nvPr>
            <p:extLst>
              <p:ext uri="{D42A27DB-BD31-4B8C-83A1-F6EECF244321}">
                <p14:modId xmlns:p14="http://schemas.microsoft.com/office/powerpoint/2010/main" val="2812885992"/>
              </p:ext>
            </p:extLst>
          </p:nvPr>
        </p:nvGraphicFramePr>
        <p:xfrm>
          <a:off x="877752" y="3724901"/>
          <a:ext cx="10769784" cy="1384049"/>
        </p:xfrm>
        <a:graphic>
          <a:graphicData uri="http://schemas.openxmlformats.org/drawingml/2006/table">
            <a:tbl>
              <a:tblPr/>
              <a:tblGrid>
                <a:gridCol w="5648328">
                  <a:extLst>
                    <a:ext uri="{9D8B030D-6E8A-4147-A177-3AD203B41FA5}">
                      <a16:colId xmlns:a16="http://schemas.microsoft.com/office/drawing/2014/main" val="4059425573"/>
                    </a:ext>
                  </a:extLst>
                </a:gridCol>
                <a:gridCol w="5121456">
                  <a:extLst>
                    <a:ext uri="{9D8B030D-6E8A-4147-A177-3AD203B41FA5}">
                      <a16:colId xmlns:a16="http://schemas.microsoft.com/office/drawing/2014/main" val="1139361603"/>
                    </a:ext>
                  </a:extLst>
                </a:gridCol>
              </a:tblGrid>
              <a:tr h="270419">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构造方法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3413402838"/>
                  </a:ext>
                </a:extLst>
              </a:tr>
              <a:tr h="454229">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r>
                        <a:rPr lang="en-US" altLang="zh-CN" sz="1600" kern="1200" dirty="0" err="1">
                          <a:solidFill>
                            <a:schemeClr val="tx1"/>
                          </a:solidFill>
                          <a:effectLst/>
                          <a:latin typeface="Consolas" panose="020B0609020204030204" pitchFamily="49" charset="0"/>
                          <a:ea typeface="黑体" panose="02010609060101010101" pitchFamily="49" charset="-122"/>
                          <a:cs typeface="+mn-cs"/>
                        </a:rPr>
                        <a:t>FileOutputStream</a:t>
                      </a:r>
                      <a:r>
                        <a:rPr lang="en-US" altLang="zh-CN" sz="1600" kern="1200" dirty="0">
                          <a:solidFill>
                            <a:schemeClr val="tx1"/>
                          </a:solidFill>
                          <a:effectLst/>
                          <a:latin typeface="Consolas" panose="020B0609020204030204" pitchFamily="49" charset="0"/>
                          <a:ea typeface="黑体" panose="02010609060101010101" pitchFamily="49" charset="-122"/>
                          <a:cs typeface="+mn-cs"/>
                        </a:rPr>
                        <a:t>(String name)</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eaLnBrk="0" hangingPunct="0">
                        <a:lnSpc>
                          <a:spcPct val="150000"/>
                        </a:lnSpc>
                        <a:buFont typeface="Wingdings" pitchFamily="2" charset="2"/>
                        <a:buNone/>
                        <a:defRPr/>
                      </a:pPr>
                      <a:r>
                        <a:rPr lang="zh-CN" altLang="en-US" sz="1600" dirty="0">
                          <a:latin typeface="Consolas" panose="020B0609020204030204" pitchFamily="49" charset="0"/>
                          <a:ea typeface="Alibaba PuHuiTi R"/>
                        </a:rPr>
                        <a:t>输出流关联文件</a:t>
                      </a:r>
                      <a:r>
                        <a:rPr lang="en-US" altLang="zh-CN" sz="1600" dirty="0">
                          <a:latin typeface="Consolas" panose="020B0609020204030204" pitchFamily="49" charset="0"/>
                          <a:ea typeface="Alibaba PuHuiTi R"/>
                        </a:rPr>
                        <a:t>, </a:t>
                      </a:r>
                      <a:r>
                        <a:rPr lang="zh-CN" altLang="en-US" sz="1600" dirty="0">
                          <a:latin typeface="Consolas" panose="020B0609020204030204" pitchFamily="49" charset="0"/>
                          <a:ea typeface="Alibaba PuHuiTi R"/>
                        </a:rPr>
                        <a:t>文件路径以字符串形式给出</a:t>
                      </a:r>
                      <a:endParaRPr lang="en-US" altLang="zh-CN" sz="1600" dirty="0">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858313400"/>
                  </a:ext>
                </a:extLst>
              </a:tr>
              <a:tr h="555318">
                <a:tc>
                  <a:txBody>
                    <a:bodyPr/>
                    <a:lstStyle/>
                    <a:p>
                      <a:r>
                        <a:rPr lang="en-US" altLang="zh-CN" sz="1600" dirty="0" err="1">
                          <a:latin typeface="Consolas" panose="020B0609020204030204" pitchFamily="49" charset="0"/>
                          <a:ea typeface="微软雅黑" pitchFamily="34" charset="-122"/>
                        </a:rPr>
                        <a:t>FileOutputStream</a:t>
                      </a:r>
                      <a:r>
                        <a:rPr lang="en-US" altLang="zh-CN" sz="1600" dirty="0">
                          <a:latin typeface="Consolas" panose="020B0609020204030204" pitchFamily="49" charset="0"/>
                          <a:ea typeface="微软雅黑" pitchFamily="34" charset="-122"/>
                        </a:rPr>
                        <a:t>(File file)</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dirty="0">
                          <a:latin typeface="Consolas" panose="020B0609020204030204" pitchFamily="49" charset="0"/>
                          <a:ea typeface="Alibaba PuHuiTi R"/>
                        </a:rPr>
                        <a:t>输出流关联文件</a:t>
                      </a:r>
                      <a:r>
                        <a:rPr lang="en-US" altLang="zh-CN" sz="1600" dirty="0">
                          <a:latin typeface="Consolas" panose="020B0609020204030204" pitchFamily="49" charset="0"/>
                          <a:ea typeface="Alibaba PuHuiTi R"/>
                        </a:rPr>
                        <a:t>, </a:t>
                      </a:r>
                      <a:r>
                        <a:rPr lang="zh-CN" altLang="en-US" sz="1600" dirty="0">
                          <a:latin typeface="Consolas" panose="020B0609020204030204" pitchFamily="49" charset="0"/>
                          <a:ea typeface="Alibaba PuHuiTi R"/>
                        </a:rPr>
                        <a:t>文件路径以</a:t>
                      </a:r>
                      <a:r>
                        <a:rPr lang="en-US" altLang="zh-CN" sz="1600" dirty="0">
                          <a:latin typeface="Consolas" panose="020B0609020204030204" pitchFamily="49" charset="0"/>
                          <a:ea typeface="Alibaba PuHuiTi R"/>
                        </a:rPr>
                        <a:t>File</a:t>
                      </a:r>
                      <a:r>
                        <a:rPr lang="zh-CN" altLang="en-US" sz="1600" dirty="0">
                          <a:latin typeface="Consolas" panose="020B0609020204030204" pitchFamily="49" charset="0"/>
                          <a:ea typeface="Alibaba PuHuiTi R"/>
                        </a:rPr>
                        <a:t>对象形式给出</a:t>
                      </a:r>
                      <a:endParaRPr lang="en-US" altLang="zh-CN" sz="1600" b="0" dirty="0">
                        <a:solidFill>
                          <a:schemeClr val="tx1">
                            <a:lumMod val="95000"/>
                            <a:lumOff val="5000"/>
                          </a:schemeClr>
                        </a:solidFill>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53507733"/>
                  </a:ext>
                </a:extLst>
              </a:tr>
            </a:tbl>
          </a:graphicData>
        </a:graphic>
      </p:graphicFrame>
      <p:sp>
        <p:nvSpPr>
          <p:cNvPr id="9" name="三角形 9">
            <a:extLst>
              <a:ext uri="{FF2B5EF4-FFF2-40B4-BE49-F238E27FC236}">
                <a16:creationId xmlns:a16="http://schemas.microsoft.com/office/drawing/2014/main" id="{C12C4974-59EA-800C-0B9F-203831AF6809}"/>
              </a:ext>
            </a:extLst>
          </p:cNvPr>
          <p:cNvSpPr/>
          <p:nvPr/>
        </p:nvSpPr>
        <p:spPr>
          <a:xfrm rot="2651319">
            <a:off x="884367" y="5836356"/>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DA7AB0C8-DD11-C07F-29A7-4BD7B24557DE}"/>
              </a:ext>
            </a:extLst>
          </p:cNvPr>
          <p:cNvSpPr/>
          <p:nvPr/>
        </p:nvSpPr>
        <p:spPr>
          <a:xfrm>
            <a:off x="977681" y="5479773"/>
            <a:ext cx="4980391" cy="1029811"/>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41CB88A5-BD68-41FA-640A-386609915595}"/>
              </a:ext>
            </a:extLst>
          </p:cNvPr>
          <p:cNvSpPr/>
          <p:nvPr/>
        </p:nvSpPr>
        <p:spPr>
          <a:xfrm>
            <a:off x="877753" y="5552243"/>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注意事项</a:t>
            </a:r>
          </a:p>
        </p:txBody>
      </p:sp>
      <p:sp>
        <p:nvSpPr>
          <p:cNvPr id="12" name="TextBox 6">
            <a:extLst>
              <a:ext uri="{FF2B5EF4-FFF2-40B4-BE49-F238E27FC236}">
                <a16:creationId xmlns:a16="http://schemas.microsoft.com/office/drawing/2014/main" id="{7D1D8EB8-E4E4-87BE-4324-2601605951F1}"/>
              </a:ext>
            </a:extLst>
          </p:cNvPr>
          <p:cNvSpPr txBox="1"/>
          <p:nvPr/>
        </p:nvSpPr>
        <p:spPr>
          <a:xfrm>
            <a:off x="1931049" y="5763522"/>
            <a:ext cx="3515594" cy="707438"/>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auto">
              <a:lnSpc>
                <a:spcPct val="150000"/>
              </a:lnSpc>
              <a:spcBef>
                <a:spcPts val="0"/>
              </a:spcBef>
              <a:spcAft>
                <a:spcPts val="0"/>
              </a:spcAft>
              <a:defRPr/>
            </a:pPr>
            <a:r>
              <a:rPr lang="zh-CN" altLang="en-US" sz="1400" dirty="0">
                <a:latin typeface="Consolas" panose="020B0609020204030204" pitchFamily="49" charset="0"/>
                <a:ea typeface="阿里巴巴普惠体" panose="00020600040101010101" pitchFamily="18" charset="-122"/>
                <a:cs typeface="阿里巴巴普惠体" panose="00020600040101010101" pitchFamily="18" charset="-122"/>
              </a:rPr>
              <a:t>关联的文件如果不存在 </a:t>
            </a:r>
            <a:r>
              <a:rPr lang="en-US" altLang="zh-CN" sz="1400" dirty="0">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sz="1400" dirty="0">
                <a:latin typeface="Consolas" panose="020B0609020204030204" pitchFamily="49" charset="0"/>
                <a:ea typeface="阿里巴巴普惠体" panose="00020600040101010101" pitchFamily="18" charset="-122"/>
                <a:cs typeface="阿里巴巴普惠体" panose="00020600040101010101" pitchFamily="18" charset="-122"/>
              </a:rPr>
              <a:t>自动创建</a:t>
            </a:r>
            <a:endParaRPr lang="en-US" altLang="zh-CN" sz="1400" dirty="0">
              <a:latin typeface="Consolas" panose="020B0609020204030204" pitchFamily="49" charset="0"/>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defRPr/>
            </a:pPr>
            <a:r>
              <a:rPr lang="zh-CN" altLang="en-US" sz="1400" dirty="0">
                <a:latin typeface="Consolas" panose="020B0609020204030204" pitchFamily="49" charset="0"/>
                <a:ea typeface="阿里巴巴普惠体" panose="00020600040101010101" pitchFamily="18" charset="-122"/>
                <a:cs typeface="阿里巴巴普惠体" panose="00020600040101010101" pitchFamily="18" charset="-122"/>
              </a:rPr>
              <a:t>存在 </a:t>
            </a:r>
            <a:r>
              <a:rPr lang="en-US" altLang="zh-CN" sz="1400" dirty="0">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sz="1400" dirty="0">
                <a:latin typeface="Consolas" panose="020B0609020204030204" pitchFamily="49" charset="0"/>
                <a:ea typeface="阿里巴巴普惠体" panose="00020600040101010101" pitchFamily="18" charset="-122"/>
                <a:cs typeface="阿里巴巴普惠体" panose="00020600040101010101" pitchFamily="18" charset="-122"/>
              </a:rPr>
              <a:t>会清空现有的</a:t>
            </a:r>
            <a:r>
              <a:rPr lang="en-US" altLang="zh-CN" sz="1400" dirty="0">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sz="1400" dirty="0">
                <a:latin typeface="Consolas" panose="020B0609020204030204" pitchFamily="49" charset="0"/>
                <a:ea typeface="阿里巴巴普惠体" panose="00020600040101010101" pitchFamily="18" charset="-122"/>
                <a:cs typeface="阿里巴巴普惠体" panose="00020600040101010101" pitchFamily="18" charset="-122"/>
              </a:rPr>
              <a:t>再开始写入</a:t>
            </a:r>
            <a:endParaRPr lang="en-US" altLang="zh-CN" sz="1400" dirty="0">
              <a:latin typeface="Consolas" panose="020B0609020204030204" pitchFamily="49" charset="0"/>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424046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53" presetClass="entr" presetSubtype="16"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 calcmode="lin" valueType="num">
                                      <p:cBhvr>
                                        <p:cTn id="9" dur="500" fill="hold"/>
                                        <p:tgtEl>
                                          <p:spTgt spid="7"/>
                                        </p:tgtEl>
                                        <p:attrNameLst>
                                          <p:attrName>ppt_w</p:attrName>
                                        </p:attrNameLst>
                                      </p:cBhvr>
                                      <p:tavLst>
                                        <p:tav tm="0">
                                          <p:val>
                                            <p:fltVal val="0"/>
                                          </p:val>
                                        </p:tav>
                                        <p:tav tm="100000">
                                          <p:val>
                                            <p:strVal val="#ppt_w"/>
                                          </p:val>
                                        </p:tav>
                                      </p:tavLst>
                                    </p:anim>
                                    <p:anim calcmode="lin" valueType="num">
                                      <p:cBhvr>
                                        <p:cTn id="10" dur="500" fill="hold"/>
                                        <p:tgtEl>
                                          <p:spTgt spid="7"/>
                                        </p:tgtEl>
                                        <p:attrNameLst>
                                          <p:attrName>ppt_h</p:attrName>
                                        </p:attrNameLst>
                                      </p:cBhvr>
                                      <p:tavLst>
                                        <p:tav tm="0">
                                          <p:val>
                                            <p:fltVal val="0"/>
                                          </p:val>
                                        </p:tav>
                                        <p:tav tm="100000">
                                          <p:val>
                                            <p:strVal val="#ppt_h"/>
                                          </p:val>
                                        </p:tav>
                                      </p:tavLst>
                                    </p:anim>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750"/>
                                        <p:tgtEl>
                                          <p:spTgt spid="8"/>
                                        </p:tgtEl>
                                      </p:cBhvr>
                                    </p:animEffect>
                                    <p:anim calcmode="lin" valueType="num">
                                      <p:cBhvr>
                                        <p:cTn id="17" dur="750" fill="hold"/>
                                        <p:tgtEl>
                                          <p:spTgt spid="8"/>
                                        </p:tgtEl>
                                        <p:attrNameLst>
                                          <p:attrName>ppt_x</p:attrName>
                                        </p:attrNameLst>
                                      </p:cBhvr>
                                      <p:tavLst>
                                        <p:tav tm="0">
                                          <p:val>
                                            <p:strVal val="#ppt_x"/>
                                          </p:val>
                                        </p:tav>
                                        <p:tav tm="100000">
                                          <p:val>
                                            <p:strVal val="#ppt_x"/>
                                          </p:val>
                                        </p:tav>
                                      </p:tavLst>
                                    </p:anim>
                                    <p:anim calcmode="lin" valueType="num">
                                      <p:cBhvr>
                                        <p:cTn id="18" dur="75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500"/>
                                        <p:tgtEl>
                                          <p:spTgt spid="10"/>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randombar(horizontal)">
                                      <p:cBhvr>
                                        <p:cTn id="29" dur="500"/>
                                        <p:tgtEl>
                                          <p:spTgt spid="11"/>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animBg="1"/>
      <p:bldP spid="10" grpId="0" animBg="1"/>
      <p:bldP spid="11" grpId="0" animBg="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en-US" altLang="zh-CN" b="1" dirty="0" err="1">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FileOutputStream</a:t>
            </a:r>
            <a:r>
              <a:rPr lang="en-US" altLang="zh-CN"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字节输出流</a:t>
            </a:r>
          </a:p>
        </p:txBody>
      </p:sp>
      <p:sp>
        <p:nvSpPr>
          <p:cNvPr id="3" name="流程图: 磁盘 2">
            <a:extLst>
              <a:ext uri="{FF2B5EF4-FFF2-40B4-BE49-F238E27FC236}">
                <a16:creationId xmlns:a16="http://schemas.microsoft.com/office/drawing/2014/main" id="{B7373084-B1B9-9D0C-963B-DB0302FB419B}"/>
              </a:ext>
            </a:extLst>
          </p:cNvPr>
          <p:cNvSpPr/>
          <p:nvPr/>
        </p:nvSpPr>
        <p:spPr>
          <a:xfrm>
            <a:off x="877752" y="2347737"/>
            <a:ext cx="1832843" cy="618411"/>
          </a:xfrm>
          <a:prstGeom prst="flowChartMagneticDisk">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latin typeface="Consolas" panose="020B0609020204030204" pitchFamily="49" charset="0"/>
              </a:rPr>
              <a:t>Java </a:t>
            </a:r>
            <a:r>
              <a:rPr lang="zh-CN" altLang="en-US" dirty="0">
                <a:latin typeface="Consolas" panose="020B0609020204030204" pitchFamily="49" charset="0"/>
              </a:rPr>
              <a:t>程序</a:t>
            </a:r>
          </a:p>
        </p:txBody>
      </p:sp>
      <p:sp>
        <p:nvSpPr>
          <p:cNvPr id="4" name="矩形: 折角 3">
            <a:extLst>
              <a:ext uri="{FF2B5EF4-FFF2-40B4-BE49-F238E27FC236}">
                <a16:creationId xmlns:a16="http://schemas.microsoft.com/office/drawing/2014/main" id="{921E5A0B-F875-4D04-6B72-D65D987DE309}"/>
              </a:ext>
            </a:extLst>
          </p:cNvPr>
          <p:cNvSpPr/>
          <p:nvPr/>
        </p:nvSpPr>
        <p:spPr>
          <a:xfrm>
            <a:off x="7855021" y="2347737"/>
            <a:ext cx="2114717" cy="618411"/>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r>
              <a:rPr lang="en-US" altLang="zh-CN" sz="1050" dirty="0">
                <a:latin typeface="Consolas" panose="020B0609020204030204" pitchFamily="49" charset="0"/>
              </a:rPr>
              <a:t>D:\A.txt</a:t>
            </a:r>
          </a:p>
          <a:p>
            <a:endParaRPr lang="en-US" altLang="zh-CN" sz="1050" dirty="0">
              <a:latin typeface="Consolas" panose="020B0609020204030204" pitchFamily="49" charset="0"/>
            </a:endParaRPr>
          </a:p>
          <a:p>
            <a:endParaRPr lang="zh-CN" altLang="en-US" sz="1050" dirty="0">
              <a:latin typeface="Consolas" panose="020B0609020204030204" pitchFamily="49" charset="0"/>
            </a:endParaRPr>
          </a:p>
        </p:txBody>
      </p:sp>
      <p:sp>
        <p:nvSpPr>
          <p:cNvPr id="5" name="箭头: 右 4">
            <a:extLst>
              <a:ext uri="{FF2B5EF4-FFF2-40B4-BE49-F238E27FC236}">
                <a16:creationId xmlns:a16="http://schemas.microsoft.com/office/drawing/2014/main" id="{4E75459D-30BB-F653-2DAC-C35A7964F175}"/>
              </a:ext>
            </a:extLst>
          </p:cNvPr>
          <p:cNvSpPr/>
          <p:nvPr/>
        </p:nvSpPr>
        <p:spPr>
          <a:xfrm>
            <a:off x="2769703" y="2426080"/>
            <a:ext cx="5085317" cy="461724"/>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C5B09791-2B32-07AA-367C-48869AE9FF3A}"/>
              </a:ext>
            </a:extLst>
          </p:cNvPr>
          <p:cNvSpPr txBox="1"/>
          <p:nvPr/>
        </p:nvSpPr>
        <p:spPr>
          <a:xfrm>
            <a:off x="7914127" y="2487918"/>
            <a:ext cx="562693" cy="461665"/>
          </a:xfrm>
          <a:prstGeom prst="rect">
            <a:avLst/>
          </a:prstGeom>
          <a:noFill/>
          <a:ln>
            <a:noFill/>
          </a:ln>
        </p:spPr>
        <p:txBody>
          <a:bodyPr wrap="square" rtlCol="0">
            <a:spAutoFit/>
          </a:bodyPr>
          <a:lstStyle/>
          <a:p>
            <a:pPr algn="l"/>
            <a:r>
              <a:rPr lang="en-US" altLang="zh-CN" sz="2400" dirty="0">
                <a:solidFill>
                  <a:schemeClr val="accent1">
                    <a:lumMod val="75000"/>
                  </a:schemeClr>
                </a:solidFill>
                <a:latin typeface="Consolas" panose="020B0609020204030204" pitchFamily="49" charset="0"/>
                <a:ea typeface="JetBrains Mono"/>
              </a:rPr>
              <a:t>a</a:t>
            </a:r>
            <a:endParaRPr kumimoji="0" lang="zh-CN" altLang="en-US" sz="2400" b="0" i="0" u="none" strike="noStrike" cap="none" normalizeH="0" baseline="0" dirty="0">
              <a:ln>
                <a:noFill/>
              </a:ln>
              <a:solidFill>
                <a:schemeClr val="accent1">
                  <a:lumMod val="75000"/>
                </a:schemeClr>
              </a:solidFill>
              <a:effectLst/>
              <a:latin typeface="Consolas" panose="020B0609020204030204" pitchFamily="49" charset="0"/>
              <a:ea typeface="JetBrains Mono"/>
            </a:endParaRPr>
          </a:p>
        </p:txBody>
      </p:sp>
      <p:graphicFrame>
        <p:nvGraphicFramePr>
          <p:cNvPr id="8" name="表格 7">
            <a:extLst>
              <a:ext uri="{FF2B5EF4-FFF2-40B4-BE49-F238E27FC236}">
                <a16:creationId xmlns:a16="http://schemas.microsoft.com/office/drawing/2014/main" id="{48E7BF78-F73B-7415-FBF1-2CAD94AF333B}"/>
              </a:ext>
            </a:extLst>
          </p:cNvPr>
          <p:cNvGraphicFramePr>
            <a:graphicFrameLocks noGrp="1"/>
          </p:cNvGraphicFramePr>
          <p:nvPr>
            <p:extLst>
              <p:ext uri="{D42A27DB-BD31-4B8C-83A1-F6EECF244321}">
                <p14:modId xmlns:p14="http://schemas.microsoft.com/office/powerpoint/2010/main" val="3324216238"/>
              </p:ext>
            </p:extLst>
          </p:nvPr>
        </p:nvGraphicFramePr>
        <p:xfrm>
          <a:off x="877752" y="3539048"/>
          <a:ext cx="10769784" cy="2565092"/>
        </p:xfrm>
        <a:graphic>
          <a:graphicData uri="http://schemas.openxmlformats.org/drawingml/2006/table">
            <a:tbl>
              <a:tblPr/>
              <a:tblGrid>
                <a:gridCol w="5648328">
                  <a:extLst>
                    <a:ext uri="{9D8B030D-6E8A-4147-A177-3AD203B41FA5}">
                      <a16:colId xmlns:a16="http://schemas.microsoft.com/office/drawing/2014/main" val="4059425573"/>
                    </a:ext>
                  </a:extLst>
                </a:gridCol>
                <a:gridCol w="5121456">
                  <a:extLst>
                    <a:ext uri="{9D8B030D-6E8A-4147-A177-3AD203B41FA5}">
                      <a16:colId xmlns:a16="http://schemas.microsoft.com/office/drawing/2014/main" val="1139361603"/>
                    </a:ext>
                  </a:extLst>
                </a:gridCol>
              </a:tblGrid>
              <a:tr h="270419">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构造方法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3413402838"/>
                  </a:ext>
                </a:extLst>
              </a:tr>
              <a:tr h="524636">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algn="l"/>
                      <a:r>
                        <a:rPr lang="en-US" altLang="zh-CN" sz="1600" kern="1200" dirty="0" err="1">
                          <a:solidFill>
                            <a:schemeClr val="tx1"/>
                          </a:solidFill>
                          <a:effectLst/>
                          <a:latin typeface="Consolas" panose="020B0609020204030204" pitchFamily="49" charset="0"/>
                          <a:ea typeface="黑体" panose="02010609060101010101" pitchFamily="49" charset="-122"/>
                          <a:cs typeface="+mn-cs"/>
                        </a:rPr>
                        <a:t>FileOutputStream</a:t>
                      </a:r>
                      <a:r>
                        <a:rPr lang="en-US" altLang="zh-CN" sz="1600" kern="1200" dirty="0">
                          <a:solidFill>
                            <a:schemeClr val="tx1"/>
                          </a:solidFill>
                          <a:effectLst/>
                          <a:latin typeface="Consolas" panose="020B0609020204030204" pitchFamily="49" charset="0"/>
                          <a:ea typeface="黑体" panose="02010609060101010101" pitchFamily="49" charset="-122"/>
                          <a:cs typeface="+mn-cs"/>
                        </a:rPr>
                        <a:t>(String name)</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gn="l" eaLnBrk="0" hangingPunct="0">
                        <a:lnSpc>
                          <a:spcPct val="150000"/>
                        </a:lnSpc>
                        <a:buFont typeface="Wingdings" pitchFamily="2" charset="2"/>
                        <a:buNone/>
                        <a:defRPr/>
                      </a:pPr>
                      <a:r>
                        <a:rPr lang="zh-CN" altLang="en-US" sz="1600" dirty="0">
                          <a:latin typeface="Consolas" panose="020B0609020204030204" pitchFamily="49" charset="0"/>
                          <a:ea typeface="Alibaba PuHuiTi R"/>
                        </a:rPr>
                        <a:t>输出流关联文件</a:t>
                      </a:r>
                      <a:r>
                        <a:rPr lang="en-US" altLang="zh-CN" sz="1600" dirty="0">
                          <a:latin typeface="Consolas" panose="020B0609020204030204" pitchFamily="49" charset="0"/>
                          <a:ea typeface="Alibaba PuHuiTi R"/>
                        </a:rPr>
                        <a:t>, </a:t>
                      </a:r>
                      <a:r>
                        <a:rPr lang="zh-CN" altLang="en-US" sz="1600" dirty="0">
                          <a:latin typeface="Consolas" panose="020B0609020204030204" pitchFamily="49" charset="0"/>
                          <a:ea typeface="Alibaba PuHuiTi R"/>
                        </a:rPr>
                        <a:t>文件路径以字符串形式给出</a:t>
                      </a:r>
                      <a:endParaRPr lang="en-US" altLang="zh-CN" sz="1600" dirty="0">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858313400"/>
                  </a:ext>
                </a:extLst>
              </a:tr>
              <a:tr h="555318">
                <a:tc>
                  <a:txBody>
                    <a:bodyPr/>
                    <a:lstStyle/>
                    <a:p>
                      <a:pPr algn="l"/>
                      <a:r>
                        <a:rPr lang="en-US" altLang="zh-CN" sz="1600" dirty="0" err="1">
                          <a:latin typeface="Consolas" panose="020B0609020204030204" pitchFamily="49" charset="0"/>
                        </a:rPr>
                        <a:t>FileOutputStream</a:t>
                      </a:r>
                      <a:r>
                        <a:rPr lang="en-US" altLang="zh-CN" sz="1600" dirty="0">
                          <a:latin typeface="Consolas" panose="020B0609020204030204" pitchFamily="49" charset="0"/>
                        </a:rPr>
                        <a:t>(String name, </a:t>
                      </a:r>
                      <a:r>
                        <a:rPr lang="en-US" altLang="zh-CN" sz="1600" dirty="0" err="1">
                          <a:latin typeface="Consolas" panose="020B0609020204030204" pitchFamily="49" charset="0"/>
                        </a:rPr>
                        <a:t>boolean</a:t>
                      </a:r>
                      <a:r>
                        <a:rPr lang="en-US" altLang="zh-CN" sz="1600" dirty="0">
                          <a:latin typeface="Consolas" panose="020B0609020204030204" pitchFamily="49" charset="0"/>
                        </a:rPr>
                        <a:t> append)</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dirty="0">
                          <a:latin typeface="Consolas" panose="020B0609020204030204" pitchFamily="49" charset="0"/>
                        </a:rPr>
                        <a:t>第二个参数是追加写入的开关</a:t>
                      </a:r>
                      <a:endParaRPr lang="en-US" altLang="zh-CN" sz="1600" b="0" dirty="0">
                        <a:solidFill>
                          <a:schemeClr val="tx1">
                            <a:lumMod val="95000"/>
                            <a:lumOff val="5000"/>
                          </a:schemeClr>
                        </a:solidFill>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53507733"/>
                  </a:ext>
                </a:extLst>
              </a:tr>
              <a:tr h="555318">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err="1">
                          <a:latin typeface="Consolas" panose="020B0609020204030204" pitchFamily="49" charset="0"/>
                          <a:ea typeface="微软雅黑" pitchFamily="34" charset="-122"/>
                        </a:rPr>
                        <a:t>FileOutputStream</a:t>
                      </a:r>
                      <a:r>
                        <a:rPr lang="en-US" altLang="zh-CN" sz="1600" dirty="0">
                          <a:latin typeface="Consolas" panose="020B0609020204030204" pitchFamily="49" charset="0"/>
                          <a:ea typeface="微软雅黑" pitchFamily="34" charset="-122"/>
                        </a:rPr>
                        <a:t>(File file)</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dirty="0">
                          <a:latin typeface="Consolas" panose="020B0609020204030204" pitchFamily="49" charset="0"/>
                          <a:ea typeface="Alibaba PuHuiTi R"/>
                        </a:rPr>
                        <a:t>输出流关联文件</a:t>
                      </a:r>
                      <a:r>
                        <a:rPr lang="en-US" altLang="zh-CN" sz="1600" dirty="0">
                          <a:latin typeface="Consolas" panose="020B0609020204030204" pitchFamily="49" charset="0"/>
                          <a:ea typeface="Alibaba PuHuiTi R"/>
                        </a:rPr>
                        <a:t>, </a:t>
                      </a:r>
                      <a:r>
                        <a:rPr lang="zh-CN" altLang="en-US" sz="1600" dirty="0">
                          <a:latin typeface="Consolas" panose="020B0609020204030204" pitchFamily="49" charset="0"/>
                          <a:ea typeface="Alibaba PuHuiTi R"/>
                        </a:rPr>
                        <a:t>文件路径以</a:t>
                      </a:r>
                      <a:r>
                        <a:rPr lang="en-US" altLang="zh-CN" sz="1600" dirty="0">
                          <a:latin typeface="Consolas" panose="020B0609020204030204" pitchFamily="49" charset="0"/>
                          <a:ea typeface="Alibaba PuHuiTi R"/>
                        </a:rPr>
                        <a:t>File</a:t>
                      </a:r>
                      <a:r>
                        <a:rPr lang="zh-CN" altLang="en-US" sz="1600" dirty="0">
                          <a:latin typeface="Consolas" panose="020B0609020204030204" pitchFamily="49" charset="0"/>
                          <a:ea typeface="Alibaba PuHuiTi R"/>
                        </a:rPr>
                        <a:t>对象形式给出</a:t>
                      </a:r>
                      <a:endParaRPr lang="en-US" altLang="zh-CN" sz="1600" b="0" dirty="0">
                        <a:solidFill>
                          <a:schemeClr val="tx1">
                            <a:lumMod val="95000"/>
                            <a:lumOff val="5000"/>
                          </a:schemeClr>
                        </a:solidFill>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4616911"/>
                  </a:ext>
                </a:extLst>
              </a:tr>
              <a:tr h="555318">
                <a:tc>
                  <a:txBody>
                    <a:bodyPr/>
                    <a:lstStyle/>
                    <a:p>
                      <a:pPr algn="l"/>
                      <a:r>
                        <a:rPr lang="en-US" altLang="zh-CN" sz="1600" dirty="0" err="1">
                          <a:latin typeface="Consolas" panose="020B0609020204030204" pitchFamily="49" charset="0"/>
                        </a:rPr>
                        <a:t>FileOutputStream</a:t>
                      </a:r>
                      <a:r>
                        <a:rPr lang="en-US" altLang="zh-CN" sz="1600" dirty="0">
                          <a:latin typeface="Consolas" panose="020B0609020204030204" pitchFamily="49" charset="0"/>
                        </a:rPr>
                        <a:t>(File </a:t>
                      </a:r>
                      <a:r>
                        <a:rPr lang="en-US" altLang="zh-CN" sz="1600" dirty="0" err="1">
                          <a:latin typeface="Consolas" panose="020B0609020204030204" pitchFamily="49" charset="0"/>
                        </a:rPr>
                        <a:t>file</a:t>
                      </a:r>
                      <a:r>
                        <a:rPr lang="en-US" altLang="zh-CN" sz="1600" dirty="0">
                          <a:latin typeface="Consolas" panose="020B0609020204030204" pitchFamily="49" charset="0"/>
                        </a:rPr>
                        <a:t>, </a:t>
                      </a:r>
                      <a:r>
                        <a:rPr lang="en-US" altLang="zh-CN" sz="1600" dirty="0" err="1">
                          <a:latin typeface="Consolas" panose="020B0609020204030204" pitchFamily="49" charset="0"/>
                        </a:rPr>
                        <a:t>boolean</a:t>
                      </a:r>
                      <a:r>
                        <a:rPr lang="en-US" altLang="zh-CN" sz="1600" dirty="0">
                          <a:latin typeface="Consolas" panose="020B0609020204030204" pitchFamily="49" charset="0"/>
                        </a:rPr>
                        <a:t> append)</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dirty="0">
                          <a:latin typeface="Consolas" panose="020B0609020204030204" pitchFamily="49" charset="0"/>
                        </a:rPr>
                        <a:t>第二个参数是追加写入的开关</a:t>
                      </a:r>
                      <a:endParaRPr lang="en-US" altLang="zh-CN" sz="1600" b="0" dirty="0">
                        <a:solidFill>
                          <a:schemeClr val="tx1">
                            <a:lumMod val="95000"/>
                            <a:lumOff val="5000"/>
                          </a:schemeClr>
                        </a:solidFill>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720396799"/>
                  </a:ext>
                </a:extLst>
              </a:tr>
            </a:tbl>
          </a:graphicData>
        </a:graphic>
      </p:graphicFrame>
    </p:spTree>
    <p:extLst>
      <p:ext uri="{BB962C8B-B14F-4D97-AF65-F5344CB8AC3E}">
        <p14:creationId xmlns:p14="http://schemas.microsoft.com/office/powerpoint/2010/main" val="15724396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en-US" altLang="zh-CN" b="1" dirty="0" err="1">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FileOutputStream</a:t>
            </a:r>
            <a:r>
              <a:rPr lang="en-US" altLang="zh-CN"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字节输出流</a:t>
            </a:r>
          </a:p>
        </p:txBody>
      </p:sp>
      <p:sp>
        <p:nvSpPr>
          <p:cNvPr id="3" name="流程图: 磁盘 2">
            <a:extLst>
              <a:ext uri="{FF2B5EF4-FFF2-40B4-BE49-F238E27FC236}">
                <a16:creationId xmlns:a16="http://schemas.microsoft.com/office/drawing/2014/main" id="{B7373084-B1B9-9D0C-963B-DB0302FB419B}"/>
              </a:ext>
            </a:extLst>
          </p:cNvPr>
          <p:cNvSpPr/>
          <p:nvPr/>
        </p:nvSpPr>
        <p:spPr>
          <a:xfrm>
            <a:off x="877752" y="2347737"/>
            <a:ext cx="1832843" cy="618411"/>
          </a:xfrm>
          <a:prstGeom prst="flowChartMagneticDisk">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latin typeface="Consolas" panose="020B0609020204030204" pitchFamily="49" charset="0"/>
              </a:rPr>
              <a:t>Java </a:t>
            </a:r>
            <a:r>
              <a:rPr lang="zh-CN" altLang="en-US" dirty="0">
                <a:latin typeface="Consolas" panose="020B0609020204030204" pitchFamily="49" charset="0"/>
              </a:rPr>
              <a:t>程序</a:t>
            </a:r>
          </a:p>
        </p:txBody>
      </p:sp>
      <p:sp>
        <p:nvSpPr>
          <p:cNvPr id="4" name="矩形: 折角 3">
            <a:extLst>
              <a:ext uri="{FF2B5EF4-FFF2-40B4-BE49-F238E27FC236}">
                <a16:creationId xmlns:a16="http://schemas.microsoft.com/office/drawing/2014/main" id="{921E5A0B-F875-4D04-6B72-D65D987DE309}"/>
              </a:ext>
            </a:extLst>
          </p:cNvPr>
          <p:cNvSpPr/>
          <p:nvPr/>
        </p:nvSpPr>
        <p:spPr>
          <a:xfrm>
            <a:off x="7855021" y="2347737"/>
            <a:ext cx="2114717" cy="618411"/>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r>
              <a:rPr lang="en-US" altLang="zh-CN" sz="1050" dirty="0">
                <a:latin typeface="Consolas" panose="020B0609020204030204" pitchFamily="49" charset="0"/>
              </a:rPr>
              <a:t>D:\A.txt</a:t>
            </a:r>
          </a:p>
          <a:p>
            <a:endParaRPr lang="en-US" altLang="zh-CN" sz="1050" dirty="0">
              <a:latin typeface="Consolas" panose="020B0609020204030204" pitchFamily="49" charset="0"/>
            </a:endParaRPr>
          </a:p>
          <a:p>
            <a:endParaRPr lang="zh-CN" altLang="en-US" sz="1050" dirty="0">
              <a:latin typeface="Consolas" panose="020B0609020204030204" pitchFamily="49" charset="0"/>
            </a:endParaRPr>
          </a:p>
        </p:txBody>
      </p:sp>
      <p:sp>
        <p:nvSpPr>
          <p:cNvPr id="5" name="箭头: 右 4">
            <a:extLst>
              <a:ext uri="{FF2B5EF4-FFF2-40B4-BE49-F238E27FC236}">
                <a16:creationId xmlns:a16="http://schemas.microsoft.com/office/drawing/2014/main" id="{4E75459D-30BB-F653-2DAC-C35A7964F175}"/>
              </a:ext>
            </a:extLst>
          </p:cNvPr>
          <p:cNvSpPr/>
          <p:nvPr/>
        </p:nvSpPr>
        <p:spPr>
          <a:xfrm>
            <a:off x="2769703" y="2426080"/>
            <a:ext cx="5085317" cy="461724"/>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C5B09791-2B32-07AA-367C-48869AE9FF3A}"/>
              </a:ext>
            </a:extLst>
          </p:cNvPr>
          <p:cNvSpPr txBox="1"/>
          <p:nvPr/>
        </p:nvSpPr>
        <p:spPr>
          <a:xfrm>
            <a:off x="7914127" y="2487918"/>
            <a:ext cx="562693" cy="461665"/>
          </a:xfrm>
          <a:prstGeom prst="rect">
            <a:avLst/>
          </a:prstGeom>
          <a:noFill/>
          <a:ln>
            <a:noFill/>
          </a:ln>
        </p:spPr>
        <p:txBody>
          <a:bodyPr wrap="square" rtlCol="0">
            <a:spAutoFit/>
          </a:bodyPr>
          <a:lstStyle/>
          <a:p>
            <a:pPr algn="l"/>
            <a:r>
              <a:rPr lang="en-US" altLang="zh-CN" sz="2400" dirty="0">
                <a:solidFill>
                  <a:schemeClr val="accent1">
                    <a:lumMod val="75000"/>
                  </a:schemeClr>
                </a:solidFill>
                <a:latin typeface="Consolas" panose="020B0609020204030204" pitchFamily="49" charset="0"/>
                <a:ea typeface="JetBrains Mono"/>
              </a:rPr>
              <a:t>a</a:t>
            </a:r>
            <a:endParaRPr kumimoji="0" lang="zh-CN" altLang="en-US" sz="2400" b="0" i="0" u="none" strike="noStrike" cap="none" normalizeH="0" baseline="0" dirty="0">
              <a:ln>
                <a:noFill/>
              </a:ln>
              <a:solidFill>
                <a:schemeClr val="accent1">
                  <a:lumMod val="75000"/>
                </a:schemeClr>
              </a:solidFill>
              <a:effectLst/>
              <a:latin typeface="Consolas" panose="020B0609020204030204" pitchFamily="49" charset="0"/>
              <a:ea typeface="JetBrains Mono"/>
            </a:endParaRPr>
          </a:p>
        </p:txBody>
      </p:sp>
      <p:graphicFrame>
        <p:nvGraphicFramePr>
          <p:cNvPr id="8" name="表格 7">
            <a:extLst>
              <a:ext uri="{FF2B5EF4-FFF2-40B4-BE49-F238E27FC236}">
                <a16:creationId xmlns:a16="http://schemas.microsoft.com/office/drawing/2014/main" id="{48E7BF78-F73B-7415-FBF1-2CAD94AF333B}"/>
              </a:ext>
            </a:extLst>
          </p:cNvPr>
          <p:cNvGraphicFramePr>
            <a:graphicFrameLocks noGrp="1"/>
          </p:cNvGraphicFramePr>
          <p:nvPr/>
        </p:nvGraphicFramePr>
        <p:xfrm>
          <a:off x="877752" y="3539048"/>
          <a:ext cx="10769784" cy="2565092"/>
        </p:xfrm>
        <a:graphic>
          <a:graphicData uri="http://schemas.openxmlformats.org/drawingml/2006/table">
            <a:tbl>
              <a:tblPr/>
              <a:tblGrid>
                <a:gridCol w="5648328">
                  <a:extLst>
                    <a:ext uri="{9D8B030D-6E8A-4147-A177-3AD203B41FA5}">
                      <a16:colId xmlns:a16="http://schemas.microsoft.com/office/drawing/2014/main" val="4059425573"/>
                    </a:ext>
                  </a:extLst>
                </a:gridCol>
                <a:gridCol w="5121456">
                  <a:extLst>
                    <a:ext uri="{9D8B030D-6E8A-4147-A177-3AD203B41FA5}">
                      <a16:colId xmlns:a16="http://schemas.microsoft.com/office/drawing/2014/main" val="1139361603"/>
                    </a:ext>
                  </a:extLst>
                </a:gridCol>
              </a:tblGrid>
              <a:tr h="270419">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构造方法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3413402838"/>
                  </a:ext>
                </a:extLst>
              </a:tr>
              <a:tr h="524636">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algn="l"/>
                      <a:r>
                        <a:rPr lang="en-US" altLang="zh-CN" sz="1600" kern="1200" dirty="0" err="1">
                          <a:solidFill>
                            <a:schemeClr val="tx1"/>
                          </a:solidFill>
                          <a:effectLst/>
                          <a:latin typeface="Consolas" panose="020B0609020204030204" pitchFamily="49" charset="0"/>
                          <a:ea typeface="黑体" panose="02010609060101010101" pitchFamily="49" charset="-122"/>
                          <a:cs typeface="+mn-cs"/>
                        </a:rPr>
                        <a:t>FileOutputStream</a:t>
                      </a:r>
                      <a:r>
                        <a:rPr lang="en-US" altLang="zh-CN" sz="1600" kern="1200" dirty="0">
                          <a:solidFill>
                            <a:schemeClr val="tx1"/>
                          </a:solidFill>
                          <a:effectLst/>
                          <a:latin typeface="Consolas" panose="020B0609020204030204" pitchFamily="49" charset="0"/>
                          <a:ea typeface="黑体" panose="02010609060101010101" pitchFamily="49" charset="-122"/>
                          <a:cs typeface="+mn-cs"/>
                        </a:rPr>
                        <a:t>(String name)</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gn="l" eaLnBrk="0" hangingPunct="0">
                        <a:lnSpc>
                          <a:spcPct val="150000"/>
                        </a:lnSpc>
                        <a:buFont typeface="Wingdings" pitchFamily="2" charset="2"/>
                        <a:buNone/>
                        <a:defRPr/>
                      </a:pPr>
                      <a:r>
                        <a:rPr lang="zh-CN" altLang="en-US" sz="1600" dirty="0">
                          <a:latin typeface="Consolas" panose="020B0609020204030204" pitchFamily="49" charset="0"/>
                          <a:ea typeface="Alibaba PuHuiTi R"/>
                        </a:rPr>
                        <a:t>输出流关联文件</a:t>
                      </a:r>
                      <a:r>
                        <a:rPr lang="en-US" altLang="zh-CN" sz="1600" dirty="0">
                          <a:latin typeface="Consolas" panose="020B0609020204030204" pitchFamily="49" charset="0"/>
                          <a:ea typeface="Alibaba PuHuiTi R"/>
                        </a:rPr>
                        <a:t>, </a:t>
                      </a:r>
                      <a:r>
                        <a:rPr lang="zh-CN" altLang="en-US" sz="1600" dirty="0">
                          <a:latin typeface="Consolas" panose="020B0609020204030204" pitchFamily="49" charset="0"/>
                          <a:ea typeface="Alibaba PuHuiTi R"/>
                        </a:rPr>
                        <a:t>文件路径以字符串形式给出</a:t>
                      </a:r>
                      <a:endParaRPr lang="en-US" altLang="zh-CN" sz="1600" dirty="0">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858313400"/>
                  </a:ext>
                </a:extLst>
              </a:tr>
              <a:tr h="555318">
                <a:tc>
                  <a:txBody>
                    <a:bodyPr/>
                    <a:lstStyle/>
                    <a:p>
                      <a:pPr algn="l"/>
                      <a:r>
                        <a:rPr lang="en-US" altLang="zh-CN" sz="1600" dirty="0" err="1">
                          <a:latin typeface="Consolas" panose="020B0609020204030204" pitchFamily="49" charset="0"/>
                        </a:rPr>
                        <a:t>FileOutputStream</a:t>
                      </a:r>
                      <a:r>
                        <a:rPr lang="en-US" altLang="zh-CN" sz="1600" dirty="0">
                          <a:latin typeface="Consolas" panose="020B0609020204030204" pitchFamily="49" charset="0"/>
                        </a:rPr>
                        <a:t>(String name, </a:t>
                      </a:r>
                      <a:r>
                        <a:rPr lang="en-US" altLang="zh-CN" sz="1600" dirty="0" err="1">
                          <a:latin typeface="Consolas" panose="020B0609020204030204" pitchFamily="49" charset="0"/>
                        </a:rPr>
                        <a:t>boolean</a:t>
                      </a:r>
                      <a:r>
                        <a:rPr lang="en-US" altLang="zh-CN" sz="1600" dirty="0">
                          <a:latin typeface="Consolas" panose="020B0609020204030204" pitchFamily="49" charset="0"/>
                        </a:rPr>
                        <a:t> append)</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dirty="0">
                          <a:latin typeface="Consolas" panose="020B0609020204030204" pitchFamily="49" charset="0"/>
                        </a:rPr>
                        <a:t>第二个参数是追加写入的开关</a:t>
                      </a:r>
                      <a:endParaRPr lang="en-US" altLang="zh-CN" sz="1600" b="0" dirty="0">
                        <a:solidFill>
                          <a:schemeClr val="tx1">
                            <a:lumMod val="95000"/>
                            <a:lumOff val="5000"/>
                          </a:schemeClr>
                        </a:solidFill>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53507733"/>
                  </a:ext>
                </a:extLst>
              </a:tr>
              <a:tr h="555318">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err="1">
                          <a:latin typeface="Consolas" panose="020B0609020204030204" pitchFamily="49" charset="0"/>
                          <a:ea typeface="微软雅黑" pitchFamily="34" charset="-122"/>
                        </a:rPr>
                        <a:t>FileOutputStream</a:t>
                      </a:r>
                      <a:r>
                        <a:rPr lang="en-US" altLang="zh-CN" sz="1600" dirty="0">
                          <a:latin typeface="Consolas" panose="020B0609020204030204" pitchFamily="49" charset="0"/>
                          <a:ea typeface="微软雅黑" pitchFamily="34" charset="-122"/>
                        </a:rPr>
                        <a:t>(File file)</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dirty="0">
                          <a:latin typeface="Consolas" panose="020B0609020204030204" pitchFamily="49" charset="0"/>
                          <a:ea typeface="Alibaba PuHuiTi R"/>
                        </a:rPr>
                        <a:t>输出流关联文件</a:t>
                      </a:r>
                      <a:r>
                        <a:rPr lang="en-US" altLang="zh-CN" sz="1600" dirty="0">
                          <a:latin typeface="Consolas" panose="020B0609020204030204" pitchFamily="49" charset="0"/>
                          <a:ea typeface="Alibaba PuHuiTi R"/>
                        </a:rPr>
                        <a:t>, </a:t>
                      </a:r>
                      <a:r>
                        <a:rPr lang="zh-CN" altLang="en-US" sz="1600" dirty="0">
                          <a:latin typeface="Consolas" panose="020B0609020204030204" pitchFamily="49" charset="0"/>
                          <a:ea typeface="Alibaba PuHuiTi R"/>
                        </a:rPr>
                        <a:t>文件路径以</a:t>
                      </a:r>
                      <a:r>
                        <a:rPr lang="en-US" altLang="zh-CN" sz="1600" dirty="0">
                          <a:latin typeface="Consolas" panose="020B0609020204030204" pitchFamily="49" charset="0"/>
                          <a:ea typeface="Alibaba PuHuiTi R"/>
                        </a:rPr>
                        <a:t>File</a:t>
                      </a:r>
                      <a:r>
                        <a:rPr lang="zh-CN" altLang="en-US" sz="1600" dirty="0">
                          <a:latin typeface="Consolas" panose="020B0609020204030204" pitchFamily="49" charset="0"/>
                          <a:ea typeface="Alibaba PuHuiTi R"/>
                        </a:rPr>
                        <a:t>对象形式给出</a:t>
                      </a:r>
                      <a:endParaRPr lang="en-US" altLang="zh-CN" sz="1600" b="0" dirty="0">
                        <a:solidFill>
                          <a:schemeClr val="tx1">
                            <a:lumMod val="95000"/>
                            <a:lumOff val="5000"/>
                          </a:schemeClr>
                        </a:solidFill>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4616911"/>
                  </a:ext>
                </a:extLst>
              </a:tr>
              <a:tr h="555318">
                <a:tc>
                  <a:txBody>
                    <a:bodyPr/>
                    <a:lstStyle/>
                    <a:p>
                      <a:pPr algn="l"/>
                      <a:r>
                        <a:rPr lang="en-US" altLang="zh-CN" sz="1600" dirty="0" err="1">
                          <a:latin typeface="Consolas" panose="020B0609020204030204" pitchFamily="49" charset="0"/>
                        </a:rPr>
                        <a:t>FileOutputStream</a:t>
                      </a:r>
                      <a:r>
                        <a:rPr lang="en-US" altLang="zh-CN" sz="1600" dirty="0">
                          <a:latin typeface="Consolas" panose="020B0609020204030204" pitchFamily="49" charset="0"/>
                        </a:rPr>
                        <a:t>(File </a:t>
                      </a:r>
                      <a:r>
                        <a:rPr lang="en-US" altLang="zh-CN" sz="1600" dirty="0" err="1">
                          <a:latin typeface="Consolas" panose="020B0609020204030204" pitchFamily="49" charset="0"/>
                        </a:rPr>
                        <a:t>file</a:t>
                      </a:r>
                      <a:r>
                        <a:rPr lang="en-US" altLang="zh-CN" sz="1600" dirty="0">
                          <a:latin typeface="Consolas" panose="020B0609020204030204" pitchFamily="49" charset="0"/>
                        </a:rPr>
                        <a:t>, </a:t>
                      </a:r>
                      <a:r>
                        <a:rPr lang="en-US" altLang="zh-CN" sz="1600" dirty="0" err="1">
                          <a:latin typeface="Consolas" panose="020B0609020204030204" pitchFamily="49" charset="0"/>
                        </a:rPr>
                        <a:t>boolean</a:t>
                      </a:r>
                      <a:r>
                        <a:rPr lang="en-US" altLang="zh-CN" sz="1600" dirty="0">
                          <a:latin typeface="Consolas" panose="020B0609020204030204" pitchFamily="49" charset="0"/>
                        </a:rPr>
                        <a:t> append)</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dirty="0">
                          <a:latin typeface="Consolas" panose="020B0609020204030204" pitchFamily="49" charset="0"/>
                        </a:rPr>
                        <a:t>第二个参数是追加写入的开关</a:t>
                      </a:r>
                      <a:endParaRPr lang="en-US" altLang="zh-CN" sz="1600" b="0" dirty="0">
                        <a:solidFill>
                          <a:schemeClr val="tx1">
                            <a:lumMod val="95000"/>
                            <a:lumOff val="5000"/>
                          </a:schemeClr>
                        </a:solidFill>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720396799"/>
                  </a:ext>
                </a:extLst>
              </a:tr>
            </a:tbl>
          </a:graphicData>
        </a:graphic>
      </p:graphicFrame>
      <p:graphicFrame>
        <p:nvGraphicFramePr>
          <p:cNvPr id="6" name="表格 5">
            <a:extLst>
              <a:ext uri="{FF2B5EF4-FFF2-40B4-BE49-F238E27FC236}">
                <a16:creationId xmlns:a16="http://schemas.microsoft.com/office/drawing/2014/main" id="{00C0C576-D6D7-75BF-8F78-BE659C876E08}"/>
              </a:ext>
            </a:extLst>
          </p:cNvPr>
          <p:cNvGraphicFramePr>
            <a:graphicFrameLocks noGrp="1"/>
          </p:cNvGraphicFramePr>
          <p:nvPr>
            <p:extLst>
              <p:ext uri="{D42A27DB-BD31-4B8C-83A1-F6EECF244321}">
                <p14:modId xmlns:p14="http://schemas.microsoft.com/office/powerpoint/2010/main" val="1299213936"/>
              </p:ext>
            </p:extLst>
          </p:nvPr>
        </p:nvGraphicFramePr>
        <p:xfrm>
          <a:off x="877752" y="4440875"/>
          <a:ext cx="10769784" cy="2009774"/>
        </p:xfrm>
        <a:graphic>
          <a:graphicData uri="http://schemas.openxmlformats.org/drawingml/2006/table">
            <a:tbl>
              <a:tblPr/>
              <a:tblGrid>
                <a:gridCol w="5648328">
                  <a:extLst>
                    <a:ext uri="{9D8B030D-6E8A-4147-A177-3AD203B41FA5}">
                      <a16:colId xmlns:a16="http://schemas.microsoft.com/office/drawing/2014/main" val="3903616913"/>
                    </a:ext>
                  </a:extLst>
                </a:gridCol>
                <a:gridCol w="5121456">
                  <a:extLst>
                    <a:ext uri="{9D8B030D-6E8A-4147-A177-3AD203B41FA5}">
                      <a16:colId xmlns:a16="http://schemas.microsoft.com/office/drawing/2014/main" val="3501032722"/>
                    </a:ext>
                  </a:extLst>
                </a:gridCol>
              </a:tblGrid>
              <a:tr h="270419">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成员方法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373553032"/>
                  </a:ext>
                </a:extLst>
              </a:tr>
              <a:tr h="524636">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algn="l"/>
                      <a:r>
                        <a:rPr lang="en-US" altLang="zh-CN" sz="1600" kern="1200" dirty="0">
                          <a:solidFill>
                            <a:schemeClr val="tx1"/>
                          </a:solidFill>
                          <a:effectLst/>
                          <a:latin typeface="Consolas" panose="020B0609020204030204" pitchFamily="49" charset="0"/>
                          <a:ea typeface="黑体" panose="02010609060101010101" pitchFamily="49" charset="-122"/>
                          <a:cs typeface="+mn-cs"/>
                        </a:rPr>
                        <a:t>void write(int b) </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gn="l" eaLnBrk="0" hangingPunct="0">
                        <a:lnSpc>
                          <a:spcPct val="150000"/>
                        </a:lnSpc>
                        <a:buFont typeface="Wingdings" pitchFamily="2" charset="2"/>
                        <a:buNone/>
                        <a:defRPr/>
                      </a:pPr>
                      <a:r>
                        <a:rPr lang="zh-CN" altLang="en-US" sz="1600" dirty="0">
                          <a:latin typeface="Consolas" panose="020B0609020204030204" pitchFamily="49" charset="0"/>
                          <a:ea typeface="Alibaba PuHuiTi R"/>
                        </a:rPr>
                        <a:t>写出单个字节</a:t>
                      </a:r>
                      <a:endParaRPr lang="en-US" altLang="zh-CN" sz="1600" dirty="0">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02623438"/>
                  </a:ext>
                </a:extLst>
              </a:tr>
              <a:tr h="555318">
                <a:tc>
                  <a:txBody>
                    <a:bodyPr/>
                    <a:lstStyle/>
                    <a:p>
                      <a:pPr algn="l"/>
                      <a:r>
                        <a:rPr lang="en-US" altLang="zh-CN" sz="1600" dirty="0">
                          <a:latin typeface="Consolas" panose="020B0609020204030204" pitchFamily="49" charset="0"/>
                        </a:rPr>
                        <a:t>void write(byte[] b) </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0" dirty="0">
                          <a:solidFill>
                            <a:schemeClr val="tx1">
                              <a:lumMod val="95000"/>
                              <a:lumOff val="5000"/>
                            </a:schemeClr>
                          </a:solidFill>
                          <a:latin typeface="Consolas" panose="020B0609020204030204" pitchFamily="49" charset="0"/>
                          <a:ea typeface="Alibaba PuHuiTi R"/>
                        </a:rPr>
                        <a:t>写出一个字节数组</a:t>
                      </a:r>
                      <a:endParaRPr lang="en-US" altLang="zh-CN" sz="1600" b="0" dirty="0">
                        <a:solidFill>
                          <a:schemeClr val="tx1">
                            <a:lumMod val="95000"/>
                            <a:lumOff val="5000"/>
                          </a:schemeClr>
                        </a:solidFill>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400720702"/>
                  </a:ext>
                </a:extLst>
              </a:tr>
              <a:tr h="555318">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Consolas" panose="020B0609020204030204" pitchFamily="49" charset="0"/>
                          <a:ea typeface="微软雅黑" pitchFamily="34" charset="-122"/>
                        </a:rPr>
                        <a:t>void write(byte[] b, int off, int </a:t>
                      </a:r>
                      <a:r>
                        <a:rPr lang="en-US" altLang="zh-CN" sz="1600" dirty="0" err="1">
                          <a:latin typeface="Consolas" panose="020B0609020204030204" pitchFamily="49" charset="0"/>
                          <a:ea typeface="微软雅黑" pitchFamily="34" charset="-122"/>
                        </a:rPr>
                        <a:t>len</a:t>
                      </a:r>
                      <a:r>
                        <a:rPr lang="en-US" altLang="zh-CN" sz="1600" dirty="0">
                          <a:latin typeface="Consolas" panose="020B0609020204030204" pitchFamily="49" charset="0"/>
                          <a:ea typeface="微软雅黑" pitchFamily="34" charset="-122"/>
                        </a:rPr>
                        <a:t>) </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0" dirty="0">
                          <a:solidFill>
                            <a:schemeClr val="tx1">
                              <a:lumMod val="95000"/>
                              <a:lumOff val="5000"/>
                            </a:schemeClr>
                          </a:solidFill>
                          <a:latin typeface="Consolas" panose="020B0609020204030204" pitchFamily="49" charset="0"/>
                          <a:ea typeface="Alibaba PuHuiTi R"/>
                        </a:rPr>
                        <a:t>写出字节数组的一部分</a:t>
                      </a:r>
                      <a:endParaRPr lang="en-US" altLang="zh-CN" sz="1600" b="0" dirty="0">
                        <a:solidFill>
                          <a:schemeClr val="tx1">
                            <a:lumMod val="95000"/>
                            <a:lumOff val="5000"/>
                          </a:schemeClr>
                        </a:solidFill>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087593561"/>
                  </a:ext>
                </a:extLst>
              </a:tr>
            </a:tbl>
          </a:graphicData>
        </a:graphic>
      </p:graphicFrame>
    </p:spTree>
    <p:extLst>
      <p:ext uri="{BB962C8B-B14F-4D97-AF65-F5344CB8AC3E}">
        <p14:creationId xmlns:p14="http://schemas.microsoft.com/office/powerpoint/2010/main" val="284683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9" fill="hold" grpId="0" nodeType="withEffect">
                                  <p:stCondLst>
                                    <p:cond delay="0"/>
                                  </p:stCondLst>
                                  <p:childTnLst>
                                    <p:anim calcmode="lin" valueType="num">
                                      <p:cBhvr additive="base">
                                        <p:cTn id="6" dur="750"/>
                                        <p:tgtEl>
                                          <p:spTgt spid="3"/>
                                        </p:tgtEl>
                                        <p:attrNameLst>
                                          <p:attrName>ppt_x</p:attrName>
                                        </p:attrNameLst>
                                      </p:cBhvr>
                                      <p:tavLst>
                                        <p:tav tm="0">
                                          <p:val>
                                            <p:strVal val="ppt_x"/>
                                          </p:val>
                                        </p:tav>
                                        <p:tav tm="100000">
                                          <p:val>
                                            <p:strVal val="0-ppt_w/2"/>
                                          </p:val>
                                        </p:tav>
                                      </p:tavLst>
                                    </p:anim>
                                    <p:anim calcmode="lin" valueType="num">
                                      <p:cBhvr additive="base">
                                        <p:cTn id="7" dur="750"/>
                                        <p:tgtEl>
                                          <p:spTgt spid="3"/>
                                        </p:tgtEl>
                                        <p:attrNameLst>
                                          <p:attrName>ppt_y</p:attrName>
                                        </p:attrNameLst>
                                      </p:cBhvr>
                                      <p:tavLst>
                                        <p:tav tm="0">
                                          <p:val>
                                            <p:strVal val="ppt_y"/>
                                          </p:val>
                                        </p:tav>
                                        <p:tav tm="100000">
                                          <p:val>
                                            <p:strVal val="0-ppt_h/2"/>
                                          </p:val>
                                        </p:tav>
                                      </p:tavLst>
                                    </p:anim>
                                    <p:set>
                                      <p:cBhvr>
                                        <p:cTn id="8" dur="1" fill="hold">
                                          <p:stCondLst>
                                            <p:cond delay="749"/>
                                          </p:stCondLst>
                                        </p:cTn>
                                        <p:tgtEl>
                                          <p:spTgt spid="3"/>
                                        </p:tgtEl>
                                        <p:attrNameLst>
                                          <p:attrName>style.visibility</p:attrName>
                                        </p:attrNameLst>
                                      </p:cBhvr>
                                      <p:to>
                                        <p:strVal val="hidden"/>
                                      </p:to>
                                    </p:set>
                                  </p:childTnLst>
                                </p:cTn>
                              </p:par>
                              <p:par>
                                <p:cTn id="9" presetID="2" presetClass="exit" presetSubtype="9" fill="hold" grpId="0" nodeType="withEffect">
                                  <p:stCondLst>
                                    <p:cond delay="0"/>
                                  </p:stCondLst>
                                  <p:childTnLst>
                                    <p:anim calcmode="lin" valueType="num">
                                      <p:cBhvr additive="base">
                                        <p:cTn id="10" dur="750"/>
                                        <p:tgtEl>
                                          <p:spTgt spid="4"/>
                                        </p:tgtEl>
                                        <p:attrNameLst>
                                          <p:attrName>ppt_x</p:attrName>
                                        </p:attrNameLst>
                                      </p:cBhvr>
                                      <p:tavLst>
                                        <p:tav tm="0">
                                          <p:val>
                                            <p:strVal val="ppt_x"/>
                                          </p:val>
                                        </p:tav>
                                        <p:tav tm="100000">
                                          <p:val>
                                            <p:strVal val="0-ppt_w/2"/>
                                          </p:val>
                                        </p:tav>
                                      </p:tavLst>
                                    </p:anim>
                                    <p:anim calcmode="lin" valueType="num">
                                      <p:cBhvr additive="base">
                                        <p:cTn id="11" dur="750"/>
                                        <p:tgtEl>
                                          <p:spTgt spid="4"/>
                                        </p:tgtEl>
                                        <p:attrNameLst>
                                          <p:attrName>ppt_y</p:attrName>
                                        </p:attrNameLst>
                                      </p:cBhvr>
                                      <p:tavLst>
                                        <p:tav tm="0">
                                          <p:val>
                                            <p:strVal val="ppt_y"/>
                                          </p:val>
                                        </p:tav>
                                        <p:tav tm="100000">
                                          <p:val>
                                            <p:strVal val="0-ppt_h/2"/>
                                          </p:val>
                                        </p:tav>
                                      </p:tavLst>
                                    </p:anim>
                                    <p:set>
                                      <p:cBhvr>
                                        <p:cTn id="12" dur="1" fill="hold">
                                          <p:stCondLst>
                                            <p:cond delay="749"/>
                                          </p:stCondLst>
                                        </p:cTn>
                                        <p:tgtEl>
                                          <p:spTgt spid="4"/>
                                        </p:tgtEl>
                                        <p:attrNameLst>
                                          <p:attrName>style.visibility</p:attrName>
                                        </p:attrNameLst>
                                      </p:cBhvr>
                                      <p:to>
                                        <p:strVal val="hidden"/>
                                      </p:to>
                                    </p:set>
                                  </p:childTnLst>
                                </p:cTn>
                              </p:par>
                              <p:par>
                                <p:cTn id="13" presetID="2" presetClass="exit" presetSubtype="9" fill="hold" grpId="0" nodeType="withEffect">
                                  <p:stCondLst>
                                    <p:cond delay="0"/>
                                  </p:stCondLst>
                                  <p:childTnLst>
                                    <p:anim calcmode="lin" valueType="num">
                                      <p:cBhvr additive="base">
                                        <p:cTn id="14" dur="750"/>
                                        <p:tgtEl>
                                          <p:spTgt spid="5"/>
                                        </p:tgtEl>
                                        <p:attrNameLst>
                                          <p:attrName>ppt_x</p:attrName>
                                        </p:attrNameLst>
                                      </p:cBhvr>
                                      <p:tavLst>
                                        <p:tav tm="0">
                                          <p:val>
                                            <p:strVal val="ppt_x"/>
                                          </p:val>
                                        </p:tav>
                                        <p:tav tm="100000">
                                          <p:val>
                                            <p:strVal val="0-ppt_w/2"/>
                                          </p:val>
                                        </p:tav>
                                      </p:tavLst>
                                    </p:anim>
                                    <p:anim calcmode="lin" valueType="num">
                                      <p:cBhvr additive="base">
                                        <p:cTn id="15" dur="750"/>
                                        <p:tgtEl>
                                          <p:spTgt spid="5"/>
                                        </p:tgtEl>
                                        <p:attrNameLst>
                                          <p:attrName>ppt_y</p:attrName>
                                        </p:attrNameLst>
                                      </p:cBhvr>
                                      <p:tavLst>
                                        <p:tav tm="0">
                                          <p:val>
                                            <p:strVal val="ppt_y"/>
                                          </p:val>
                                        </p:tav>
                                        <p:tav tm="100000">
                                          <p:val>
                                            <p:strVal val="0-ppt_h/2"/>
                                          </p:val>
                                        </p:tav>
                                      </p:tavLst>
                                    </p:anim>
                                    <p:set>
                                      <p:cBhvr>
                                        <p:cTn id="16" dur="1" fill="hold">
                                          <p:stCondLst>
                                            <p:cond delay="749"/>
                                          </p:stCondLst>
                                        </p:cTn>
                                        <p:tgtEl>
                                          <p:spTgt spid="5"/>
                                        </p:tgtEl>
                                        <p:attrNameLst>
                                          <p:attrName>style.visibility</p:attrName>
                                        </p:attrNameLst>
                                      </p:cBhvr>
                                      <p:to>
                                        <p:strVal val="hidden"/>
                                      </p:to>
                                    </p:set>
                                  </p:childTnLst>
                                </p:cTn>
                              </p:par>
                              <p:par>
                                <p:cTn id="17" presetID="2" presetClass="exit" presetSubtype="9" fill="hold" grpId="0" nodeType="withEffect">
                                  <p:stCondLst>
                                    <p:cond delay="0"/>
                                  </p:stCondLst>
                                  <p:childTnLst>
                                    <p:anim calcmode="lin" valueType="num">
                                      <p:cBhvr additive="base">
                                        <p:cTn id="18" dur="750"/>
                                        <p:tgtEl>
                                          <p:spTgt spid="7"/>
                                        </p:tgtEl>
                                        <p:attrNameLst>
                                          <p:attrName>ppt_x</p:attrName>
                                        </p:attrNameLst>
                                      </p:cBhvr>
                                      <p:tavLst>
                                        <p:tav tm="0">
                                          <p:val>
                                            <p:strVal val="ppt_x"/>
                                          </p:val>
                                        </p:tav>
                                        <p:tav tm="100000">
                                          <p:val>
                                            <p:strVal val="0-ppt_w/2"/>
                                          </p:val>
                                        </p:tav>
                                      </p:tavLst>
                                    </p:anim>
                                    <p:anim calcmode="lin" valueType="num">
                                      <p:cBhvr additive="base">
                                        <p:cTn id="19" dur="750"/>
                                        <p:tgtEl>
                                          <p:spTgt spid="7"/>
                                        </p:tgtEl>
                                        <p:attrNameLst>
                                          <p:attrName>ppt_y</p:attrName>
                                        </p:attrNameLst>
                                      </p:cBhvr>
                                      <p:tavLst>
                                        <p:tav tm="0">
                                          <p:val>
                                            <p:strVal val="ppt_y"/>
                                          </p:val>
                                        </p:tav>
                                        <p:tav tm="100000">
                                          <p:val>
                                            <p:strVal val="0-ppt_h/2"/>
                                          </p:val>
                                        </p:tav>
                                      </p:tavLst>
                                    </p:anim>
                                    <p:set>
                                      <p:cBhvr>
                                        <p:cTn id="20" dur="1" fill="hold">
                                          <p:stCondLst>
                                            <p:cond delay="749"/>
                                          </p:stCondLst>
                                        </p:cTn>
                                        <p:tgtEl>
                                          <p:spTgt spid="7"/>
                                        </p:tgtEl>
                                        <p:attrNameLst>
                                          <p:attrName>style.visibility</p:attrName>
                                        </p:attrNameLst>
                                      </p:cBhvr>
                                      <p:to>
                                        <p:strVal val="hidden"/>
                                      </p:to>
                                    </p:set>
                                  </p:childTnLst>
                                </p:cTn>
                              </p:par>
                              <p:par>
                                <p:cTn id="21" presetID="64" presetClass="path" presetSubtype="0" fill="hold" nodeType="withEffect">
                                  <p:stCondLst>
                                    <p:cond delay="0"/>
                                  </p:stCondLst>
                                  <p:childTnLst>
                                    <p:animMotion origin="layout" path="M 0 0 L 0 -0.25 E" pathEditMode="relative" ptsTypes="">
                                      <p:cBhvr>
                                        <p:cTn id="22" dur="500" fill="hold"/>
                                        <p:tgtEl>
                                          <p:spTgt spid="8"/>
                                        </p:tgtEl>
                                        <p:attrNameLst>
                                          <p:attrName>ppt_x</p:attrName>
                                          <p:attrName>ppt_y</p:attrName>
                                        </p:attrNameLst>
                                      </p:cBhvr>
                                    </p:animMotion>
                                  </p:childTnLst>
                                </p:cTn>
                              </p:par>
                              <p:par>
                                <p:cTn id="23" presetID="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关流</a:t>
            </a:r>
          </a:p>
        </p:txBody>
      </p:sp>
      <p:pic>
        <p:nvPicPr>
          <p:cNvPr id="10" name="图片 9">
            <a:extLst>
              <a:ext uri="{FF2B5EF4-FFF2-40B4-BE49-F238E27FC236}">
                <a16:creationId xmlns:a16="http://schemas.microsoft.com/office/drawing/2014/main" id="{3CB879B1-6475-296F-9465-5E082AEF801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613" b="96201" l="7199" r="90141">
                        <a14:foregroundMark x1="9077" y1="36364" x2="9077" y2="36364"/>
                        <a14:foregroundMark x1="24413" y1="31615" x2="32394" y2="28630"/>
                        <a14:foregroundMark x1="44757" y1="25916" x2="32707" y2="28630"/>
                        <a14:foregroundMark x1="46792" y1="23474" x2="55243" y2="23474"/>
                        <a14:foregroundMark x1="33020" y1="11262" x2="33646" y2="19539"/>
                        <a14:foregroundMark x1="38498" y1="10312" x2="42879" y2="10719"/>
                        <a14:foregroundMark x1="34585" y1="6377" x2="32394" y2="10719"/>
                        <a14:foregroundMark x1="37559" y1="6106" x2="39280" y2="5699"/>
                        <a14:foregroundMark x1="42097" y1="12076" x2="38028" y2="10991"/>
                        <a14:foregroundMark x1="23787" y1="5834" x2="29108" y2="8005"/>
                        <a14:foregroundMark x1="25509" y1="11940" x2="26291" y2="11533"/>
                        <a14:foregroundMark x1="22692" y1="6377" x2="21127" y2="6377"/>
                        <a14:foregroundMark x1="8451" y1="30936" x2="11111" y2="34871"/>
                        <a14:foregroundMark x1="14241" y1="30122" x2="28326" y2="30258"/>
                        <a14:foregroundMark x1="31299" y1="19267" x2="29421" y2="23338"/>
                        <a14:foregroundMark x1="34272" y1="20353" x2="36150" y2="25780"/>
                        <a14:foregroundMark x1="44444" y1="88738" x2="43349" y2="96336"/>
                        <a14:foregroundMark x1="78873" y1="76934" x2="82003" y2="79240"/>
                        <a14:foregroundMark x1="85290" y1="86839" x2="90297" y2="86160"/>
                        <a14:foregroundMark x1="7355" y1="32022" x2="9077" y2="27544"/>
                        <a14:foregroundMark x1="7199" y1="36092" x2="17214" y2="43419"/>
                        <a14:foregroundMark x1="12520" y1="27544" x2="17684" y2="27001"/>
                        <a14:foregroundMark x1="10485" y1="27273" x2="15023" y2="25780"/>
                        <a14:foregroundMark x1="27074" y1="24423" x2="34116" y2="36364"/>
                        <a14:foregroundMark x1="30203" y1="37178" x2="26291" y2="35414"/>
                        <a14:foregroundMark x1="38967" y1="6242" x2="38967" y2="4613"/>
                        <a14:foregroundMark x1="27543" y1="14383" x2="27543" y2="14383"/>
                        <a14:foregroundMark x1="68232" y1="41791" x2="71674" y2="45590"/>
                        <a14:foregroundMark x1="73865" y1="45726" x2="71831" y2="42877"/>
                        <a14:foregroundMark x1="75430" y1="45183" x2="76526" y2="47354"/>
                        <a14:foregroundMark x1="71674" y1="43826" x2="76369" y2="47354"/>
                        <a14:foregroundMark x1="73083" y1="44369" x2="78873" y2="46269"/>
                      </a14:backgroundRemoval>
                    </a14:imgEffect>
                  </a14:imgLayer>
                </a14:imgProps>
              </a:ext>
            </a:extLst>
          </a:blip>
          <a:stretch>
            <a:fillRect/>
          </a:stretch>
        </p:blipFill>
        <p:spPr>
          <a:xfrm>
            <a:off x="877752" y="2011269"/>
            <a:ext cx="2731295" cy="3150179"/>
          </a:xfrm>
          <a:prstGeom prst="rect">
            <a:avLst/>
          </a:prstGeom>
        </p:spPr>
      </p:pic>
      <p:sp>
        <p:nvSpPr>
          <p:cNvPr id="11" name="文本框 10">
            <a:extLst>
              <a:ext uri="{FF2B5EF4-FFF2-40B4-BE49-F238E27FC236}">
                <a16:creationId xmlns:a16="http://schemas.microsoft.com/office/drawing/2014/main" id="{CF8925E6-C0DF-5ABF-93BD-A2B3DD9F46F2}"/>
              </a:ext>
            </a:extLst>
          </p:cNvPr>
          <p:cNvSpPr txBox="1"/>
          <p:nvPr/>
        </p:nvSpPr>
        <p:spPr>
          <a:xfrm>
            <a:off x="4048539" y="1899959"/>
            <a:ext cx="6841938" cy="1384995"/>
          </a:xfrm>
          <a:prstGeom prst="rect">
            <a:avLst/>
          </a:prstGeom>
          <a:noFill/>
          <a:ln>
            <a:noFill/>
          </a:ln>
        </p:spPr>
        <p:txBody>
          <a:bodyPr wrap="none" rtlCol="0">
            <a:spAutoFit/>
          </a:bodyPr>
          <a:lstStyle/>
          <a:p>
            <a:pPr algn="l"/>
            <a:r>
              <a:rPr kumimoji="0" lang="zh-CN" altLang="en-US" sz="2800" b="0" i="0" u="none" strike="noStrike" cap="none" normalizeH="0" baseline="0" dirty="0">
                <a:ln>
                  <a:noFill/>
                </a:ln>
                <a:solidFill>
                  <a:schemeClr val="tx1">
                    <a:lumMod val="95000"/>
                    <a:lumOff val="5000"/>
                  </a:schemeClr>
                </a:solidFill>
                <a:effectLst/>
                <a:latin typeface="杨任东竹石体-Bold" panose="02000000000000000000" pitchFamily="2" charset="-122"/>
                <a:ea typeface="杨任东竹石体-Bold" panose="02000000000000000000" pitchFamily="2" charset="-122"/>
              </a:rPr>
              <a:t>流对象使用完毕后</a:t>
            </a:r>
            <a:r>
              <a:rPr kumimoji="0" lang="en-US" altLang="zh-CN" sz="2800" b="0" i="0" u="none" strike="noStrike" cap="none" normalizeH="0" baseline="0" dirty="0">
                <a:ln>
                  <a:noFill/>
                </a:ln>
                <a:solidFill>
                  <a:schemeClr val="tx1">
                    <a:lumMod val="95000"/>
                    <a:lumOff val="5000"/>
                  </a:schemeClr>
                </a:solidFill>
                <a:effectLst/>
                <a:latin typeface="杨任东竹石体-Bold" panose="02000000000000000000" pitchFamily="2" charset="-122"/>
                <a:ea typeface="杨任东竹石体-Bold" panose="02000000000000000000" pitchFamily="2" charset="-122"/>
              </a:rPr>
              <a:t>, </a:t>
            </a:r>
            <a:r>
              <a:rPr kumimoji="0" lang="zh-CN" altLang="en-US" sz="2800" b="0" i="0" u="none" strike="noStrike" cap="none" normalizeH="0" baseline="0" dirty="0">
                <a:ln>
                  <a:noFill/>
                </a:ln>
                <a:solidFill>
                  <a:schemeClr val="tx1">
                    <a:lumMod val="95000"/>
                    <a:lumOff val="5000"/>
                  </a:schemeClr>
                </a:solidFill>
                <a:effectLst/>
                <a:latin typeface="杨任东竹石体-Bold" panose="02000000000000000000" pitchFamily="2" charset="-122"/>
                <a:ea typeface="杨任东竹石体-Bold" panose="02000000000000000000" pitchFamily="2" charset="-122"/>
              </a:rPr>
              <a:t>记得调用 </a:t>
            </a:r>
            <a:r>
              <a:rPr kumimoji="0" lang="en-US" altLang="zh-CN" sz="2800" b="0" i="0" u="none" strike="noStrike" cap="none" normalizeH="0" baseline="0" dirty="0">
                <a:ln>
                  <a:noFill/>
                </a:ln>
                <a:solidFill>
                  <a:schemeClr val="tx1">
                    <a:lumMod val="95000"/>
                    <a:lumOff val="5000"/>
                  </a:schemeClr>
                </a:solidFill>
                <a:effectLst/>
                <a:latin typeface="杨任东竹石体-Bold" panose="02000000000000000000" pitchFamily="2" charset="-122"/>
                <a:ea typeface="杨任东竹石体-Bold" panose="02000000000000000000" pitchFamily="2" charset="-122"/>
              </a:rPr>
              <a:t>close</a:t>
            </a:r>
            <a:r>
              <a:rPr kumimoji="0" lang="en-US" altLang="zh-CN" sz="2800" b="0" i="0" u="none" strike="noStrike" cap="none" normalizeH="0" dirty="0">
                <a:ln>
                  <a:noFill/>
                </a:ln>
                <a:solidFill>
                  <a:schemeClr val="tx1">
                    <a:lumMod val="95000"/>
                    <a:lumOff val="5000"/>
                  </a:schemeClr>
                </a:solidFill>
                <a:effectLst/>
                <a:latin typeface="杨任东竹石体-Bold" panose="02000000000000000000" pitchFamily="2" charset="-122"/>
                <a:ea typeface="杨任东竹石体-Bold" panose="02000000000000000000" pitchFamily="2" charset="-122"/>
              </a:rPr>
              <a:t> </a:t>
            </a:r>
            <a:r>
              <a:rPr lang="zh-CN" altLang="en-US" sz="2800" dirty="0">
                <a:solidFill>
                  <a:schemeClr val="tx1">
                    <a:lumMod val="95000"/>
                    <a:lumOff val="5000"/>
                  </a:schemeClr>
                </a:solidFill>
                <a:latin typeface="杨任东竹石体-Bold" panose="02000000000000000000" pitchFamily="2" charset="-122"/>
                <a:ea typeface="杨任东竹石体-Bold" panose="02000000000000000000" pitchFamily="2" charset="-122"/>
              </a:rPr>
              <a:t>方法关闭</a:t>
            </a:r>
            <a:endParaRPr lang="en-US" altLang="zh-CN" sz="2800" dirty="0">
              <a:solidFill>
                <a:schemeClr val="tx1">
                  <a:lumMod val="95000"/>
                  <a:lumOff val="5000"/>
                </a:schemeClr>
              </a:solidFill>
              <a:latin typeface="杨任东竹石体-Bold" panose="02000000000000000000" pitchFamily="2" charset="-122"/>
              <a:ea typeface="杨任东竹石体-Bold" panose="02000000000000000000" pitchFamily="2" charset="-122"/>
            </a:endParaRPr>
          </a:p>
          <a:p>
            <a:pPr algn="l"/>
            <a:endParaRPr kumimoji="0" lang="en-US" altLang="zh-CN" sz="2800" b="0" i="0" u="none" strike="noStrike" cap="none" normalizeH="0" baseline="0" dirty="0">
              <a:ln>
                <a:noFill/>
              </a:ln>
              <a:solidFill>
                <a:schemeClr val="tx1">
                  <a:lumMod val="95000"/>
                  <a:lumOff val="5000"/>
                </a:schemeClr>
              </a:solidFill>
              <a:effectLst/>
              <a:latin typeface="杨任东竹石体-Bold" panose="02000000000000000000" pitchFamily="2" charset="-122"/>
              <a:ea typeface="杨任东竹石体-Bold" panose="02000000000000000000" pitchFamily="2" charset="-122"/>
            </a:endParaRPr>
          </a:p>
          <a:p>
            <a:pPr algn="l"/>
            <a:r>
              <a:rPr lang="zh-CN" altLang="en-US" sz="2800" dirty="0">
                <a:solidFill>
                  <a:schemeClr val="tx1">
                    <a:lumMod val="95000"/>
                    <a:lumOff val="5000"/>
                  </a:schemeClr>
                </a:solidFill>
                <a:latin typeface="杨任东竹石体-Bold" panose="02000000000000000000" pitchFamily="2" charset="-122"/>
                <a:ea typeface="杨任东竹石体-Bold" panose="02000000000000000000" pitchFamily="2" charset="-122"/>
              </a:rPr>
              <a:t>不然会占用资源</a:t>
            </a:r>
            <a:endParaRPr kumimoji="0" lang="en-US" altLang="zh-CN" sz="2800" b="0" i="0" u="none" strike="noStrike" cap="none" normalizeH="0" baseline="0" dirty="0">
              <a:ln>
                <a:noFill/>
              </a:ln>
              <a:solidFill>
                <a:schemeClr val="tx1">
                  <a:lumMod val="95000"/>
                  <a:lumOff val="5000"/>
                </a:schemeClr>
              </a:solidFill>
              <a:effectLst/>
              <a:latin typeface="杨任东竹石体-Bold" panose="02000000000000000000" pitchFamily="2" charset="-122"/>
              <a:ea typeface="杨任东竹石体-Bold" panose="02000000000000000000" pitchFamily="2" charset="-122"/>
            </a:endParaRPr>
          </a:p>
        </p:txBody>
      </p:sp>
      <p:sp>
        <p:nvSpPr>
          <p:cNvPr id="12" name="矩形: 圆角 11">
            <a:extLst>
              <a:ext uri="{FF2B5EF4-FFF2-40B4-BE49-F238E27FC236}">
                <a16:creationId xmlns:a16="http://schemas.microsoft.com/office/drawing/2014/main" id="{91AB297E-7F23-C918-06C2-269AF8F54AA1}"/>
              </a:ext>
            </a:extLst>
          </p:cNvPr>
          <p:cNvSpPr/>
          <p:nvPr/>
        </p:nvSpPr>
        <p:spPr>
          <a:xfrm>
            <a:off x="-2618072" y="1032060"/>
            <a:ext cx="2252312" cy="945432"/>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US" altLang="zh-CN" dirty="0"/>
              <a:t>JDK7</a:t>
            </a:r>
            <a:r>
              <a:rPr lang="zh-CN" altLang="en-US" dirty="0"/>
              <a:t>版本之前</a:t>
            </a:r>
          </a:p>
        </p:txBody>
      </p:sp>
      <p:sp>
        <p:nvSpPr>
          <p:cNvPr id="13" name="矩形: 圆角 12">
            <a:extLst>
              <a:ext uri="{FF2B5EF4-FFF2-40B4-BE49-F238E27FC236}">
                <a16:creationId xmlns:a16="http://schemas.microsoft.com/office/drawing/2014/main" id="{C4AC7196-A6E0-4E73-2B5C-6B0D6EB8BCB2}"/>
              </a:ext>
            </a:extLst>
          </p:cNvPr>
          <p:cNvSpPr/>
          <p:nvPr/>
        </p:nvSpPr>
        <p:spPr>
          <a:xfrm>
            <a:off x="13196236" y="5161448"/>
            <a:ext cx="2252312" cy="945432"/>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dirty="0"/>
              <a:t>JDK7</a:t>
            </a:r>
            <a:r>
              <a:rPr lang="zh-CN" altLang="en-US" dirty="0"/>
              <a:t>版本之后</a:t>
            </a:r>
          </a:p>
        </p:txBody>
      </p:sp>
    </p:spTree>
    <p:extLst>
      <p:ext uri="{BB962C8B-B14F-4D97-AF65-F5344CB8AC3E}">
        <p14:creationId xmlns:p14="http://schemas.microsoft.com/office/powerpoint/2010/main" val="41271486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标准的关流代码</a:t>
            </a:r>
          </a:p>
        </p:txBody>
      </p:sp>
      <p:sp>
        <p:nvSpPr>
          <p:cNvPr id="5" name="矩形: 圆角 4">
            <a:extLst>
              <a:ext uri="{FF2B5EF4-FFF2-40B4-BE49-F238E27FC236}">
                <a16:creationId xmlns:a16="http://schemas.microsoft.com/office/drawing/2014/main" id="{56B0AE64-CB8E-9EE6-0CE0-1E4CF32BDCE6}"/>
              </a:ext>
            </a:extLst>
          </p:cNvPr>
          <p:cNvSpPr/>
          <p:nvPr/>
        </p:nvSpPr>
        <p:spPr>
          <a:xfrm>
            <a:off x="2310063" y="2956284"/>
            <a:ext cx="2252312" cy="945432"/>
          </a:xfrm>
          <a:prstGeom prst="roundRect">
            <a:avLst/>
          </a:prstGeom>
          <a:solidFill>
            <a:schemeClr val="bg1">
              <a:lumMod val="50000"/>
            </a:schemeClr>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altLang="zh-CN" dirty="0"/>
              <a:t>JDK7</a:t>
            </a:r>
            <a:r>
              <a:rPr lang="zh-CN" altLang="en-US" dirty="0"/>
              <a:t>版本之前</a:t>
            </a:r>
          </a:p>
        </p:txBody>
      </p:sp>
      <p:sp>
        <p:nvSpPr>
          <p:cNvPr id="6" name="矩形: 圆角 5">
            <a:extLst>
              <a:ext uri="{FF2B5EF4-FFF2-40B4-BE49-F238E27FC236}">
                <a16:creationId xmlns:a16="http://schemas.microsoft.com/office/drawing/2014/main" id="{FD3C4C89-5AB3-A84A-F8EA-C86BBB0803DA}"/>
              </a:ext>
            </a:extLst>
          </p:cNvPr>
          <p:cNvSpPr/>
          <p:nvPr/>
        </p:nvSpPr>
        <p:spPr>
          <a:xfrm>
            <a:off x="7257448" y="2956284"/>
            <a:ext cx="2252312" cy="945432"/>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dirty="0"/>
              <a:t>JDK7</a:t>
            </a:r>
            <a:r>
              <a:rPr lang="zh-CN" altLang="en-US" dirty="0"/>
              <a:t>版本之后</a:t>
            </a:r>
          </a:p>
        </p:txBody>
      </p:sp>
    </p:spTree>
    <p:extLst>
      <p:ext uri="{BB962C8B-B14F-4D97-AF65-F5344CB8AC3E}">
        <p14:creationId xmlns:p14="http://schemas.microsoft.com/office/powerpoint/2010/main" val="2863399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300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en-US" altLang="zh-CN"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IO </a:t>
            </a: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流介绍</a:t>
            </a:r>
          </a:p>
        </p:txBody>
      </p:sp>
      <p:sp>
        <p:nvSpPr>
          <p:cNvPr id="14" name="矩形 13">
            <a:extLst>
              <a:ext uri="{FF2B5EF4-FFF2-40B4-BE49-F238E27FC236}">
                <a16:creationId xmlns:a16="http://schemas.microsoft.com/office/drawing/2014/main" id="{308F35AE-2CB2-F0D7-F51E-6DC90EAA58CC}"/>
              </a:ext>
            </a:extLst>
          </p:cNvPr>
          <p:cNvSpPr/>
          <p:nvPr/>
        </p:nvSpPr>
        <p:spPr>
          <a:xfrm>
            <a:off x="2754915" y="2180991"/>
            <a:ext cx="2323645" cy="923330"/>
          </a:xfrm>
          <a:prstGeom prst="rect">
            <a:avLst/>
          </a:prstGeom>
          <a:noFill/>
        </p:spPr>
        <p:txBody>
          <a:bodyPr wrap="square" lIns="91440" tIns="45720" rIns="91440" bIns="45720">
            <a:spAutoFit/>
          </a:bodyPr>
          <a:lstStyle/>
          <a:p>
            <a:r>
              <a:rPr lang="en-US" altLang="zh-CN"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I : input </a:t>
            </a:r>
          </a:p>
        </p:txBody>
      </p:sp>
      <p:sp>
        <p:nvSpPr>
          <p:cNvPr id="16" name="矩形 15">
            <a:extLst>
              <a:ext uri="{FF2B5EF4-FFF2-40B4-BE49-F238E27FC236}">
                <a16:creationId xmlns:a16="http://schemas.microsoft.com/office/drawing/2014/main" id="{B5F7037C-2A3F-5EA8-F61A-7AD79AC1E8CD}"/>
              </a:ext>
            </a:extLst>
          </p:cNvPr>
          <p:cNvSpPr/>
          <p:nvPr/>
        </p:nvSpPr>
        <p:spPr>
          <a:xfrm>
            <a:off x="2754915" y="3301334"/>
            <a:ext cx="2735044" cy="923330"/>
          </a:xfrm>
          <a:prstGeom prst="rect">
            <a:avLst/>
          </a:prstGeom>
          <a:noFill/>
        </p:spPr>
        <p:txBody>
          <a:bodyPr wrap="none" lIns="91440" tIns="45720" rIns="91440" bIns="45720">
            <a:spAutoFit/>
          </a:bodyPr>
          <a:lstStyle/>
          <a:p>
            <a:pPr algn="ctr"/>
            <a:r>
              <a:rPr lang="en-US" altLang="zh-CN" sz="5400" b="1" cap="none" spc="0" dirty="0">
                <a:ln w="12700">
                  <a:solidFill>
                    <a:schemeClr val="accent5"/>
                  </a:solidFill>
                  <a:prstDash val="solid"/>
                </a:ln>
                <a:pattFill prst="ltDnDiag">
                  <a:fgClr>
                    <a:schemeClr val="accent5">
                      <a:lumMod val="60000"/>
                      <a:lumOff val="40000"/>
                    </a:schemeClr>
                  </a:fgClr>
                  <a:bgClr>
                    <a:schemeClr val="bg1"/>
                  </a:bgClr>
                </a:pattFill>
                <a:effectLst/>
                <a:latin typeface="杨任东竹石体-Bold" panose="02000000000000000000" pitchFamily="2" charset="-122"/>
                <a:ea typeface="杨任东竹石体-Bold" panose="02000000000000000000" pitchFamily="2" charset="-122"/>
              </a:rPr>
              <a:t>O : output </a:t>
            </a:r>
            <a:endParaRPr lang="zh-CN" alt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17" name="矩形 16">
            <a:extLst>
              <a:ext uri="{FF2B5EF4-FFF2-40B4-BE49-F238E27FC236}">
                <a16:creationId xmlns:a16="http://schemas.microsoft.com/office/drawing/2014/main" id="{9DA048C9-CF56-7A2F-8D4E-1A50BED4E59D}"/>
              </a:ext>
            </a:extLst>
          </p:cNvPr>
          <p:cNvSpPr/>
          <p:nvPr/>
        </p:nvSpPr>
        <p:spPr>
          <a:xfrm>
            <a:off x="5078560" y="2227374"/>
            <a:ext cx="1576073" cy="923330"/>
          </a:xfrm>
          <a:prstGeom prst="rect">
            <a:avLst/>
          </a:prstGeom>
          <a:noFill/>
        </p:spPr>
        <p:txBody>
          <a:bodyPr wrap="square" lIns="91440" tIns="45720" rIns="91440" bIns="45720">
            <a:spAutoFit/>
          </a:bodyPr>
          <a:lstStyle/>
          <a:p>
            <a:r>
              <a:rPr lang="zh-CN" altLang="en-US"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输入</a:t>
            </a:r>
            <a:endParaRPr lang="en-US" altLang="zh-CN"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endParaRPr>
          </a:p>
        </p:txBody>
      </p:sp>
      <p:sp>
        <p:nvSpPr>
          <p:cNvPr id="18" name="矩形 17">
            <a:extLst>
              <a:ext uri="{FF2B5EF4-FFF2-40B4-BE49-F238E27FC236}">
                <a16:creationId xmlns:a16="http://schemas.microsoft.com/office/drawing/2014/main" id="{333DE0F5-B13D-F070-70D3-9041F9979C15}"/>
              </a:ext>
            </a:extLst>
          </p:cNvPr>
          <p:cNvSpPr/>
          <p:nvPr/>
        </p:nvSpPr>
        <p:spPr>
          <a:xfrm>
            <a:off x="5452345" y="3347717"/>
            <a:ext cx="1576073" cy="923330"/>
          </a:xfrm>
          <a:prstGeom prst="rect">
            <a:avLst/>
          </a:prstGeom>
          <a:noFill/>
        </p:spPr>
        <p:txBody>
          <a:bodyPr wrap="none" lIns="91440" tIns="45720" rIns="91440" bIns="45720">
            <a:spAutoFit/>
          </a:bodyPr>
          <a:lstStyle/>
          <a:p>
            <a:pPr algn="ctr"/>
            <a:r>
              <a:rPr lang="zh-CN" altLang="en-US" sz="5400" b="1" dirty="0">
                <a:ln w="12700">
                  <a:solidFill>
                    <a:schemeClr val="accent5"/>
                  </a:solidFill>
                  <a:prstDash val="solid"/>
                </a:ln>
                <a:pattFill prst="ltDnDiag">
                  <a:fgClr>
                    <a:schemeClr val="accent5">
                      <a:lumMod val="60000"/>
                      <a:lumOff val="40000"/>
                    </a:schemeClr>
                  </a:fgClr>
                  <a:bgClr>
                    <a:schemeClr val="bg1"/>
                  </a:bgClr>
                </a:pattFill>
                <a:latin typeface="杨任东竹石体-Bold" panose="02000000000000000000" pitchFamily="2" charset="-122"/>
                <a:ea typeface="杨任东竹石体-Bold" panose="02000000000000000000" pitchFamily="2" charset="-122"/>
              </a:rPr>
              <a:t>输出</a:t>
            </a:r>
            <a:endParaRPr lang="zh-CN" alt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19" name="矩形 18">
            <a:extLst>
              <a:ext uri="{FF2B5EF4-FFF2-40B4-BE49-F238E27FC236}">
                <a16:creationId xmlns:a16="http://schemas.microsoft.com/office/drawing/2014/main" id="{BF3A93B4-404D-A5BB-52DD-258E6657D702}"/>
              </a:ext>
            </a:extLst>
          </p:cNvPr>
          <p:cNvSpPr/>
          <p:nvPr/>
        </p:nvSpPr>
        <p:spPr>
          <a:xfrm>
            <a:off x="6829635" y="2228383"/>
            <a:ext cx="2148643" cy="923330"/>
          </a:xfrm>
          <a:prstGeom prst="rect">
            <a:avLst/>
          </a:prstGeom>
          <a:noFill/>
        </p:spPr>
        <p:txBody>
          <a:bodyPr wrap="square" lIns="91440" tIns="45720" rIns="91440" bIns="45720">
            <a:spAutoFit/>
          </a:bodyPr>
          <a:lstStyle/>
          <a:p>
            <a:r>
              <a:rPr lang="en-US" altLang="zh-CN"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a:t>
            </a:r>
            <a:r>
              <a:rPr lang="zh-CN" altLang="en-US"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读取</a:t>
            </a:r>
            <a:r>
              <a:rPr lang="en-US" altLang="zh-CN"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a:t>
            </a:r>
          </a:p>
        </p:txBody>
      </p:sp>
      <p:sp>
        <p:nvSpPr>
          <p:cNvPr id="20" name="矩形 19">
            <a:extLst>
              <a:ext uri="{FF2B5EF4-FFF2-40B4-BE49-F238E27FC236}">
                <a16:creationId xmlns:a16="http://schemas.microsoft.com/office/drawing/2014/main" id="{96DFF0C8-712D-703A-C525-60E87C9EEC2A}"/>
              </a:ext>
            </a:extLst>
          </p:cNvPr>
          <p:cNvSpPr/>
          <p:nvPr/>
        </p:nvSpPr>
        <p:spPr>
          <a:xfrm>
            <a:off x="7139759" y="3347717"/>
            <a:ext cx="1912704" cy="923330"/>
          </a:xfrm>
          <a:prstGeom prst="rect">
            <a:avLst/>
          </a:prstGeom>
          <a:noFill/>
        </p:spPr>
        <p:txBody>
          <a:bodyPr wrap="none" lIns="91440" tIns="45720" rIns="91440" bIns="45720">
            <a:spAutoFit/>
          </a:bodyPr>
          <a:lstStyle/>
          <a:p>
            <a:pPr algn="ctr"/>
            <a:r>
              <a:rPr lang="en-US" altLang="zh-CN" sz="5400" b="1" dirty="0">
                <a:ln w="12700">
                  <a:solidFill>
                    <a:schemeClr val="accent5"/>
                  </a:solidFill>
                  <a:prstDash val="solid"/>
                </a:ln>
                <a:pattFill prst="ltDnDiag">
                  <a:fgClr>
                    <a:schemeClr val="accent5">
                      <a:lumMod val="60000"/>
                      <a:lumOff val="40000"/>
                    </a:schemeClr>
                  </a:fgClr>
                  <a:bgClr>
                    <a:schemeClr val="bg1"/>
                  </a:bgClr>
                </a:pattFill>
                <a:latin typeface="杨任东竹石体-Bold" panose="02000000000000000000" pitchFamily="2" charset="-122"/>
                <a:ea typeface="杨任东竹石体-Bold" panose="02000000000000000000" pitchFamily="2" charset="-122"/>
              </a:rPr>
              <a:t>(</a:t>
            </a:r>
            <a:r>
              <a:rPr lang="zh-CN" altLang="en-US" sz="5400" b="1" dirty="0">
                <a:ln w="12700">
                  <a:solidFill>
                    <a:schemeClr val="accent5"/>
                  </a:solidFill>
                  <a:prstDash val="solid"/>
                </a:ln>
                <a:pattFill prst="ltDnDiag">
                  <a:fgClr>
                    <a:schemeClr val="accent5">
                      <a:lumMod val="60000"/>
                      <a:lumOff val="40000"/>
                    </a:schemeClr>
                  </a:fgClr>
                  <a:bgClr>
                    <a:schemeClr val="bg1"/>
                  </a:bgClr>
                </a:pattFill>
                <a:latin typeface="杨任东竹石体-Bold" panose="02000000000000000000" pitchFamily="2" charset="-122"/>
                <a:ea typeface="杨任东竹石体-Bold" panose="02000000000000000000" pitchFamily="2" charset="-122"/>
              </a:rPr>
              <a:t>写出</a:t>
            </a:r>
            <a:r>
              <a:rPr lang="en-US" altLang="zh-CN" sz="5400" b="1" dirty="0">
                <a:ln w="12700">
                  <a:solidFill>
                    <a:schemeClr val="accent5"/>
                  </a:solidFill>
                  <a:prstDash val="solid"/>
                </a:ln>
                <a:pattFill prst="ltDnDiag">
                  <a:fgClr>
                    <a:schemeClr val="accent5">
                      <a:lumMod val="60000"/>
                      <a:lumOff val="40000"/>
                    </a:schemeClr>
                  </a:fgClr>
                  <a:bgClr>
                    <a:schemeClr val="bg1"/>
                  </a:bgClr>
                </a:pattFill>
                <a:latin typeface="杨任东竹石体-Bold" panose="02000000000000000000" pitchFamily="2" charset="-122"/>
                <a:ea typeface="杨任东竹石体-Bold" panose="02000000000000000000" pitchFamily="2" charset="-122"/>
              </a:rPr>
              <a:t>)</a:t>
            </a:r>
            <a:endParaRPr lang="zh-CN" alt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36554596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arn(outHorizontal)">
                                      <p:cBhvr>
                                        <p:cTn id="17" dur="500"/>
                                        <p:tgtEl>
                                          <p:spTgt spid="19"/>
                                        </p:tgtEl>
                                      </p:cBhvr>
                                    </p:animEffect>
                                  </p:childTnLst>
                                </p:cTn>
                              </p:par>
                              <p:par>
                                <p:cTn id="18" presetID="16" presetClass="entr" presetSubtype="42"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arn(outHorizontal)">
                                      <p:cBhvr>
                                        <p:cTn id="20" dur="500"/>
                                        <p:tgtEl>
                                          <p:spTgt spid="17"/>
                                        </p:tgtEl>
                                      </p:cBhvr>
                                    </p:animEffect>
                                  </p:childTnLst>
                                </p:cTn>
                              </p:par>
                              <p:par>
                                <p:cTn id="21" presetID="16" presetClass="entr" presetSubtype="42"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outHorizontal)">
                                      <p:cBhvr>
                                        <p:cTn id="23" dur="500"/>
                                        <p:tgtEl>
                                          <p:spTgt spid="18"/>
                                        </p:tgtEl>
                                      </p:cBhvr>
                                    </p:animEffect>
                                  </p:childTnLst>
                                </p:cTn>
                              </p:par>
                              <p:par>
                                <p:cTn id="24" presetID="16" presetClass="entr" presetSubtype="42"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arn(outHorizontal)">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8" grpId="0"/>
      <p:bldP spid="19"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标准的关流代码</a:t>
            </a:r>
          </a:p>
        </p:txBody>
      </p:sp>
      <p:sp>
        <p:nvSpPr>
          <p:cNvPr id="6" name="矩形: 圆角 5">
            <a:extLst>
              <a:ext uri="{FF2B5EF4-FFF2-40B4-BE49-F238E27FC236}">
                <a16:creationId xmlns:a16="http://schemas.microsoft.com/office/drawing/2014/main" id="{FD3C4C89-5AB3-A84A-F8EA-C86BBB0803DA}"/>
              </a:ext>
            </a:extLst>
          </p:cNvPr>
          <p:cNvSpPr/>
          <p:nvPr/>
        </p:nvSpPr>
        <p:spPr>
          <a:xfrm>
            <a:off x="877752" y="2028632"/>
            <a:ext cx="1739552" cy="489281"/>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dirty="0"/>
              <a:t>JDK7</a:t>
            </a:r>
            <a:r>
              <a:rPr lang="zh-CN" altLang="en-US" dirty="0"/>
              <a:t>版本之后</a:t>
            </a:r>
          </a:p>
        </p:txBody>
      </p:sp>
      <p:sp>
        <p:nvSpPr>
          <p:cNvPr id="3" name="文本框 2">
            <a:extLst>
              <a:ext uri="{FF2B5EF4-FFF2-40B4-BE49-F238E27FC236}">
                <a16:creationId xmlns:a16="http://schemas.microsoft.com/office/drawing/2014/main" id="{137AA85D-EC20-9B7F-C7A9-488A08BE6A1F}"/>
              </a:ext>
            </a:extLst>
          </p:cNvPr>
          <p:cNvSpPr txBox="1"/>
          <p:nvPr/>
        </p:nvSpPr>
        <p:spPr>
          <a:xfrm>
            <a:off x="877753" y="3054625"/>
            <a:ext cx="4774300" cy="2462213"/>
          </a:xfrm>
          <a:prstGeom prst="rect">
            <a:avLst/>
          </a:prstGeom>
          <a:solidFill>
            <a:srgbClr val="FFFFE4"/>
          </a:solidFill>
          <a:ln>
            <a:solidFill>
              <a:schemeClr val="tx1">
                <a:lumMod val="95000"/>
                <a:lumOff val="5000"/>
              </a:schemeClr>
            </a:solidFill>
          </a:ln>
        </p:spPr>
        <p:txBody>
          <a:bodyPr wrap="square" rtlCol="0">
            <a:spAutoFit/>
          </a:bodyPr>
          <a:lstStyle/>
          <a:p>
            <a:pPr algn="l"/>
            <a:r>
              <a:rPr kumimoji="0" lang="zh-CN" altLang="en-US" sz="1400" b="0" i="0" u="none" strike="noStrike" cap="none" normalizeH="0" baseline="0" dirty="0">
                <a:ln>
                  <a:noFill/>
                </a:ln>
                <a:solidFill>
                  <a:schemeClr val="tx1">
                    <a:lumMod val="95000"/>
                    <a:lumOff val="5000"/>
                  </a:schemeClr>
                </a:solidFill>
                <a:effectLst/>
                <a:latin typeface="Consolas" panose="020B0609020204030204" pitchFamily="49" charset="0"/>
                <a:ea typeface="JetBrains Mono"/>
              </a:rPr>
              <a:t>格式 </a:t>
            </a:r>
            <a:r>
              <a:rPr kumimoji="0" lang="en-US" altLang="zh-CN" sz="1400" b="0" i="0" u="none" strike="noStrike" cap="none" normalizeH="0" baseline="0" dirty="0">
                <a:ln>
                  <a:noFill/>
                </a:ln>
                <a:solidFill>
                  <a:schemeClr val="tx1">
                    <a:lumMod val="95000"/>
                    <a:lumOff val="5000"/>
                  </a:schemeClr>
                </a:solidFill>
                <a:effectLst/>
                <a:latin typeface="Consolas" panose="020B0609020204030204" pitchFamily="49" charset="0"/>
                <a:ea typeface="JetBrains Mono"/>
              </a:rPr>
              <a:t>:</a:t>
            </a:r>
          </a:p>
          <a:p>
            <a:pPr algn="l"/>
            <a:endParaRPr lang="en-US" altLang="zh-CN" sz="1400" dirty="0">
              <a:solidFill>
                <a:srgbClr val="0033B3"/>
              </a:solidFill>
              <a:latin typeface="Consolas" panose="020B0609020204030204" pitchFamily="49" charset="0"/>
              <a:ea typeface="JetBrains Mono"/>
            </a:endParaRPr>
          </a:p>
          <a:p>
            <a:pPr algn="l"/>
            <a:r>
              <a:rPr lang="en-US" altLang="zh-CN" sz="1400" dirty="0">
                <a:solidFill>
                  <a:srgbClr val="0033B3"/>
                </a:solidFill>
                <a:latin typeface="Consolas" panose="020B0609020204030204" pitchFamily="49" charset="0"/>
                <a:ea typeface="JetBrains Mono"/>
              </a:rPr>
              <a:t>try </a:t>
            </a:r>
            <a:r>
              <a:rPr lang="en-US" altLang="zh-CN" sz="1400" dirty="0">
                <a:solidFill>
                  <a:schemeClr val="tx1">
                    <a:lumMod val="95000"/>
                    <a:lumOff val="5000"/>
                  </a:schemeClr>
                </a:solidFill>
                <a:latin typeface="Consolas" panose="020B0609020204030204" pitchFamily="49" charset="0"/>
                <a:ea typeface="JetBrains Mono"/>
              </a:rPr>
              <a:t>(</a:t>
            </a:r>
            <a:r>
              <a:rPr lang="zh-CN" altLang="en-US" sz="1400" dirty="0">
                <a:solidFill>
                  <a:srgbClr val="C00000"/>
                </a:solidFill>
                <a:latin typeface="Consolas" panose="020B0609020204030204" pitchFamily="49" charset="0"/>
                <a:ea typeface="JetBrains Mono"/>
              </a:rPr>
              <a:t>需要调用</a:t>
            </a:r>
            <a:r>
              <a:rPr lang="en-US" altLang="zh-CN" sz="1400" dirty="0">
                <a:solidFill>
                  <a:srgbClr val="C00000"/>
                </a:solidFill>
                <a:latin typeface="Consolas" panose="020B0609020204030204" pitchFamily="49" charset="0"/>
                <a:ea typeface="JetBrains Mono"/>
              </a:rPr>
              <a:t>close</a:t>
            </a:r>
            <a:r>
              <a:rPr lang="zh-CN" altLang="en-US" sz="1400" dirty="0">
                <a:solidFill>
                  <a:srgbClr val="C00000"/>
                </a:solidFill>
                <a:latin typeface="Consolas" panose="020B0609020204030204" pitchFamily="49" charset="0"/>
                <a:ea typeface="JetBrains Mono"/>
              </a:rPr>
              <a:t>方法的对象</a:t>
            </a:r>
            <a:r>
              <a:rPr lang="en-US" altLang="zh-CN" sz="1400" dirty="0">
                <a:solidFill>
                  <a:schemeClr val="tx1">
                    <a:lumMod val="95000"/>
                    <a:lumOff val="5000"/>
                  </a:schemeClr>
                </a:solidFill>
                <a:latin typeface="Consolas" panose="020B0609020204030204" pitchFamily="49" charset="0"/>
                <a:ea typeface="JetBrains Mono"/>
              </a:rPr>
              <a:t>) {</a:t>
            </a:r>
          </a:p>
          <a:p>
            <a:pPr algn="l"/>
            <a:r>
              <a:rPr lang="en-US" altLang="zh-CN" sz="1400" dirty="0">
                <a:solidFill>
                  <a:srgbClr val="0033B3"/>
                </a:solidFill>
                <a:latin typeface="Consolas" panose="020B0609020204030204" pitchFamily="49" charset="0"/>
                <a:ea typeface="JetBrains Mono"/>
              </a:rPr>
              <a:t>   </a:t>
            </a:r>
          </a:p>
          <a:p>
            <a:pPr algn="l"/>
            <a:r>
              <a:rPr lang="en-US" altLang="zh-CN" sz="1400" dirty="0">
                <a:solidFill>
                  <a:srgbClr val="0033B3"/>
                </a:solidFill>
                <a:latin typeface="Consolas" panose="020B0609020204030204" pitchFamily="49" charset="0"/>
                <a:ea typeface="JetBrains Mono"/>
              </a:rPr>
              <a:t>    </a:t>
            </a:r>
            <a:r>
              <a:rPr lang="zh-CN" altLang="en-US" sz="1400" dirty="0">
                <a:solidFill>
                  <a:schemeClr val="tx1">
                    <a:lumMod val="95000"/>
                    <a:lumOff val="5000"/>
                  </a:schemeClr>
                </a:solidFill>
                <a:latin typeface="Consolas" panose="020B0609020204030204" pitchFamily="49" charset="0"/>
                <a:ea typeface="JetBrains Mono"/>
              </a:rPr>
              <a:t>逻辑代码</a:t>
            </a:r>
            <a:r>
              <a:rPr lang="en-US" altLang="zh-CN" sz="1400" dirty="0">
                <a:solidFill>
                  <a:schemeClr val="tx1">
                    <a:lumMod val="95000"/>
                    <a:lumOff val="5000"/>
                  </a:schemeClr>
                </a:solidFill>
                <a:latin typeface="Consolas" panose="020B0609020204030204" pitchFamily="49" charset="0"/>
                <a:ea typeface="JetBrains Mono"/>
              </a:rPr>
              <a:t>...</a:t>
            </a:r>
          </a:p>
          <a:p>
            <a:pPr algn="l"/>
            <a:endParaRPr lang="en-US" altLang="zh-CN" sz="1400" dirty="0">
              <a:solidFill>
                <a:srgbClr val="0033B3"/>
              </a:solidFill>
              <a:latin typeface="Consolas" panose="020B0609020204030204" pitchFamily="49" charset="0"/>
              <a:ea typeface="JetBrains Mono"/>
            </a:endParaRPr>
          </a:p>
          <a:p>
            <a:pPr algn="l"/>
            <a:r>
              <a:rPr lang="en-US" altLang="zh-CN" sz="1400" dirty="0">
                <a:solidFill>
                  <a:schemeClr val="tx1">
                    <a:lumMod val="95000"/>
                    <a:lumOff val="5000"/>
                  </a:schemeClr>
                </a:solidFill>
                <a:latin typeface="Consolas" panose="020B0609020204030204" pitchFamily="49" charset="0"/>
                <a:ea typeface="JetBrains Mono"/>
              </a:rPr>
              <a:t>} </a:t>
            </a:r>
            <a:r>
              <a:rPr lang="en-US" altLang="zh-CN" sz="1400" dirty="0">
                <a:solidFill>
                  <a:srgbClr val="0033B3"/>
                </a:solidFill>
                <a:latin typeface="Consolas" panose="020B0609020204030204" pitchFamily="49" charset="0"/>
                <a:ea typeface="JetBrains Mono"/>
              </a:rPr>
              <a:t>catch </a:t>
            </a:r>
            <a:r>
              <a:rPr lang="en-US" altLang="zh-CN" sz="1400" dirty="0">
                <a:solidFill>
                  <a:schemeClr val="tx1">
                    <a:lumMod val="95000"/>
                    <a:lumOff val="5000"/>
                  </a:schemeClr>
                </a:solidFill>
                <a:latin typeface="Consolas" panose="020B0609020204030204" pitchFamily="49" charset="0"/>
                <a:ea typeface="JetBrains Mono"/>
              </a:rPr>
              <a:t>(</a:t>
            </a:r>
            <a:r>
              <a:rPr lang="zh-CN" altLang="en-US" sz="1400" dirty="0">
                <a:solidFill>
                  <a:schemeClr val="tx1">
                    <a:lumMod val="95000"/>
                    <a:lumOff val="5000"/>
                  </a:schemeClr>
                </a:solidFill>
                <a:latin typeface="Consolas" panose="020B0609020204030204" pitchFamily="49" charset="0"/>
                <a:ea typeface="JetBrains Mono"/>
              </a:rPr>
              <a:t>异常类名 对象名</a:t>
            </a:r>
            <a:r>
              <a:rPr lang="en-US" altLang="zh-CN" sz="1400" dirty="0">
                <a:solidFill>
                  <a:schemeClr val="tx1">
                    <a:lumMod val="95000"/>
                    <a:lumOff val="5000"/>
                  </a:schemeClr>
                </a:solidFill>
                <a:latin typeface="Consolas" panose="020B0609020204030204" pitchFamily="49" charset="0"/>
                <a:ea typeface="JetBrains Mono"/>
              </a:rPr>
              <a:t>) {</a:t>
            </a:r>
          </a:p>
          <a:p>
            <a:pPr algn="l"/>
            <a:endParaRPr lang="en-US" altLang="zh-CN" sz="1400" dirty="0">
              <a:solidFill>
                <a:srgbClr val="0033B3"/>
              </a:solidFill>
              <a:latin typeface="Consolas" panose="020B0609020204030204" pitchFamily="49" charset="0"/>
              <a:ea typeface="JetBrains Mono"/>
            </a:endParaRPr>
          </a:p>
          <a:p>
            <a:pPr algn="l"/>
            <a:r>
              <a:rPr lang="en-US" altLang="zh-CN" sz="1400" dirty="0">
                <a:solidFill>
                  <a:srgbClr val="0033B3"/>
                </a:solidFill>
                <a:latin typeface="Consolas" panose="020B0609020204030204" pitchFamily="49" charset="0"/>
                <a:ea typeface="JetBrains Mono"/>
              </a:rPr>
              <a:t>    </a:t>
            </a:r>
            <a:r>
              <a:rPr lang="zh-CN" altLang="en-US" sz="1400" dirty="0">
                <a:solidFill>
                  <a:schemeClr val="tx1">
                    <a:lumMod val="95000"/>
                    <a:lumOff val="5000"/>
                  </a:schemeClr>
                </a:solidFill>
                <a:latin typeface="Consolas" panose="020B0609020204030204" pitchFamily="49" charset="0"/>
                <a:ea typeface="JetBrains Mono"/>
              </a:rPr>
              <a:t>异常的处理方式</a:t>
            </a:r>
            <a:endParaRPr lang="en-US" altLang="zh-CN" sz="1400" dirty="0">
              <a:solidFill>
                <a:schemeClr val="tx1">
                  <a:lumMod val="95000"/>
                  <a:lumOff val="5000"/>
                </a:schemeClr>
              </a:solidFill>
              <a:latin typeface="Consolas" panose="020B0609020204030204" pitchFamily="49" charset="0"/>
              <a:ea typeface="JetBrains Mono"/>
            </a:endParaRPr>
          </a:p>
          <a:p>
            <a:pPr algn="l"/>
            <a:endParaRPr lang="en-US" altLang="zh-CN" sz="1400" dirty="0">
              <a:solidFill>
                <a:schemeClr val="tx1">
                  <a:lumMod val="95000"/>
                  <a:lumOff val="5000"/>
                </a:schemeClr>
              </a:solidFill>
              <a:latin typeface="Consolas" panose="020B0609020204030204" pitchFamily="49" charset="0"/>
              <a:ea typeface="JetBrains Mono"/>
            </a:endParaRPr>
          </a:p>
          <a:p>
            <a:pPr algn="l"/>
            <a:r>
              <a:rPr lang="en-US" altLang="zh-CN" sz="1400" dirty="0">
                <a:solidFill>
                  <a:schemeClr val="tx1">
                    <a:lumMod val="95000"/>
                    <a:lumOff val="5000"/>
                  </a:schemeClr>
                </a:solidFill>
                <a:latin typeface="Consolas" panose="020B0609020204030204" pitchFamily="49" charset="0"/>
                <a:ea typeface="JetBrains Mono"/>
              </a:rPr>
              <a:t>}</a:t>
            </a:r>
            <a:endParaRPr kumimoji="0" lang="zh-CN" altLang="en-US" sz="1400" b="0" i="0" u="none" strike="noStrike" cap="none" normalizeH="0" baseline="0" dirty="0">
              <a:ln>
                <a:noFill/>
              </a:ln>
              <a:solidFill>
                <a:schemeClr val="tx1">
                  <a:lumMod val="95000"/>
                  <a:lumOff val="5000"/>
                </a:schemeClr>
              </a:solidFill>
              <a:effectLst/>
              <a:latin typeface="Consolas" panose="020B0609020204030204" pitchFamily="49" charset="0"/>
              <a:ea typeface="JetBrains Mono"/>
            </a:endParaRPr>
          </a:p>
        </p:txBody>
      </p:sp>
      <p:sp>
        <p:nvSpPr>
          <p:cNvPr id="12" name="三角形 9">
            <a:extLst>
              <a:ext uri="{FF2B5EF4-FFF2-40B4-BE49-F238E27FC236}">
                <a16:creationId xmlns:a16="http://schemas.microsoft.com/office/drawing/2014/main" id="{2B657745-6381-D241-00E6-5CEE27EBA4A0}"/>
              </a:ext>
            </a:extLst>
          </p:cNvPr>
          <p:cNvSpPr/>
          <p:nvPr/>
        </p:nvSpPr>
        <p:spPr>
          <a:xfrm rot="2651319">
            <a:off x="6150886" y="3411208"/>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8E4AFC0C-BCD3-7B46-CD6F-B900F54066BE}"/>
              </a:ext>
            </a:extLst>
          </p:cNvPr>
          <p:cNvSpPr/>
          <p:nvPr/>
        </p:nvSpPr>
        <p:spPr>
          <a:xfrm>
            <a:off x="6244200" y="3054625"/>
            <a:ext cx="4980391" cy="1029811"/>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a:extLst>
              <a:ext uri="{FF2B5EF4-FFF2-40B4-BE49-F238E27FC236}">
                <a16:creationId xmlns:a16="http://schemas.microsoft.com/office/drawing/2014/main" id="{A80FFB6A-7248-DF1A-FEED-1A3E7F47688A}"/>
              </a:ext>
            </a:extLst>
          </p:cNvPr>
          <p:cNvSpPr/>
          <p:nvPr/>
        </p:nvSpPr>
        <p:spPr>
          <a:xfrm>
            <a:off x="6144272" y="312709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注意事项</a:t>
            </a:r>
          </a:p>
        </p:txBody>
      </p:sp>
      <p:sp>
        <p:nvSpPr>
          <p:cNvPr id="15" name="TextBox 6">
            <a:extLst>
              <a:ext uri="{FF2B5EF4-FFF2-40B4-BE49-F238E27FC236}">
                <a16:creationId xmlns:a16="http://schemas.microsoft.com/office/drawing/2014/main" id="{A9656C6E-EF0B-6A19-5FB6-FC951E802707}"/>
              </a:ext>
            </a:extLst>
          </p:cNvPr>
          <p:cNvSpPr txBox="1"/>
          <p:nvPr/>
        </p:nvSpPr>
        <p:spPr>
          <a:xfrm>
            <a:off x="6403077" y="3500507"/>
            <a:ext cx="4774300" cy="384272"/>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auto">
              <a:lnSpc>
                <a:spcPct val="150000"/>
              </a:lnSpc>
              <a:spcBef>
                <a:spcPts val="0"/>
              </a:spcBef>
              <a:spcAft>
                <a:spcPts val="0"/>
              </a:spcAft>
              <a:defRPr/>
            </a:pPr>
            <a:r>
              <a:rPr lang="en-US" altLang="zh-CN" sz="1400" dirty="0">
                <a:latin typeface="Consolas" panose="020B0609020204030204" pitchFamily="49" charset="0"/>
                <a:ea typeface="阿里巴巴普惠体" panose="00020600040101010101" pitchFamily="18" charset="-122"/>
                <a:cs typeface="阿里巴巴普惠体" panose="00020600040101010101" pitchFamily="18" charset="-122"/>
              </a:rPr>
              <a:t>try () </a:t>
            </a:r>
            <a:r>
              <a:rPr lang="zh-CN" altLang="en-US" sz="1400" dirty="0">
                <a:latin typeface="Consolas" panose="020B0609020204030204" pitchFamily="49" charset="0"/>
                <a:ea typeface="阿里巴巴普惠体" panose="00020600040101010101" pitchFamily="18" charset="-122"/>
                <a:cs typeface="阿里巴巴普惠体" panose="00020600040101010101" pitchFamily="18" charset="-122"/>
              </a:rPr>
              <a:t>中的对象</a:t>
            </a:r>
            <a:r>
              <a:rPr lang="en-US" altLang="zh-CN" sz="1400" dirty="0">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sz="1400" dirty="0">
                <a:latin typeface="Consolas" panose="020B0609020204030204" pitchFamily="49" charset="0"/>
                <a:ea typeface="阿里巴巴普惠体" panose="00020600040101010101" pitchFamily="18" charset="-122"/>
                <a:cs typeface="阿里巴巴普惠体" panose="00020600040101010101" pitchFamily="18" charset="-122"/>
              </a:rPr>
              <a:t>需要实现过 </a:t>
            </a:r>
            <a:r>
              <a:rPr lang="en-US" altLang="zh-CN" sz="1400" dirty="0" err="1">
                <a:latin typeface="Consolas" panose="020B0609020204030204" pitchFamily="49" charset="0"/>
                <a:ea typeface="阿里巴巴普惠体" panose="00020600040101010101" pitchFamily="18" charset="-122"/>
                <a:cs typeface="阿里巴巴普惠体" panose="00020600040101010101" pitchFamily="18" charset="-122"/>
              </a:rPr>
              <a:t>AutoCloseable</a:t>
            </a:r>
            <a:r>
              <a:rPr lang="en-US" altLang="zh-CN" sz="1400" dirty="0">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sz="1400" dirty="0">
                <a:latin typeface="Consolas" panose="020B0609020204030204" pitchFamily="49" charset="0"/>
                <a:ea typeface="阿里巴巴普惠体" panose="00020600040101010101" pitchFamily="18" charset="-122"/>
                <a:cs typeface="阿里巴巴普惠体" panose="00020600040101010101" pitchFamily="18" charset="-122"/>
              </a:rPr>
              <a:t>接口</a:t>
            </a:r>
            <a:endParaRPr lang="en-US" altLang="zh-CN" sz="1400" dirty="0">
              <a:latin typeface="Consolas" panose="020B0609020204030204" pitchFamily="49" charset="0"/>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926234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randombar(horizontal)">
                                      <p:cBhvr>
                                        <p:cTn id="18" dur="500"/>
                                        <p:tgtEl>
                                          <p:spTgt spid="14"/>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randombar(horizontal)">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3" grpId="0" animBg="1"/>
      <p:bldP spid="14" grpId="0" animBg="1"/>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BF3F00C-409E-6423-4F57-FE0FAAF387C7}"/>
              </a:ext>
            </a:extLst>
          </p:cNvPr>
          <p:cNvSpPr>
            <a:spLocks noGrp="1"/>
          </p:cNvSpPr>
          <p:nvPr>
            <p:ph type="body" sz="quarter" idx="10"/>
          </p:nvPr>
        </p:nvSpPr>
        <p:spPr/>
        <p:txBody>
          <a:bodyPr/>
          <a:lstStyle/>
          <a:p>
            <a:pPr marL="0" indent="0">
              <a:buNone/>
            </a:pPr>
            <a:r>
              <a:rPr lang="en-US" altLang="zh-CN" dirty="0" err="1">
                <a:latin typeface="Consolas" panose="020B0609020204030204" pitchFamily="49" charset="0"/>
              </a:rPr>
              <a:t>FileOutputStream</a:t>
            </a:r>
            <a:r>
              <a:rPr lang="en-US" altLang="zh-CN" dirty="0">
                <a:latin typeface="Consolas" panose="020B0609020204030204" pitchFamily="49" charset="0"/>
              </a:rPr>
              <a:t> </a:t>
            </a:r>
            <a:r>
              <a:rPr lang="zh-CN" altLang="en-US" dirty="0">
                <a:latin typeface="Consolas" panose="020B0609020204030204" pitchFamily="49" charset="0"/>
              </a:rPr>
              <a:t>字节输出流</a:t>
            </a:r>
            <a:endParaRPr lang="en-US" altLang="zh-CN" dirty="0">
              <a:latin typeface="Consolas" panose="020B0609020204030204" pitchFamily="49" charset="0"/>
            </a:endParaRPr>
          </a:p>
          <a:p>
            <a:pPr marL="0" indent="0">
              <a:buNone/>
            </a:pPr>
            <a:r>
              <a:rPr lang="zh-CN" altLang="en-US" dirty="0">
                <a:latin typeface="Consolas" panose="020B0609020204030204" pitchFamily="49" charset="0"/>
              </a:rPr>
              <a:t>创建对象的时候和文件建立关联</a:t>
            </a:r>
            <a:endParaRPr lang="en-US" altLang="zh-CN" dirty="0">
              <a:latin typeface="Consolas" panose="020B0609020204030204" pitchFamily="49" charset="0"/>
            </a:endParaRPr>
          </a:p>
          <a:p>
            <a:pPr marL="0" indent="0">
              <a:buNone/>
            </a:pPr>
            <a:r>
              <a:rPr lang="zh-CN" altLang="en-US" dirty="0">
                <a:latin typeface="Consolas" panose="020B0609020204030204" pitchFamily="49" charset="0"/>
              </a:rPr>
              <a:t>通过</a:t>
            </a:r>
            <a:r>
              <a:rPr lang="en-US" altLang="zh-CN" dirty="0">
                <a:latin typeface="Consolas" panose="020B0609020204030204" pitchFamily="49" charset="0"/>
              </a:rPr>
              <a:t>write</a:t>
            </a:r>
            <a:r>
              <a:rPr lang="zh-CN" altLang="en-US" dirty="0">
                <a:latin typeface="Consolas" panose="020B0609020204030204" pitchFamily="49" charset="0"/>
              </a:rPr>
              <a:t>方法写出数据 </a:t>
            </a:r>
            <a:endParaRPr lang="en-US" altLang="zh-CN" dirty="0">
              <a:latin typeface="Consolas" panose="020B0609020204030204" pitchFamily="49" charset="0"/>
            </a:endParaRPr>
          </a:p>
          <a:p>
            <a:pPr marL="952485" lvl="1" indent="-342900">
              <a:buFont typeface="+mj-ea"/>
              <a:buAutoNum type="circleNumDbPlain"/>
            </a:pPr>
            <a:r>
              <a:rPr lang="zh-CN" altLang="en-US" b="0" dirty="0">
                <a:latin typeface="Consolas" panose="020B0609020204030204" pitchFamily="49" charset="0"/>
                <a:ea typeface="阿里巴巴普惠体" panose="00020600040101010101" pitchFamily="18" charset="-122"/>
                <a:cs typeface="阿里巴巴普惠体" panose="00020600040101010101" pitchFamily="18" charset="-122"/>
              </a:rPr>
              <a:t>写出单个字节</a:t>
            </a:r>
            <a:endParaRPr lang="en-US" altLang="zh-CN" b="0" dirty="0">
              <a:latin typeface="Consolas" panose="020B0609020204030204" pitchFamily="49" charset="0"/>
              <a:ea typeface="阿里巴巴普惠体" panose="00020600040101010101" pitchFamily="18" charset="-122"/>
              <a:cs typeface="阿里巴巴普惠体" panose="00020600040101010101" pitchFamily="18" charset="-122"/>
            </a:endParaRPr>
          </a:p>
          <a:p>
            <a:pPr marL="952485" lvl="1" indent="-342900">
              <a:buFont typeface="+mj-ea"/>
              <a:buAutoNum type="circleNumDbPlain"/>
            </a:pPr>
            <a:r>
              <a:rPr lang="zh-CN" altLang="en-US" b="0" dirty="0">
                <a:latin typeface="Consolas" panose="020B0609020204030204" pitchFamily="49" charset="0"/>
                <a:ea typeface="阿里巴巴普惠体" panose="00020600040101010101" pitchFamily="18" charset="-122"/>
                <a:cs typeface="阿里巴巴普惠体" panose="00020600040101010101" pitchFamily="18" charset="-122"/>
              </a:rPr>
              <a:t>写出一个字节数组</a:t>
            </a:r>
            <a:endParaRPr lang="en-US" altLang="zh-CN" b="0" dirty="0">
              <a:latin typeface="Consolas" panose="020B0609020204030204" pitchFamily="49" charset="0"/>
              <a:ea typeface="阿里巴巴普惠体" panose="00020600040101010101" pitchFamily="18" charset="-122"/>
              <a:cs typeface="阿里巴巴普惠体" panose="00020600040101010101" pitchFamily="18" charset="-122"/>
            </a:endParaRPr>
          </a:p>
          <a:p>
            <a:pPr marL="952485" lvl="1" indent="-342900">
              <a:buFont typeface="+mj-ea"/>
              <a:buAutoNum type="circleNumDbPlain"/>
            </a:pPr>
            <a:r>
              <a:rPr lang="zh-CN" altLang="en-US" b="0" dirty="0">
                <a:latin typeface="Consolas" panose="020B0609020204030204" pitchFamily="49" charset="0"/>
                <a:ea typeface="阿里巴巴普惠体" panose="00020600040101010101" pitchFamily="18" charset="-122"/>
                <a:cs typeface="阿里巴巴普惠体" panose="00020600040101010101" pitchFamily="18" charset="-122"/>
              </a:rPr>
              <a:t>写出字节数组的一部分</a:t>
            </a:r>
            <a:endParaRPr lang="en-US" altLang="zh-CN" b="0" dirty="0">
              <a:latin typeface="Consolas" panose="020B0609020204030204" pitchFamily="49" charset="0"/>
              <a:ea typeface="阿里巴巴普惠体" panose="00020600040101010101" pitchFamily="18" charset="-122"/>
              <a:cs typeface="阿里巴巴普惠体" panose="00020600040101010101" pitchFamily="18" charset="-122"/>
            </a:endParaRPr>
          </a:p>
          <a:p>
            <a:pPr marL="0" indent="0">
              <a:buNone/>
            </a:pPr>
            <a:r>
              <a:rPr lang="zh-CN" altLang="en-US" dirty="0">
                <a:solidFill>
                  <a:srgbClr val="C00000"/>
                </a:solidFill>
                <a:latin typeface="Consolas" panose="020B0609020204030204" pitchFamily="49" charset="0"/>
              </a:rPr>
              <a:t>最后记得关流释放资源</a:t>
            </a:r>
            <a:endParaRPr lang="en-US" altLang="zh-CN" dirty="0">
              <a:solidFill>
                <a:srgbClr val="C00000"/>
              </a:solidFill>
              <a:latin typeface="Consolas" panose="020B0609020204030204" pitchFamily="49" charset="0"/>
            </a:endParaRPr>
          </a:p>
        </p:txBody>
      </p:sp>
    </p:spTree>
    <p:extLst>
      <p:ext uri="{BB962C8B-B14F-4D97-AF65-F5344CB8AC3E}">
        <p14:creationId xmlns:p14="http://schemas.microsoft.com/office/powerpoint/2010/main" val="19966914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48276" y="1075510"/>
            <a:ext cx="5973761" cy="4256405"/>
          </a:xfrm>
        </p:spPr>
        <p:txBody>
          <a:bodyPr/>
          <a:lstStyle/>
          <a:p>
            <a:r>
              <a:rPr kumimoji="1" lang="en-US" altLang="zh-CN" dirty="0">
                <a:solidFill>
                  <a:schemeClr val="tx1">
                    <a:lumMod val="95000"/>
                    <a:lumOff val="5000"/>
                  </a:schemeClr>
                </a:solidFill>
                <a:latin typeface="Consolas" panose="020B0609020204030204" pitchFamily="49" charset="0"/>
              </a:rPr>
              <a:t>IO</a:t>
            </a:r>
            <a:r>
              <a:rPr kumimoji="1" lang="zh-CN" altLang="en-US" dirty="0">
                <a:solidFill>
                  <a:schemeClr val="tx1">
                    <a:lumMod val="95000"/>
                    <a:lumOff val="5000"/>
                  </a:schemeClr>
                </a:solidFill>
                <a:latin typeface="Consolas" panose="020B0609020204030204" pitchFamily="49" charset="0"/>
              </a:rPr>
              <a:t> 流体系结构 </a:t>
            </a:r>
            <a:endParaRPr kumimoji="1" lang="en-US" altLang="zh-CN" dirty="0">
              <a:solidFill>
                <a:schemeClr val="tx1">
                  <a:lumMod val="95000"/>
                  <a:lumOff val="5000"/>
                </a:schemeClr>
              </a:solidFill>
              <a:latin typeface="Consolas" panose="020B0609020204030204" pitchFamily="49" charset="0"/>
            </a:endParaRPr>
          </a:p>
          <a:p>
            <a:r>
              <a:rPr kumimoji="1" lang="en-US" altLang="zh-CN" dirty="0" err="1">
                <a:solidFill>
                  <a:schemeClr val="tx1">
                    <a:lumMod val="95000"/>
                    <a:lumOff val="5000"/>
                  </a:schemeClr>
                </a:solidFill>
                <a:latin typeface="Consolas" panose="020B0609020204030204" pitchFamily="49" charset="0"/>
              </a:rPr>
              <a:t>FileOutputStream</a:t>
            </a:r>
            <a:r>
              <a:rPr kumimoji="1" lang="en-US" altLang="zh-CN" dirty="0">
                <a:solidFill>
                  <a:schemeClr val="tx1">
                    <a:lumMod val="95000"/>
                    <a:lumOff val="5000"/>
                  </a:schemeClr>
                </a:solidFill>
                <a:latin typeface="Consolas" panose="020B0609020204030204" pitchFamily="49" charset="0"/>
              </a:rPr>
              <a:t> </a:t>
            </a:r>
            <a:r>
              <a:rPr kumimoji="1" lang="zh-CN" altLang="en-US" dirty="0">
                <a:solidFill>
                  <a:schemeClr val="tx1">
                    <a:lumMod val="95000"/>
                    <a:lumOff val="5000"/>
                  </a:schemeClr>
                </a:solidFill>
                <a:latin typeface="Consolas" panose="020B0609020204030204" pitchFamily="49" charset="0"/>
              </a:rPr>
              <a:t>字节输出流</a:t>
            </a:r>
            <a:endParaRPr kumimoji="1" lang="en-US" altLang="zh-CN" dirty="0">
              <a:solidFill>
                <a:schemeClr val="tx1">
                  <a:lumMod val="95000"/>
                  <a:lumOff val="5000"/>
                </a:schemeClr>
              </a:solidFill>
              <a:latin typeface="Consolas" panose="020B0609020204030204" pitchFamily="49" charset="0"/>
            </a:endParaRPr>
          </a:p>
          <a:p>
            <a:r>
              <a:rPr kumimoji="1" lang="en-US" altLang="zh-CN" dirty="0" err="1">
                <a:solidFill>
                  <a:srgbClr val="C00000"/>
                </a:solidFill>
                <a:latin typeface="Consolas" panose="020B0609020204030204" pitchFamily="49" charset="0"/>
              </a:rPr>
              <a:t>FileInputStream</a:t>
            </a:r>
            <a:r>
              <a:rPr kumimoji="1" lang="en-US" altLang="zh-CN" dirty="0">
                <a:solidFill>
                  <a:srgbClr val="C00000"/>
                </a:solidFill>
                <a:latin typeface="Consolas" panose="020B0609020204030204" pitchFamily="49" charset="0"/>
              </a:rPr>
              <a:t> </a:t>
            </a:r>
            <a:r>
              <a:rPr kumimoji="1" lang="zh-CN" altLang="en-US" dirty="0">
                <a:solidFill>
                  <a:srgbClr val="C00000"/>
                </a:solidFill>
                <a:latin typeface="Consolas" panose="020B0609020204030204" pitchFamily="49" charset="0"/>
              </a:rPr>
              <a:t>字节输入流</a:t>
            </a:r>
            <a:endParaRPr kumimoji="1" lang="en-US" altLang="zh-CN" dirty="0">
              <a:solidFill>
                <a:srgbClr val="C00000"/>
              </a:solidFill>
              <a:latin typeface="Consolas" panose="020B0609020204030204" pitchFamily="49" charset="0"/>
            </a:endParaRPr>
          </a:p>
          <a:p>
            <a:r>
              <a:rPr kumimoji="1" lang="zh-CN" altLang="en-US" dirty="0">
                <a:solidFill>
                  <a:schemeClr val="tx1">
                    <a:lumMod val="95000"/>
                    <a:lumOff val="5000"/>
                  </a:schemeClr>
                </a:solidFill>
                <a:latin typeface="Consolas" panose="020B0609020204030204" pitchFamily="49" charset="0"/>
              </a:rPr>
              <a:t>字节缓冲流</a:t>
            </a:r>
            <a:endParaRPr kumimoji="1" lang="en-US" altLang="zh-CN" dirty="0">
              <a:solidFill>
                <a:schemeClr val="tx1">
                  <a:lumMod val="95000"/>
                  <a:lumOff val="5000"/>
                </a:schemeClr>
              </a:solidFill>
              <a:latin typeface="Consolas" panose="020B0609020204030204" pitchFamily="49" charset="0"/>
            </a:endParaRPr>
          </a:p>
          <a:p>
            <a:r>
              <a:rPr kumimoji="1" lang="en-US" altLang="zh-CN" dirty="0" err="1">
                <a:solidFill>
                  <a:schemeClr val="tx1">
                    <a:lumMod val="95000"/>
                    <a:lumOff val="5000"/>
                  </a:schemeClr>
                </a:solidFill>
                <a:latin typeface="Consolas" panose="020B0609020204030204" pitchFamily="49" charset="0"/>
              </a:rPr>
              <a:t>FileReader</a:t>
            </a:r>
            <a:r>
              <a:rPr kumimoji="1" lang="en-US" altLang="zh-CN" dirty="0">
                <a:solidFill>
                  <a:schemeClr val="tx1">
                    <a:lumMod val="95000"/>
                    <a:lumOff val="5000"/>
                  </a:schemeClr>
                </a:solidFill>
                <a:latin typeface="Consolas" panose="020B0609020204030204" pitchFamily="49" charset="0"/>
              </a:rPr>
              <a:t> </a:t>
            </a:r>
            <a:r>
              <a:rPr kumimoji="1" lang="zh-CN" altLang="en-US" dirty="0">
                <a:solidFill>
                  <a:schemeClr val="tx1">
                    <a:lumMod val="95000"/>
                    <a:lumOff val="5000"/>
                  </a:schemeClr>
                </a:solidFill>
                <a:latin typeface="Consolas" panose="020B0609020204030204" pitchFamily="49" charset="0"/>
              </a:rPr>
              <a:t>字符输入流</a:t>
            </a:r>
            <a:endParaRPr kumimoji="1" lang="en-US" altLang="zh-CN" dirty="0">
              <a:solidFill>
                <a:schemeClr val="tx1">
                  <a:lumMod val="95000"/>
                  <a:lumOff val="5000"/>
                </a:schemeClr>
              </a:solidFill>
              <a:latin typeface="Consolas" panose="020B0609020204030204" pitchFamily="49" charset="0"/>
            </a:endParaRPr>
          </a:p>
          <a:p>
            <a:r>
              <a:rPr kumimoji="1" lang="en-US" altLang="zh-CN" dirty="0" err="1">
                <a:solidFill>
                  <a:schemeClr val="tx1">
                    <a:lumMod val="95000"/>
                    <a:lumOff val="5000"/>
                  </a:schemeClr>
                </a:solidFill>
                <a:latin typeface="Consolas" panose="020B0609020204030204" pitchFamily="49" charset="0"/>
              </a:rPr>
              <a:t>FileWriter</a:t>
            </a:r>
            <a:r>
              <a:rPr kumimoji="1" lang="en-US" altLang="zh-CN" dirty="0">
                <a:solidFill>
                  <a:schemeClr val="tx1">
                    <a:lumMod val="95000"/>
                    <a:lumOff val="5000"/>
                  </a:schemeClr>
                </a:solidFill>
                <a:latin typeface="Consolas" panose="020B0609020204030204" pitchFamily="49" charset="0"/>
              </a:rPr>
              <a:t> </a:t>
            </a:r>
            <a:r>
              <a:rPr kumimoji="1" lang="zh-CN" altLang="en-US" dirty="0">
                <a:solidFill>
                  <a:schemeClr val="tx1">
                    <a:lumMod val="95000"/>
                    <a:lumOff val="5000"/>
                  </a:schemeClr>
                </a:solidFill>
                <a:latin typeface="Consolas" panose="020B0609020204030204" pitchFamily="49" charset="0"/>
              </a:rPr>
              <a:t>字符输出流</a:t>
            </a:r>
            <a:endParaRPr kumimoji="1" lang="en-US" altLang="zh-CN" dirty="0">
              <a:solidFill>
                <a:schemeClr val="tx1">
                  <a:lumMod val="95000"/>
                  <a:lumOff val="5000"/>
                </a:schemeClr>
              </a:solidFill>
              <a:latin typeface="Consolas" panose="020B0609020204030204" pitchFamily="49" charset="0"/>
            </a:endParaRPr>
          </a:p>
        </p:txBody>
      </p:sp>
    </p:spTree>
    <p:extLst>
      <p:ext uri="{BB962C8B-B14F-4D97-AF65-F5344CB8AC3E}">
        <p14:creationId xmlns:p14="http://schemas.microsoft.com/office/powerpoint/2010/main" val="574100762"/>
      </p:ext>
    </p:extLst>
  </p:cSld>
  <p:clrMapOvr>
    <a:masterClrMapping/>
  </p:clrMapOvr>
  <mc:AlternateContent xmlns:mc="http://schemas.openxmlformats.org/markup-compatibility/2006" xmlns:p14="http://schemas.microsoft.com/office/powerpoint/2010/main">
    <mc:Choice Requires="p14">
      <p:transition spd="slow" p14:dur="1500">
        <p14:prism isContent="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D9CD25D-31F0-2C68-EE2D-EDADBFD5B427}"/>
              </a:ext>
            </a:extLst>
          </p:cNvPr>
          <p:cNvSpPr>
            <a:spLocks noGrp="1"/>
          </p:cNvSpPr>
          <p:nvPr>
            <p:ph type="ctrTitle"/>
          </p:nvPr>
        </p:nvSpPr>
        <p:spPr>
          <a:xfrm>
            <a:off x="5273041" y="2768759"/>
            <a:ext cx="6725920" cy="548322"/>
          </a:xfrm>
        </p:spPr>
        <p:txBody>
          <a:bodyPr>
            <a:normAutofit fontScale="90000"/>
          </a:bodyPr>
          <a:lstStyle/>
          <a:p>
            <a:r>
              <a:rPr kumimoji="1" lang="en-US" altLang="zh-CN" dirty="0" err="1">
                <a:latin typeface="Consolas" panose="020B0609020204030204" pitchFamily="49" charset="0"/>
              </a:rPr>
              <a:t>FileInputStream</a:t>
            </a:r>
            <a:br>
              <a:rPr kumimoji="1" lang="en-US" altLang="zh-CN" dirty="0">
                <a:latin typeface="Consolas" panose="020B0609020204030204" pitchFamily="49" charset="0"/>
              </a:rPr>
            </a:br>
            <a:r>
              <a:rPr kumimoji="1" lang="zh-CN" altLang="en-US" dirty="0">
                <a:latin typeface="Consolas" panose="020B0609020204030204" pitchFamily="49" charset="0"/>
              </a:rPr>
              <a:t>字节输入流</a:t>
            </a:r>
            <a:endParaRPr kumimoji="1" lang="en-US" altLang="zh-CN" dirty="0">
              <a:latin typeface="Consolas" panose="020B0609020204030204" pitchFamily="49" charset="0"/>
            </a:endParaRPr>
          </a:p>
        </p:txBody>
      </p:sp>
      <p:sp>
        <p:nvSpPr>
          <p:cNvPr id="5" name="文本占位符 4">
            <a:extLst>
              <a:ext uri="{FF2B5EF4-FFF2-40B4-BE49-F238E27FC236}">
                <a16:creationId xmlns:a16="http://schemas.microsoft.com/office/drawing/2014/main" id="{28AD2EFD-D160-9123-37BA-D2944EF0F451}"/>
              </a:ext>
            </a:extLst>
          </p:cNvPr>
          <p:cNvSpPr>
            <a:spLocks noGrp="1"/>
          </p:cNvSpPr>
          <p:nvPr>
            <p:ph type="body" sz="quarter" idx="11"/>
          </p:nvPr>
        </p:nvSpPr>
        <p:spPr/>
        <p:txBody>
          <a:bodyPr/>
          <a:lstStyle/>
          <a:p>
            <a:r>
              <a:rPr lang="en-US" altLang="zh-CN" dirty="0"/>
              <a:t>03</a:t>
            </a:r>
            <a:endParaRPr lang="zh-CN" altLang="en-US" dirty="0"/>
          </a:p>
        </p:txBody>
      </p:sp>
    </p:spTree>
    <p:extLst>
      <p:ext uri="{BB962C8B-B14F-4D97-AF65-F5344CB8AC3E}">
        <p14:creationId xmlns:p14="http://schemas.microsoft.com/office/powerpoint/2010/main" val="21556722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en-US" altLang="zh-CN" b="1" dirty="0" err="1">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FileInputStream</a:t>
            </a:r>
            <a:r>
              <a:rPr lang="en-US" altLang="zh-CN"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字节输入流</a:t>
            </a:r>
          </a:p>
        </p:txBody>
      </p:sp>
      <p:sp>
        <p:nvSpPr>
          <p:cNvPr id="4" name="流程图: 磁盘 3">
            <a:extLst>
              <a:ext uri="{FF2B5EF4-FFF2-40B4-BE49-F238E27FC236}">
                <a16:creationId xmlns:a16="http://schemas.microsoft.com/office/drawing/2014/main" id="{37AD1DB5-A67E-B4FE-C4CF-D65845A90F56}"/>
              </a:ext>
            </a:extLst>
          </p:cNvPr>
          <p:cNvSpPr/>
          <p:nvPr/>
        </p:nvSpPr>
        <p:spPr>
          <a:xfrm>
            <a:off x="9603280" y="2493510"/>
            <a:ext cx="1832843" cy="618411"/>
          </a:xfrm>
          <a:prstGeom prst="flowChartMagneticDisk">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latin typeface="Consolas" panose="020B0609020204030204" pitchFamily="49" charset="0"/>
              </a:rPr>
              <a:t>Java </a:t>
            </a:r>
            <a:r>
              <a:rPr lang="zh-CN" altLang="en-US" dirty="0">
                <a:latin typeface="Consolas" panose="020B0609020204030204" pitchFamily="49" charset="0"/>
              </a:rPr>
              <a:t>程序</a:t>
            </a:r>
          </a:p>
        </p:txBody>
      </p:sp>
      <p:sp>
        <p:nvSpPr>
          <p:cNvPr id="5" name="矩形: 折角 4">
            <a:extLst>
              <a:ext uri="{FF2B5EF4-FFF2-40B4-BE49-F238E27FC236}">
                <a16:creationId xmlns:a16="http://schemas.microsoft.com/office/drawing/2014/main" id="{2422EA2A-B23F-A4CD-305A-0DF4D728A197}"/>
              </a:ext>
            </a:extLst>
          </p:cNvPr>
          <p:cNvSpPr/>
          <p:nvPr/>
        </p:nvSpPr>
        <p:spPr>
          <a:xfrm>
            <a:off x="970517" y="2269393"/>
            <a:ext cx="3389448" cy="1159607"/>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r>
              <a:rPr lang="en-US" altLang="zh-CN" dirty="0">
                <a:latin typeface="Consolas" panose="020B0609020204030204" pitchFamily="49" charset="0"/>
              </a:rPr>
              <a:t>D:\A.txt</a:t>
            </a:r>
          </a:p>
          <a:p>
            <a:r>
              <a:rPr lang="en-US" altLang="zh-CN" dirty="0" err="1">
                <a:latin typeface="Consolas" panose="020B0609020204030204" pitchFamily="49" charset="0"/>
              </a:rPr>
              <a:t>abc</a:t>
            </a:r>
            <a:endParaRPr lang="en-US" altLang="zh-CN" dirty="0">
              <a:latin typeface="Consolas" panose="020B0609020204030204" pitchFamily="49" charset="0"/>
            </a:endParaRPr>
          </a:p>
        </p:txBody>
      </p:sp>
      <p:sp>
        <p:nvSpPr>
          <p:cNvPr id="7" name="箭头: 右 6">
            <a:extLst>
              <a:ext uri="{FF2B5EF4-FFF2-40B4-BE49-F238E27FC236}">
                <a16:creationId xmlns:a16="http://schemas.microsoft.com/office/drawing/2014/main" id="{7C2F6593-736E-EB5B-6437-274FBB9185E6}"/>
              </a:ext>
            </a:extLst>
          </p:cNvPr>
          <p:cNvSpPr/>
          <p:nvPr/>
        </p:nvSpPr>
        <p:spPr>
          <a:xfrm rot="10800000">
            <a:off x="4438964" y="2571854"/>
            <a:ext cx="5085317" cy="461724"/>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E375B4A3-26F0-5AA7-07CB-B66BB2496AB9}"/>
              </a:ext>
            </a:extLst>
          </p:cNvPr>
          <p:cNvSpPr txBox="1"/>
          <p:nvPr/>
        </p:nvSpPr>
        <p:spPr>
          <a:xfrm>
            <a:off x="970003" y="3109581"/>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97</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9" name="文本框 8">
            <a:extLst>
              <a:ext uri="{FF2B5EF4-FFF2-40B4-BE49-F238E27FC236}">
                <a16:creationId xmlns:a16="http://schemas.microsoft.com/office/drawing/2014/main" id="{EC4605B2-9139-9610-A399-0CCF0354F747}"/>
              </a:ext>
            </a:extLst>
          </p:cNvPr>
          <p:cNvSpPr txBox="1"/>
          <p:nvPr/>
        </p:nvSpPr>
        <p:spPr>
          <a:xfrm>
            <a:off x="1423453" y="3109581"/>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98</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10" name="文本框 9">
            <a:extLst>
              <a:ext uri="{FF2B5EF4-FFF2-40B4-BE49-F238E27FC236}">
                <a16:creationId xmlns:a16="http://schemas.microsoft.com/office/drawing/2014/main" id="{D1E0622F-D98A-5EBC-6D19-EFE41E55AA12}"/>
              </a:ext>
            </a:extLst>
          </p:cNvPr>
          <p:cNvSpPr txBox="1"/>
          <p:nvPr/>
        </p:nvSpPr>
        <p:spPr>
          <a:xfrm>
            <a:off x="1876902" y="3109581"/>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99</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Tree>
    <p:extLst>
      <p:ext uri="{BB962C8B-B14F-4D97-AF65-F5344CB8AC3E}">
        <p14:creationId xmlns:p14="http://schemas.microsoft.com/office/powerpoint/2010/main" val="1589005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en-US" altLang="zh-CN" b="1" dirty="0" err="1">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FileInputStream</a:t>
            </a:r>
            <a:r>
              <a:rPr lang="en-US" altLang="zh-CN"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字节输入流</a:t>
            </a:r>
          </a:p>
        </p:txBody>
      </p:sp>
      <p:sp>
        <p:nvSpPr>
          <p:cNvPr id="4" name="流程图: 磁盘 3">
            <a:extLst>
              <a:ext uri="{FF2B5EF4-FFF2-40B4-BE49-F238E27FC236}">
                <a16:creationId xmlns:a16="http://schemas.microsoft.com/office/drawing/2014/main" id="{37AD1DB5-A67E-B4FE-C4CF-D65845A90F56}"/>
              </a:ext>
            </a:extLst>
          </p:cNvPr>
          <p:cNvSpPr/>
          <p:nvPr/>
        </p:nvSpPr>
        <p:spPr>
          <a:xfrm>
            <a:off x="9603280" y="2493510"/>
            <a:ext cx="1832843" cy="618411"/>
          </a:xfrm>
          <a:prstGeom prst="flowChartMagneticDisk">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latin typeface="Consolas" panose="020B0609020204030204" pitchFamily="49" charset="0"/>
              </a:rPr>
              <a:t>Java </a:t>
            </a:r>
            <a:r>
              <a:rPr lang="zh-CN" altLang="en-US" dirty="0">
                <a:latin typeface="Consolas" panose="020B0609020204030204" pitchFamily="49" charset="0"/>
              </a:rPr>
              <a:t>程序</a:t>
            </a:r>
          </a:p>
        </p:txBody>
      </p:sp>
      <p:sp>
        <p:nvSpPr>
          <p:cNvPr id="5" name="矩形: 折角 4">
            <a:extLst>
              <a:ext uri="{FF2B5EF4-FFF2-40B4-BE49-F238E27FC236}">
                <a16:creationId xmlns:a16="http://schemas.microsoft.com/office/drawing/2014/main" id="{2422EA2A-B23F-A4CD-305A-0DF4D728A197}"/>
              </a:ext>
            </a:extLst>
          </p:cNvPr>
          <p:cNvSpPr/>
          <p:nvPr/>
        </p:nvSpPr>
        <p:spPr>
          <a:xfrm>
            <a:off x="970517" y="2269393"/>
            <a:ext cx="3389448" cy="1159607"/>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r>
              <a:rPr lang="en-US" altLang="zh-CN" dirty="0">
                <a:latin typeface="Consolas" panose="020B0609020204030204" pitchFamily="49" charset="0"/>
              </a:rPr>
              <a:t>D:\A.txt</a:t>
            </a:r>
          </a:p>
          <a:p>
            <a:r>
              <a:rPr lang="en-US" altLang="zh-CN" dirty="0" err="1">
                <a:latin typeface="Consolas" panose="020B0609020204030204" pitchFamily="49" charset="0"/>
              </a:rPr>
              <a:t>abc</a:t>
            </a:r>
            <a:endParaRPr lang="en-US" altLang="zh-CN" dirty="0">
              <a:latin typeface="Consolas" panose="020B0609020204030204" pitchFamily="49" charset="0"/>
            </a:endParaRPr>
          </a:p>
        </p:txBody>
      </p:sp>
      <p:sp>
        <p:nvSpPr>
          <p:cNvPr id="7" name="箭头: 右 6">
            <a:extLst>
              <a:ext uri="{FF2B5EF4-FFF2-40B4-BE49-F238E27FC236}">
                <a16:creationId xmlns:a16="http://schemas.microsoft.com/office/drawing/2014/main" id="{7C2F6593-736E-EB5B-6437-274FBB9185E6}"/>
              </a:ext>
            </a:extLst>
          </p:cNvPr>
          <p:cNvSpPr/>
          <p:nvPr/>
        </p:nvSpPr>
        <p:spPr>
          <a:xfrm rot="10800000">
            <a:off x="4438964" y="2571854"/>
            <a:ext cx="5085317" cy="461724"/>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E375B4A3-26F0-5AA7-07CB-B66BB2496AB9}"/>
              </a:ext>
            </a:extLst>
          </p:cNvPr>
          <p:cNvSpPr txBox="1"/>
          <p:nvPr/>
        </p:nvSpPr>
        <p:spPr>
          <a:xfrm>
            <a:off x="970003" y="3109581"/>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97</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9" name="文本框 8">
            <a:extLst>
              <a:ext uri="{FF2B5EF4-FFF2-40B4-BE49-F238E27FC236}">
                <a16:creationId xmlns:a16="http://schemas.microsoft.com/office/drawing/2014/main" id="{EC4605B2-9139-9610-A399-0CCF0354F747}"/>
              </a:ext>
            </a:extLst>
          </p:cNvPr>
          <p:cNvSpPr txBox="1"/>
          <p:nvPr/>
        </p:nvSpPr>
        <p:spPr>
          <a:xfrm>
            <a:off x="1423453" y="3109581"/>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98</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10" name="文本框 9">
            <a:extLst>
              <a:ext uri="{FF2B5EF4-FFF2-40B4-BE49-F238E27FC236}">
                <a16:creationId xmlns:a16="http://schemas.microsoft.com/office/drawing/2014/main" id="{D1E0622F-D98A-5EBC-6D19-EFE41E55AA12}"/>
              </a:ext>
            </a:extLst>
          </p:cNvPr>
          <p:cNvSpPr txBox="1"/>
          <p:nvPr/>
        </p:nvSpPr>
        <p:spPr>
          <a:xfrm>
            <a:off x="1876902" y="3109581"/>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99</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3" name="文本框 2">
            <a:extLst>
              <a:ext uri="{FF2B5EF4-FFF2-40B4-BE49-F238E27FC236}">
                <a16:creationId xmlns:a16="http://schemas.microsoft.com/office/drawing/2014/main" id="{1370D326-1677-2996-6852-25292BED436B}"/>
              </a:ext>
            </a:extLst>
          </p:cNvPr>
          <p:cNvSpPr txBox="1"/>
          <p:nvPr/>
        </p:nvSpPr>
        <p:spPr>
          <a:xfrm>
            <a:off x="970003" y="3109581"/>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97</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6" name="文本框 5">
            <a:extLst>
              <a:ext uri="{FF2B5EF4-FFF2-40B4-BE49-F238E27FC236}">
                <a16:creationId xmlns:a16="http://schemas.microsoft.com/office/drawing/2014/main" id="{5FD7E03D-4A97-28C0-9AF0-B886726854E0}"/>
              </a:ext>
            </a:extLst>
          </p:cNvPr>
          <p:cNvSpPr txBox="1"/>
          <p:nvPr/>
        </p:nvSpPr>
        <p:spPr>
          <a:xfrm>
            <a:off x="1423453" y="3109581"/>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98</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11" name="文本框 10">
            <a:extLst>
              <a:ext uri="{FF2B5EF4-FFF2-40B4-BE49-F238E27FC236}">
                <a16:creationId xmlns:a16="http://schemas.microsoft.com/office/drawing/2014/main" id="{029C7156-4F5B-79DE-9727-BD923789D009}"/>
              </a:ext>
            </a:extLst>
          </p:cNvPr>
          <p:cNvSpPr txBox="1"/>
          <p:nvPr/>
        </p:nvSpPr>
        <p:spPr>
          <a:xfrm>
            <a:off x="1876902" y="3109581"/>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99</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Tree>
    <p:extLst>
      <p:ext uri="{BB962C8B-B14F-4D97-AF65-F5344CB8AC3E}">
        <p14:creationId xmlns:p14="http://schemas.microsoft.com/office/powerpoint/2010/main" val="1194551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en-US" altLang="zh-CN" b="1" dirty="0" err="1">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FileInputStream</a:t>
            </a:r>
            <a:r>
              <a:rPr lang="en-US" altLang="zh-CN"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字节输入流</a:t>
            </a:r>
          </a:p>
        </p:txBody>
      </p:sp>
      <p:sp>
        <p:nvSpPr>
          <p:cNvPr id="4" name="流程图: 磁盘 3">
            <a:extLst>
              <a:ext uri="{FF2B5EF4-FFF2-40B4-BE49-F238E27FC236}">
                <a16:creationId xmlns:a16="http://schemas.microsoft.com/office/drawing/2014/main" id="{37AD1DB5-A67E-B4FE-C4CF-D65845A90F56}"/>
              </a:ext>
            </a:extLst>
          </p:cNvPr>
          <p:cNvSpPr/>
          <p:nvPr/>
        </p:nvSpPr>
        <p:spPr>
          <a:xfrm>
            <a:off x="9603280" y="2493510"/>
            <a:ext cx="1832843" cy="618411"/>
          </a:xfrm>
          <a:prstGeom prst="flowChartMagneticDisk">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latin typeface="Consolas" panose="020B0609020204030204" pitchFamily="49" charset="0"/>
              </a:rPr>
              <a:t>Java </a:t>
            </a:r>
            <a:r>
              <a:rPr lang="zh-CN" altLang="en-US" dirty="0">
                <a:latin typeface="Consolas" panose="020B0609020204030204" pitchFamily="49" charset="0"/>
              </a:rPr>
              <a:t>程序</a:t>
            </a:r>
          </a:p>
        </p:txBody>
      </p:sp>
      <p:sp>
        <p:nvSpPr>
          <p:cNvPr id="5" name="矩形: 折角 4">
            <a:extLst>
              <a:ext uri="{FF2B5EF4-FFF2-40B4-BE49-F238E27FC236}">
                <a16:creationId xmlns:a16="http://schemas.microsoft.com/office/drawing/2014/main" id="{2422EA2A-B23F-A4CD-305A-0DF4D728A197}"/>
              </a:ext>
            </a:extLst>
          </p:cNvPr>
          <p:cNvSpPr/>
          <p:nvPr/>
        </p:nvSpPr>
        <p:spPr>
          <a:xfrm>
            <a:off x="970517" y="2269393"/>
            <a:ext cx="3389448" cy="1159607"/>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r>
              <a:rPr lang="en-US" altLang="zh-CN" dirty="0">
                <a:latin typeface="Consolas" panose="020B0609020204030204" pitchFamily="49" charset="0"/>
              </a:rPr>
              <a:t>D:\A.txt</a:t>
            </a:r>
          </a:p>
          <a:p>
            <a:r>
              <a:rPr lang="en-US" altLang="zh-CN" dirty="0" err="1">
                <a:latin typeface="Consolas" panose="020B0609020204030204" pitchFamily="49" charset="0"/>
              </a:rPr>
              <a:t>abc</a:t>
            </a:r>
            <a:endParaRPr lang="en-US" altLang="zh-CN" dirty="0">
              <a:latin typeface="Consolas" panose="020B0609020204030204" pitchFamily="49" charset="0"/>
            </a:endParaRPr>
          </a:p>
        </p:txBody>
      </p:sp>
      <p:sp>
        <p:nvSpPr>
          <p:cNvPr id="7" name="箭头: 右 6">
            <a:extLst>
              <a:ext uri="{FF2B5EF4-FFF2-40B4-BE49-F238E27FC236}">
                <a16:creationId xmlns:a16="http://schemas.microsoft.com/office/drawing/2014/main" id="{7C2F6593-736E-EB5B-6437-274FBB9185E6}"/>
              </a:ext>
            </a:extLst>
          </p:cNvPr>
          <p:cNvSpPr/>
          <p:nvPr/>
        </p:nvSpPr>
        <p:spPr>
          <a:xfrm rot="10800000">
            <a:off x="4438964" y="2571854"/>
            <a:ext cx="5085317" cy="461724"/>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E375B4A3-26F0-5AA7-07CB-B66BB2496AB9}"/>
              </a:ext>
            </a:extLst>
          </p:cNvPr>
          <p:cNvSpPr txBox="1"/>
          <p:nvPr/>
        </p:nvSpPr>
        <p:spPr>
          <a:xfrm>
            <a:off x="970003" y="3109581"/>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97</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9" name="文本框 8">
            <a:extLst>
              <a:ext uri="{FF2B5EF4-FFF2-40B4-BE49-F238E27FC236}">
                <a16:creationId xmlns:a16="http://schemas.microsoft.com/office/drawing/2014/main" id="{EC4605B2-9139-9610-A399-0CCF0354F747}"/>
              </a:ext>
            </a:extLst>
          </p:cNvPr>
          <p:cNvSpPr txBox="1"/>
          <p:nvPr/>
        </p:nvSpPr>
        <p:spPr>
          <a:xfrm>
            <a:off x="1423453" y="3109581"/>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98</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10" name="文本框 9">
            <a:extLst>
              <a:ext uri="{FF2B5EF4-FFF2-40B4-BE49-F238E27FC236}">
                <a16:creationId xmlns:a16="http://schemas.microsoft.com/office/drawing/2014/main" id="{D1E0622F-D98A-5EBC-6D19-EFE41E55AA12}"/>
              </a:ext>
            </a:extLst>
          </p:cNvPr>
          <p:cNvSpPr txBox="1"/>
          <p:nvPr/>
        </p:nvSpPr>
        <p:spPr>
          <a:xfrm>
            <a:off x="1876902" y="3109581"/>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99</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3" name="文本框 2">
            <a:extLst>
              <a:ext uri="{FF2B5EF4-FFF2-40B4-BE49-F238E27FC236}">
                <a16:creationId xmlns:a16="http://schemas.microsoft.com/office/drawing/2014/main" id="{1370D326-1677-2996-6852-25292BED436B}"/>
              </a:ext>
            </a:extLst>
          </p:cNvPr>
          <p:cNvSpPr txBox="1"/>
          <p:nvPr/>
        </p:nvSpPr>
        <p:spPr>
          <a:xfrm>
            <a:off x="10315098" y="3232285"/>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97</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6" name="文本框 5">
            <a:extLst>
              <a:ext uri="{FF2B5EF4-FFF2-40B4-BE49-F238E27FC236}">
                <a16:creationId xmlns:a16="http://schemas.microsoft.com/office/drawing/2014/main" id="{5FD7E03D-4A97-28C0-9AF0-B886726854E0}"/>
              </a:ext>
            </a:extLst>
          </p:cNvPr>
          <p:cNvSpPr txBox="1"/>
          <p:nvPr/>
        </p:nvSpPr>
        <p:spPr>
          <a:xfrm>
            <a:off x="1423453" y="3109581"/>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98</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11" name="文本框 10">
            <a:extLst>
              <a:ext uri="{FF2B5EF4-FFF2-40B4-BE49-F238E27FC236}">
                <a16:creationId xmlns:a16="http://schemas.microsoft.com/office/drawing/2014/main" id="{029C7156-4F5B-79DE-9727-BD923789D009}"/>
              </a:ext>
            </a:extLst>
          </p:cNvPr>
          <p:cNvSpPr txBox="1"/>
          <p:nvPr/>
        </p:nvSpPr>
        <p:spPr>
          <a:xfrm>
            <a:off x="1876902" y="3109581"/>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99</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Tree>
    <p:extLst>
      <p:ext uri="{BB962C8B-B14F-4D97-AF65-F5344CB8AC3E}">
        <p14:creationId xmlns:p14="http://schemas.microsoft.com/office/powerpoint/2010/main" val="23945727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en-US" altLang="zh-CN" b="1" dirty="0" err="1">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FileInputStream</a:t>
            </a:r>
            <a:r>
              <a:rPr lang="en-US" altLang="zh-CN"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字节输入流</a:t>
            </a:r>
          </a:p>
        </p:txBody>
      </p:sp>
      <p:sp>
        <p:nvSpPr>
          <p:cNvPr id="4" name="流程图: 磁盘 3">
            <a:extLst>
              <a:ext uri="{FF2B5EF4-FFF2-40B4-BE49-F238E27FC236}">
                <a16:creationId xmlns:a16="http://schemas.microsoft.com/office/drawing/2014/main" id="{37AD1DB5-A67E-B4FE-C4CF-D65845A90F56}"/>
              </a:ext>
            </a:extLst>
          </p:cNvPr>
          <p:cNvSpPr/>
          <p:nvPr/>
        </p:nvSpPr>
        <p:spPr>
          <a:xfrm>
            <a:off x="9603280" y="2493510"/>
            <a:ext cx="1832843" cy="618411"/>
          </a:xfrm>
          <a:prstGeom prst="flowChartMagneticDisk">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latin typeface="Consolas" panose="020B0609020204030204" pitchFamily="49" charset="0"/>
              </a:rPr>
              <a:t>Java </a:t>
            </a:r>
            <a:r>
              <a:rPr lang="zh-CN" altLang="en-US" dirty="0">
                <a:latin typeface="Consolas" panose="020B0609020204030204" pitchFamily="49" charset="0"/>
              </a:rPr>
              <a:t>程序</a:t>
            </a:r>
          </a:p>
        </p:txBody>
      </p:sp>
      <p:sp>
        <p:nvSpPr>
          <p:cNvPr id="5" name="矩形: 折角 4">
            <a:extLst>
              <a:ext uri="{FF2B5EF4-FFF2-40B4-BE49-F238E27FC236}">
                <a16:creationId xmlns:a16="http://schemas.microsoft.com/office/drawing/2014/main" id="{2422EA2A-B23F-A4CD-305A-0DF4D728A197}"/>
              </a:ext>
            </a:extLst>
          </p:cNvPr>
          <p:cNvSpPr/>
          <p:nvPr/>
        </p:nvSpPr>
        <p:spPr>
          <a:xfrm>
            <a:off x="970517" y="2269393"/>
            <a:ext cx="3389448" cy="1159607"/>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r>
              <a:rPr lang="en-US" altLang="zh-CN" dirty="0">
                <a:latin typeface="Consolas" panose="020B0609020204030204" pitchFamily="49" charset="0"/>
              </a:rPr>
              <a:t>D:\A.txt</a:t>
            </a:r>
          </a:p>
          <a:p>
            <a:r>
              <a:rPr lang="en-US" altLang="zh-CN" dirty="0" err="1">
                <a:latin typeface="Consolas" panose="020B0609020204030204" pitchFamily="49" charset="0"/>
              </a:rPr>
              <a:t>abc</a:t>
            </a:r>
            <a:endParaRPr lang="en-US" altLang="zh-CN" dirty="0">
              <a:latin typeface="Consolas" panose="020B0609020204030204" pitchFamily="49" charset="0"/>
            </a:endParaRPr>
          </a:p>
        </p:txBody>
      </p:sp>
      <p:sp>
        <p:nvSpPr>
          <p:cNvPr id="7" name="箭头: 右 6">
            <a:extLst>
              <a:ext uri="{FF2B5EF4-FFF2-40B4-BE49-F238E27FC236}">
                <a16:creationId xmlns:a16="http://schemas.microsoft.com/office/drawing/2014/main" id="{7C2F6593-736E-EB5B-6437-274FBB9185E6}"/>
              </a:ext>
            </a:extLst>
          </p:cNvPr>
          <p:cNvSpPr/>
          <p:nvPr/>
        </p:nvSpPr>
        <p:spPr>
          <a:xfrm rot="10800000">
            <a:off x="4438964" y="2571854"/>
            <a:ext cx="5085317" cy="461724"/>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E375B4A3-26F0-5AA7-07CB-B66BB2496AB9}"/>
              </a:ext>
            </a:extLst>
          </p:cNvPr>
          <p:cNvSpPr txBox="1"/>
          <p:nvPr/>
        </p:nvSpPr>
        <p:spPr>
          <a:xfrm>
            <a:off x="970003" y="3109581"/>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97</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9" name="文本框 8">
            <a:extLst>
              <a:ext uri="{FF2B5EF4-FFF2-40B4-BE49-F238E27FC236}">
                <a16:creationId xmlns:a16="http://schemas.microsoft.com/office/drawing/2014/main" id="{EC4605B2-9139-9610-A399-0CCF0354F747}"/>
              </a:ext>
            </a:extLst>
          </p:cNvPr>
          <p:cNvSpPr txBox="1"/>
          <p:nvPr/>
        </p:nvSpPr>
        <p:spPr>
          <a:xfrm>
            <a:off x="1423453" y="3109581"/>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98</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10" name="文本框 9">
            <a:extLst>
              <a:ext uri="{FF2B5EF4-FFF2-40B4-BE49-F238E27FC236}">
                <a16:creationId xmlns:a16="http://schemas.microsoft.com/office/drawing/2014/main" id="{D1E0622F-D98A-5EBC-6D19-EFE41E55AA12}"/>
              </a:ext>
            </a:extLst>
          </p:cNvPr>
          <p:cNvSpPr txBox="1"/>
          <p:nvPr/>
        </p:nvSpPr>
        <p:spPr>
          <a:xfrm>
            <a:off x="1876902" y="3109581"/>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99</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3" name="文本框 2">
            <a:extLst>
              <a:ext uri="{FF2B5EF4-FFF2-40B4-BE49-F238E27FC236}">
                <a16:creationId xmlns:a16="http://schemas.microsoft.com/office/drawing/2014/main" id="{1370D326-1677-2996-6852-25292BED436B}"/>
              </a:ext>
            </a:extLst>
          </p:cNvPr>
          <p:cNvSpPr txBox="1"/>
          <p:nvPr/>
        </p:nvSpPr>
        <p:spPr>
          <a:xfrm>
            <a:off x="10315098" y="3232285"/>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97</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6" name="文本框 5">
            <a:extLst>
              <a:ext uri="{FF2B5EF4-FFF2-40B4-BE49-F238E27FC236}">
                <a16:creationId xmlns:a16="http://schemas.microsoft.com/office/drawing/2014/main" id="{5FD7E03D-4A97-28C0-9AF0-B886726854E0}"/>
              </a:ext>
            </a:extLst>
          </p:cNvPr>
          <p:cNvSpPr txBox="1"/>
          <p:nvPr/>
        </p:nvSpPr>
        <p:spPr>
          <a:xfrm>
            <a:off x="10315098" y="3660426"/>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98</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11" name="文本框 10">
            <a:extLst>
              <a:ext uri="{FF2B5EF4-FFF2-40B4-BE49-F238E27FC236}">
                <a16:creationId xmlns:a16="http://schemas.microsoft.com/office/drawing/2014/main" id="{029C7156-4F5B-79DE-9727-BD923789D009}"/>
              </a:ext>
            </a:extLst>
          </p:cNvPr>
          <p:cNvSpPr txBox="1"/>
          <p:nvPr/>
        </p:nvSpPr>
        <p:spPr>
          <a:xfrm>
            <a:off x="1876902" y="3109581"/>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99</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Tree>
    <p:extLst>
      <p:ext uri="{BB962C8B-B14F-4D97-AF65-F5344CB8AC3E}">
        <p14:creationId xmlns:p14="http://schemas.microsoft.com/office/powerpoint/2010/main" val="15945757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en-US" altLang="zh-CN" b="1" dirty="0" err="1">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FileInputStream</a:t>
            </a:r>
            <a:r>
              <a:rPr lang="en-US" altLang="zh-CN"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字节输入流</a:t>
            </a:r>
          </a:p>
        </p:txBody>
      </p:sp>
      <p:sp>
        <p:nvSpPr>
          <p:cNvPr id="4" name="流程图: 磁盘 3">
            <a:extLst>
              <a:ext uri="{FF2B5EF4-FFF2-40B4-BE49-F238E27FC236}">
                <a16:creationId xmlns:a16="http://schemas.microsoft.com/office/drawing/2014/main" id="{37AD1DB5-A67E-B4FE-C4CF-D65845A90F56}"/>
              </a:ext>
            </a:extLst>
          </p:cNvPr>
          <p:cNvSpPr/>
          <p:nvPr/>
        </p:nvSpPr>
        <p:spPr>
          <a:xfrm>
            <a:off x="9603280" y="2493510"/>
            <a:ext cx="1832843" cy="618411"/>
          </a:xfrm>
          <a:prstGeom prst="flowChartMagneticDisk">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latin typeface="Consolas" panose="020B0609020204030204" pitchFamily="49" charset="0"/>
              </a:rPr>
              <a:t>Java </a:t>
            </a:r>
            <a:r>
              <a:rPr lang="zh-CN" altLang="en-US" dirty="0">
                <a:latin typeface="Consolas" panose="020B0609020204030204" pitchFamily="49" charset="0"/>
              </a:rPr>
              <a:t>程序</a:t>
            </a:r>
          </a:p>
        </p:txBody>
      </p:sp>
      <p:sp>
        <p:nvSpPr>
          <p:cNvPr id="5" name="矩形: 折角 4">
            <a:extLst>
              <a:ext uri="{FF2B5EF4-FFF2-40B4-BE49-F238E27FC236}">
                <a16:creationId xmlns:a16="http://schemas.microsoft.com/office/drawing/2014/main" id="{2422EA2A-B23F-A4CD-305A-0DF4D728A197}"/>
              </a:ext>
            </a:extLst>
          </p:cNvPr>
          <p:cNvSpPr/>
          <p:nvPr/>
        </p:nvSpPr>
        <p:spPr>
          <a:xfrm>
            <a:off x="970517" y="2269393"/>
            <a:ext cx="3389448" cy="1159607"/>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r>
              <a:rPr lang="en-US" altLang="zh-CN" dirty="0">
                <a:latin typeface="Consolas" panose="020B0609020204030204" pitchFamily="49" charset="0"/>
              </a:rPr>
              <a:t>D:\A.txt</a:t>
            </a:r>
          </a:p>
          <a:p>
            <a:r>
              <a:rPr lang="en-US" altLang="zh-CN" dirty="0" err="1">
                <a:latin typeface="Consolas" panose="020B0609020204030204" pitchFamily="49" charset="0"/>
              </a:rPr>
              <a:t>abc</a:t>
            </a:r>
            <a:endParaRPr lang="en-US" altLang="zh-CN" dirty="0">
              <a:latin typeface="Consolas" panose="020B0609020204030204" pitchFamily="49" charset="0"/>
            </a:endParaRPr>
          </a:p>
        </p:txBody>
      </p:sp>
      <p:sp>
        <p:nvSpPr>
          <p:cNvPr id="7" name="箭头: 右 6">
            <a:extLst>
              <a:ext uri="{FF2B5EF4-FFF2-40B4-BE49-F238E27FC236}">
                <a16:creationId xmlns:a16="http://schemas.microsoft.com/office/drawing/2014/main" id="{7C2F6593-736E-EB5B-6437-274FBB9185E6}"/>
              </a:ext>
            </a:extLst>
          </p:cNvPr>
          <p:cNvSpPr/>
          <p:nvPr/>
        </p:nvSpPr>
        <p:spPr>
          <a:xfrm rot="10800000">
            <a:off x="4438964" y="2571854"/>
            <a:ext cx="5085317" cy="461724"/>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E375B4A3-26F0-5AA7-07CB-B66BB2496AB9}"/>
              </a:ext>
            </a:extLst>
          </p:cNvPr>
          <p:cNvSpPr txBox="1"/>
          <p:nvPr/>
        </p:nvSpPr>
        <p:spPr>
          <a:xfrm>
            <a:off x="970003" y="3109581"/>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97</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9" name="文本框 8">
            <a:extLst>
              <a:ext uri="{FF2B5EF4-FFF2-40B4-BE49-F238E27FC236}">
                <a16:creationId xmlns:a16="http://schemas.microsoft.com/office/drawing/2014/main" id="{EC4605B2-9139-9610-A399-0CCF0354F747}"/>
              </a:ext>
            </a:extLst>
          </p:cNvPr>
          <p:cNvSpPr txBox="1"/>
          <p:nvPr/>
        </p:nvSpPr>
        <p:spPr>
          <a:xfrm>
            <a:off x="1423453" y="3109581"/>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98</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10" name="文本框 9">
            <a:extLst>
              <a:ext uri="{FF2B5EF4-FFF2-40B4-BE49-F238E27FC236}">
                <a16:creationId xmlns:a16="http://schemas.microsoft.com/office/drawing/2014/main" id="{D1E0622F-D98A-5EBC-6D19-EFE41E55AA12}"/>
              </a:ext>
            </a:extLst>
          </p:cNvPr>
          <p:cNvSpPr txBox="1"/>
          <p:nvPr/>
        </p:nvSpPr>
        <p:spPr>
          <a:xfrm>
            <a:off x="1876902" y="3109581"/>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99</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3" name="文本框 2">
            <a:extLst>
              <a:ext uri="{FF2B5EF4-FFF2-40B4-BE49-F238E27FC236}">
                <a16:creationId xmlns:a16="http://schemas.microsoft.com/office/drawing/2014/main" id="{1370D326-1677-2996-6852-25292BED436B}"/>
              </a:ext>
            </a:extLst>
          </p:cNvPr>
          <p:cNvSpPr txBox="1"/>
          <p:nvPr/>
        </p:nvSpPr>
        <p:spPr>
          <a:xfrm>
            <a:off x="10315098" y="3232285"/>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97</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6" name="文本框 5">
            <a:extLst>
              <a:ext uri="{FF2B5EF4-FFF2-40B4-BE49-F238E27FC236}">
                <a16:creationId xmlns:a16="http://schemas.microsoft.com/office/drawing/2014/main" id="{5FD7E03D-4A97-28C0-9AF0-B886726854E0}"/>
              </a:ext>
            </a:extLst>
          </p:cNvPr>
          <p:cNvSpPr txBox="1"/>
          <p:nvPr/>
        </p:nvSpPr>
        <p:spPr>
          <a:xfrm>
            <a:off x="10315098" y="3660426"/>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98</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11" name="文本框 10">
            <a:extLst>
              <a:ext uri="{FF2B5EF4-FFF2-40B4-BE49-F238E27FC236}">
                <a16:creationId xmlns:a16="http://schemas.microsoft.com/office/drawing/2014/main" id="{029C7156-4F5B-79DE-9727-BD923789D009}"/>
              </a:ext>
            </a:extLst>
          </p:cNvPr>
          <p:cNvSpPr txBox="1"/>
          <p:nvPr/>
        </p:nvSpPr>
        <p:spPr>
          <a:xfrm>
            <a:off x="10315098" y="4090513"/>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99</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graphicFrame>
        <p:nvGraphicFramePr>
          <p:cNvPr id="12" name="表格 11">
            <a:extLst>
              <a:ext uri="{FF2B5EF4-FFF2-40B4-BE49-F238E27FC236}">
                <a16:creationId xmlns:a16="http://schemas.microsoft.com/office/drawing/2014/main" id="{81756AF5-628E-47D3-265E-9D583E585B71}"/>
              </a:ext>
            </a:extLst>
          </p:cNvPr>
          <p:cNvGraphicFramePr>
            <a:graphicFrameLocks noGrp="1"/>
          </p:cNvGraphicFramePr>
          <p:nvPr>
            <p:extLst>
              <p:ext uri="{D42A27DB-BD31-4B8C-83A1-F6EECF244321}">
                <p14:modId xmlns:p14="http://schemas.microsoft.com/office/powerpoint/2010/main" val="3671878809"/>
              </p:ext>
            </p:extLst>
          </p:nvPr>
        </p:nvGraphicFramePr>
        <p:xfrm>
          <a:off x="970002" y="3926172"/>
          <a:ext cx="9005896" cy="1443350"/>
        </p:xfrm>
        <a:graphic>
          <a:graphicData uri="http://schemas.openxmlformats.org/drawingml/2006/table">
            <a:tbl>
              <a:tblPr/>
              <a:tblGrid>
                <a:gridCol w="4723238">
                  <a:extLst>
                    <a:ext uri="{9D8B030D-6E8A-4147-A177-3AD203B41FA5}">
                      <a16:colId xmlns:a16="http://schemas.microsoft.com/office/drawing/2014/main" val="4059425573"/>
                    </a:ext>
                  </a:extLst>
                </a:gridCol>
                <a:gridCol w="4282658">
                  <a:extLst>
                    <a:ext uri="{9D8B030D-6E8A-4147-A177-3AD203B41FA5}">
                      <a16:colId xmlns:a16="http://schemas.microsoft.com/office/drawing/2014/main" val="1139361603"/>
                    </a:ext>
                  </a:extLst>
                </a:gridCol>
              </a:tblGrid>
              <a:tr h="47855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构造方法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3413402838"/>
                  </a:ext>
                </a:extLst>
              </a:tr>
              <a:tr h="48115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r>
                        <a:rPr lang="en-US" altLang="zh-CN" sz="1600" kern="1200" dirty="0" err="1">
                          <a:solidFill>
                            <a:schemeClr val="tx1"/>
                          </a:solidFill>
                          <a:effectLst/>
                          <a:latin typeface="Consolas" panose="020B0609020204030204" pitchFamily="49" charset="0"/>
                          <a:ea typeface="黑体" panose="02010609060101010101" pitchFamily="49" charset="-122"/>
                          <a:cs typeface="+mn-cs"/>
                        </a:rPr>
                        <a:t>FileInputStream</a:t>
                      </a:r>
                      <a:r>
                        <a:rPr lang="en-US" altLang="zh-CN" sz="1600" kern="1200" dirty="0">
                          <a:solidFill>
                            <a:schemeClr val="tx1"/>
                          </a:solidFill>
                          <a:effectLst/>
                          <a:latin typeface="Consolas" panose="020B0609020204030204" pitchFamily="49" charset="0"/>
                          <a:ea typeface="黑体" panose="02010609060101010101" pitchFamily="49" charset="-122"/>
                          <a:cs typeface="+mn-cs"/>
                        </a:rPr>
                        <a:t>(String name) </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eaLnBrk="0" hangingPunct="0">
                        <a:lnSpc>
                          <a:spcPct val="150000"/>
                        </a:lnSpc>
                        <a:buFont typeface="Wingdings" pitchFamily="2" charset="2"/>
                        <a:buNone/>
                        <a:defRPr/>
                      </a:pPr>
                      <a:r>
                        <a:rPr lang="zh-CN" altLang="en-US" sz="1400" dirty="0">
                          <a:latin typeface="Consolas" panose="020B0609020204030204" pitchFamily="49" charset="0"/>
                          <a:ea typeface="Alibaba PuHuiTi R"/>
                        </a:rPr>
                        <a:t>输入流关联文件</a:t>
                      </a:r>
                      <a:r>
                        <a:rPr lang="en-US" altLang="zh-CN" sz="1400" dirty="0">
                          <a:latin typeface="Consolas" panose="020B0609020204030204" pitchFamily="49" charset="0"/>
                          <a:ea typeface="Alibaba PuHuiTi R"/>
                        </a:rPr>
                        <a:t>, </a:t>
                      </a:r>
                      <a:r>
                        <a:rPr lang="zh-CN" altLang="en-US" sz="1400" dirty="0">
                          <a:latin typeface="Consolas" panose="020B0609020204030204" pitchFamily="49" charset="0"/>
                          <a:ea typeface="Alibaba PuHuiTi R"/>
                        </a:rPr>
                        <a:t>文件路径以字符串形式给出</a:t>
                      </a:r>
                      <a:endParaRPr lang="en-US" altLang="zh-CN" sz="1400" dirty="0">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858313400"/>
                  </a:ext>
                </a:extLst>
              </a:tr>
              <a:tr h="483643">
                <a:tc>
                  <a:txBody>
                    <a:bodyPr/>
                    <a:lstStyle/>
                    <a:p>
                      <a:r>
                        <a:rPr lang="en-US" altLang="zh-CN" sz="1600" dirty="0" err="1">
                          <a:latin typeface="Consolas" panose="020B0609020204030204" pitchFamily="49" charset="0"/>
                          <a:ea typeface="微软雅黑" pitchFamily="34" charset="-122"/>
                        </a:rPr>
                        <a:t>FileInputStream</a:t>
                      </a:r>
                      <a:r>
                        <a:rPr lang="en-US" altLang="zh-CN" sz="1600" dirty="0">
                          <a:latin typeface="Consolas" panose="020B0609020204030204" pitchFamily="49" charset="0"/>
                          <a:ea typeface="微软雅黑" pitchFamily="34" charset="-122"/>
                        </a:rPr>
                        <a:t>(File file) </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400" dirty="0">
                          <a:latin typeface="Consolas" panose="020B0609020204030204" pitchFamily="49" charset="0"/>
                          <a:ea typeface="Alibaba PuHuiTi R"/>
                        </a:rPr>
                        <a:t>输入流关联文件</a:t>
                      </a:r>
                      <a:r>
                        <a:rPr lang="en-US" altLang="zh-CN" sz="1400" dirty="0">
                          <a:latin typeface="Consolas" panose="020B0609020204030204" pitchFamily="49" charset="0"/>
                          <a:ea typeface="Alibaba PuHuiTi R"/>
                        </a:rPr>
                        <a:t>, </a:t>
                      </a:r>
                      <a:r>
                        <a:rPr lang="zh-CN" altLang="en-US" sz="1400" dirty="0">
                          <a:latin typeface="Consolas" panose="020B0609020204030204" pitchFamily="49" charset="0"/>
                          <a:ea typeface="Alibaba PuHuiTi R"/>
                        </a:rPr>
                        <a:t>文件路径以</a:t>
                      </a:r>
                      <a:r>
                        <a:rPr lang="en-US" altLang="zh-CN" sz="1400" dirty="0">
                          <a:latin typeface="Consolas" panose="020B0609020204030204" pitchFamily="49" charset="0"/>
                          <a:ea typeface="Alibaba PuHuiTi R"/>
                        </a:rPr>
                        <a:t>File</a:t>
                      </a:r>
                      <a:r>
                        <a:rPr lang="zh-CN" altLang="en-US" sz="1400" dirty="0">
                          <a:latin typeface="Consolas" panose="020B0609020204030204" pitchFamily="49" charset="0"/>
                          <a:ea typeface="Alibaba PuHuiTi R"/>
                        </a:rPr>
                        <a:t>对象形式给出</a:t>
                      </a:r>
                      <a:endParaRPr lang="en-US" altLang="zh-CN" sz="1400" b="0" dirty="0">
                        <a:solidFill>
                          <a:schemeClr val="tx1">
                            <a:lumMod val="95000"/>
                            <a:lumOff val="5000"/>
                          </a:schemeClr>
                        </a:solidFill>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53507733"/>
                  </a:ext>
                </a:extLst>
              </a:tr>
            </a:tbl>
          </a:graphicData>
        </a:graphic>
      </p:graphicFrame>
      <p:sp>
        <p:nvSpPr>
          <p:cNvPr id="13" name="三角形 9">
            <a:extLst>
              <a:ext uri="{FF2B5EF4-FFF2-40B4-BE49-F238E27FC236}">
                <a16:creationId xmlns:a16="http://schemas.microsoft.com/office/drawing/2014/main" id="{06978B59-DDDD-C502-EC26-FAD516F5AAD6}"/>
              </a:ext>
            </a:extLst>
          </p:cNvPr>
          <p:cNvSpPr/>
          <p:nvPr/>
        </p:nvSpPr>
        <p:spPr>
          <a:xfrm rot="2651319">
            <a:off x="976617" y="5922495"/>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a:extLst>
              <a:ext uri="{FF2B5EF4-FFF2-40B4-BE49-F238E27FC236}">
                <a16:creationId xmlns:a16="http://schemas.microsoft.com/office/drawing/2014/main" id="{071C550B-12D2-E694-8FA3-93E8C4C66F35}"/>
              </a:ext>
            </a:extLst>
          </p:cNvPr>
          <p:cNvSpPr/>
          <p:nvPr/>
        </p:nvSpPr>
        <p:spPr>
          <a:xfrm>
            <a:off x="1069931" y="5565912"/>
            <a:ext cx="9005896" cy="1029811"/>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a:extLst>
              <a:ext uri="{FF2B5EF4-FFF2-40B4-BE49-F238E27FC236}">
                <a16:creationId xmlns:a16="http://schemas.microsoft.com/office/drawing/2014/main" id="{B06B3C94-7148-4048-1AAB-06A6FB1BFF16}"/>
              </a:ext>
            </a:extLst>
          </p:cNvPr>
          <p:cNvSpPr/>
          <p:nvPr/>
        </p:nvSpPr>
        <p:spPr>
          <a:xfrm>
            <a:off x="970003" y="5638382"/>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注意事项</a:t>
            </a:r>
          </a:p>
        </p:txBody>
      </p:sp>
      <p:sp>
        <p:nvSpPr>
          <p:cNvPr id="16" name="TextBox 6">
            <a:extLst>
              <a:ext uri="{FF2B5EF4-FFF2-40B4-BE49-F238E27FC236}">
                <a16:creationId xmlns:a16="http://schemas.microsoft.com/office/drawing/2014/main" id="{9DA68ADD-0F0C-756C-1E57-0BA627A0CEBF}"/>
              </a:ext>
            </a:extLst>
          </p:cNvPr>
          <p:cNvSpPr txBox="1"/>
          <p:nvPr/>
        </p:nvSpPr>
        <p:spPr>
          <a:xfrm>
            <a:off x="1228808" y="6011794"/>
            <a:ext cx="4774300" cy="384272"/>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auto">
              <a:lnSpc>
                <a:spcPct val="150000"/>
              </a:lnSpc>
              <a:spcBef>
                <a:spcPts val="0"/>
              </a:spcBef>
              <a:spcAft>
                <a:spcPts val="0"/>
              </a:spcAft>
              <a:defRPr/>
            </a:pPr>
            <a:r>
              <a:rPr lang="zh-CN" altLang="en-US" sz="1400" dirty="0">
                <a:latin typeface="Consolas" panose="020B0609020204030204" pitchFamily="49" charset="0"/>
                <a:ea typeface="阿里巴巴普惠体" panose="00020600040101010101" pitchFamily="18" charset="-122"/>
                <a:cs typeface="阿里巴巴普惠体" panose="00020600040101010101" pitchFamily="18" charset="-122"/>
              </a:rPr>
              <a:t>关联的文件不存在会抛出 </a:t>
            </a:r>
            <a:r>
              <a:rPr lang="en-US" altLang="zh-CN" sz="1400" dirty="0" err="1">
                <a:latin typeface="Consolas" panose="020B0609020204030204" pitchFamily="49" charset="0"/>
                <a:ea typeface="阿里巴巴普惠体" panose="00020600040101010101" pitchFamily="18" charset="-122"/>
                <a:cs typeface="阿里巴巴普惠体" panose="00020600040101010101" pitchFamily="18" charset="-122"/>
              </a:rPr>
              <a:t>FileNotFoundException</a:t>
            </a:r>
            <a:r>
              <a:rPr lang="en-US" altLang="zh-CN" sz="1400" dirty="0">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sz="1400" dirty="0">
                <a:latin typeface="Consolas" panose="020B0609020204030204" pitchFamily="49" charset="0"/>
                <a:ea typeface="阿里巴巴普惠体" panose="00020600040101010101" pitchFamily="18" charset="-122"/>
                <a:cs typeface="阿里巴巴普惠体" panose="00020600040101010101" pitchFamily="18" charset="-122"/>
              </a:rPr>
              <a:t>异常</a:t>
            </a:r>
            <a:endParaRPr lang="en-US" altLang="zh-CN" sz="1400" dirty="0">
              <a:latin typeface="Consolas" panose="020B0609020204030204" pitchFamily="49" charset="0"/>
              <a:ea typeface="阿里巴巴普惠体" panose="00020600040101010101" pitchFamily="18" charset="-122"/>
              <a:cs typeface="阿里巴巴普惠体" panose="00020600040101010101" pitchFamily="18" charset="-122"/>
            </a:endParaRPr>
          </a:p>
        </p:txBody>
      </p:sp>
      <p:sp>
        <p:nvSpPr>
          <p:cNvPr id="17" name="TextBox 6">
            <a:extLst>
              <a:ext uri="{FF2B5EF4-FFF2-40B4-BE49-F238E27FC236}">
                <a16:creationId xmlns:a16="http://schemas.microsoft.com/office/drawing/2014/main" id="{1E98C50B-E856-2367-7FED-8209DAECDAA7}"/>
              </a:ext>
            </a:extLst>
          </p:cNvPr>
          <p:cNvSpPr txBox="1"/>
          <p:nvPr/>
        </p:nvSpPr>
        <p:spPr>
          <a:xfrm>
            <a:off x="6284027" y="6023012"/>
            <a:ext cx="4774300" cy="384272"/>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auto">
              <a:lnSpc>
                <a:spcPct val="150000"/>
              </a:lnSpc>
              <a:spcBef>
                <a:spcPts val="0"/>
              </a:spcBef>
              <a:spcAft>
                <a:spcPts val="0"/>
              </a:spcAft>
              <a:defRPr/>
            </a:pPr>
            <a:r>
              <a:rPr lang="zh-CN" altLang="en-US" sz="1400" dirty="0">
                <a:latin typeface="Consolas" panose="020B0609020204030204" pitchFamily="49" charset="0"/>
                <a:ea typeface="阿里巴巴普惠体" panose="00020600040101010101" pitchFamily="18" charset="-122"/>
                <a:cs typeface="阿里巴巴普惠体" panose="00020600040101010101" pitchFamily="18" charset="-122"/>
              </a:rPr>
              <a:t>文件夹的话会拒绝访问</a:t>
            </a:r>
            <a:endParaRPr lang="en-US" altLang="zh-CN" sz="1400" dirty="0">
              <a:latin typeface="Consolas" panose="020B0609020204030204" pitchFamily="49" charset="0"/>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0995511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randombar(horizontal)">
                                      <p:cBhvr>
                                        <p:cTn id="14" dur="500"/>
                                        <p:tgtEl>
                                          <p:spTgt spid="13"/>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randombar(horizontal)">
                                      <p:cBhvr>
                                        <p:cTn id="20" dur="500"/>
                                        <p:tgtEl>
                                          <p:spTgt spid="15"/>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randombar(horizontal)">
                                      <p:cBhvr>
                                        <p:cTn id="23" dur="500"/>
                                        <p:tgtEl>
                                          <p:spTgt spid="16"/>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randombar(horizontal)">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en-US" altLang="zh-CN" b="1" dirty="0" err="1">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FileInputStream</a:t>
            </a:r>
            <a:r>
              <a:rPr lang="en-US" altLang="zh-CN"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字节输入流</a:t>
            </a:r>
          </a:p>
        </p:txBody>
      </p:sp>
      <p:sp>
        <p:nvSpPr>
          <p:cNvPr id="4" name="流程图: 磁盘 3">
            <a:extLst>
              <a:ext uri="{FF2B5EF4-FFF2-40B4-BE49-F238E27FC236}">
                <a16:creationId xmlns:a16="http://schemas.microsoft.com/office/drawing/2014/main" id="{37AD1DB5-A67E-B4FE-C4CF-D65845A90F56}"/>
              </a:ext>
            </a:extLst>
          </p:cNvPr>
          <p:cNvSpPr/>
          <p:nvPr/>
        </p:nvSpPr>
        <p:spPr>
          <a:xfrm>
            <a:off x="9603280" y="2493510"/>
            <a:ext cx="1832843" cy="618411"/>
          </a:xfrm>
          <a:prstGeom prst="flowChartMagneticDisk">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latin typeface="Consolas" panose="020B0609020204030204" pitchFamily="49" charset="0"/>
              </a:rPr>
              <a:t>Java </a:t>
            </a:r>
            <a:r>
              <a:rPr lang="zh-CN" altLang="en-US" dirty="0">
                <a:latin typeface="Consolas" panose="020B0609020204030204" pitchFamily="49" charset="0"/>
              </a:rPr>
              <a:t>程序</a:t>
            </a:r>
          </a:p>
        </p:txBody>
      </p:sp>
      <p:sp>
        <p:nvSpPr>
          <p:cNvPr id="5" name="矩形: 折角 4">
            <a:extLst>
              <a:ext uri="{FF2B5EF4-FFF2-40B4-BE49-F238E27FC236}">
                <a16:creationId xmlns:a16="http://schemas.microsoft.com/office/drawing/2014/main" id="{2422EA2A-B23F-A4CD-305A-0DF4D728A197}"/>
              </a:ext>
            </a:extLst>
          </p:cNvPr>
          <p:cNvSpPr/>
          <p:nvPr/>
        </p:nvSpPr>
        <p:spPr>
          <a:xfrm>
            <a:off x="970517" y="2269393"/>
            <a:ext cx="3389448" cy="1159607"/>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r>
              <a:rPr lang="en-US" altLang="zh-CN" dirty="0">
                <a:latin typeface="Consolas" panose="020B0609020204030204" pitchFamily="49" charset="0"/>
              </a:rPr>
              <a:t>D:\A.txt</a:t>
            </a:r>
          </a:p>
          <a:p>
            <a:r>
              <a:rPr lang="en-US" altLang="zh-CN" dirty="0" err="1">
                <a:latin typeface="Consolas" panose="020B0609020204030204" pitchFamily="49" charset="0"/>
              </a:rPr>
              <a:t>abc</a:t>
            </a:r>
            <a:endParaRPr lang="en-US" altLang="zh-CN" dirty="0">
              <a:latin typeface="Consolas" panose="020B0609020204030204" pitchFamily="49" charset="0"/>
            </a:endParaRPr>
          </a:p>
        </p:txBody>
      </p:sp>
      <p:sp>
        <p:nvSpPr>
          <p:cNvPr id="7" name="箭头: 右 6">
            <a:extLst>
              <a:ext uri="{FF2B5EF4-FFF2-40B4-BE49-F238E27FC236}">
                <a16:creationId xmlns:a16="http://schemas.microsoft.com/office/drawing/2014/main" id="{7C2F6593-736E-EB5B-6437-274FBB9185E6}"/>
              </a:ext>
            </a:extLst>
          </p:cNvPr>
          <p:cNvSpPr/>
          <p:nvPr/>
        </p:nvSpPr>
        <p:spPr>
          <a:xfrm rot="10800000">
            <a:off x="4438964" y="2571854"/>
            <a:ext cx="5085317" cy="461724"/>
          </a:xfrm>
          <a:prstGeom prst="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E375B4A3-26F0-5AA7-07CB-B66BB2496AB9}"/>
              </a:ext>
            </a:extLst>
          </p:cNvPr>
          <p:cNvSpPr txBox="1"/>
          <p:nvPr/>
        </p:nvSpPr>
        <p:spPr>
          <a:xfrm>
            <a:off x="970003" y="3109581"/>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97</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9" name="文本框 8">
            <a:extLst>
              <a:ext uri="{FF2B5EF4-FFF2-40B4-BE49-F238E27FC236}">
                <a16:creationId xmlns:a16="http://schemas.microsoft.com/office/drawing/2014/main" id="{EC4605B2-9139-9610-A399-0CCF0354F747}"/>
              </a:ext>
            </a:extLst>
          </p:cNvPr>
          <p:cNvSpPr txBox="1"/>
          <p:nvPr/>
        </p:nvSpPr>
        <p:spPr>
          <a:xfrm>
            <a:off x="1423453" y="3109581"/>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98</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10" name="文本框 9">
            <a:extLst>
              <a:ext uri="{FF2B5EF4-FFF2-40B4-BE49-F238E27FC236}">
                <a16:creationId xmlns:a16="http://schemas.microsoft.com/office/drawing/2014/main" id="{D1E0622F-D98A-5EBC-6D19-EFE41E55AA12}"/>
              </a:ext>
            </a:extLst>
          </p:cNvPr>
          <p:cNvSpPr txBox="1"/>
          <p:nvPr/>
        </p:nvSpPr>
        <p:spPr>
          <a:xfrm>
            <a:off x="1876902" y="3109581"/>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99</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3" name="文本框 2">
            <a:extLst>
              <a:ext uri="{FF2B5EF4-FFF2-40B4-BE49-F238E27FC236}">
                <a16:creationId xmlns:a16="http://schemas.microsoft.com/office/drawing/2014/main" id="{1370D326-1677-2996-6852-25292BED436B}"/>
              </a:ext>
            </a:extLst>
          </p:cNvPr>
          <p:cNvSpPr txBox="1"/>
          <p:nvPr/>
        </p:nvSpPr>
        <p:spPr>
          <a:xfrm>
            <a:off x="10315098" y="3232285"/>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97</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6" name="文本框 5">
            <a:extLst>
              <a:ext uri="{FF2B5EF4-FFF2-40B4-BE49-F238E27FC236}">
                <a16:creationId xmlns:a16="http://schemas.microsoft.com/office/drawing/2014/main" id="{5FD7E03D-4A97-28C0-9AF0-B886726854E0}"/>
              </a:ext>
            </a:extLst>
          </p:cNvPr>
          <p:cNvSpPr txBox="1"/>
          <p:nvPr/>
        </p:nvSpPr>
        <p:spPr>
          <a:xfrm>
            <a:off x="10315098" y="3660426"/>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98</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11" name="文本框 10">
            <a:extLst>
              <a:ext uri="{FF2B5EF4-FFF2-40B4-BE49-F238E27FC236}">
                <a16:creationId xmlns:a16="http://schemas.microsoft.com/office/drawing/2014/main" id="{029C7156-4F5B-79DE-9727-BD923789D009}"/>
              </a:ext>
            </a:extLst>
          </p:cNvPr>
          <p:cNvSpPr txBox="1"/>
          <p:nvPr/>
        </p:nvSpPr>
        <p:spPr>
          <a:xfrm>
            <a:off x="10315098" y="4090513"/>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99</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graphicFrame>
        <p:nvGraphicFramePr>
          <p:cNvPr id="12" name="表格 11">
            <a:extLst>
              <a:ext uri="{FF2B5EF4-FFF2-40B4-BE49-F238E27FC236}">
                <a16:creationId xmlns:a16="http://schemas.microsoft.com/office/drawing/2014/main" id="{81756AF5-628E-47D3-265E-9D583E585B71}"/>
              </a:ext>
            </a:extLst>
          </p:cNvPr>
          <p:cNvGraphicFramePr>
            <a:graphicFrameLocks noGrp="1"/>
          </p:cNvGraphicFramePr>
          <p:nvPr/>
        </p:nvGraphicFramePr>
        <p:xfrm>
          <a:off x="970002" y="3926172"/>
          <a:ext cx="9005896" cy="1443350"/>
        </p:xfrm>
        <a:graphic>
          <a:graphicData uri="http://schemas.openxmlformats.org/drawingml/2006/table">
            <a:tbl>
              <a:tblPr/>
              <a:tblGrid>
                <a:gridCol w="4723238">
                  <a:extLst>
                    <a:ext uri="{9D8B030D-6E8A-4147-A177-3AD203B41FA5}">
                      <a16:colId xmlns:a16="http://schemas.microsoft.com/office/drawing/2014/main" val="4059425573"/>
                    </a:ext>
                  </a:extLst>
                </a:gridCol>
                <a:gridCol w="4282658">
                  <a:extLst>
                    <a:ext uri="{9D8B030D-6E8A-4147-A177-3AD203B41FA5}">
                      <a16:colId xmlns:a16="http://schemas.microsoft.com/office/drawing/2014/main" val="1139361603"/>
                    </a:ext>
                  </a:extLst>
                </a:gridCol>
              </a:tblGrid>
              <a:tr h="47855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构造方法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3413402838"/>
                  </a:ext>
                </a:extLst>
              </a:tr>
              <a:tr h="48115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r>
                        <a:rPr lang="en-US" altLang="zh-CN" sz="1600" kern="1200" dirty="0" err="1">
                          <a:solidFill>
                            <a:schemeClr val="tx1"/>
                          </a:solidFill>
                          <a:effectLst/>
                          <a:latin typeface="Consolas" panose="020B0609020204030204" pitchFamily="49" charset="0"/>
                          <a:ea typeface="黑体" panose="02010609060101010101" pitchFamily="49" charset="-122"/>
                          <a:cs typeface="+mn-cs"/>
                        </a:rPr>
                        <a:t>FileInputStream</a:t>
                      </a:r>
                      <a:r>
                        <a:rPr lang="en-US" altLang="zh-CN" sz="1600" kern="1200" dirty="0">
                          <a:solidFill>
                            <a:schemeClr val="tx1"/>
                          </a:solidFill>
                          <a:effectLst/>
                          <a:latin typeface="Consolas" panose="020B0609020204030204" pitchFamily="49" charset="0"/>
                          <a:ea typeface="黑体" panose="02010609060101010101" pitchFamily="49" charset="-122"/>
                          <a:cs typeface="+mn-cs"/>
                        </a:rPr>
                        <a:t>(String name) </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eaLnBrk="0" hangingPunct="0">
                        <a:lnSpc>
                          <a:spcPct val="150000"/>
                        </a:lnSpc>
                        <a:buFont typeface="Wingdings" pitchFamily="2" charset="2"/>
                        <a:buNone/>
                        <a:defRPr/>
                      </a:pPr>
                      <a:r>
                        <a:rPr lang="zh-CN" altLang="en-US" sz="1400" dirty="0">
                          <a:latin typeface="Consolas" panose="020B0609020204030204" pitchFamily="49" charset="0"/>
                          <a:ea typeface="Alibaba PuHuiTi R"/>
                        </a:rPr>
                        <a:t>输入流关联文件</a:t>
                      </a:r>
                      <a:r>
                        <a:rPr lang="en-US" altLang="zh-CN" sz="1400" dirty="0">
                          <a:latin typeface="Consolas" panose="020B0609020204030204" pitchFamily="49" charset="0"/>
                          <a:ea typeface="Alibaba PuHuiTi R"/>
                        </a:rPr>
                        <a:t>, </a:t>
                      </a:r>
                      <a:r>
                        <a:rPr lang="zh-CN" altLang="en-US" sz="1400" dirty="0">
                          <a:latin typeface="Consolas" panose="020B0609020204030204" pitchFamily="49" charset="0"/>
                          <a:ea typeface="Alibaba PuHuiTi R"/>
                        </a:rPr>
                        <a:t>文件路径以字符串形式给出</a:t>
                      </a:r>
                      <a:endParaRPr lang="en-US" altLang="zh-CN" sz="1400" dirty="0">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858313400"/>
                  </a:ext>
                </a:extLst>
              </a:tr>
              <a:tr h="483643">
                <a:tc>
                  <a:txBody>
                    <a:bodyPr/>
                    <a:lstStyle/>
                    <a:p>
                      <a:r>
                        <a:rPr lang="en-US" altLang="zh-CN" sz="1600" dirty="0" err="1">
                          <a:latin typeface="Consolas" panose="020B0609020204030204" pitchFamily="49" charset="0"/>
                          <a:ea typeface="微软雅黑" pitchFamily="34" charset="-122"/>
                        </a:rPr>
                        <a:t>FileInputStream</a:t>
                      </a:r>
                      <a:r>
                        <a:rPr lang="en-US" altLang="zh-CN" sz="1600" dirty="0">
                          <a:latin typeface="Consolas" panose="020B0609020204030204" pitchFamily="49" charset="0"/>
                          <a:ea typeface="微软雅黑" pitchFamily="34" charset="-122"/>
                        </a:rPr>
                        <a:t>(File file) </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400" dirty="0">
                          <a:latin typeface="Consolas" panose="020B0609020204030204" pitchFamily="49" charset="0"/>
                          <a:ea typeface="Alibaba PuHuiTi R"/>
                        </a:rPr>
                        <a:t>输入流关联文件</a:t>
                      </a:r>
                      <a:r>
                        <a:rPr lang="en-US" altLang="zh-CN" sz="1400" dirty="0">
                          <a:latin typeface="Consolas" panose="020B0609020204030204" pitchFamily="49" charset="0"/>
                          <a:ea typeface="Alibaba PuHuiTi R"/>
                        </a:rPr>
                        <a:t>, </a:t>
                      </a:r>
                      <a:r>
                        <a:rPr lang="zh-CN" altLang="en-US" sz="1400" dirty="0">
                          <a:latin typeface="Consolas" panose="020B0609020204030204" pitchFamily="49" charset="0"/>
                          <a:ea typeface="Alibaba PuHuiTi R"/>
                        </a:rPr>
                        <a:t>文件路径以</a:t>
                      </a:r>
                      <a:r>
                        <a:rPr lang="en-US" altLang="zh-CN" sz="1400" dirty="0">
                          <a:latin typeface="Consolas" panose="020B0609020204030204" pitchFamily="49" charset="0"/>
                          <a:ea typeface="Alibaba PuHuiTi R"/>
                        </a:rPr>
                        <a:t>File</a:t>
                      </a:r>
                      <a:r>
                        <a:rPr lang="zh-CN" altLang="en-US" sz="1400" dirty="0">
                          <a:latin typeface="Consolas" panose="020B0609020204030204" pitchFamily="49" charset="0"/>
                          <a:ea typeface="Alibaba PuHuiTi R"/>
                        </a:rPr>
                        <a:t>对象形式给出</a:t>
                      </a:r>
                      <a:endParaRPr lang="en-US" altLang="zh-CN" sz="1400" b="0" dirty="0">
                        <a:solidFill>
                          <a:schemeClr val="tx1">
                            <a:lumMod val="95000"/>
                            <a:lumOff val="5000"/>
                          </a:schemeClr>
                        </a:solidFill>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53507733"/>
                  </a:ext>
                </a:extLst>
              </a:tr>
            </a:tbl>
          </a:graphicData>
        </a:graphic>
      </p:graphicFrame>
      <p:graphicFrame>
        <p:nvGraphicFramePr>
          <p:cNvPr id="17" name="表格 16">
            <a:extLst>
              <a:ext uri="{FF2B5EF4-FFF2-40B4-BE49-F238E27FC236}">
                <a16:creationId xmlns:a16="http://schemas.microsoft.com/office/drawing/2014/main" id="{C9C140D8-09AA-4214-F97A-B772E1D4B49F}"/>
              </a:ext>
            </a:extLst>
          </p:cNvPr>
          <p:cNvGraphicFramePr>
            <a:graphicFrameLocks noGrp="1"/>
          </p:cNvGraphicFramePr>
          <p:nvPr>
            <p:extLst>
              <p:ext uri="{D42A27DB-BD31-4B8C-83A1-F6EECF244321}">
                <p14:modId xmlns:p14="http://schemas.microsoft.com/office/powerpoint/2010/main" val="615152507"/>
              </p:ext>
            </p:extLst>
          </p:nvPr>
        </p:nvGraphicFramePr>
        <p:xfrm>
          <a:off x="877752" y="4269188"/>
          <a:ext cx="10741819" cy="2078871"/>
        </p:xfrm>
        <a:graphic>
          <a:graphicData uri="http://schemas.openxmlformats.org/drawingml/2006/table">
            <a:tbl>
              <a:tblPr/>
              <a:tblGrid>
                <a:gridCol w="5633661">
                  <a:extLst>
                    <a:ext uri="{9D8B030D-6E8A-4147-A177-3AD203B41FA5}">
                      <a16:colId xmlns:a16="http://schemas.microsoft.com/office/drawing/2014/main" val="3903616913"/>
                    </a:ext>
                  </a:extLst>
                </a:gridCol>
                <a:gridCol w="5108158">
                  <a:extLst>
                    <a:ext uri="{9D8B030D-6E8A-4147-A177-3AD203B41FA5}">
                      <a16:colId xmlns:a16="http://schemas.microsoft.com/office/drawing/2014/main" val="3501032722"/>
                    </a:ext>
                  </a:extLst>
                </a:gridCol>
              </a:tblGrid>
              <a:tr h="452078">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成员方法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373553032"/>
                  </a:ext>
                </a:extLst>
              </a:tr>
              <a:tr h="633311">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algn="l"/>
                      <a:r>
                        <a:rPr lang="en-US" altLang="zh-CN" sz="1600" kern="1200" dirty="0">
                          <a:solidFill>
                            <a:schemeClr val="tx1"/>
                          </a:solidFill>
                          <a:effectLst/>
                          <a:latin typeface="Consolas" panose="020B0609020204030204" pitchFamily="49" charset="0"/>
                          <a:ea typeface="黑体" panose="02010609060101010101" pitchFamily="49" charset="-122"/>
                          <a:cs typeface="+mn-cs"/>
                        </a:rPr>
                        <a:t>int read() </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gn="l" eaLnBrk="0" hangingPunct="0">
                        <a:lnSpc>
                          <a:spcPct val="150000"/>
                        </a:lnSpc>
                        <a:buFont typeface="Wingdings" pitchFamily="2" charset="2"/>
                        <a:buNone/>
                        <a:defRPr/>
                      </a:pPr>
                      <a:r>
                        <a:rPr lang="zh-CN" altLang="en-US" sz="1600" dirty="0">
                          <a:latin typeface="Consolas" panose="020B0609020204030204" pitchFamily="49" charset="0"/>
                          <a:ea typeface="Alibaba PuHuiTi R"/>
                        </a:rPr>
                        <a:t>读取一个字节并返回</a:t>
                      </a:r>
                      <a:r>
                        <a:rPr lang="en-US" altLang="zh-CN" sz="1600" dirty="0">
                          <a:latin typeface="Consolas" panose="020B0609020204030204" pitchFamily="49" charset="0"/>
                          <a:ea typeface="Alibaba PuHuiTi R"/>
                        </a:rPr>
                        <a:t>, </a:t>
                      </a:r>
                      <a:r>
                        <a:rPr lang="zh-CN" altLang="en-US" sz="1600" dirty="0">
                          <a:latin typeface="Consolas" panose="020B0609020204030204" pitchFamily="49" charset="0"/>
                          <a:ea typeface="Alibaba PuHuiTi R"/>
                        </a:rPr>
                        <a:t>如果到达文件结尾则返回 </a:t>
                      </a:r>
                      <a:r>
                        <a:rPr lang="en-US" altLang="zh-CN" sz="1600" dirty="0">
                          <a:latin typeface="Consolas" panose="020B0609020204030204" pitchFamily="49" charset="0"/>
                          <a:ea typeface="Alibaba PuHuiTi R"/>
                        </a:rPr>
                        <a:t>-1</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02623438"/>
                  </a:ext>
                </a:extLst>
              </a:tr>
              <a:tr h="993482">
                <a:tc>
                  <a:txBody>
                    <a:bodyPr/>
                    <a:lstStyle/>
                    <a:p>
                      <a:pPr algn="l"/>
                      <a:r>
                        <a:rPr lang="en-US" altLang="zh-CN" sz="1600" dirty="0">
                          <a:latin typeface="Consolas" panose="020B0609020204030204" pitchFamily="49" charset="0"/>
                        </a:rPr>
                        <a:t>int read(byte[] b) </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0" dirty="0">
                          <a:solidFill>
                            <a:schemeClr val="tx1">
                              <a:lumMod val="95000"/>
                              <a:lumOff val="5000"/>
                            </a:schemeClr>
                          </a:solidFill>
                          <a:latin typeface="Consolas" panose="020B0609020204030204" pitchFamily="49" charset="0"/>
                          <a:ea typeface="Alibaba PuHuiTi R"/>
                        </a:rPr>
                        <a:t>将读取到字节</a:t>
                      </a:r>
                      <a:r>
                        <a:rPr lang="en-US" altLang="zh-CN" sz="1600" b="0" dirty="0">
                          <a:solidFill>
                            <a:schemeClr val="tx1">
                              <a:lumMod val="95000"/>
                              <a:lumOff val="5000"/>
                            </a:schemeClr>
                          </a:solidFill>
                          <a:latin typeface="Consolas" panose="020B0609020204030204" pitchFamily="49" charset="0"/>
                          <a:ea typeface="Alibaba PuHuiTi R"/>
                        </a:rPr>
                        <a:t>, </a:t>
                      </a:r>
                      <a:r>
                        <a:rPr lang="zh-CN" altLang="en-US" sz="1600" b="0" dirty="0">
                          <a:solidFill>
                            <a:schemeClr val="tx1">
                              <a:lumMod val="95000"/>
                              <a:lumOff val="5000"/>
                            </a:schemeClr>
                          </a:solidFill>
                          <a:latin typeface="Consolas" panose="020B0609020204030204" pitchFamily="49" charset="0"/>
                          <a:ea typeface="Alibaba PuHuiTi R"/>
                        </a:rPr>
                        <a:t>放到传入的数组</a:t>
                      </a:r>
                      <a:endParaRPr lang="en-US" altLang="zh-CN" sz="1600" b="0" dirty="0">
                        <a:solidFill>
                          <a:schemeClr val="tx1">
                            <a:lumMod val="95000"/>
                            <a:lumOff val="5000"/>
                          </a:schemeClr>
                        </a:solidFill>
                        <a:latin typeface="Consolas" panose="020B0609020204030204" pitchFamily="49" charset="0"/>
                        <a:ea typeface="Alibaba PuHuiTi R"/>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0" dirty="0">
                          <a:solidFill>
                            <a:schemeClr val="tx1">
                              <a:lumMod val="95000"/>
                              <a:lumOff val="5000"/>
                            </a:schemeClr>
                          </a:solidFill>
                          <a:latin typeface="Consolas" panose="020B0609020204030204" pitchFamily="49" charset="0"/>
                          <a:ea typeface="Alibaba PuHuiTi R"/>
                        </a:rPr>
                        <a:t>返回读取到的有效字节个数</a:t>
                      </a:r>
                      <a:endParaRPr lang="en-US" altLang="zh-CN" sz="1600" b="0" dirty="0">
                        <a:solidFill>
                          <a:schemeClr val="tx1">
                            <a:lumMod val="95000"/>
                            <a:lumOff val="5000"/>
                          </a:schemeClr>
                        </a:solidFill>
                        <a:latin typeface="Consolas" panose="020B0609020204030204" pitchFamily="49" charset="0"/>
                        <a:ea typeface="Alibaba PuHuiTi R"/>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dirty="0">
                          <a:latin typeface="Consolas" panose="020B0609020204030204" pitchFamily="49" charset="0"/>
                          <a:ea typeface="Alibaba PuHuiTi R"/>
                        </a:rPr>
                        <a:t>如果到达文件结尾则返回 </a:t>
                      </a:r>
                      <a:r>
                        <a:rPr lang="en-US" altLang="zh-CN" sz="1600" dirty="0">
                          <a:latin typeface="Consolas" panose="020B0609020204030204" pitchFamily="49" charset="0"/>
                          <a:ea typeface="Alibaba PuHuiTi R"/>
                        </a:rPr>
                        <a:t>-1</a:t>
                      </a:r>
                      <a:endParaRPr lang="en-US" altLang="zh-CN" sz="1600" b="0" dirty="0">
                        <a:solidFill>
                          <a:schemeClr val="tx1">
                            <a:lumMod val="95000"/>
                            <a:lumOff val="5000"/>
                          </a:schemeClr>
                        </a:solidFill>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400720702"/>
                  </a:ext>
                </a:extLst>
              </a:tr>
            </a:tbl>
          </a:graphicData>
        </a:graphic>
      </p:graphicFrame>
      <p:sp>
        <p:nvSpPr>
          <p:cNvPr id="18" name="矩形: 圆角 17">
            <a:extLst>
              <a:ext uri="{FF2B5EF4-FFF2-40B4-BE49-F238E27FC236}">
                <a16:creationId xmlns:a16="http://schemas.microsoft.com/office/drawing/2014/main" id="{A0B3E363-0DDD-845F-3A39-737EC7F15B84}"/>
              </a:ext>
            </a:extLst>
          </p:cNvPr>
          <p:cNvSpPr/>
          <p:nvPr/>
        </p:nvSpPr>
        <p:spPr>
          <a:xfrm>
            <a:off x="750849" y="5369522"/>
            <a:ext cx="11307336" cy="978537"/>
          </a:xfrm>
          <a:custGeom>
            <a:avLst/>
            <a:gdLst>
              <a:gd name="connsiteX0" fmla="*/ 0 w 11307336"/>
              <a:gd name="connsiteY0" fmla="*/ 163093 h 978537"/>
              <a:gd name="connsiteX1" fmla="*/ 163093 w 11307336"/>
              <a:gd name="connsiteY1" fmla="*/ 0 h 978537"/>
              <a:gd name="connsiteX2" fmla="*/ 1069038 w 11307336"/>
              <a:gd name="connsiteY2" fmla="*/ 0 h 978537"/>
              <a:gd name="connsiteX3" fmla="*/ 1645548 w 11307336"/>
              <a:gd name="connsiteY3" fmla="*/ 0 h 978537"/>
              <a:gd name="connsiteX4" fmla="*/ 2112247 w 11307336"/>
              <a:gd name="connsiteY4" fmla="*/ 0 h 978537"/>
              <a:gd name="connsiteX5" fmla="*/ 2908381 w 11307336"/>
              <a:gd name="connsiteY5" fmla="*/ 0 h 978537"/>
              <a:gd name="connsiteX6" fmla="*/ 3484891 w 11307336"/>
              <a:gd name="connsiteY6" fmla="*/ 0 h 978537"/>
              <a:gd name="connsiteX7" fmla="*/ 4390836 w 11307336"/>
              <a:gd name="connsiteY7" fmla="*/ 0 h 978537"/>
              <a:gd name="connsiteX8" fmla="*/ 4857535 w 11307336"/>
              <a:gd name="connsiteY8" fmla="*/ 0 h 978537"/>
              <a:gd name="connsiteX9" fmla="*/ 5763480 w 11307336"/>
              <a:gd name="connsiteY9" fmla="*/ 0 h 978537"/>
              <a:gd name="connsiteX10" fmla="*/ 6120367 w 11307336"/>
              <a:gd name="connsiteY10" fmla="*/ 0 h 978537"/>
              <a:gd name="connsiteX11" fmla="*/ 6806689 w 11307336"/>
              <a:gd name="connsiteY11" fmla="*/ 0 h 978537"/>
              <a:gd name="connsiteX12" fmla="*/ 7493011 w 11307336"/>
              <a:gd name="connsiteY12" fmla="*/ 0 h 978537"/>
              <a:gd name="connsiteX13" fmla="*/ 8069521 w 11307336"/>
              <a:gd name="connsiteY13" fmla="*/ 0 h 978537"/>
              <a:gd name="connsiteX14" fmla="*/ 8975466 w 11307336"/>
              <a:gd name="connsiteY14" fmla="*/ 0 h 978537"/>
              <a:gd name="connsiteX15" fmla="*/ 9881411 w 11307336"/>
              <a:gd name="connsiteY15" fmla="*/ 0 h 978537"/>
              <a:gd name="connsiteX16" fmla="*/ 10348110 w 11307336"/>
              <a:gd name="connsiteY16" fmla="*/ 0 h 978537"/>
              <a:gd name="connsiteX17" fmla="*/ 11144243 w 11307336"/>
              <a:gd name="connsiteY17" fmla="*/ 0 h 978537"/>
              <a:gd name="connsiteX18" fmla="*/ 11307336 w 11307336"/>
              <a:gd name="connsiteY18" fmla="*/ 163093 h 978537"/>
              <a:gd name="connsiteX19" fmla="*/ 11307336 w 11307336"/>
              <a:gd name="connsiteY19" fmla="*/ 815444 h 978537"/>
              <a:gd name="connsiteX20" fmla="*/ 11144243 w 11307336"/>
              <a:gd name="connsiteY20" fmla="*/ 978537 h 978537"/>
              <a:gd name="connsiteX21" fmla="*/ 10348110 w 11307336"/>
              <a:gd name="connsiteY21" fmla="*/ 978537 h 978537"/>
              <a:gd name="connsiteX22" fmla="*/ 9881411 w 11307336"/>
              <a:gd name="connsiteY22" fmla="*/ 978537 h 978537"/>
              <a:gd name="connsiteX23" fmla="*/ 9195089 w 11307336"/>
              <a:gd name="connsiteY23" fmla="*/ 978537 h 978537"/>
              <a:gd name="connsiteX24" fmla="*/ 8838202 w 11307336"/>
              <a:gd name="connsiteY24" fmla="*/ 978537 h 978537"/>
              <a:gd name="connsiteX25" fmla="*/ 8481314 w 11307336"/>
              <a:gd name="connsiteY25" fmla="*/ 978537 h 978537"/>
              <a:gd name="connsiteX26" fmla="*/ 7794992 w 11307336"/>
              <a:gd name="connsiteY26" fmla="*/ 978537 h 978537"/>
              <a:gd name="connsiteX27" fmla="*/ 7328293 w 11307336"/>
              <a:gd name="connsiteY27" fmla="*/ 978537 h 978537"/>
              <a:gd name="connsiteX28" fmla="*/ 6532160 w 11307336"/>
              <a:gd name="connsiteY28" fmla="*/ 978537 h 978537"/>
              <a:gd name="connsiteX29" fmla="*/ 6065461 w 11307336"/>
              <a:gd name="connsiteY29" fmla="*/ 978537 h 978537"/>
              <a:gd name="connsiteX30" fmla="*/ 5269328 w 11307336"/>
              <a:gd name="connsiteY30" fmla="*/ 978537 h 978537"/>
              <a:gd name="connsiteX31" fmla="*/ 4912440 w 11307336"/>
              <a:gd name="connsiteY31" fmla="*/ 978537 h 978537"/>
              <a:gd name="connsiteX32" fmla="*/ 4116307 w 11307336"/>
              <a:gd name="connsiteY32" fmla="*/ 978537 h 978537"/>
              <a:gd name="connsiteX33" fmla="*/ 3649608 w 11307336"/>
              <a:gd name="connsiteY33" fmla="*/ 978537 h 978537"/>
              <a:gd name="connsiteX34" fmla="*/ 3292721 w 11307336"/>
              <a:gd name="connsiteY34" fmla="*/ 978537 h 978537"/>
              <a:gd name="connsiteX35" fmla="*/ 2826022 w 11307336"/>
              <a:gd name="connsiteY35" fmla="*/ 978537 h 978537"/>
              <a:gd name="connsiteX36" fmla="*/ 2029889 w 11307336"/>
              <a:gd name="connsiteY36" fmla="*/ 978537 h 978537"/>
              <a:gd name="connsiteX37" fmla="*/ 1563190 w 11307336"/>
              <a:gd name="connsiteY37" fmla="*/ 978537 h 978537"/>
              <a:gd name="connsiteX38" fmla="*/ 1206302 w 11307336"/>
              <a:gd name="connsiteY38" fmla="*/ 978537 h 978537"/>
              <a:gd name="connsiteX39" fmla="*/ 163093 w 11307336"/>
              <a:gd name="connsiteY39" fmla="*/ 978537 h 978537"/>
              <a:gd name="connsiteX40" fmla="*/ 0 w 11307336"/>
              <a:gd name="connsiteY40" fmla="*/ 815444 h 978537"/>
              <a:gd name="connsiteX41" fmla="*/ 0 w 11307336"/>
              <a:gd name="connsiteY41" fmla="*/ 163093 h 978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1307336" h="978537" extrusionOk="0">
                <a:moveTo>
                  <a:pt x="0" y="163093"/>
                </a:moveTo>
                <a:cubicBezTo>
                  <a:pt x="-4465" y="70265"/>
                  <a:pt x="61531" y="4312"/>
                  <a:pt x="163093" y="0"/>
                </a:cubicBezTo>
                <a:cubicBezTo>
                  <a:pt x="382630" y="23966"/>
                  <a:pt x="761241" y="28148"/>
                  <a:pt x="1069038" y="0"/>
                </a:cubicBezTo>
                <a:cubicBezTo>
                  <a:pt x="1376836" y="-28148"/>
                  <a:pt x="1403648" y="-19971"/>
                  <a:pt x="1645548" y="0"/>
                </a:cubicBezTo>
                <a:cubicBezTo>
                  <a:pt x="1887448" y="19971"/>
                  <a:pt x="1927897" y="-22889"/>
                  <a:pt x="2112247" y="0"/>
                </a:cubicBezTo>
                <a:cubicBezTo>
                  <a:pt x="2296597" y="22889"/>
                  <a:pt x="2545352" y="-14311"/>
                  <a:pt x="2908381" y="0"/>
                </a:cubicBezTo>
                <a:cubicBezTo>
                  <a:pt x="3271410" y="14311"/>
                  <a:pt x="3332423" y="6831"/>
                  <a:pt x="3484891" y="0"/>
                </a:cubicBezTo>
                <a:cubicBezTo>
                  <a:pt x="3637359" y="-6831"/>
                  <a:pt x="4131719" y="34304"/>
                  <a:pt x="4390836" y="0"/>
                </a:cubicBezTo>
                <a:cubicBezTo>
                  <a:pt x="4649954" y="-34304"/>
                  <a:pt x="4659570" y="-21913"/>
                  <a:pt x="4857535" y="0"/>
                </a:cubicBezTo>
                <a:cubicBezTo>
                  <a:pt x="5055500" y="21913"/>
                  <a:pt x="5393470" y="-5448"/>
                  <a:pt x="5763480" y="0"/>
                </a:cubicBezTo>
                <a:cubicBezTo>
                  <a:pt x="6133490" y="5448"/>
                  <a:pt x="6015121" y="-12586"/>
                  <a:pt x="6120367" y="0"/>
                </a:cubicBezTo>
                <a:cubicBezTo>
                  <a:pt x="6225613" y="12586"/>
                  <a:pt x="6485799" y="6219"/>
                  <a:pt x="6806689" y="0"/>
                </a:cubicBezTo>
                <a:cubicBezTo>
                  <a:pt x="7127579" y="-6219"/>
                  <a:pt x="7289073" y="10261"/>
                  <a:pt x="7493011" y="0"/>
                </a:cubicBezTo>
                <a:cubicBezTo>
                  <a:pt x="7696949" y="-10261"/>
                  <a:pt x="7794072" y="19638"/>
                  <a:pt x="8069521" y="0"/>
                </a:cubicBezTo>
                <a:cubicBezTo>
                  <a:pt x="8344970" y="-19638"/>
                  <a:pt x="8714785" y="-2964"/>
                  <a:pt x="8975466" y="0"/>
                </a:cubicBezTo>
                <a:cubicBezTo>
                  <a:pt x="9236147" y="2964"/>
                  <a:pt x="9447945" y="24618"/>
                  <a:pt x="9881411" y="0"/>
                </a:cubicBezTo>
                <a:cubicBezTo>
                  <a:pt x="10314878" y="-24618"/>
                  <a:pt x="10133341" y="-20797"/>
                  <a:pt x="10348110" y="0"/>
                </a:cubicBezTo>
                <a:cubicBezTo>
                  <a:pt x="10562879" y="20797"/>
                  <a:pt x="10846296" y="13907"/>
                  <a:pt x="11144243" y="0"/>
                </a:cubicBezTo>
                <a:cubicBezTo>
                  <a:pt x="11227168" y="-14573"/>
                  <a:pt x="11308501" y="57266"/>
                  <a:pt x="11307336" y="163093"/>
                </a:cubicBezTo>
                <a:cubicBezTo>
                  <a:pt x="11285018" y="359392"/>
                  <a:pt x="11322532" y="539133"/>
                  <a:pt x="11307336" y="815444"/>
                </a:cubicBezTo>
                <a:cubicBezTo>
                  <a:pt x="11300062" y="905817"/>
                  <a:pt x="11237610" y="972601"/>
                  <a:pt x="11144243" y="978537"/>
                </a:cubicBezTo>
                <a:cubicBezTo>
                  <a:pt x="10940760" y="956148"/>
                  <a:pt x="10664432" y="986530"/>
                  <a:pt x="10348110" y="978537"/>
                </a:cubicBezTo>
                <a:cubicBezTo>
                  <a:pt x="10031788" y="970544"/>
                  <a:pt x="10027977" y="994962"/>
                  <a:pt x="9881411" y="978537"/>
                </a:cubicBezTo>
                <a:cubicBezTo>
                  <a:pt x="9734845" y="962112"/>
                  <a:pt x="9448348" y="985934"/>
                  <a:pt x="9195089" y="978537"/>
                </a:cubicBezTo>
                <a:cubicBezTo>
                  <a:pt x="8941830" y="971140"/>
                  <a:pt x="9002990" y="981146"/>
                  <a:pt x="8838202" y="978537"/>
                </a:cubicBezTo>
                <a:cubicBezTo>
                  <a:pt x="8673414" y="975928"/>
                  <a:pt x="8593804" y="961326"/>
                  <a:pt x="8481314" y="978537"/>
                </a:cubicBezTo>
                <a:cubicBezTo>
                  <a:pt x="8368824" y="995748"/>
                  <a:pt x="8059948" y="1005659"/>
                  <a:pt x="7794992" y="978537"/>
                </a:cubicBezTo>
                <a:cubicBezTo>
                  <a:pt x="7530036" y="951415"/>
                  <a:pt x="7430017" y="971168"/>
                  <a:pt x="7328293" y="978537"/>
                </a:cubicBezTo>
                <a:cubicBezTo>
                  <a:pt x="7226569" y="985906"/>
                  <a:pt x="6743837" y="976853"/>
                  <a:pt x="6532160" y="978537"/>
                </a:cubicBezTo>
                <a:cubicBezTo>
                  <a:pt x="6320483" y="980221"/>
                  <a:pt x="6283847" y="976815"/>
                  <a:pt x="6065461" y="978537"/>
                </a:cubicBezTo>
                <a:cubicBezTo>
                  <a:pt x="5847075" y="980259"/>
                  <a:pt x="5457149" y="940314"/>
                  <a:pt x="5269328" y="978537"/>
                </a:cubicBezTo>
                <a:cubicBezTo>
                  <a:pt x="5081507" y="1016760"/>
                  <a:pt x="5011241" y="962055"/>
                  <a:pt x="4912440" y="978537"/>
                </a:cubicBezTo>
                <a:cubicBezTo>
                  <a:pt x="4813639" y="995019"/>
                  <a:pt x="4514188" y="939863"/>
                  <a:pt x="4116307" y="978537"/>
                </a:cubicBezTo>
                <a:cubicBezTo>
                  <a:pt x="3718426" y="1017211"/>
                  <a:pt x="3782102" y="1001410"/>
                  <a:pt x="3649608" y="978537"/>
                </a:cubicBezTo>
                <a:cubicBezTo>
                  <a:pt x="3517114" y="955664"/>
                  <a:pt x="3443181" y="960911"/>
                  <a:pt x="3292721" y="978537"/>
                </a:cubicBezTo>
                <a:cubicBezTo>
                  <a:pt x="3142261" y="996163"/>
                  <a:pt x="2949328" y="989877"/>
                  <a:pt x="2826022" y="978537"/>
                </a:cubicBezTo>
                <a:cubicBezTo>
                  <a:pt x="2702716" y="967197"/>
                  <a:pt x="2191668" y="953123"/>
                  <a:pt x="2029889" y="978537"/>
                </a:cubicBezTo>
                <a:cubicBezTo>
                  <a:pt x="1868110" y="1003951"/>
                  <a:pt x="1673017" y="979381"/>
                  <a:pt x="1563190" y="978537"/>
                </a:cubicBezTo>
                <a:cubicBezTo>
                  <a:pt x="1453363" y="977693"/>
                  <a:pt x="1383589" y="985731"/>
                  <a:pt x="1206302" y="978537"/>
                </a:cubicBezTo>
                <a:cubicBezTo>
                  <a:pt x="1029015" y="971343"/>
                  <a:pt x="505640" y="957860"/>
                  <a:pt x="163093" y="978537"/>
                </a:cubicBezTo>
                <a:cubicBezTo>
                  <a:pt x="77166" y="988673"/>
                  <a:pt x="2680" y="908169"/>
                  <a:pt x="0" y="815444"/>
                </a:cubicBezTo>
                <a:cubicBezTo>
                  <a:pt x="-16959" y="684356"/>
                  <a:pt x="27245" y="377692"/>
                  <a:pt x="0" y="163093"/>
                </a:cubicBezTo>
                <a:close/>
              </a:path>
            </a:pathLst>
          </a:custGeom>
          <a:noFill/>
          <a:ln>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46872809-AA76-037F-A8A5-0BD378FA3BE0}"/>
              </a:ext>
            </a:extLst>
          </p:cNvPr>
          <p:cNvSpPr/>
          <p:nvPr/>
        </p:nvSpPr>
        <p:spPr>
          <a:xfrm>
            <a:off x="1069931" y="5565912"/>
            <a:ext cx="9005896" cy="1029811"/>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TextBox 6">
            <a:extLst>
              <a:ext uri="{FF2B5EF4-FFF2-40B4-BE49-F238E27FC236}">
                <a16:creationId xmlns:a16="http://schemas.microsoft.com/office/drawing/2014/main" id="{19CAE71D-1D4C-819A-C543-DACD53CE0E21}"/>
              </a:ext>
            </a:extLst>
          </p:cNvPr>
          <p:cNvSpPr txBox="1"/>
          <p:nvPr/>
        </p:nvSpPr>
        <p:spPr>
          <a:xfrm>
            <a:off x="1228808" y="6011794"/>
            <a:ext cx="4774300" cy="384272"/>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auto">
              <a:lnSpc>
                <a:spcPct val="150000"/>
              </a:lnSpc>
              <a:spcBef>
                <a:spcPts val="0"/>
              </a:spcBef>
              <a:spcAft>
                <a:spcPts val="0"/>
              </a:spcAft>
              <a:defRPr/>
            </a:pPr>
            <a:r>
              <a:rPr lang="zh-CN" altLang="en-US" sz="1400" dirty="0">
                <a:latin typeface="Consolas" panose="020B0609020204030204" pitchFamily="49" charset="0"/>
                <a:ea typeface="阿里巴巴普惠体" panose="00020600040101010101" pitchFamily="18" charset="-122"/>
                <a:cs typeface="阿里巴巴普惠体" panose="00020600040101010101" pitchFamily="18" charset="-122"/>
              </a:rPr>
              <a:t>关联的文件不存在会抛出 </a:t>
            </a:r>
            <a:r>
              <a:rPr lang="en-US" altLang="zh-CN" sz="1400" dirty="0" err="1">
                <a:latin typeface="Consolas" panose="020B0609020204030204" pitchFamily="49" charset="0"/>
                <a:ea typeface="阿里巴巴普惠体" panose="00020600040101010101" pitchFamily="18" charset="-122"/>
                <a:cs typeface="阿里巴巴普惠体" panose="00020600040101010101" pitchFamily="18" charset="-122"/>
              </a:rPr>
              <a:t>FileNotFoundException</a:t>
            </a:r>
            <a:r>
              <a:rPr lang="en-US" altLang="zh-CN" sz="1400" dirty="0">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sz="1400" dirty="0">
                <a:latin typeface="Consolas" panose="020B0609020204030204" pitchFamily="49" charset="0"/>
                <a:ea typeface="阿里巴巴普惠体" panose="00020600040101010101" pitchFamily="18" charset="-122"/>
                <a:cs typeface="阿里巴巴普惠体" panose="00020600040101010101" pitchFamily="18" charset="-122"/>
              </a:rPr>
              <a:t>异常</a:t>
            </a:r>
            <a:endParaRPr lang="en-US" altLang="zh-CN" sz="1400" dirty="0">
              <a:latin typeface="Consolas" panose="020B0609020204030204" pitchFamily="49" charset="0"/>
              <a:ea typeface="阿里巴巴普惠体" panose="00020600040101010101" pitchFamily="18" charset="-122"/>
              <a:cs typeface="阿里巴巴普惠体" panose="00020600040101010101" pitchFamily="18" charset="-122"/>
            </a:endParaRPr>
          </a:p>
        </p:txBody>
      </p:sp>
      <p:sp>
        <p:nvSpPr>
          <p:cNvPr id="21" name="TextBox 6">
            <a:extLst>
              <a:ext uri="{FF2B5EF4-FFF2-40B4-BE49-F238E27FC236}">
                <a16:creationId xmlns:a16="http://schemas.microsoft.com/office/drawing/2014/main" id="{218E00E6-D385-813A-C76C-889511A2B17F}"/>
              </a:ext>
            </a:extLst>
          </p:cNvPr>
          <p:cNvSpPr txBox="1"/>
          <p:nvPr/>
        </p:nvSpPr>
        <p:spPr>
          <a:xfrm>
            <a:off x="6284027" y="6023012"/>
            <a:ext cx="4774300" cy="384272"/>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auto">
              <a:lnSpc>
                <a:spcPct val="150000"/>
              </a:lnSpc>
              <a:spcBef>
                <a:spcPts val="0"/>
              </a:spcBef>
              <a:spcAft>
                <a:spcPts val="0"/>
              </a:spcAft>
              <a:defRPr/>
            </a:pPr>
            <a:r>
              <a:rPr lang="zh-CN" altLang="en-US" sz="1400" dirty="0">
                <a:latin typeface="Consolas" panose="020B0609020204030204" pitchFamily="49" charset="0"/>
                <a:ea typeface="阿里巴巴普惠体" panose="00020600040101010101" pitchFamily="18" charset="-122"/>
                <a:cs typeface="阿里巴巴普惠体" panose="00020600040101010101" pitchFamily="18" charset="-122"/>
              </a:rPr>
              <a:t>文件夹的话会拒绝访问</a:t>
            </a:r>
            <a:endParaRPr lang="en-US" altLang="zh-CN" sz="1400" dirty="0">
              <a:latin typeface="Consolas" panose="020B0609020204030204" pitchFamily="49" charset="0"/>
              <a:ea typeface="阿里巴巴普惠体" panose="00020600040101010101" pitchFamily="18" charset="-122"/>
              <a:cs typeface="阿里巴巴普惠体" panose="00020600040101010101" pitchFamily="18" charset="-122"/>
            </a:endParaRPr>
          </a:p>
        </p:txBody>
      </p:sp>
      <p:sp>
        <p:nvSpPr>
          <p:cNvPr id="22" name="三角形 9">
            <a:extLst>
              <a:ext uri="{FF2B5EF4-FFF2-40B4-BE49-F238E27FC236}">
                <a16:creationId xmlns:a16="http://schemas.microsoft.com/office/drawing/2014/main" id="{F8B3CF11-7C9E-E830-8799-8ED18AB72574}"/>
              </a:ext>
            </a:extLst>
          </p:cNvPr>
          <p:cNvSpPr/>
          <p:nvPr/>
        </p:nvSpPr>
        <p:spPr>
          <a:xfrm rot="2651319">
            <a:off x="976617" y="5922495"/>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0786C449-0049-58F8-E8E5-98D5F202B95C}"/>
              </a:ext>
            </a:extLst>
          </p:cNvPr>
          <p:cNvSpPr/>
          <p:nvPr/>
        </p:nvSpPr>
        <p:spPr>
          <a:xfrm>
            <a:off x="970003" y="5638382"/>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注意事项</a:t>
            </a:r>
          </a:p>
        </p:txBody>
      </p:sp>
    </p:spTree>
    <p:extLst>
      <p:ext uri="{BB962C8B-B14F-4D97-AF65-F5344CB8AC3E}">
        <p14:creationId xmlns:p14="http://schemas.microsoft.com/office/powerpoint/2010/main" val="122456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3" fill="hold" grpId="0" nodeType="withEffect">
                                  <p:stCondLst>
                                    <p:cond delay="0"/>
                                  </p:stCondLst>
                                  <p:childTnLst>
                                    <p:anim calcmode="lin" valueType="num">
                                      <p:cBhvr additive="base">
                                        <p:cTn id="6" dur="750"/>
                                        <p:tgtEl>
                                          <p:spTgt spid="4"/>
                                        </p:tgtEl>
                                        <p:attrNameLst>
                                          <p:attrName>ppt_x</p:attrName>
                                        </p:attrNameLst>
                                      </p:cBhvr>
                                      <p:tavLst>
                                        <p:tav tm="0">
                                          <p:val>
                                            <p:strVal val="ppt_x"/>
                                          </p:val>
                                        </p:tav>
                                        <p:tav tm="100000">
                                          <p:val>
                                            <p:strVal val="1+ppt_w/2"/>
                                          </p:val>
                                        </p:tav>
                                      </p:tavLst>
                                    </p:anim>
                                    <p:anim calcmode="lin" valueType="num">
                                      <p:cBhvr additive="base">
                                        <p:cTn id="7" dur="750"/>
                                        <p:tgtEl>
                                          <p:spTgt spid="4"/>
                                        </p:tgtEl>
                                        <p:attrNameLst>
                                          <p:attrName>ppt_y</p:attrName>
                                        </p:attrNameLst>
                                      </p:cBhvr>
                                      <p:tavLst>
                                        <p:tav tm="0">
                                          <p:val>
                                            <p:strVal val="ppt_y"/>
                                          </p:val>
                                        </p:tav>
                                        <p:tav tm="100000">
                                          <p:val>
                                            <p:strVal val="0-ppt_h/2"/>
                                          </p:val>
                                        </p:tav>
                                      </p:tavLst>
                                    </p:anim>
                                    <p:set>
                                      <p:cBhvr>
                                        <p:cTn id="8" dur="1" fill="hold">
                                          <p:stCondLst>
                                            <p:cond delay="749"/>
                                          </p:stCondLst>
                                        </p:cTn>
                                        <p:tgtEl>
                                          <p:spTgt spid="4"/>
                                        </p:tgtEl>
                                        <p:attrNameLst>
                                          <p:attrName>style.visibility</p:attrName>
                                        </p:attrNameLst>
                                      </p:cBhvr>
                                      <p:to>
                                        <p:strVal val="hidden"/>
                                      </p:to>
                                    </p:set>
                                  </p:childTnLst>
                                </p:cTn>
                              </p:par>
                              <p:par>
                                <p:cTn id="9" presetID="2" presetClass="exit" presetSubtype="3" fill="hold" grpId="0" nodeType="withEffect">
                                  <p:stCondLst>
                                    <p:cond delay="0"/>
                                  </p:stCondLst>
                                  <p:childTnLst>
                                    <p:anim calcmode="lin" valueType="num">
                                      <p:cBhvr additive="base">
                                        <p:cTn id="10" dur="750"/>
                                        <p:tgtEl>
                                          <p:spTgt spid="5"/>
                                        </p:tgtEl>
                                        <p:attrNameLst>
                                          <p:attrName>ppt_x</p:attrName>
                                        </p:attrNameLst>
                                      </p:cBhvr>
                                      <p:tavLst>
                                        <p:tav tm="0">
                                          <p:val>
                                            <p:strVal val="ppt_x"/>
                                          </p:val>
                                        </p:tav>
                                        <p:tav tm="100000">
                                          <p:val>
                                            <p:strVal val="1+ppt_w/2"/>
                                          </p:val>
                                        </p:tav>
                                      </p:tavLst>
                                    </p:anim>
                                    <p:anim calcmode="lin" valueType="num">
                                      <p:cBhvr additive="base">
                                        <p:cTn id="11" dur="750"/>
                                        <p:tgtEl>
                                          <p:spTgt spid="5"/>
                                        </p:tgtEl>
                                        <p:attrNameLst>
                                          <p:attrName>ppt_y</p:attrName>
                                        </p:attrNameLst>
                                      </p:cBhvr>
                                      <p:tavLst>
                                        <p:tav tm="0">
                                          <p:val>
                                            <p:strVal val="ppt_y"/>
                                          </p:val>
                                        </p:tav>
                                        <p:tav tm="100000">
                                          <p:val>
                                            <p:strVal val="0-ppt_h/2"/>
                                          </p:val>
                                        </p:tav>
                                      </p:tavLst>
                                    </p:anim>
                                    <p:set>
                                      <p:cBhvr>
                                        <p:cTn id="12" dur="1" fill="hold">
                                          <p:stCondLst>
                                            <p:cond delay="749"/>
                                          </p:stCondLst>
                                        </p:cTn>
                                        <p:tgtEl>
                                          <p:spTgt spid="5"/>
                                        </p:tgtEl>
                                        <p:attrNameLst>
                                          <p:attrName>style.visibility</p:attrName>
                                        </p:attrNameLst>
                                      </p:cBhvr>
                                      <p:to>
                                        <p:strVal val="hidden"/>
                                      </p:to>
                                    </p:set>
                                  </p:childTnLst>
                                </p:cTn>
                              </p:par>
                              <p:par>
                                <p:cTn id="13" presetID="2" presetClass="exit" presetSubtype="3" fill="hold" grpId="0" nodeType="withEffect">
                                  <p:stCondLst>
                                    <p:cond delay="0"/>
                                  </p:stCondLst>
                                  <p:childTnLst>
                                    <p:anim calcmode="lin" valueType="num">
                                      <p:cBhvr additive="base">
                                        <p:cTn id="14" dur="750"/>
                                        <p:tgtEl>
                                          <p:spTgt spid="7"/>
                                        </p:tgtEl>
                                        <p:attrNameLst>
                                          <p:attrName>ppt_x</p:attrName>
                                        </p:attrNameLst>
                                      </p:cBhvr>
                                      <p:tavLst>
                                        <p:tav tm="0">
                                          <p:val>
                                            <p:strVal val="ppt_x"/>
                                          </p:val>
                                        </p:tav>
                                        <p:tav tm="100000">
                                          <p:val>
                                            <p:strVal val="1+ppt_w/2"/>
                                          </p:val>
                                        </p:tav>
                                      </p:tavLst>
                                    </p:anim>
                                    <p:anim calcmode="lin" valueType="num">
                                      <p:cBhvr additive="base">
                                        <p:cTn id="15" dur="750"/>
                                        <p:tgtEl>
                                          <p:spTgt spid="7"/>
                                        </p:tgtEl>
                                        <p:attrNameLst>
                                          <p:attrName>ppt_y</p:attrName>
                                        </p:attrNameLst>
                                      </p:cBhvr>
                                      <p:tavLst>
                                        <p:tav tm="0">
                                          <p:val>
                                            <p:strVal val="ppt_y"/>
                                          </p:val>
                                        </p:tav>
                                        <p:tav tm="100000">
                                          <p:val>
                                            <p:strVal val="0-ppt_h/2"/>
                                          </p:val>
                                        </p:tav>
                                      </p:tavLst>
                                    </p:anim>
                                    <p:set>
                                      <p:cBhvr>
                                        <p:cTn id="16" dur="1" fill="hold">
                                          <p:stCondLst>
                                            <p:cond delay="749"/>
                                          </p:stCondLst>
                                        </p:cTn>
                                        <p:tgtEl>
                                          <p:spTgt spid="7"/>
                                        </p:tgtEl>
                                        <p:attrNameLst>
                                          <p:attrName>style.visibility</p:attrName>
                                        </p:attrNameLst>
                                      </p:cBhvr>
                                      <p:to>
                                        <p:strVal val="hidden"/>
                                      </p:to>
                                    </p:set>
                                  </p:childTnLst>
                                </p:cTn>
                              </p:par>
                              <p:par>
                                <p:cTn id="17" presetID="2" presetClass="exit" presetSubtype="3" fill="hold" grpId="0" nodeType="withEffect">
                                  <p:stCondLst>
                                    <p:cond delay="0"/>
                                  </p:stCondLst>
                                  <p:childTnLst>
                                    <p:anim calcmode="lin" valueType="num">
                                      <p:cBhvr additive="base">
                                        <p:cTn id="18" dur="750"/>
                                        <p:tgtEl>
                                          <p:spTgt spid="8"/>
                                        </p:tgtEl>
                                        <p:attrNameLst>
                                          <p:attrName>ppt_x</p:attrName>
                                        </p:attrNameLst>
                                      </p:cBhvr>
                                      <p:tavLst>
                                        <p:tav tm="0">
                                          <p:val>
                                            <p:strVal val="ppt_x"/>
                                          </p:val>
                                        </p:tav>
                                        <p:tav tm="100000">
                                          <p:val>
                                            <p:strVal val="1+ppt_w/2"/>
                                          </p:val>
                                        </p:tav>
                                      </p:tavLst>
                                    </p:anim>
                                    <p:anim calcmode="lin" valueType="num">
                                      <p:cBhvr additive="base">
                                        <p:cTn id="19" dur="750"/>
                                        <p:tgtEl>
                                          <p:spTgt spid="8"/>
                                        </p:tgtEl>
                                        <p:attrNameLst>
                                          <p:attrName>ppt_y</p:attrName>
                                        </p:attrNameLst>
                                      </p:cBhvr>
                                      <p:tavLst>
                                        <p:tav tm="0">
                                          <p:val>
                                            <p:strVal val="ppt_y"/>
                                          </p:val>
                                        </p:tav>
                                        <p:tav tm="100000">
                                          <p:val>
                                            <p:strVal val="0-ppt_h/2"/>
                                          </p:val>
                                        </p:tav>
                                      </p:tavLst>
                                    </p:anim>
                                    <p:set>
                                      <p:cBhvr>
                                        <p:cTn id="20" dur="1" fill="hold">
                                          <p:stCondLst>
                                            <p:cond delay="749"/>
                                          </p:stCondLst>
                                        </p:cTn>
                                        <p:tgtEl>
                                          <p:spTgt spid="8"/>
                                        </p:tgtEl>
                                        <p:attrNameLst>
                                          <p:attrName>style.visibility</p:attrName>
                                        </p:attrNameLst>
                                      </p:cBhvr>
                                      <p:to>
                                        <p:strVal val="hidden"/>
                                      </p:to>
                                    </p:set>
                                  </p:childTnLst>
                                </p:cTn>
                              </p:par>
                              <p:par>
                                <p:cTn id="21" presetID="2" presetClass="exit" presetSubtype="3" fill="hold" grpId="0" nodeType="withEffect">
                                  <p:stCondLst>
                                    <p:cond delay="0"/>
                                  </p:stCondLst>
                                  <p:childTnLst>
                                    <p:anim calcmode="lin" valueType="num">
                                      <p:cBhvr additive="base">
                                        <p:cTn id="22" dur="750"/>
                                        <p:tgtEl>
                                          <p:spTgt spid="9"/>
                                        </p:tgtEl>
                                        <p:attrNameLst>
                                          <p:attrName>ppt_x</p:attrName>
                                        </p:attrNameLst>
                                      </p:cBhvr>
                                      <p:tavLst>
                                        <p:tav tm="0">
                                          <p:val>
                                            <p:strVal val="ppt_x"/>
                                          </p:val>
                                        </p:tav>
                                        <p:tav tm="100000">
                                          <p:val>
                                            <p:strVal val="1+ppt_w/2"/>
                                          </p:val>
                                        </p:tav>
                                      </p:tavLst>
                                    </p:anim>
                                    <p:anim calcmode="lin" valueType="num">
                                      <p:cBhvr additive="base">
                                        <p:cTn id="23" dur="750"/>
                                        <p:tgtEl>
                                          <p:spTgt spid="9"/>
                                        </p:tgtEl>
                                        <p:attrNameLst>
                                          <p:attrName>ppt_y</p:attrName>
                                        </p:attrNameLst>
                                      </p:cBhvr>
                                      <p:tavLst>
                                        <p:tav tm="0">
                                          <p:val>
                                            <p:strVal val="ppt_y"/>
                                          </p:val>
                                        </p:tav>
                                        <p:tav tm="100000">
                                          <p:val>
                                            <p:strVal val="0-ppt_h/2"/>
                                          </p:val>
                                        </p:tav>
                                      </p:tavLst>
                                    </p:anim>
                                    <p:set>
                                      <p:cBhvr>
                                        <p:cTn id="24" dur="1" fill="hold">
                                          <p:stCondLst>
                                            <p:cond delay="749"/>
                                          </p:stCondLst>
                                        </p:cTn>
                                        <p:tgtEl>
                                          <p:spTgt spid="9"/>
                                        </p:tgtEl>
                                        <p:attrNameLst>
                                          <p:attrName>style.visibility</p:attrName>
                                        </p:attrNameLst>
                                      </p:cBhvr>
                                      <p:to>
                                        <p:strVal val="hidden"/>
                                      </p:to>
                                    </p:set>
                                  </p:childTnLst>
                                </p:cTn>
                              </p:par>
                              <p:par>
                                <p:cTn id="25" presetID="2" presetClass="exit" presetSubtype="3" fill="hold" grpId="0" nodeType="withEffect">
                                  <p:stCondLst>
                                    <p:cond delay="0"/>
                                  </p:stCondLst>
                                  <p:childTnLst>
                                    <p:anim calcmode="lin" valueType="num">
                                      <p:cBhvr additive="base">
                                        <p:cTn id="26" dur="750"/>
                                        <p:tgtEl>
                                          <p:spTgt spid="10"/>
                                        </p:tgtEl>
                                        <p:attrNameLst>
                                          <p:attrName>ppt_x</p:attrName>
                                        </p:attrNameLst>
                                      </p:cBhvr>
                                      <p:tavLst>
                                        <p:tav tm="0">
                                          <p:val>
                                            <p:strVal val="ppt_x"/>
                                          </p:val>
                                        </p:tav>
                                        <p:tav tm="100000">
                                          <p:val>
                                            <p:strVal val="1+ppt_w/2"/>
                                          </p:val>
                                        </p:tav>
                                      </p:tavLst>
                                    </p:anim>
                                    <p:anim calcmode="lin" valueType="num">
                                      <p:cBhvr additive="base">
                                        <p:cTn id="27" dur="750"/>
                                        <p:tgtEl>
                                          <p:spTgt spid="10"/>
                                        </p:tgtEl>
                                        <p:attrNameLst>
                                          <p:attrName>ppt_y</p:attrName>
                                        </p:attrNameLst>
                                      </p:cBhvr>
                                      <p:tavLst>
                                        <p:tav tm="0">
                                          <p:val>
                                            <p:strVal val="ppt_y"/>
                                          </p:val>
                                        </p:tav>
                                        <p:tav tm="100000">
                                          <p:val>
                                            <p:strVal val="0-ppt_h/2"/>
                                          </p:val>
                                        </p:tav>
                                      </p:tavLst>
                                    </p:anim>
                                    <p:set>
                                      <p:cBhvr>
                                        <p:cTn id="28" dur="1" fill="hold">
                                          <p:stCondLst>
                                            <p:cond delay="749"/>
                                          </p:stCondLst>
                                        </p:cTn>
                                        <p:tgtEl>
                                          <p:spTgt spid="10"/>
                                        </p:tgtEl>
                                        <p:attrNameLst>
                                          <p:attrName>style.visibility</p:attrName>
                                        </p:attrNameLst>
                                      </p:cBhvr>
                                      <p:to>
                                        <p:strVal val="hidden"/>
                                      </p:to>
                                    </p:set>
                                  </p:childTnLst>
                                </p:cTn>
                              </p:par>
                              <p:par>
                                <p:cTn id="29" presetID="2" presetClass="exit" presetSubtype="3" fill="hold" grpId="0" nodeType="withEffect">
                                  <p:stCondLst>
                                    <p:cond delay="0"/>
                                  </p:stCondLst>
                                  <p:childTnLst>
                                    <p:anim calcmode="lin" valueType="num">
                                      <p:cBhvr additive="base">
                                        <p:cTn id="30" dur="750"/>
                                        <p:tgtEl>
                                          <p:spTgt spid="3"/>
                                        </p:tgtEl>
                                        <p:attrNameLst>
                                          <p:attrName>ppt_x</p:attrName>
                                        </p:attrNameLst>
                                      </p:cBhvr>
                                      <p:tavLst>
                                        <p:tav tm="0">
                                          <p:val>
                                            <p:strVal val="ppt_x"/>
                                          </p:val>
                                        </p:tav>
                                        <p:tav tm="100000">
                                          <p:val>
                                            <p:strVal val="1+ppt_w/2"/>
                                          </p:val>
                                        </p:tav>
                                      </p:tavLst>
                                    </p:anim>
                                    <p:anim calcmode="lin" valueType="num">
                                      <p:cBhvr additive="base">
                                        <p:cTn id="31" dur="750"/>
                                        <p:tgtEl>
                                          <p:spTgt spid="3"/>
                                        </p:tgtEl>
                                        <p:attrNameLst>
                                          <p:attrName>ppt_y</p:attrName>
                                        </p:attrNameLst>
                                      </p:cBhvr>
                                      <p:tavLst>
                                        <p:tav tm="0">
                                          <p:val>
                                            <p:strVal val="ppt_y"/>
                                          </p:val>
                                        </p:tav>
                                        <p:tav tm="100000">
                                          <p:val>
                                            <p:strVal val="0-ppt_h/2"/>
                                          </p:val>
                                        </p:tav>
                                      </p:tavLst>
                                    </p:anim>
                                    <p:set>
                                      <p:cBhvr>
                                        <p:cTn id="32" dur="1" fill="hold">
                                          <p:stCondLst>
                                            <p:cond delay="749"/>
                                          </p:stCondLst>
                                        </p:cTn>
                                        <p:tgtEl>
                                          <p:spTgt spid="3"/>
                                        </p:tgtEl>
                                        <p:attrNameLst>
                                          <p:attrName>style.visibility</p:attrName>
                                        </p:attrNameLst>
                                      </p:cBhvr>
                                      <p:to>
                                        <p:strVal val="hidden"/>
                                      </p:to>
                                    </p:set>
                                  </p:childTnLst>
                                </p:cTn>
                              </p:par>
                              <p:par>
                                <p:cTn id="33" presetID="2" presetClass="exit" presetSubtype="3" fill="hold" grpId="0" nodeType="withEffect">
                                  <p:stCondLst>
                                    <p:cond delay="0"/>
                                  </p:stCondLst>
                                  <p:childTnLst>
                                    <p:anim calcmode="lin" valueType="num">
                                      <p:cBhvr additive="base">
                                        <p:cTn id="34" dur="750"/>
                                        <p:tgtEl>
                                          <p:spTgt spid="6"/>
                                        </p:tgtEl>
                                        <p:attrNameLst>
                                          <p:attrName>ppt_x</p:attrName>
                                        </p:attrNameLst>
                                      </p:cBhvr>
                                      <p:tavLst>
                                        <p:tav tm="0">
                                          <p:val>
                                            <p:strVal val="ppt_x"/>
                                          </p:val>
                                        </p:tav>
                                        <p:tav tm="100000">
                                          <p:val>
                                            <p:strVal val="1+ppt_w/2"/>
                                          </p:val>
                                        </p:tav>
                                      </p:tavLst>
                                    </p:anim>
                                    <p:anim calcmode="lin" valueType="num">
                                      <p:cBhvr additive="base">
                                        <p:cTn id="35" dur="750"/>
                                        <p:tgtEl>
                                          <p:spTgt spid="6"/>
                                        </p:tgtEl>
                                        <p:attrNameLst>
                                          <p:attrName>ppt_y</p:attrName>
                                        </p:attrNameLst>
                                      </p:cBhvr>
                                      <p:tavLst>
                                        <p:tav tm="0">
                                          <p:val>
                                            <p:strVal val="ppt_y"/>
                                          </p:val>
                                        </p:tav>
                                        <p:tav tm="100000">
                                          <p:val>
                                            <p:strVal val="0-ppt_h/2"/>
                                          </p:val>
                                        </p:tav>
                                      </p:tavLst>
                                    </p:anim>
                                    <p:set>
                                      <p:cBhvr>
                                        <p:cTn id="36" dur="1" fill="hold">
                                          <p:stCondLst>
                                            <p:cond delay="749"/>
                                          </p:stCondLst>
                                        </p:cTn>
                                        <p:tgtEl>
                                          <p:spTgt spid="6"/>
                                        </p:tgtEl>
                                        <p:attrNameLst>
                                          <p:attrName>style.visibility</p:attrName>
                                        </p:attrNameLst>
                                      </p:cBhvr>
                                      <p:to>
                                        <p:strVal val="hidden"/>
                                      </p:to>
                                    </p:set>
                                  </p:childTnLst>
                                </p:cTn>
                              </p:par>
                              <p:par>
                                <p:cTn id="37" presetID="2" presetClass="exit" presetSubtype="3" fill="hold" grpId="0" nodeType="withEffect">
                                  <p:stCondLst>
                                    <p:cond delay="0"/>
                                  </p:stCondLst>
                                  <p:childTnLst>
                                    <p:anim calcmode="lin" valueType="num">
                                      <p:cBhvr additive="base">
                                        <p:cTn id="38" dur="750"/>
                                        <p:tgtEl>
                                          <p:spTgt spid="11"/>
                                        </p:tgtEl>
                                        <p:attrNameLst>
                                          <p:attrName>ppt_x</p:attrName>
                                        </p:attrNameLst>
                                      </p:cBhvr>
                                      <p:tavLst>
                                        <p:tav tm="0">
                                          <p:val>
                                            <p:strVal val="ppt_x"/>
                                          </p:val>
                                        </p:tav>
                                        <p:tav tm="100000">
                                          <p:val>
                                            <p:strVal val="1+ppt_w/2"/>
                                          </p:val>
                                        </p:tav>
                                      </p:tavLst>
                                    </p:anim>
                                    <p:anim calcmode="lin" valueType="num">
                                      <p:cBhvr additive="base">
                                        <p:cTn id="39" dur="750"/>
                                        <p:tgtEl>
                                          <p:spTgt spid="11"/>
                                        </p:tgtEl>
                                        <p:attrNameLst>
                                          <p:attrName>ppt_y</p:attrName>
                                        </p:attrNameLst>
                                      </p:cBhvr>
                                      <p:tavLst>
                                        <p:tav tm="0">
                                          <p:val>
                                            <p:strVal val="ppt_y"/>
                                          </p:val>
                                        </p:tav>
                                        <p:tav tm="100000">
                                          <p:val>
                                            <p:strVal val="0-ppt_h/2"/>
                                          </p:val>
                                        </p:tav>
                                      </p:tavLst>
                                    </p:anim>
                                    <p:set>
                                      <p:cBhvr>
                                        <p:cTn id="40" dur="1" fill="hold">
                                          <p:stCondLst>
                                            <p:cond delay="749"/>
                                          </p:stCondLst>
                                        </p:cTn>
                                        <p:tgtEl>
                                          <p:spTgt spid="11"/>
                                        </p:tgtEl>
                                        <p:attrNameLst>
                                          <p:attrName>style.visibility</p:attrName>
                                        </p:attrNameLst>
                                      </p:cBhvr>
                                      <p:to>
                                        <p:strVal val="hidden"/>
                                      </p:to>
                                    </p:set>
                                  </p:childTnLst>
                                </p:cTn>
                              </p:par>
                              <p:par>
                                <p:cTn id="41" presetID="14" presetClass="exit" presetSubtype="10" fill="hold" grpId="1" nodeType="withEffect">
                                  <p:stCondLst>
                                    <p:cond delay="0"/>
                                  </p:stCondLst>
                                  <p:childTnLst>
                                    <p:animEffect transition="out" filter="randombar(horizontal)">
                                      <p:cBhvr>
                                        <p:cTn id="42" dur="500"/>
                                        <p:tgtEl>
                                          <p:spTgt spid="22"/>
                                        </p:tgtEl>
                                      </p:cBhvr>
                                    </p:animEffect>
                                    <p:set>
                                      <p:cBhvr>
                                        <p:cTn id="43" dur="1" fill="hold">
                                          <p:stCondLst>
                                            <p:cond delay="499"/>
                                          </p:stCondLst>
                                        </p:cTn>
                                        <p:tgtEl>
                                          <p:spTgt spid="22"/>
                                        </p:tgtEl>
                                        <p:attrNameLst>
                                          <p:attrName>style.visibility</p:attrName>
                                        </p:attrNameLst>
                                      </p:cBhvr>
                                      <p:to>
                                        <p:strVal val="hidden"/>
                                      </p:to>
                                    </p:set>
                                  </p:childTnLst>
                                </p:cTn>
                              </p:par>
                              <p:par>
                                <p:cTn id="44" presetID="14" presetClass="exit" presetSubtype="10" fill="hold" grpId="1" nodeType="withEffect">
                                  <p:stCondLst>
                                    <p:cond delay="0"/>
                                  </p:stCondLst>
                                  <p:childTnLst>
                                    <p:animEffect transition="out" filter="randombar(horizontal)">
                                      <p:cBhvr>
                                        <p:cTn id="45" dur="500"/>
                                        <p:tgtEl>
                                          <p:spTgt spid="23"/>
                                        </p:tgtEl>
                                      </p:cBhvr>
                                    </p:animEffect>
                                    <p:set>
                                      <p:cBhvr>
                                        <p:cTn id="46" dur="1" fill="hold">
                                          <p:stCondLst>
                                            <p:cond delay="499"/>
                                          </p:stCondLst>
                                        </p:cTn>
                                        <p:tgtEl>
                                          <p:spTgt spid="23"/>
                                        </p:tgtEl>
                                        <p:attrNameLst>
                                          <p:attrName>style.visibility</p:attrName>
                                        </p:attrNameLst>
                                      </p:cBhvr>
                                      <p:to>
                                        <p:strVal val="hidden"/>
                                      </p:to>
                                    </p:set>
                                  </p:childTnLst>
                                </p:cTn>
                              </p:par>
                              <p:par>
                                <p:cTn id="47" presetID="14" presetClass="exit" presetSubtype="10" fill="hold" grpId="0" nodeType="withEffect">
                                  <p:stCondLst>
                                    <p:cond delay="0"/>
                                  </p:stCondLst>
                                  <p:childTnLst>
                                    <p:animEffect transition="out" filter="randombar(horizontal)">
                                      <p:cBhvr>
                                        <p:cTn id="48" dur="500"/>
                                        <p:tgtEl>
                                          <p:spTgt spid="19"/>
                                        </p:tgtEl>
                                      </p:cBhvr>
                                    </p:animEffect>
                                    <p:set>
                                      <p:cBhvr>
                                        <p:cTn id="49" dur="1" fill="hold">
                                          <p:stCondLst>
                                            <p:cond delay="499"/>
                                          </p:stCondLst>
                                        </p:cTn>
                                        <p:tgtEl>
                                          <p:spTgt spid="19"/>
                                        </p:tgtEl>
                                        <p:attrNameLst>
                                          <p:attrName>style.visibility</p:attrName>
                                        </p:attrNameLst>
                                      </p:cBhvr>
                                      <p:to>
                                        <p:strVal val="hidden"/>
                                      </p:to>
                                    </p:set>
                                  </p:childTnLst>
                                </p:cTn>
                              </p:par>
                              <p:par>
                                <p:cTn id="50" presetID="14" presetClass="exit" presetSubtype="10" fill="hold" grpId="0" nodeType="withEffect">
                                  <p:stCondLst>
                                    <p:cond delay="0"/>
                                  </p:stCondLst>
                                  <p:childTnLst>
                                    <p:animEffect transition="out" filter="randombar(horizontal)">
                                      <p:cBhvr>
                                        <p:cTn id="51" dur="500"/>
                                        <p:tgtEl>
                                          <p:spTgt spid="20"/>
                                        </p:tgtEl>
                                      </p:cBhvr>
                                    </p:animEffect>
                                    <p:set>
                                      <p:cBhvr>
                                        <p:cTn id="52" dur="1" fill="hold">
                                          <p:stCondLst>
                                            <p:cond delay="499"/>
                                          </p:stCondLst>
                                        </p:cTn>
                                        <p:tgtEl>
                                          <p:spTgt spid="20"/>
                                        </p:tgtEl>
                                        <p:attrNameLst>
                                          <p:attrName>style.visibility</p:attrName>
                                        </p:attrNameLst>
                                      </p:cBhvr>
                                      <p:to>
                                        <p:strVal val="hidden"/>
                                      </p:to>
                                    </p:set>
                                  </p:childTnLst>
                                </p:cTn>
                              </p:par>
                              <p:par>
                                <p:cTn id="53" presetID="14" presetClass="exit" presetSubtype="10" fill="hold" grpId="0" nodeType="withEffect">
                                  <p:stCondLst>
                                    <p:cond delay="0"/>
                                  </p:stCondLst>
                                  <p:childTnLst>
                                    <p:animEffect transition="out" filter="randombar(horizontal)">
                                      <p:cBhvr>
                                        <p:cTn id="54" dur="500"/>
                                        <p:tgtEl>
                                          <p:spTgt spid="21"/>
                                        </p:tgtEl>
                                      </p:cBhvr>
                                    </p:animEffect>
                                    <p:set>
                                      <p:cBhvr>
                                        <p:cTn id="55" dur="1" fill="hold">
                                          <p:stCondLst>
                                            <p:cond delay="499"/>
                                          </p:stCondLst>
                                        </p:cTn>
                                        <p:tgtEl>
                                          <p:spTgt spid="21"/>
                                        </p:tgtEl>
                                        <p:attrNameLst>
                                          <p:attrName>style.visibility</p:attrName>
                                        </p:attrNameLst>
                                      </p:cBhvr>
                                      <p:to>
                                        <p:strVal val="hidden"/>
                                      </p:to>
                                    </p:set>
                                  </p:childTnLst>
                                </p:cTn>
                              </p:par>
                              <p:par>
                                <p:cTn id="56" presetID="64" presetClass="path" presetSubtype="0" fill="hold" nodeType="withEffect">
                                  <p:stCondLst>
                                    <p:cond delay="0"/>
                                  </p:stCondLst>
                                  <p:childTnLst>
                                    <p:animMotion origin="layout" path="M 0 0 L 0 -0.25 E" pathEditMode="relative" ptsTypes="">
                                      <p:cBhvr>
                                        <p:cTn id="57" dur="750" fill="hold"/>
                                        <p:tgtEl>
                                          <p:spTgt spid="12"/>
                                        </p:tgtEl>
                                        <p:attrNameLst>
                                          <p:attrName>ppt_x</p:attrName>
                                          <p:attrName>ppt_y</p:attrName>
                                        </p:attrNameLst>
                                      </p:cBhvr>
                                    </p:animMotion>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randombar(horizontal)">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heel(1)">
                                      <p:cBhvr>
                                        <p:cTn id="6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p:bldP spid="9" grpId="0"/>
      <p:bldP spid="10" grpId="0"/>
      <p:bldP spid="3" grpId="0"/>
      <p:bldP spid="6" grpId="0"/>
      <p:bldP spid="11" grpId="0"/>
      <p:bldP spid="18" grpId="0" animBg="1"/>
      <p:bldP spid="19" grpId="0" animBg="1"/>
      <p:bldP spid="20" grpId="0"/>
      <p:bldP spid="21" grpId="0"/>
      <p:bldP spid="22" grpId="1" animBg="1"/>
      <p:bldP spid="2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308F35AE-2CB2-F0D7-F51E-6DC90EAA58CC}"/>
              </a:ext>
            </a:extLst>
          </p:cNvPr>
          <p:cNvSpPr/>
          <p:nvPr/>
        </p:nvSpPr>
        <p:spPr>
          <a:xfrm>
            <a:off x="453682" y="907663"/>
            <a:ext cx="2323645" cy="923330"/>
          </a:xfrm>
          <a:prstGeom prst="rect">
            <a:avLst/>
          </a:prstGeom>
          <a:noFill/>
        </p:spPr>
        <p:txBody>
          <a:bodyPr wrap="square" lIns="91440" tIns="45720" rIns="91440" bIns="45720">
            <a:spAutoFit/>
          </a:bodyPr>
          <a:lstStyle/>
          <a:p>
            <a:r>
              <a:rPr lang="en-US" altLang="zh-CN"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I : input </a:t>
            </a:r>
          </a:p>
        </p:txBody>
      </p:sp>
      <p:sp>
        <p:nvSpPr>
          <p:cNvPr id="16" name="矩形 15">
            <a:extLst>
              <a:ext uri="{FF2B5EF4-FFF2-40B4-BE49-F238E27FC236}">
                <a16:creationId xmlns:a16="http://schemas.microsoft.com/office/drawing/2014/main" id="{B5F7037C-2A3F-5EA8-F61A-7AD79AC1E8CD}"/>
              </a:ext>
            </a:extLst>
          </p:cNvPr>
          <p:cNvSpPr/>
          <p:nvPr/>
        </p:nvSpPr>
        <p:spPr>
          <a:xfrm>
            <a:off x="5786384" y="5448187"/>
            <a:ext cx="2735044" cy="923330"/>
          </a:xfrm>
          <a:prstGeom prst="rect">
            <a:avLst/>
          </a:prstGeom>
          <a:noFill/>
        </p:spPr>
        <p:txBody>
          <a:bodyPr wrap="none" lIns="91440" tIns="45720" rIns="91440" bIns="45720">
            <a:spAutoFit/>
          </a:bodyPr>
          <a:lstStyle/>
          <a:p>
            <a:pPr algn="ctr"/>
            <a:r>
              <a:rPr lang="en-US" altLang="zh-CN" sz="5400" b="1" cap="none" spc="0" dirty="0">
                <a:ln w="12700">
                  <a:solidFill>
                    <a:schemeClr val="accent5"/>
                  </a:solidFill>
                  <a:prstDash val="solid"/>
                </a:ln>
                <a:pattFill prst="ltDnDiag">
                  <a:fgClr>
                    <a:schemeClr val="accent5">
                      <a:lumMod val="60000"/>
                      <a:lumOff val="40000"/>
                    </a:schemeClr>
                  </a:fgClr>
                  <a:bgClr>
                    <a:schemeClr val="bg1"/>
                  </a:bgClr>
                </a:pattFill>
                <a:effectLst/>
                <a:latin typeface="杨任东竹石体-Bold" panose="02000000000000000000" pitchFamily="2" charset="-122"/>
                <a:ea typeface="杨任东竹石体-Bold" panose="02000000000000000000" pitchFamily="2" charset="-122"/>
              </a:rPr>
              <a:t>O : output </a:t>
            </a:r>
            <a:endParaRPr lang="zh-CN" alt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17" name="矩形 16">
            <a:extLst>
              <a:ext uri="{FF2B5EF4-FFF2-40B4-BE49-F238E27FC236}">
                <a16:creationId xmlns:a16="http://schemas.microsoft.com/office/drawing/2014/main" id="{9DA048C9-CF56-7A2F-8D4E-1A50BED4E59D}"/>
              </a:ext>
            </a:extLst>
          </p:cNvPr>
          <p:cNvSpPr/>
          <p:nvPr/>
        </p:nvSpPr>
        <p:spPr>
          <a:xfrm>
            <a:off x="2777327" y="954046"/>
            <a:ext cx="1576073" cy="923330"/>
          </a:xfrm>
          <a:prstGeom prst="rect">
            <a:avLst/>
          </a:prstGeom>
          <a:noFill/>
        </p:spPr>
        <p:txBody>
          <a:bodyPr wrap="square" lIns="91440" tIns="45720" rIns="91440" bIns="45720">
            <a:spAutoFit/>
          </a:bodyPr>
          <a:lstStyle/>
          <a:p>
            <a:r>
              <a:rPr lang="zh-CN" altLang="en-US"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输入</a:t>
            </a:r>
            <a:endParaRPr lang="en-US" altLang="zh-CN"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endParaRPr>
          </a:p>
        </p:txBody>
      </p:sp>
      <p:sp>
        <p:nvSpPr>
          <p:cNvPr id="18" name="矩形 17">
            <a:extLst>
              <a:ext uri="{FF2B5EF4-FFF2-40B4-BE49-F238E27FC236}">
                <a16:creationId xmlns:a16="http://schemas.microsoft.com/office/drawing/2014/main" id="{333DE0F5-B13D-F070-70D3-9041F9979C15}"/>
              </a:ext>
            </a:extLst>
          </p:cNvPr>
          <p:cNvSpPr/>
          <p:nvPr/>
        </p:nvSpPr>
        <p:spPr>
          <a:xfrm>
            <a:off x="8483814" y="5494570"/>
            <a:ext cx="1576073" cy="923330"/>
          </a:xfrm>
          <a:prstGeom prst="rect">
            <a:avLst/>
          </a:prstGeom>
          <a:noFill/>
        </p:spPr>
        <p:txBody>
          <a:bodyPr wrap="none" lIns="91440" tIns="45720" rIns="91440" bIns="45720">
            <a:spAutoFit/>
          </a:bodyPr>
          <a:lstStyle/>
          <a:p>
            <a:pPr algn="ctr"/>
            <a:r>
              <a:rPr lang="zh-CN" altLang="en-US" sz="5400" b="1" dirty="0">
                <a:ln w="12700">
                  <a:solidFill>
                    <a:schemeClr val="accent5"/>
                  </a:solidFill>
                  <a:prstDash val="solid"/>
                </a:ln>
                <a:pattFill prst="ltDnDiag">
                  <a:fgClr>
                    <a:schemeClr val="accent5">
                      <a:lumMod val="60000"/>
                      <a:lumOff val="40000"/>
                    </a:schemeClr>
                  </a:fgClr>
                  <a:bgClr>
                    <a:schemeClr val="bg1"/>
                  </a:bgClr>
                </a:pattFill>
                <a:latin typeface="杨任东竹石体-Bold" panose="02000000000000000000" pitchFamily="2" charset="-122"/>
                <a:ea typeface="杨任东竹石体-Bold" panose="02000000000000000000" pitchFamily="2" charset="-122"/>
              </a:rPr>
              <a:t>输出</a:t>
            </a:r>
            <a:endParaRPr lang="zh-CN" alt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19" name="矩形 18">
            <a:extLst>
              <a:ext uri="{FF2B5EF4-FFF2-40B4-BE49-F238E27FC236}">
                <a16:creationId xmlns:a16="http://schemas.microsoft.com/office/drawing/2014/main" id="{BF3A93B4-404D-A5BB-52DD-258E6657D702}"/>
              </a:ext>
            </a:extLst>
          </p:cNvPr>
          <p:cNvSpPr/>
          <p:nvPr/>
        </p:nvSpPr>
        <p:spPr>
          <a:xfrm>
            <a:off x="4528402" y="955055"/>
            <a:ext cx="2148643" cy="923330"/>
          </a:xfrm>
          <a:prstGeom prst="rect">
            <a:avLst/>
          </a:prstGeom>
          <a:noFill/>
        </p:spPr>
        <p:txBody>
          <a:bodyPr wrap="square" lIns="91440" tIns="45720" rIns="91440" bIns="45720">
            <a:spAutoFit/>
          </a:bodyPr>
          <a:lstStyle/>
          <a:p>
            <a:r>
              <a:rPr lang="en-US" altLang="zh-CN"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a:t>
            </a:r>
            <a:r>
              <a:rPr lang="zh-CN" altLang="en-US"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读取</a:t>
            </a:r>
            <a:r>
              <a:rPr lang="en-US" altLang="zh-CN"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a:t>
            </a:r>
          </a:p>
        </p:txBody>
      </p:sp>
      <p:sp>
        <p:nvSpPr>
          <p:cNvPr id="20" name="矩形 19">
            <a:extLst>
              <a:ext uri="{FF2B5EF4-FFF2-40B4-BE49-F238E27FC236}">
                <a16:creationId xmlns:a16="http://schemas.microsoft.com/office/drawing/2014/main" id="{96DFF0C8-712D-703A-C525-60E87C9EEC2A}"/>
              </a:ext>
            </a:extLst>
          </p:cNvPr>
          <p:cNvSpPr/>
          <p:nvPr/>
        </p:nvSpPr>
        <p:spPr>
          <a:xfrm>
            <a:off x="10171228" y="5494570"/>
            <a:ext cx="1912704" cy="923330"/>
          </a:xfrm>
          <a:prstGeom prst="rect">
            <a:avLst/>
          </a:prstGeom>
          <a:noFill/>
        </p:spPr>
        <p:txBody>
          <a:bodyPr wrap="none" lIns="91440" tIns="45720" rIns="91440" bIns="45720">
            <a:spAutoFit/>
          </a:bodyPr>
          <a:lstStyle/>
          <a:p>
            <a:pPr algn="ctr"/>
            <a:r>
              <a:rPr lang="en-US" altLang="zh-CN" sz="5400" b="1" dirty="0">
                <a:ln w="12700">
                  <a:solidFill>
                    <a:schemeClr val="accent5"/>
                  </a:solidFill>
                  <a:prstDash val="solid"/>
                </a:ln>
                <a:pattFill prst="ltDnDiag">
                  <a:fgClr>
                    <a:schemeClr val="accent5">
                      <a:lumMod val="60000"/>
                      <a:lumOff val="40000"/>
                    </a:schemeClr>
                  </a:fgClr>
                  <a:bgClr>
                    <a:schemeClr val="bg1"/>
                  </a:bgClr>
                </a:pattFill>
                <a:latin typeface="杨任东竹石体-Bold" panose="02000000000000000000" pitchFamily="2" charset="-122"/>
                <a:ea typeface="杨任东竹石体-Bold" panose="02000000000000000000" pitchFamily="2" charset="-122"/>
              </a:rPr>
              <a:t>(</a:t>
            </a:r>
            <a:r>
              <a:rPr lang="zh-CN" altLang="en-US" sz="5400" b="1" dirty="0">
                <a:ln w="12700">
                  <a:solidFill>
                    <a:schemeClr val="accent5"/>
                  </a:solidFill>
                  <a:prstDash val="solid"/>
                </a:ln>
                <a:pattFill prst="ltDnDiag">
                  <a:fgClr>
                    <a:schemeClr val="accent5">
                      <a:lumMod val="60000"/>
                      <a:lumOff val="40000"/>
                    </a:schemeClr>
                  </a:fgClr>
                  <a:bgClr>
                    <a:schemeClr val="bg1"/>
                  </a:bgClr>
                </a:pattFill>
                <a:latin typeface="杨任东竹石体-Bold" panose="02000000000000000000" pitchFamily="2" charset="-122"/>
                <a:ea typeface="杨任东竹石体-Bold" panose="02000000000000000000" pitchFamily="2" charset="-122"/>
              </a:rPr>
              <a:t>写出</a:t>
            </a:r>
            <a:r>
              <a:rPr lang="en-US" altLang="zh-CN" sz="5400" b="1" dirty="0">
                <a:ln w="12700">
                  <a:solidFill>
                    <a:schemeClr val="accent5"/>
                  </a:solidFill>
                  <a:prstDash val="solid"/>
                </a:ln>
                <a:pattFill prst="ltDnDiag">
                  <a:fgClr>
                    <a:schemeClr val="accent5">
                      <a:lumMod val="60000"/>
                      <a:lumOff val="40000"/>
                    </a:schemeClr>
                  </a:fgClr>
                  <a:bgClr>
                    <a:schemeClr val="bg1"/>
                  </a:bgClr>
                </a:pattFill>
                <a:latin typeface="杨任东竹石体-Bold" panose="02000000000000000000" pitchFamily="2" charset="-122"/>
                <a:ea typeface="杨任东竹石体-Bold" panose="02000000000000000000" pitchFamily="2" charset="-122"/>
              </a:rPr>
              <a:t>)</a:t>
            </a:r>
            <a:endParaRPr lang="zh-CN" alt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6" name="流程图: 磁盘 5">
            <a:extLst>
              <a:ext uri="{FF2B5EF4-FFF2-40B4-BE49-F238E27FC236}">
                <a16:creationId xmlns:a16="http://schemas.microsoft.com/office/drawing/2014/main" id="{FE0B9B44-0BB4-662E-A03F-D20A2FAE5273}"/>
              </a:ext>
            </a:extLst>
          </p:cNvPr>
          <p:cNvSpPr/>
          <p:nvPr/>
        </p:nvSpPr>
        <p:spPr>
          <a:xfrm>
            <a:off x="7536444" y="3156389"/>
            <a:ext cx="2782428" cy="1186070"/>
          </a:xfrm>
          <a:prstGeom prst="flowChartMagneticDisk">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latin typeface="Consolas" panose="020B0609020204030204" pitchFamily="49" charset="0"/>
              </a:rPr>
              <a:t>Java </a:t>
            </a:r>
            <a:r>
              <a:rPr lang="zh-CN" altLang="en-US" dirty="0">
                <a:latin typeface="Consolas" panose="020B0609020204030204" pitchFamily="49" charset="0"/>
              </a:rPr>
              <a:t>程序</a:t>
            </a:r>
          </a:p>
        </p:txBody>
      </p:sp>
      <p:sp>
        <p:nvSpPr>
          <p:cNvPr id="7" name="矩形: 折角 6">
            <a:extLst>
              <a:ext uri="{FF2B5EF4-FFF2-40B4-BE49-F238E27FC236}">
                <a16:creationId xmlns:a16="http://schemas.microsoft.com/office/drawing/2014/main" id="{0F4C16F6-6E56-BDB8-1D4B-314E815377AF}"/>
              </a:ext>
            </a:extLst>
          </p:cNvPr>
          <p:cNvSpPr/>
          <p:nvPr/>
        </p:nvSpPr>
        <p:spPr>
          <a:xfrm>
            <a:off x="662609" y="2743201"/>
            <a:ext cx="3127513" cy="2065148"/>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r>
              <a:rPr lang="en-US" altLang="zh-CN" dirty="0">
                <a:latin typeface="Consolas" panose="020B0609020204030204" pitchFamily="49" charset="0"/>
              </a:rPr>
              <a:t>D:\user.txt</a:t>
            </a:r>
          </a:p>
          <a:p>
            <a:endParaRPr lang="en-US" altLang="zh-CN" dirty="0">
              <a:latin typeface="Consolas" panose="020B0609020204030204" pitchFamily="49" charset="0"/>
            </a:endParaRPr>
          </a:p>
          <a:p>
            <a:r>
              <a:rPr lang="en-US" altLang="zh-CN" dirty="0">
                <a:latin typeface="Consolas" panose="020B0609020204030204" pitchFamily="49" charset="0"/>
              </a:rPr>
              <a:t>Ashen_666  </a:t>
            </a:r>
            <a:r>
              <a:rPr lang="zh-CN" altLang="en-US" dirty="0">
                <a:latin typeface="Consolas" panose="020B0609020204030204" pitchFamily="49" charset="0"/>
              </a:rPr>
              <a:t>  </a:t>
            </a:r>
            <a:r>
              <a:rPr lang="en-US" altLang="zh-CN" dirty="0">
                <a:latin typeface="Consolas" panose="020B0609020204030204" pitchFamily="49" charset="0"/>
              </a:rPr>
              <a:t>123456</a:t>
            </a:r>
          </a:p>
          <a:p>
            <a:r>
              <a:rPr lang="en-US" altLang="zh-CN" dirty="0">
                <a:latin typeface="Consolas" panose="020B0609020204030204" pitchFamily="49" charset="0"/>
              </a:rPr>
              <a:t>Ajie_888     111111</a:t>
            </a:r>
          </a:p>
          <a:p>
            <a:endParaRPr lang="en-US" altLang="zh-CN" dirty="0">
              <a:latin typeface="Consolas" panose="020B0609020204030204" pitchFamily="49" charset="0"/>
            </a:endParaRPr>
          </a:p>
          <a:p>
            <a:endParaRPr lang="zh-CN" altLang="en-US" dirty="0">
              <a:latin typeface="Consolas" panose="020B0609020204030204" pitchFamily="49" charset="0"/>
            </a:endParaRPr>
          </a:p>
        </p:txBody>
      </p:sp>
      <p:sp>
        <p:nvSpPr>
          <p:cNvPr id="8" name="箭头: 手杖形 7">
            <a:extLst>
              <a:ext uri="{FF2B5EF4-FFF2-40B4-BE49-F238E27FC236}">
                <a16:creationId xmlns:a16="http://schemas.microsoft.com/office/drawing/2014/main" id="{481DB5F2-0BBC-33DE-CEDF-6D1180DEBB00}"/>
              </a:ext>
            </a:extLst>
          </p:cNvPr>
          <p:cNvSpPr/>
          <p:nvPr/>
        </p:nvSpPr>
        <p:spPr>
          <a:xfrm flipH="1">
            <a:off x="1030387" y="2003268"/>
            <a:ext cx="8027474" cy="1186069"/>
          </a:xfrm>
          <a:prstGeom prst="uturnArrow">
            <a:avLst>
              <a:gd name="adj1" fmla="val 25000"/>
              <a:gd name="adj2" fmla="val 25000"/>
              <a:gd name="adj3" fmla="val 25000"/>
              <a:gd name="adj4" fmla="val 43750"/>
              <a:gd name="adj5" fmla="val 60475"/>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 name="文本框 1">
            <a:extLst>
              <a:ext uri="{FF2B5EF4-FFF2-40B4-BE49-F238E27FC236}">
                <a16:creationId xmlns:a16="http://schemas.microsoft.com/office/drawing/2014/main" id="{AF0D277A-8CCF-9B5B-0136-8AB268BEC7AB}"/>
              </a:ext>
            </a:extLst>
          </p:cNvPr>
          <p:cNvSpPr txBox="1"/>
          <p:nvPr/>
        </p:nvSpPr>
        <p:spPr>
          <a:xfrm>
            <a:off x="4412975" y="1993280"/>
            <a:ext cx="1073426" cy="307777"/>
          </a:xfrm>
          <a:prstGeom prst="rect">
            <a:avLst/>
          </a:prstGeom>
          <a:noFill/>
          <a:ln>
            <a:noFill/>
          </a:ln>
        </p:spPr>
        <p:txBody>
          <a:bodyPr wrap="square" rtlCol="0">
            <a:spAutoFit/>
          </a:bodyPr>
          <a:lstStyle/>
          <a:p>
            <a:pPr algn="l"/>
            <a:r>
              <a:rPr lang="zh-CN" altLang="en-US" sz="1400" dirty="0">
                <a:solidFill>
                  <a:schemeClr val="bg1"/>
                </a:solidFill>
                <a:latin typeface="杨任东竹石体-Bold" panose="02000000000000000000" pitchFamily="2" charset="-122"/>
                <a:ea typeface="杨任东竹石体-Bold" panose="02000000000000000000" pitchFamily="2" charset="-122"/>
              </a:rPr>
              <a:t>输入流管道</a:t>
            </a:r>
            <a:endParaRPr kumimoji="0" lang="zh-CN" altLang="en-US" sz="1400" b="0" i="0" u="none" strike="noStrike" cap="none" normalizeH="0" baseline="0" dirty="0">
              <a:ln>
                <a:noFill/>
              </a:ln>
              <a:solidFill>
                <a:schemeClr val="bg1"/>
              </a:solidFill>
              <a:effectLst/>
              <a:latin typeface="杨任东竹石体-Bold" panose="02000000000000000000" pitchFamily="2" charset="-122"/>
              <a:ea typeface="杨任东竹石体-Bold" panose="02000000000000000000" pitchFamily="2" charset="-122"/>
            </a:endParaRPr>
          </a:p>
        </p:txBody>
      </p:sp>
      <p:sp>
        <p:nvSpPr>
          <p:cNvPr id="3" name="文本框 2">
            <a:extLst>
              <a:ext uri="{FF2B5EF4-FFF2-40B4-BE49-F238E27FC236}">
                <a16:creationId xmlns:a16="http://schemas.microsoft.com/office/drawing/2014/main" id="{17E2D23F-2A4F-405B-2500-CD6A99D2D990}"/>
              </a:ext>
            </a:extLst>
          </p:cNvPr>
          <p:cNvSpPr txBox="1"/>
          <p:nvPr/>
        </p:nvSpPr>
        <p:spPr>
          <a:xfrm>
            <a:off x="7728098" y="4388842"/>
            <a:ext cx="2590774" cy="369332"/>
          </a:xfrm>
          <a:prstGeom prst="rect">
            <a:avLst/>
          </a:prstGeom>
          <a:noFill/>
          <a:ln>
            <a:noFill/>
          </a:ln>
        </p:spPr>
        <p:txBody>
          <a:bodyPr wrap="none" rtlCol="0">
            <a:spAutoFit/>
          </a:bodyPr>
          <a:lstStyle/>
          <a:p>
            <a:r>
              <a:rPr lang="en-US" altLang="zh-CN" dirty="0">
                <a:latin typeface="Consolas" panose="020B0609020204030204" pitchFamily="49" charset="0"/>
              </a:rPr>
              <a:t>Ashen_666  </a:t>
            </a:r>
            <a:r>
              <a:rPr lang="zh-CN" altLang="en-US" dirty="0">
                <a:latin typeface="Consolas" panose="020B0609020204030204" pitchFamily="49" charset="0"/>
              </a:rPr>
              <a:t>  </a:t>
            </a:r>
            <a:r>
              <a:rPr lang="en-US" altLang="zh-CN" dirty="0">
                <a:latin typeface="Consolas" panose="020B0609020204030204" pitchFamily="49" charset="0"/>
              </a:rPr>
              <a:t>123456</a:t>
            </a:r>
          </a:p>
        </p:txBody>
      </p:sp>
    </p:spTree>
    <p:extLst>
      <p:ext uri="{BB962C8B-B14F-4D97-AF65-F5344CB8AC3E}">
        <p14:creationId xmlns:p14="http://schemas.microsoft.com/office/powerpoint/2010/main" val="21086111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right)">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500"/>
                            </p:stCondLst>
                            <p:childTnLst>
                              <p:par>
                                <p:cTn id="29" presetID="10" presetClass="entr" presetSubtype="0" fill="hold" nodeType="afterEffect" nodePh="1">
                                  <p:stCondLst>
                                    <p:cond delay="0"/>
                                  </p:stCondLst>
                                  <p:endCondLst>
                                    <p:cond evt="begin" delay="0">
                                      <p:tn val="29"/>
                                    </p:cond>
                                  </p:end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fade">
                                      <p:cBhvr>
                                        <p:cTn id="31"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2"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en-US" altLang="zh-CN" b="1" dirty="0" err="1">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FileInputStream</a:t>
            </a:r>
            <a:r>
              <a:rPr lang="en-US" altLang="zh-CN"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字节输入流</a:t>
            </a:r>
          </a:p>
        </p:txBody>
      </p:sp>
      <p:sp>
        <p:nvSpPr>
          <p:cNvPr id="19" name="矩形: 折角 18">
            <a:extLst>
              <a:ext uri="{FF2B5EF4-FFF2-40B4-BE49-F238E27FC236}">
                <a16:creationId xmlns:a16="http://schemas.microsoft.com/office/drawing/2014/main" id="{B6339B71-9776-0923-DFEC-9CF6E47ABA5B}"/>
              </a:ext>
            </a:extLst>
          </p:cNvPr>
          <p:cNvSpPr/>
          <p:nvPr/>
        </p:nvSpPr>
        <p:spPr>
          <a:xfrm>
            <a:off x="937387" y="2017602"/>
            <a:ext cx="3389448" cy="1159607"/>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r>
              <a:rPr lang="en-US" altLang="zh-CN" dirty="0">
                <a:latin typeface="Consolas" panose="020B0609020204030204" pitchFamily="49" charset="0"/>
              </a:rPr>
              <a:t>D:\A.txt</a:t>
            </a:r>
          </a:p>
          <a:p>
            <a:r>
              <a:rPr lang="en-US" altLang="zh-CN" dirty="0" err="1">
                <a:latin typeface="Consolas" panose="020B0609020204030204" pitchFamily="49" charset="0"/>
              </a:rPr>
              <a:t>abcde</a:t>
            </a:r>
            <a:endParaRPr lang="en-US" altLang="zh-CN" dirty="0">
              <a:latin typeface="Consolas" panose="020B0609020204030204" pitchFamily="49" charset="0"/>
            </a:endParaRPr>
          </a:p>
        </p:txBody>
      </p:sp>
      <p:sp>
        <p:nvSpPr>
          <p:cNvPr id="20" name="文本框 19">
            <a:extLst>
              <a:ext uri="{FF2B5EF4-FFF2-40B4-BE49-F238E27FC236}">
                <a16:creationId xmlns:a16="http://schemas.microsoft.com/office/drawing/2014/main" id="{69D3262E-6A48-2050-7AED-02873DB3FC9B}"/>
              </a:ext>
            </a:extLst>
          </p:cNvPr>
          <p:cNvSpPr txBox="1"/>
          <p:nvPr/>
        </p:nvSpPr>
        <p:spPr>
          <a:xfrm>
            <a:off x="937387" y="286943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97</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1" name="文本框 20">
            <a:extLst>
              <a:ext uri="{FF2B5EF4-FFF2-40B4-BE49-F238E27FC236}">
                <a16:creationId xmlns:a16="http://schemas.microsoft.com/office/drawing/2014/main" id="{482443D5-03FD-3F76-A926-9C5AEE67D55B}"/>
              </a:ext>
            </a:extLst>
          </p:cNvPr>
          <p:cNvSpPr txBox="1"/>
          <p:nvPr/>
        </p:nvSpPr>
        <p:spPr>
          <a:xfrm>
            <a:off x="1365990" y="286943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98</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2" name="文本框 21">
            <a:extLst>
              <a:ext uri="{FF2B5EF4-FFF2-40B4-BE49-F238E27FC236}">
                <a16:creationId xmlns:a16="http://schemas.microsoft.com/office/drawing/2014/main" id="{70B64202-93D3-D06B-584B-80EA3E143549}"/>
              </a:ext>
            </a:extLst>
          </p:cNvPr>
          <p:cNvSpPr txBox="1"/>
          <p:nvPr/>
        </p:nvSpPr>
        <p:spPr>
          <a:xfrm>
            <a:off x="1794593" y="286943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99</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3" name="文本框 22">
            <a:extLst>
              <a:ext uri="{FF2B5EF4-FFF2-40B4-BE49-F238E27FC236}">
                <a16:creationId xmlns:a16="http://schemas.microsoft.com/office/drawing/2014/main" id="{854AF79B-4B10-C340-E7E2-F5A3C0020191}"/>
              </a:ext>
            </a:extLst>
          </p:cNvPr>
          <p:cNvSpPr txBox="1"/>
          <p:nvPr/>
        </p:nvSpPr>
        <p:spPr>
          <a:xfrm>
            <a:off x="2223196" y="2869432"/>
            <a:ext cx="482824"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100</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4" name="文本框 23">
            <a:extLst>
              <a:ext uri="{FF2B5EF4-FFF2-40B4-BE49-F238E27FC236}">
                <a16:creationId xmlns:a16="http://schemas.microsoft.com/office/drawing/2014/main" id="{7A447643-AAFA-3219-70B5-0DC92BDE96AF}"/>
              </a:ext>
            </a:extLst>
          </p:cNvPr>
          <p:cNvSpPr txBox="1"/>
          <p:nvPr/>
        </p:nvSpPr>
        <p:spPr>
          <a:xfrm>
            <a:off x="2751184" y="2869432"/>
            <a:ext cx="482824"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101</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6" name="矩形 25">
            <a:extLst>
              <a:ext uri="{FF2B5EF4-FFF2-40B4-BE49-F238E27FC236}">
                <a16:creationId xmlns:a16="http://schemas.microsoft.com/office/drawing/2014/main" id="{E6EA303A-D718-7CD8-7D6F-E06C3A1FD866}"/>
              </a:ext>
            </a:extLst>
          </p:cNvPr>
          <p:cNvSpPr/>
          <p:nvPr/>
        </p:nvSpPr>
        <p:spPr>
          <a:xfrm>
            <a:off x="2934179" y="4056676"/>
            <a:ext cx="742122" cy="64273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9A4541EF-B1EC-40BD-098A-9319F85E30C4}"/>
              </a:ext>
            </a:extLst>
          </p:cNvPr>
          <p:cNvSpPr/>
          <p:nvPr/>
        </p:nvSpPr>
        <p:spPr>
          <a:xfrm>
            <a:off x="3676301" y="4056676"/>
            <a:ext cx="742122" cy="64273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8" name="文本占位符 6">
            <a:extLst>
              <a:ext uri="{FF2B5EF4-FFF2-40B4-BE49-F238E27FC236}">
                <a16:creationId xmlns:a16="http://schemas.microsoft.com/office/drawing/2014/main" id="{39445219-BFE8-6D7A-F07F-60B9D5FF6554}"/>
              </a:ext>
            </a:extLst>
          </p:cNvPr>
          <p:cNvSpPr txBox="1">
            <a:spLocks/>
          </p:cNvSpPr>
          <p:nvPr/>
        </p:nvSpPr>
        <p:spPr>
          <a:xfrm>
            <a:off x="2876760" y="3637723"/>
            <a:ext cx="1395889" cy="307778"/>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fontAlgn="auto">
              <a:spcBef>
                <a:spcPts val="0"/>
              </a:spcBef>
              <a:spcAft>
                <a:spcPts val="0"/>
              </a:spcAft>
              <a:buNone/>
              <a:defRPr/>
            </a:pPr>
            <a:r>
              <a:rPr lang="en-US" altLang="zh-CN" sz="1600" dirty="0">
                <a:latin typeface="Consolas" panose="020B0609020204030204" pitchFamily="49" charset="0"/>
              </a:rPr>
              <a:t>byte[] </a:t>
            </a:r>
            <a:r>
              <a:rPr lang="en-US" altLang="zh-CN" sz="1600" dirty="0" err="1">
                <a:latin typeface="Consolas" panose="020B0609020204030204" pitchFamily="49" charset="0"/>
              </a:rPr>
              <a:t>bys</a:t>
            </a:r>
            <a:endParaRPr lang="en-US" altLang="zh-CN" sz="1600" dirty="0">
              <a:latin typeface="Consolas" panose="020B0609020204030204" pitchFamily="49" charset="0"/>
            </a:endParaRPr>
          </a:p>
        </p:txBody>
      </p:sp>
      <p:sp>
        <p:nvSpPr>
          <p:cNvPr id="29" name="矩形 28">
            <a:extLst>
              <a:ext uri="{FF2B5EF4-FFF2-40B4-BE49-F238E27FC236}">
                <a16:creationId xmlns:a16="http://schemas.microsoft.com/office/drawing/2014/main" id="{995958EA-5186-5157-B803-E74C4AB7F244}"/>
              </a:ext>
            </a:extLst>
          </p:cNvPr>
          <p:cNvSpPr/>
          <p:nvPr/>
        </p:nvSpPr>
        <p:spPr>
          <a:xfrm>
            <a:off x="2904158" y="4722639"/>
            <a:ext cx="742122" cy="642730"/>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a:t>0</a:t>
            </a:r>
            <a:endParaRPr lang="zh-CN" altLang="en-US" dirty="0"/>
          </a:p>
        </p:txBody>
      </p:sp>
      <p:sp>
        <p:nvSpPr>
          <p:cNvPr id="30" name="矩形 29">
            <a:extLst>
              <a:ext uri="{FF2B5EF4-FFF2-40B4-BE49-F238E27FC236}">
                <a16:creationId xmlns:a16="http://schemas.microsoft.com/office/drawing/2014/main" id="{42651B96-0C51-0C78-BA63-7A6CA9016494}"/>
              </a:ext>
            </a:extLst>
          </p:cNvPr>
          <p:cNvSpPr/>
          <p:nvPr/>
        </p:nvSpPr>
        <p:spPr>
          <a:xfrm>
            <a:off x="3646280" y="4722639"/>
            <a:ext cx="742122" cy="642730"/>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a:t>1</a:t>
            </a:r>
            <a:endParaRPr lang="zh-CN" altLang="en-US" dirty="0"/>
          </a:p>
        </p:txBody>
      </p:sp>
      <p:pic>
        <p:nvPicPr>
          <p:cNvPr id="32" name="图片 31">
            <a:extLst>
              <a:ext uri="{FF2B5EF4-FFF2-40B4-BE49-F238E27FC236}">
                <a16:creationId xmlns:a16="http://schemas.microsoft.com/office/drawing/2014/main" id="{B4354917-2454-9897-CC02-BEAECE96790D}"/>
              </a:ext>
            </a:extLst>
          </p:cNvPr>
          <p:cNvPicPr>
            <a:picLocks noChangeAspect="1"/>
          </p:cNvPicPr>
          <p:nvPr/>
        </p:nvPicPr>
        <p:blipFill>
          <a:blip r:embed="rId3"/>
          <a:stretch>
            <a:fillRect/>
          </a:stretch>
        </p:blipFill>
        <p:spPr>
          <a:xfrm>
            <a:off x="970658" y="3527484"/>
            <a:ext cx="1339919" cy="2095608"/>
          </a:xfrm>
          <a:prstGeom prst="rect">
            <a:avLst/>
          </a:prstGeom>
        </p:spPr>
      </p:pic>
      <p:pic>
        <p:nvPicPr>
          <p:cNvPr id="34" name="图片 33">
            <a:extLst>
              <a:ext uri="{FF2B5EF4-FFF2-40B4-BE49-F238E27FC236}">
                <a16:creationId xmlns:a16="http://schemas.microsoft.com/office/drawing/2014/main" id="{89A64CD7-8A6D-647B-B229-12A4360D19F2}"/>
              </a:ext>
            </a:extLst>
          </p:cNvPr>
          <p:cNvPicPr>
            <a:picLocks noChangeAspect="1"/>
          </p:cNvPicPr>
          <p:nvPr/>
        </p:nvPicPr>
        <p:blipFill>
          <a:blip r:embed="rId4"/>
          <a:stretch>
            <a:fillRect/>
          </a:stretch>
        </p:blipFill>
        <p:spPr>
          <a:xfrm>
            <a:off x="5545755" y="1548684"/>
            <a:ext cx="5768493" cy="4794344"/>
          </a:xfrm>
          <a:prstGeom prst="rect">
            <a:avLst/>
          </a:prstGeom>
          <a:ln w="3175"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6" name="矩形: 圆角 35">
            <a:extLst>
              <a:ext uri="{FF2B5EF4-FFF2-40B4-BE49-F238E27FC236}">
                <a16:creationId xmlns:a16="http://schemas.microsoft.com/office/drawing/2014/main" id="{A2B1C2C0-6AE3-8226-BAF8-F4FEB09A2DB0}"/>
              </a:ext>
            </a:extLst>
          </p:cNvPr>
          <p:cNvSpPr/>
          <p:nvPr/>
        </p:nvSpPr>
        <p:spPr>
          <a:xfrm>
            <a:off x="5564052" y="2498035"/>
            <a:ext cx="3876764" cy="930965"/>
          </a:xfrm>
          <a:custGeom>
            <a:avLst/>
            <a:gdLst>
              <a:gd name="connsiteX0" fmla="*/ 0 w 3876764"/>
              <a:gd name="connsiteY0" fmla="*/ 155164 h 930965"/>
              <a:gd name="connsiteX1" fmla="*/ 155164 w 3876764"/>
              <a:gd name="connsiteY1" fmla="*/ 0 h 930965"/>
              <a:gd name="connsiteX2" fmla="*/ 785234 w 3876764"/>
              <a:gd name="connsiteY2" fmla="*/ 0 h 930965"/>
              <a:gd name="connsiteX3" fmla="*/ 1272647 w 3876764"/>
              <a:gd name="connsiteY3" fmla="*/ 0 h 930965"/>
              <a:gd name="connsiteX4" fmla="*/ 1831389 w 3876764"/>
              <a:gd name="connsiteY4" fmla="*/ 0 h 930965"/>
              <a:gd name="connsiteX5" fmla="*/ 2390131 w 3876764"/>
              <a:gd name="connsiteY5" fmla="*/ 0 h 930965"/>
              <a:gd name="connsiteX6" fmla="*/ 2877543 w 3876764"/>
              <a:gd name="connsiteY6" fmla="*/ 0 h 930965"/>
              <a:gd name="connsiteX7" fmla="*/ 3721600 w 3876764"/>
              <a:gd name="connsiteY7" fmla="*/ 0 h 930965"/>
              <a:gd name="connsiteX8" fmla="*/ 3876764 w 3876764"/>
              <a:gd name="connsiteY8" fmla="*/ 155164 h 930965"/>
              <a:gd name="connsiteX9" fmla="*/ 3876764 w 3876764"/>
              <a:gd name="connsiteY9" fmla="*/ 471689 h 930965"/>
              <a:gd name="connsiteX10" fmla="*/ 3876764 w 3876764"/>
              <a:gd name="connsiteY10" fmla="*/ 775801 h 930965"/>
              <a:gd name="connsiteX11" fmla="*/ 3721600 w 3876764"/>
              <a:gd name="connsiteY11" fmla="*/ 930965 h 930965"/>
              <a:gd name="connsiteX12" fmla="*/ 3091530 w 3876764"/>
              <a:gd name="connsiteY12" fmla="*/ 930965 h 930965"/>
              <a:gd name="connsiteX13" fmla="*/ 2604117 w 3876764"/>
              <a:gd name="connsiteY13" fmla="*/ 930965 h 930965"/>
              <a:gd name="connsiteX14" fmla="*/ 1974046 w 3876764"/>
              <a:gd name="connsiteY14" fmla="*/ 930965 h 930965"/>
              <a:gd name="connsiteX15" fmla="*/ 1486633 w 3876764"/>
              <a:gd name="connsiteY15" fmla="*/ 930965 h 930965"/>
              <a:gd name="connsiteX16" fmla="*/ 892227 w 3876764"/>
              <a:gd name="connsiteY16" fmla="*/ 930965 h 930965"/>
              <a:gd name="connsiteX17" fmla="*/ 155164 w 3876764"/>
              <a:gd name="connsiteY17" fmla="*/ 930965 h 930965"/>
              <a:gd name="connsiteX18" fmla="*/ 0 w 3876764"/>
              <a:gd name="connsiteY18" fmla="*/ 775801 h 930965"/>
              <a:gd name="connsiteX19" fmla="*/ 0 w 3876764"/>
              <a:gd name="connsiteY19" fmla="*/ 465483 h 930965"/>
              <a:gd name="connsiteX20" fmla="*/ 0 w 3876764"/>
              <a:gd name="connsiteY20" fmla="*/ 155164 h 93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76764" h="930965" extrusionOk="0">
                <a:moveTo>
                  <a:pt x="0" y="155164"/>
                </a:moveTo>
                <a:cubicBezTo>
                  <a:pt x="8866" y="84709"/>
                  <a:pt x="88747" y="12080"/>
                  <a:pt x="155164" y="0"/>
                </a:cubicBezTo>
                <a:cubicBezTo>
                  <a:pt x="448100" y="-38276"/>
                  <a:pt x="641645" y="55050"/>
                  <a:pt x="785234" y="0"/>
                </a:cubicBezTo>
                <a:cubicBezTo>
                  <a:pt x="928823" y="-55050"/>
                  <a:pt x="1174152" y="17803"/>
                  <a:pt x="1272647" y="0"/>
                </a:cubicBezTo>
                <a:cubicBezTo>
                  <a:pt x="1371142" y="-17803"/>
                  <a:pt x="1591241" y="35454"/>
                  <a:pt x="1831389" y="0"/>
                </a:cubicBezTo>
                <a:cubicBezTo>
                  <a:pt x="2071537" y="-35454"/>
                  <a:pt x="2131216" y="8373"/>
                  <a:pt x="2390131" y="0"/>
                </a:cubicBezTo>
                <a:cubicBezTo>
                  <a:pt x="2649046" y="-8373"/>
                  <a:pt x="2750196" y="13499"/>
                  <a:pt x="2877543" y="0"/>
                </a:cubicBezTo>
                <a:cubicBezTo>
                  <a:pt x="3004890" y="-13499"/>
                  <a:pt x="3483627" y="59560"/>
                  <a:pt x="3721600" y="0"/>
                </a:cubicBezTo>
                <a:cubicBezTo>
                  <a:pt x="3802843" y="1092"/>
                  <a:pt x="3867317" y="72382"/>
                  <a:pt x="3876764" y="155164"/>
                </a:cubicBezTo>
                <a:cubicBezTo>
                  <a:pt x="3879604" y="293283"/>
                  <a:pt x="3875486" y="397256"/>
                  <a:pt x="3876764" y="471689"/>
                </a:cubicBezTo>
                <a:cubicBezTo>
                  <a:pt x="3878042" y="546122"/>
                  <a:pt x="3863347" y="632184"/>
                  <a:pt x="3876764" y="775801"/>
                </a:cubicBezTo>
                <a:cubicBezTo>
                  <a:pt x="3885167" y="867714"/>
                  <a:pt x="3799305" y="943183"/>
                  <a:pt x="3721600" y="930965"/>
                </a:cubicBezTo>
                <a:cubicBezTo>
                  <a:pt x="3536848" y="1006566"/>
                  <a:pt x="3280570" y="926036"/>
                  <a:pt x="3091530" y="930965"/>
                </a:cubicBezTo>
                <a:cubicBezTo>
                  <a:pt x="2902490" y="935894"/>
                  <a:pt x="2786540" y="896710"/>
                  <a:pt x="2604117" y="930965"/>
                </a:cubicBezTo>
                <a:cubicBezTo>
                  <a:pt x="2421694" y="965220"/>
                  <a:pt x="2196654" y="909704"/>
                  <a:pt x="1974046" y="930965"/>
                </a:cubicBezTo>
                <a:cubicBezTo>
                  <a:pt x="1751438" y="952226"/>
                  <a:pt x="1614178" y="877543"/>
                  <a:pt x="1486633" y="930965"/>
                </a:cubicBezTo>
                <a:cubicBezTo>
                  <a:pt x="1359088" y="984387"/>
                  <a:pt x="1030556" y="885932"/>
                  <a:pt x="892227" y="930965"/>
                </a:cubicBezTo>
                <a:cubicBezTo>
                  <a:pt x="753898" y="975998"/>
                  <a:pt x="367222" y="918855"/>
                  <a:pt x="155164" y="930965"/>
                </a:cubicBezTo>
                <a:cubicBezTo>
                  <a:pt x="78950" y="938240"/>
                  <a:pt x="-2203" y="861895"/>
                  <a:pt x="0" y="775801"/>
                </a:cubicBezTo>
                <a:cubicBezTo>
                  <a:pt x="-8343" y="692134"/>
                  <a:pt x="7335" y="537932"/>
                  <a:pt x="0" y="465483"/>
                </a:cubicBezTo>
                <a:cubicBezTo>
                  <a:pt x="-7335" y="393034"/>
                  <a:pt x="29953" y="240690"/>
                  <a:pt x="0" y="155164"/>
                </a:cubicBezTo>
                <a:close/>
              </a:path>
            </a:pathLst>
          </a:custGeom>
          <a:noFill/>
          <a:ln>
            <a:extLst>
              <a:ext uri="{C807C97D-BFC1-408E-A445-0C87EB9F89A2}">
                <ask:lineSketchStyleProps xmlns:ask="http://schemas.microsoft.com/office/drawing/2018/sketchyshapes" sd="3607457914">
                  <a:prstGeom prst="round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719801206"/>
      </p:ext>
    </p:extLst>
  </p:cSld>
  <p:clrMapOvr>
    <a:masterClrMapping/>
  </p:clrMapOvr>
  <mc:AlternateContent xmlns:mc="http://schemas.openxmlformats.org/markup-compatibility/2006" xmlns:p14="http://schemas.microsoft.com/office/powerpoint/2010/main">
    <mc:Choice Requires="p14">
      <p:transition spd="slow" p14:dur="12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p:cTn id="24" dur="500" fill="hold"/>
                                        <p:tgtEl>
                                          <p:spTgt spid="34"/>
                                        </p:tgtEl>
                                        <p:attrNameLst>
                                          <p:attrName>ppt_w</p:attrName>
                                        </p:attrNameLst>
                                      </p:cBhvr>
                                      <p:tavLst>
                                        <p:tav tm="0">
                                          <p:val>
                                            <p:fltVal val="0"/>
                                          </p:val>
                                        </p:tav>
                                        <p:tav tm="100000">
                                          <p:val>
                                            <p:strVal val="#ppt_w"/>
                                          </p:val>
                                        </p:tav>
                                      </p:tavLst>
                                    </p:anim>
                                    <p:anim calcmode="lin" valueType="num">
                                      <p:cBhvr>
                                        <p:cTn id="25" dur="500" fill="hold"/>
                                        <p:tgtEl>
                                          <p:spTgt spid="34"/>
                                        </p:tgtEl>
                                        <p:attrNameLst>
                                          <p:attrName>ppt_h</p:attrName>
                                        </p:attrNameLst>
                                      </p:cBhvr>
                                      <p:tavLst>
                                        <p:tav tm="0">
                                          <p:val>
                                            <p:fltVal val="0"/>
                                          </p:val>
                                        </p:tav>
                                        <p:tav tm="100000">
                                          <p:val>
                                            <p:strVal val="#ppt_h"/>
                                          </p:val>
                                        </p:tav>
                                      </p:tavLst>
                                    </p:anim>
                                    <p:animEffect transition="in" filter="fade">
                                      <p:cBhvr>
                                        <p:cTn id="26" dur="500"/>
                                        <p:tgtEl>
                                          <p:spTgt spid="3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childTnLst>
                          </p:cTn>
                        </p:par>
                      </p:childTnLst>
                    </p:cTn>
                  </p:par>
                  <p:par>
                    <p:cTn id="49" fill="hold">
                      <p:stCondLst>
                        <p:cond delay="indefinite"/>
                      </p:stCondLst>
                      <p:childTnLst>
                        <p:par>
                          <p:cTn id="50" fill="hold">
                            <p:stCondLst>
                              <p:cond delay="0"/>
                            </p:stCondLst>
                            <p:childTnLst>
                              <p:par>
                                <p:cTn id="51" presetID="21" presetClass="entr" presetSubtype="1"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heel(1)">
                                      <p:cBhvr>
                                        <p:cTn id="53"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6" grpId="0" animBg="1"/>
      <p:bldP spid="27" grpId="0" animBg="1"/>
      <p:bldP spid="28" grpId="0"/>
      <p:bldP spid="29" grpId="0" animBg="1"/>
      <p:bldP spid="30" grpId="0" animBg="1"/>
      <p:bldP spid="3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en-US" altLang="zh-CN" b="1" dirty="0" err="1">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FileInputStream</a:t>
            </a:r>
            <a:r>
              <a:rPr lang="en-US" altLang="zh-CN"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字节输入流</a:t>
            </a:r>
          </a:p>
        </p:txBody>
      </p:sp>
      <p:sp>
        <p:nvSpPr>
          <p:cNvPr id="19" name="矩形: 折角 18">
            <a:extLst>
              <a:ext uri="{FF2B5EF4-FFF2-40B4-BE49-F238E27FC236}">
                <a16:creationId xmlns:a16="http://schemas.microsoft.com/office/drawing/2014/main" id="{B6339B71-9776-0923-DFEC-9CF6E47ABA5B}"/>
              </a:ext>
            </a:extLst>
          </p:cNvPr>
          <p:cNvSpPr/>
          <p:nvPr/>
        </p:nvSpPr>
        <p:spPr>
          <a:xfrm>
            <a:off x="937387" y="2017602"/>
            <a:ext cx="3389448" cy="1159607"/>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r>
              <a:rPr lang="en-US" altLang="zh-CN" dirty="0">
                <a:latin typeface="Consolas" panose="020B0609020204030204" pitchFamily="49" charset="0"/>
              </a:rPr>
              <a:t>D:\A.txt</a:t>
            </a:r>
          </a:p>
          <a:p>
            <a:r>
              <a:rPr lang="en-US" altLang="zh-CN" dirty="0" err="1">
                <a:latin typeface="Consolas" panose="020B0609020204030204" pitchFamily="49" charset="0"/>
              </a:rPr>
              <a:t>abcde</a:t>
            </a:r>
            <a:endParaRPr lang="en-US" altLang="zh-CN" dirty="0">
              <a:latin typeface="Consolas" panose="020B0609020204030204" pitchFamily="49" charset="0"/>
            </a:endParaRPr>
          </a:p>
        </p:txBody>
      </p:sp>
      <p:sp>
        <p:nvSpPr>
          <p:cNvPr id="20" name="文本框 19">
            <a:extLst>
              <a:ext uri="{FF2B5EF4-FFF2-40B4-BE49-F238E27FC236}">
                <a16:creationId xmlns:a16="http://schemas.microsoft.com/office/drawing/2014/main" id="{69D3262E-6A48-2050-7AED-02873DB3FC9B}"/>
              </a:ext>
            </a:extLst>
          </p:cNvPr>
          <p:cNvSpPr txBox="1"/>
          <p:nvPr/>
        </p:nvSpPr>
        <p:spPr>
          <a:xfrm>
            <a:off x="937387" y="286943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97</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1" name="文本框 20">
            <a:extLst>
              <a:ext uri="{FF2B5EF4-FFF2-40B4-BE49-F238E27FC236}">
                <a16:creationId xmlns:a16="http://schemas.microsoft.com/office/drawing/2014/main" id="{482443D5-03FD-3F76-A926-9C5AEE67D55B}"/>
              </a:ext>
            </a:extLst>
          </p:cNvPr>
          <p:cNvSpPr txBox="1"/>
          <p:nvPr/>
        </p:nvSpPr>
        <p:spPr>
          <a:xfrm>
            <a:off x="1365990" y="286943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98</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2" name="文本框 21">
            <a:extLst>
              <a:ext uri="{FF2B5EF4-FFF2-40B4-BE49-F238E27FC236}">
                <a16:creationId xmlns:a16="http://schemas.microsoft.com/office/drawing/2014/main" id="{70B64202-93D3-D06B-584B-80EA3E143549}"/>
              </a:ext>
            </a:extLst>
          </p:cNvPr>
          <p:cNvSpPr txBox="1"/>
          <p:nvPr/>
        </p:nvSpPr>
        <p:spPr>
          <a:xfrm>
            <a:off x="1794593" y="286943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99</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3" name="文本框 22">
            <a:extLst>
              <a:ext uri="{FF2B5EF4-FFF2-40B4-BE49-F238E27FC236}">
                <a16:creationId xmlns:a16="http://schemas.microsoft.com/office/drawing/2014/main" id="{854AF79B-4B10-C340-E7E2-F5A3C0020191}"/>
              </a:ext>
            </a:extLst>
          </p:cNvPr>
          <p:cNvSpPr txBox="1"/>
          <p:nvPr/>
        </p:nvSpPr>
        <p:spPr>
          <a:xfrm>
            <a:off x="2223196" y="2869432"/>
            <a:ext cx="482824"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100</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4" name="文本框 23">
            <a:extLst>
              <a:ext uri="{FF2B5EF4-FFF2-40B4-BE49-F238E27FC236}">
                <a16:creationId xmlns:a16="http://schemas.microsoft.com/office/drawing/2014/main" id="{7A447643-AAFA-3219-70B5-0DC92BDE96AF}"/>
              </a:ext>
            </a:extLst>
          </p:cNvPr>
          <p:cNvSpPr txBox="1"/>
          <p:nvPr/>
        </p:nvSpPr>
        <p:spPr>
          <a:xfrm>
            <a:off x="2751184" y="2869432"/>
            <a:ext cx="482824"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101</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6" name="矩形 25">
            <a:extLst>
              <a:ext uri="{FF2B5EF4-FFF2-40B4-BE49-F238E27FC236}">
                <a16:creationId xmlns:a16="http://schemas.microsoft.com/office/drawing/2014/main" id="{E6EA303A-D718-7CD8-7D6F-E06C3A1FD866}"/>
              </a:ext>
            </a:extLst>
          </p:cNvPr>
          <p:cNvSpPr/>
          <p:nvPr/>
        </p:nvSpPr>
        <p:spPr>
          <a:xfrm>
            <a:off x="2934179" y="4056676"/>
            <a:ext cx="742122" cy="64273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9A4541EF-B1EC-40BD-098A-9319F85E30C4}"/>
              </a:ext>
            </a:extLst>
          </p:cNvPr>
          <p:cNvSpPr/>
          <p:nvPr/>
        </p:nvSpPr>
        <p:spPr>
          <a:xfrm>
            <a:off x="3676301" y="4056676"/>
            <a:ext cx="742122" cy="64273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8" name="文本占位符 6">
            <a:extLst>
              <a:ext uri="{FF2B5EF4-FFF2-40B4-BE49-F238E27FC236}">
                <a16:creationId xmlns:a16="http://schemas.microsoft.com/office/drawing/2014/main" id="{39445219-BFE8-6D7A-F07F-60B9D5FF6554}"/>
              </a:ext>
            </a:extLst>
          </p:cNvPr>
          <p:cNvSpPr txBox="1">
            <a:spLocks/>
          </p:cNvSpPr>
          <p:nvPr/>
        </p:nvSpPr>
        <p:spPr>
          <a:xfrm>
            <a:off x="2876760" y="3637723"/>
            <a:ext cx="1395889" cy="307778"/>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fontAlgn="auto">
              <a:spcBef>
                <a:spcPts val="0"/>
              </a:spcBef>
              <a:spcAft>
                <a:spcPts val="0"/>
              </a:spcAft>
              <a:buNone/>
              <a:defRPr/>
            </a:pPr>
            <a:r>
              <a:rPr lang="en-US" altLang="zh-CN" sz="1600" dirty="0">
                <a:latin typeface="Consolas" panose="020B0609020204030204" pitchFamily="49" charset="0"/>
              </a:rPr>
              <a:t>byte[] </a:t>
            </a:r>
            <a:r>
              <a:rPr lang="en-US" altLang="zh-CN" sz="1600" dirty="0" err="1">
                <a:latin typeface="Consolas" panose="020B0609020204030204" pitchFamily="49" charset="0"/>
              </a:rPr>
              <a:t>bys</a:t>
            </a:r>
            <a:endParaRPr lang="en-US" altLang="zh-CN" sz="1600" dirty="0">
              <a:latin typeface="Consolas" panose="020B0609020204030204" pitchFamily="49" charset="0"/>
            </a:endParaRPr>
          </a:p>
        </p:txBody>
      </p:sp>
      <p:sp>
        <p:nvSpPr>
          <p:cNvPr id="29" name="矩形 28">
            <a:extLst>
              <a:ext uri="{FF2B5EF4-FFF2-40B4-BE49-F238E27FC236}">
                <a16:creationId xmlns:a16="http://schemas.microsoft.com/office/drawing/2014/main" id="{995958EA-5186-5157-B803-E74C4AB7F244}"/>
              </a:ext>
            </a:extLst>
          </p:cNvPr>
          <p:cNvSpPr/>
          <p:nvPr/>
        </p:nvSpPr>
        <p:spPr>
          <a:xfrm>
            <a:off x="2904158" y="4722639"/>
            <a:ext cx="742122" cy="642730"/>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a:t>0</a:t>
            </a:r>
            <a:endParaRPr lang="zh-CN" altLang="en-US" dirty="0"/>
          </a:p>
        </p:txBody>
      </p:sp>
      <p:sp>
        <p:nvSpPr>
          <p:cNvPr id="30" name="矩形 29">
            <a:extLst>
              <a:ext uri="{FF2B5EF4-FFF2-40B4-BE49-F238E27FC236}">
                <a16:creationId xmlns:a16="http://schemas.microsoft.com/office/drawing/2014/main" id="{42651B96-0C51-0C78-BA63-7A6CA9016494}"/>
              </a:ext>
            </a:extLst>
          </p:cNvPr>
          <p:cNvSpPr/>
          <p:nvPr/>
        </p:nvSpPr>
        <p:spPr>
          <a:xfrm>
            <a:off x="3646280" y="4722639"/>
            <a:ext cx="742122" cy="642730"/>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a:t>1</a:t>
            </a:r>
            <a:endParaRPr lang="zh-CN" altLang="en-US" dirty="0"/>
          </a:p>
        </p:txBody>
      </p:sp>
      <p:pic>
        <p:nvPicPr>
          <p:cNvPr id="32" name="图片 31">
            <a:extLst>
              <a:ext uri="{FF2B5EF4-FFF2-40B4-BE49-F238E27FC236}">
                <a16:creationId xmlns:a16="http://schemas.microsoft.com/office/drawing/2014/main" id="{B4354917-2454-9897-CC02-BEAECE96790D}"/>
              </a:ext>
            </a:extLst>
          </p:cNvPr>
          <p:cNvPicPr>
            <a:picLocks noChangeAspect="1"/>
          </p:cNvPicPr>
          <p:nvPr/>
        </p:nvPicPr>
        <p:blipFill>
          <a:blip r:embed="rId3"/>
          <a:stretch>
            <a:fillRect/>
          </a:stretch>
        </p:blipFill>
        <p:spPr>
          <a:xfrm>
            <a:off x="970658" y="3527484"/>
            <a:ext cx="1339919" cy="2095608"/>
          </a:xfrm>
          <a:prstGeom prst="rect">
            <a:avLst/>
          </a:prstGeom>
        </p:spPr>
      </p:pic>
      <p:pic>
        <p:nvPicPr>
          <p:cNvPr id="34" name="图片 33">
            <a:extLst>
              <a:ext uri="{FF2B5EF4-FFF2-40B4-BE49-F238E27FC236}">
                <a16:creationId xmlns:a16="http://schemas.microsoft.com/office/drawing/2014/main" id="{89A64CD7-8A6D-647B-B229-12A4360D19F2}"/>
              </a:ext>
            </a:extLst>
          </p:cNvPr>
          <p:cNvPicPr>
            <a:picLocks noChangeAspect="1"/>
          </p:cNvPicPr>
          <p:nvPr/>
        </p:nvPicPr>
        <p:blipFill>
          <a:blip r:embed="rId4"/>
          <a:stretch>
            <a:fillRect/>
          </a:stretch>
        </p:blipFill>
        <p:spPr>
          <a:xfrm>
            <a:off x="5545755" y="1548684"/>
            <a:ext cx="5768493" cy="4794344"/>
          </a:xfrm>
          <a:prstGeom prst="rect">
            <a:avLst/>
          </a:prstGeom>
          <a:ln w="3175"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6" name="矩形: 圆角 35">
            <a:extLst>
              <a:ext uri="{FF2B5EF4-FFF2-40B4-BE49-F238E27FC236}">
                <a16:creationId xmlns:a16="http://schemas.microsoft.com/office/drawing/2014/main" id="{A2B1C2C0-6AE3-8226-BAF8-F4FEB09A2DB0}"/>
              </a:ext>
            </a:extLst>
          </p:cNvPr>
          <p:cNvSpPr/>
          <p:nvPr/>
        </p:nvSpPr>
        <p:spPr>
          <a:xfrm>
            <a:off x="5564052" y="2498035"/>
            <a:ext cx="3876764" cy="930965"/>
          </a:xfrm>
          <a:custGeom>
            <a:avLst/>
            <a:gdLst>
              <a:gd name="connsiteX0" fmla="*/ 0 w 3876764"/>
              <a:gd name="connsiteY0" fmla="*/ 155164 h 930965"/>
              <a:gd name="connsiteX1" fmla="*/ 155164 w 3876764"/>
              <a:gd name="connsiteY1" fmla="*/ 0 h 930965"/>
              <a:gd name="connsiteX2" fmla="*/ 785234 w 3876764"/>
              <a:gd name="connsiteY2" fmla="*/ 0 h 930965"/>
              <a:gd name="connsiteX3" fmla="*/ 1272647 w 3876764"/>
              <a:gd name="connsiteY3" fmla="*/ 0 h 930965"/>
              <a:gd name="connsiteX4" fmla="*/ 1831389 w 3876764"/>
              <a:gd name="connsiteY4" fmla="*/ 0 h 930965"/>
              <a:gd name="connsiteX5" fmla="*/ 2390131 w 3876764"/>
              <a:gd name="connsiteY5" fmla="*/ 0 h 930965"/>
              <a:gd name="connsiteX6" fmla="*/ 2877543 w 3876764"/>
              <a:gd name="connsiteY6" fmla="*/ 0 h 930965"/>
              <a:gd name="connsiteX7" fmla="*/ 3721600 w 3876764"/>
              <a:gd name="connsiteY7" fmla="*/ 0 h 930965"/>
              <a:gd name="connsiteX8" fmla="*/ 3876764 w 3876764"/>
              <a:gd name="connsiteY8" fmla="*/ 155164 h 930965"/>
              <a:gd name="connsiteX9" fmla="*/ 3876764 w 3876764"/>
              <a:gd name="connsiteY9" fmla="*/ 471689 h 930965"/>
              <a:gd name="connsiteX10" fmla="*/ 3876764 w 3876764"/>
              <a:gd name="connsiteY10" fmla="*/ 775801 h 930965"/>
              <a:gd name="connsiteX11" fmla="*/ 3721600 w 3876764"/>
              <a:gd name="connsiteY11" fmla="*/ 930965 h 930965"/>
              <a:gd name="connsiteX12" fmla="*/ 3091530 w 3876764"/>
              <a:gd name="connsiteY12" fmla="*/ 930965 h 930965"/>
              <a:gd name="connsiteX13" fmla="*/ 2604117 w 3876764"/>
              <a:gd name="connsiteY13" fmla="*/ 930965 h 930965"/>
              <a:gd name="connsiteX14" fmla="*/ 1974046 w 3876764"/>
              <a:gd name="connsiteY14" fmla="*/ 930965 h 930965"/>
              <a:gd name="connsiteX15" fmla="*/ 1486633 w 3876764"/>
              <a:gd name="connsiteY15" fmla="*/ 930965 h 930965"/>
              <a:gd name="connsiteX16" fmla="*/ 892227 w 3876764"/>
              <a:gd name="connsiteY16" fmla="*/ 930965 h 930965"/>
              <a:gd name="connsiteX17" fmla="*/ 155164 w 3876764"/>
              <a:gd name="connsiteY17" fmla="*/ 930965 h 930965"/>
              <a:gd name="connsiteX18" fmla="*/ 0 w 3876764"/>
              <a:gd name="connsiteY18" fmla="*/ 775801 h 930965"/>
              <a:gd name="connsiteX19" fmla="*/ 0 w 3876764"/>
              <a:gd name="connsiteY19" fmla="*/ 465483 h 930965"/>
              <a:gd name="connsiteX20" fmla="*/ 0 w 3876764"/>
              <a:gd name="connsiteY20" fmla="*/ 155164 h 93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76764" h="930965" extrusionOk="0">
                <a:moveTo>
                  <a:pt x="0" y="155164"/>
                </a:moveTo>
                <a:cubicBezTo>
                  <a:pt x="8866" y="84709"/>
                  <a:pt x="88747" y="12080"/>
                  <a:pt x="155164" y="0"/>
                </a:cubicBezTo>
                <a:cubicBezTo>
                  <a:pt x="448100" y="-38276"/>
                  <a:pt x="641645" y="55050"/>
                  <a:pt x="785234" y="0"/>
                </a:cubicBezTo>
                <a:cubicBezTo>
                  <a:pt x="928823" y="-55050"/>
                  <a:pt x="1174152" y="17803"/>
                  <a:pt x="1272647" y="0"/>
                </a:cubicBezTo>
                <a:cubicBezTo>
                  <a:pt x="1371142" y="-17803"/>
                  <a:pt x="1591241" y="35454"/>
                  <a:pt x="1831389" y="0"/>
                </a:cubicBezTo>
                <a:cubicBezTo>
                  <a:pt x="2071537" y="-35454"/>
                  <a:pt x="2131216" y="8373"/>
                  <a:pt x="2390131" y="0"/>
                </a:cubicBezTo>
                <a:cubicBezTo>
                  <a:pt x="2649046" y="-8373"/>
                  <a:pt x="2750196" y="13499"/>
                  <a:pt x="2877543" y="0"/>
                </a:cubicBezTo>
                <a:cubicBezTo>
                  <a:pt x="3004890" y="-13499"/>
                  <a:pt x="3483627" y="59560"/>
                  <a:pt x="3721600" y="0"/>
                </a:cubicBezTo>
                <a:cubicBezTo>
                  <a:pt x="3802843" y="1092"/>
                  <a:pt x="3867317" y="72382"/>
                  <a:pt x="3876764" y="155164"/>
                </a:cubicBezTo>
                <a:cubicBezTo>
                  <a:pt x="3879604" y="293283"/>
                  <a:pt x="3875486" y="397256"/>
                  <a:pt x="3876764" y="471689"/>
                </a:cubicBezTo>
                <a:cubicBezTo>
                  <a:pt x="3878042" y="546122"/>
                  <a:pt x="3863347" y="632184"/>
                  <a:pt x="3876764" y="775801"/>
                </a:cubicBezTo>
                <a:cubicBezTo>
                  <a:pt x="3885167" y="867714"/>
                  <a:pt x="3799305" y="943183"/>
                  <a:pt x="3721600" y="930965"/>
                </a:cubicBezTo>
                <a:cubicBezTo>
                  <a:pt x="3536848" y="1006566"/>
                  <a:pt x="3280570" y="926036"/>
                  <a:pt x="3091530" y="930965"/>
                </a:cubicBezTo>
                <a:cubicBezTo>
                  <a:pt x="2902490" y="935894"/>
                  <a:pt x="2786540" y="896710"/>
                  <a:pt x="2604117" y="930965"/>
                </a:cubicBezTo>
                <a:cubicBezTo>
                  <a:pt x="2421694" y="965220"/>
                  <a:pt x="2196654" y="909704"/>
                  <a:pt x="1974046" y="930965"/>
                </a:cubicBezTo>
                <a:cubicBezTo>
                  <a:pt x="1751438" y="952226"/>
                  <a:pt x="1614178" y="877543"/>
                  <a:pt x="1486633" y="930965"/>
                </a:cubicBezTo>
                <a:cubicBezTo>
                  <a:pt x="1359088" y="984387"/>
                  <a:pt x="1030556" y="885932"/>
                  <a:pt x="892227" y="930965"/>
                </a:cubicBezTo>
                <a:cubicBezTo>
                  <a:pt x="753898" y="975998"/>
                  <a:pt x="367222" y="918855"/>
                  <a:pt x="155164" y="930965"/>
                </a:cubicBezTo>
                <a:cubicBezTo>
                  <a:pt x="78950" y="938240"/>
                  <a:pt x="-2203" y="861895"/>
                  <a:pt x="0" y="775801"/>
                </a:cubicBezTo>
                <a:cubicBezTo>
                  <a:pt x="-8343" y="692134"/>
                  <a:pt x="7335" y="537932"/>
                  <a:pt x="0" y="465483"/>
                </a:cubicBezTo>
                <a:cubicBezTo>
                  <a:pt x="-7335" y="393034"/>
                  <a:pt x="29953" y="240690"/>
                  <a:pt x="0" y="155164"/>
                </a:cubicBezTo>
                <a:close/>
              </a:path>
            </a:pathLst>
          </a:custGeom>
          <a:noFill/>
          <a:ln>
            <a:extLst>
              <a:ext uri="{C807C97D-BFC1-408E-A445-0C87EB9F89A2}">
                <ask:lineSketchStyleProps xmlns:ask="http://schemas.microsoft.com/office/drawing/2018/sketchyshapes" sd="3607457914">
                  <a:prstGeom prst="round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5EF25AB-5BD7-7C6E-4C34-DDAC0FD195D2}"/>
              </a:ext>
            </a:extLst>
          </p:cNvPr>
          <p:cNvSpPr txBox="1"/>
          <p:nvPr/>
        </p:nvSpPr>
        <p:spPr>
          <a:xfrm>
            <a:off x="937387" y="286943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97</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4" name="文本框 3">
            <a:extLst>
              <a:ext uri="{FF2B5EF4-FFF2-40B4-BE49-F238E27FC236}">
                <a16:creationId xmlns:a16="http://schemas.microsoft.com/office/drawing/2014/main" id="{D8B96187-3BEF-2F3D-2043-430690D6B752}"/>
              </a:ext>
            </a:extLst>
          </p:cNvPr>
          <p:cNvSpPr txBox="1"/>
          <p:nvPr/>
        </p:nvSpPr>
        <p:spPr>
          <a:xfrm>
            <a:off x="1365990" y="286943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98</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Tree>
    <p:extLst>
      <p:ext uri="{BB962C8B-B14F-4D97-AF65-F5344CB8AC3E}">
        <p14:creationId xmlns:p14="http://schemas.microsoft.com/office/powerpoint/2010/main" val="22003898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en-US" altLang="zh-CN" b="1" dirty="0" err="1">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FileInputStream</a:t>
            </a:r>
            <a:r>
              <a:rPr lang="en-US" altLang="zh-CN"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字节输入流</a:t>
            </a:r>
          </a:p>
        </p:txBody>
      </p:sp>
      <p:sp>
        <p:nvSpPr>
          <p:cNvPr id="19" name="矩形: 折角 18">
            <a:extLst>
              <a:ext uri="{FF2B5EF4-FFF2-40B4-BE49-F238E27FC236}">
                <a16:creationId xmlns:a16="http://schemas.microsoft.com/office/drawing/2014/main" id="{B6339B71-9776-0923-DFEC-9CF6E47ABA5B}"/>
              </a:ext>
            </a:extLst>
          </p:cNvPr>
          <p:cNvSpPr/>
          <p:nvPr/>
        </p:nvSpPr>
        <p:spPr>
          <a:xfrm>
            <a:off x="937387" y="2017602"/>
            <a:ext cx="3389448" cy="1159607"/>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r>
              <a:rPr lang="en-US" altLang="zh-CN" dirty="0">
                <a:latin typeface="Consolas" panose="020B0609020204030204" pitchFamily="49" charset="0"/>
              </a:rPr>
              <a:t>D:\A.txt</a:t>
            </a:r>
          </a:p>
          <a:p>
            <a:r>
              <a:rPr lang="en-US" altLang="zh-CN" dirty="0" err="1">
                <a:latin typeface="Consolas" panose="020B0609020204030204" pitchFamily="49" charset="0"/>
              </a:rPr>
              <a:t>abcde</a:t>
            </a:r>
            <a:endParaRPr lang="en-US" altLang="zh-CN" dirty="0">
              <a:latin typeface="Consolas" panose="020B0609020204030204" pitchFamily="49" charset="0"/>
            </a:endParaRPr>
          </a:p>
        </p:txBody>
      </p:sp>
      <p:sp>
        <p:nvSpPr>
          <p:cNvPr id="20" name="文本框 19">
            <a:extLst>
              <a:ext uri="{FF2B5EF4-FFF2-40B4-BE49-F238E27FC236}">
                <a16:creationId xmlns:a16="http://schemas.microsoft.com/office/drawing/2014/main" id="{69D3262E-6A48-2050-7AED-02873DB3FC9B}"/>
              </a:ext>
            </a:extLst>
          </p:cNvPr>
          <p:cNvSpPr txBox="1"/>
          <p:nvPr/>
        </p:nvSpPr>
        <p:spPr>
          <a:xfrm>
            <a:off x="937387" y="286943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97</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1" name="文本框 20">
            <a:extLst>
              <a:ext uri="{FF2B5EF4-FFF2-40B4-BE49-F238E27FC236}">
                <a16:creationId xmlns:a16="http://schemas.microsoft.com/office/drawing/2014/main" id="{482443D5-03FD-3F76-A926-9C5AEE67D55B}"/>
              </a:ext>
            </a:extLst>
          </p:cNvPr>
          <p:cNvSpPr txBox="1"/>
          <p:nvPr/>
        </p:nvSpPr>
        <p:spPr>
          <a:xfrm>
            <a:off x="1365990" y="286943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98</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2" name="文本框 21">
            <a:extLst>
              <a:ext uri="{FF2B5EF4-FFF2-40B4-BE49-F238E27FC236}">
                <a16:creationId xmlns:a16="http://schemas.microsoft.com/office/drawing/2014/main" id="{70B64202-93D3-D06B-584B-80EA3E143549}"/>
              </a:ext>
            </a:extLst>
          </p:cNvPr>
          <p:cNvSpPr txBox="1"/>
          <p:nvPr/>
        </p:nvSpPr>
        <p:spPr>
          <a:xfrm>
            <a:off x="1794593" y="286943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99</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3" name="文本框 22">
            <a:extLst>
              <a:ext uri="{FF2B5EF4-FFF2-40B4-BE49-F238E27FC236}">
                <a16:creationId xmlns:a16="http://schemas.microsoft.com/office/drawing/2014/main" id="{854AF79B-4B10-C340-E7E2-F5A3C0020191}"/>
              </a:ext>
            </a:extLst>
          </p:cNvPr>
          <p:cNvSpPr txBox="1"/>
          <p:nvPr/>
        </p:nvSpPr>
        <p:spPr>
          <a:xfrm>
            <a:off x="2223196" y="2869432"/>
            <a:ext cx="482824"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100</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4" name="文本框 23">
            <a:extLst>
              <a:ext uri="{FF2B5EF4-FFF2-40B4-BE49-F238E27FC236}">
                <a16:creationId xmlns:a16="http://schemas.microsoft.com/office/drawing/2014/main" id="{7A447643-AAFA-3219-70B5-0DC92BDE96AF}"/>
              </a:ext>
            </a:extLst>
          </p:cNvPr>
          <p:cNvSpPr txBox="1"/>
          <p:nvPr/>
        </p:nvSpPr>
        <p:spPr>
          <a:xfrm>
            <a:off x="2751184" y="2869432"/>
            <a:ext cx="482824"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101</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6" name="矩形 25">
            <a:extLst>
              <a:ext uri="{FF2B5EF4-FFF2-40B4-BE49-F238E27FC236}">
                <a16:creationId xmlns:a16="http://schemas.microsoft.com/office/drawing/2014/main" id="{E6EA303A-D718-7CD8-7D6F-E06C3A1FD866}"/>
              </a:ext>
            </a:extLst>
          </p:cNvPr>
          <p:cNvSpPr/>
          <p:nvPr/>
        </p:nvSpPr>
        <p:spPr>
          <a:xfrm>
            <a:off x="2934179" y="4056676"/>
            <a:ext cx="742122" cy="64273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9A4541EF-B1EC-40BD-098A-9319F85E30C4}"/>
              </a:ext>
            </a:extLst>
          </p:cNvPr>
          <p:cNvSpPr/>
          <p:nvPr/>
        </p:nvSpPr>
        <p:spPr>
          <a:xfrm>
            <a:off x="3676301" y="4056676"/>
            <a:ext cx="742122" cy="64273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8" name="文本占位符 6">
            <a:extLst>
              <a:ext uri="{FF2B5EF4-FFF2-40B4-BE49-F238E27FC236}">
                <a16:creationId xmlns:a16="http://schemas.microsoft.com/office/drawing/2014/main" id="{39445219-BFE8-6D7A-F07F-60B9D5FF6554}"/>
              </a:ext>
            </a:extLst>
          </p:cNvPr>
          <p:cNvSpPr txBox="1">
            <a:spLocks/>
          </p:cNvSpPr>
          <p:nvPr/>
        </p:nvSpPr>
        <p:spPr>
          <a:xfrm>
            <a:off x="2876760" y="3637723"/>
            <a:ext cx="1395889" cy="307778"/>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fontAlgn="auto">
              <a:spcBef>
                <a:spcPts val="0"/>
              </a:spcBef>
              <a:spcAft>
                <a:spcPts val="0"/>
              </a:spcAft>
              <a:buNone/>
              <a:defRPr/>
            </a:pPr>
            <a:r>
              <a:rPr lang="en-US" altLang="zh-CN" sz="1600" dirty="0">
                <a:latin typeface="Consolas" panose="020B0609020204030204" pitchFamily="49" charset="0"/>
              </a:rPr>
              <a:t>byte[] </a:t>
            </a:r>
            <a:r>
              <a:rPr lang="en-US" altLang="zh-CN" sz="1600" dirty="0" err="1">
                <a:latin typeface="Consolas" panose="020B0609020204030204" pitchFamily="49" charset="0"/>
              </a:rPr>
              <a:t>bys</a:t>
            </a:r>
            <a:endParaRPr lang="en-US" altLang="zh-CN" sz="1600" dirty="0">
              <a:latin typeface="Consolas" panose="020B0609020204030204" pitchFamily="49" charset="0"/>
            </a:endParaRPr>
          </a:p>
        </p:txBody>
      </p:sp>
      <p:sp>
        <p:nvSpPr>
          <p:cNvPr id="29" name="矩形 28">
            <a:extLst>
              <a:ext uri="{FF2B5EF4-FFF2-40B4-BE49-F238E27FC236}">
                <a16:creationId xmlns:a16="http://schemas.microsoft.com/office/drawing/2014/main" id="{995958EA-5186-5157-B803-E74C4AB7F244}"/>
              </a:ext>
            </a:extLst>
          </p:cNvPr>
          <p:cNvSpPr/>
          <p:nvPr/>
        </p:nvSpPr>
        <p:spPr>
          <a:xfrm>
            <a:off x="2904158" y="4722639"/>
            <a:ext cx="742122" cy="642730"/>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a:t>0</a:t>
            </a:r>
            <a:endParaRPr lang="zh-CN" altLang="en-US" dirty="0"/>
          </a:p>
        </p:txBody>
      </p:sp>
      <p:sp>
        <p:nvSpPr>
          <p:cNvPr id="30" name="矩形 29">
            <a:extLst>
              <a:ext uri="{FF2B5EF4-FFF2-40B4-BE49-F238E27FC236}">
                <a16:creationId xmlns:a16="http://schemas.microsoft.com/office/drawing/2014/main" id="{42651B96-0C51-0C78-BA63-7A6CA9016494}"/>
              </a:ext>
            </a:extLst>
          </p:cNvPr>
          <p:cNvSpPr/>
          <p:nvPr/>
        </p:nvSpPr>
        <p:spPr>
          <a:xfrm>
            <a:off x="3646280" y="4722639"/>
            <a:ext cx="742122" cy="642730"/>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a:t>1</a:t>
            </a:r>
            <a:endParaRPr lang="zh-CN" altLang="en-US" dirty="0"/>
          </a:p>
        </p:txBody>
      </p:sp>
      <p:pic>
        <p:nvPicPr>
          <p:cNvPr id="32" name="图片 31">
            <a:extLst>
              <a:ext uri="{FF2B5EF4-FFF2-40B4-BE49-F238E27FC236}">
                <a16:creationId xmlns:a16="http://schemas.microsoft.com/office/drawing/2014/main" id="{B4354917-2454-9897-CC02-BEAECE96790D}"/>
              </a:ext>
            </a:extLst>
          </p:cNvPr>
          <p:cNvPicPr>
            <a:picLocks noChangeAspect="1"/>
          </p:cNvPicPr>
          <p:nvPr/>
        </p:nvPicPr>
        <p:blipFill>
          <a:blip r:embed="rId3"/>
          <a:stretch>
            <a:fillRect/>
          </a:stretch>
        </p:blipFill>
        <p:spPr>
          <a:xfrm>
            <a:off x="970658" y="3527484"/>
            <a:ext cx="1339919" cy="2095608"/>
          </a:xfrm>
          <a:prstGeom prst="rect">
            <a:avLst/>
          </a:prstGeom>
        </p:spPr>
      </p:pic>
      <p:pic>
        <p:nvPicPr>
          <p:cNvPr id="34" name="图片 33">
            <a:extLst>
              <a:ext uri="{FF2B5EF4-FFF2-40B4-BE49-F238E27FC236}">
                <a16:creationId xmlns:a16="http://schemas.microsoft.com/office/drawing/2014/main" id="{89A64CD7-8A6D-647B-B229-12A4360D19F2}"/>
              </a:ext>
            </a:extLst>
          </p:cNvPr>
          <p:cNvPicPr>
            <a:picLocks noChangeAspect="1"/>
          </p:cNvPicPr>
          <p:nvPr/>
        </p:nvPicPr>
        <p:blipFill>
          <a:blip r:embed="rId4"/>
          <a:stretch>
            <a:fillRect/>
          </a:stretch>
        </p:blipFill>
        <p:spPr>
          <a:xfrm>
            <a:off x="5545755" y="1548684"/>
            <a:ext cx="5768493" cy="4794344"/>
          </a:xfrm>
          <a:prstGeom prst="rect">
            <a:avLst/>
          </a:prstGeom>
          <a:ln w="3175"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6" name="矩形: 圆角 35">
            <a:extLst>
              <a:ext uri="{FF2B5EF4-FFF2-40B4-BE49-F238E27FC236}">
                <a16:creationId xmlns:a16="http://schemas.microsoft.com/office/drawing/2014/main" id="{A2B1C2C0-6AE3-8226-BAF8-F4FEB09A2DB0}"/>
              </a:ext>
            </a:extLst>
          </p:cNvPr>
          <p:cNvSpPr/>
          <p:nvPr/>
        </p:nvSpPr>
        <p:spPr>
          <a:xfrm>
            <a:off x="5564052" y="2498035"/>
            <a:ext cx="3876764" cy="930965"/>
          </a:xfrm>
          <a:custGeom>
            <a:avLst/>
            <a:gdLst>
              <a:gd name="connsiteX0" fmla="*/ 0 w 3876764"/>
              <a:gd name="connsiteY0" fmla="*/ 155164 h 930965"/>
              <a:gd name="connsiteX1" fmla="*/ 155164 w 3876764"/>
              <a:gd name="connsiteY1" fmla="*/ 0 h 930965"/>
              <a:gd name="connsiteX2" fmla="*/ 785234 w 3876764"/>
              <a:gd name="connsiteY2" fmla="*/ 0 h 930965"/>
              <a:gd name="connsiteX3" fmla="*/ 1272647 w 3876764"/>
              <a:gd name="connsiteY3" fmla="*/ 0 h 930965"/>
              <a:gd name="connsiteX4" fmla="*/ 1831389 w 3876764"/>
              <a:gd name="connsiteY4" fmla="*/ 0 h 930965"/>
              <a:gd name="connsiteX5" fmla="*/ 2390131 w 3876764"/>
              <a:gd name="connsiteY5" fmla="*/ 0 h 930965"/>
              <a:gd name="connsiteX6" fmla="*/ 2877543 w 3876764"/>
              <a:gd name="connsiteY6" fmla="*/ 0 h 930965"/>
              <a:gd name="connsiteX7" fmla="*/ 3721600 w 3876764"/>
              <a:gd name="connsiteY7" fmla="*/ 0 h 930965"/>
              <a:gd name="connsiteX8" fmla="*/ 3876764 w 3876764"/>
              <a:gd name="connsiteY8" fmla="*/ 155164 h 930965"/>
              <a:gd name="connsiteX9" fmla="*/ 3876764 w 3876764"/>
              <a:gd name="connsiteY9" fmla="*/ 471689 h 930965"/>
              <a:gd name="connsiteX10" fmla="*/ 3876764 w 3876764"/>
              <a:gd name="connsiteY10" fmla="*/ 775801 h 930965"/>
              <a:gd name="connsiteX11" fmla="*/ 3721600 w 3876764"/>
              <a:gd name="connsiteY11" fmla="*/ 930965 h 930965"/>
              <a:gd name="connsiteX12" fmla="*/ 3091530 w 3876764"/>
              <a:gd name="connsiteY12" fmla="*/ 930965 h 930965"/>
              <a:gd name="connsiteX13" fmla="*/ 2604117 w 3876764"/>
              <a:gd name="connsiteY13" fmla="*/ 930965 h 930965"/>
              <a:gd name="connsiteX14" fmla="*/ 1974046 w 3876764"/>
              <a:gd name="connsiteY14" fmla="*/ 930965 h 930965"/>
              <a:gd name="connsiteX15" fmla="*/ 1486633 w 3876764"/>
              <a:gd name="connsiteY15" fmla="*/ 930965 h 930965"/>
              <a:gd name="connsiteX16" fmla="*/ 892227 w 3876764"/>
              <a:gd name="connsiteY16" fmla="*/ 930965 h 930965"/>
              <a:gd name="connsiteX17" fmla="*/ 155164 w 3876764"/>
              <a:gd name="connsiteY17" fmla="*/ 930965 h 930965"/>
              <a:gd name="connsiteX18" fmla="*/ 0 w 3876764"/>
              <a:gd name="connsiteY18" fmla="*/ 775801 h 930965"/>
              <a:gd name="connsiteX19" fmla="*/ 0 w 3876764"/>
              <a:gd name="connsiteY19" fmla="*/ 465483 h 930965"/>
              <a:gd name="connsiteX20" fmla="*/ 0 w 3876764"/>
              <a:gd name="connsiteY20" fmla="*/ 155164 h 93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76764" h="930965" extrusionOk="0">
                <a:moveTo>
                  <a:pt x="0" y="155164"/>
                </a:moveTo>
                <a:cubicBezTo>
                  <a:pt x="8866" y="84709"/>
                  <a:pt x="88747" y="12080"/>
                  <a:pt x="155164" y="0"/>
                </a:cubicBezTo>
                <a:cubicBezTo>
                  <a:pt x="448100" y="-38276"/>
                  <a:pt x="641645" y="55050"/>
                  <a:pt x="785234" y="0"/>
                </a:cubicBezTo>
                <a:cubicBezTo>
                  <a:pt x="928823" y="-55050"/>
                  <a:pt x="1174152" y="17803"/>
                  <a:pt x="1272647" y="0"/>
                </a:cubicBezTo>
                <a:cubicBezTo>
                  <a:pt x="1371142" y="-17803"/>
                  <a:pt x="1591241" y="35454"/>
                  <a:pt x="1831389" y="0"/>
                </a:cubicBezTo>
                <a:cubicBezTo>
                  <a:pt x="2071537" y="-35454"/>
                  <a:pt x="2131216" y="8373"/>
                  <a:pt x="2390131" y="0"/>
                </a:cubicBezTo>
                <a:cubicBezTo>
                  <a:pt x="2649046" y="-8373"/>
                  <a:pt x="2750196" y="13499"/>
                  <a:pt x="2877543" y="0"/>
                </a:cubicBezTo>
                <a:cubicBezTo>
                  <a:pt x="3004890" y="-13499"/>
                  <a:pt x="3483627" y="59560"/>
                  <a:pt x="3721600" y="0"/>
                </a:cubicBezTo>
                <a:cubicBezTo>
                  <a:pt x="3802843" y="1092"/>
                  <a:pt x="3867317" y="72382"/>
                  <a:pt x="3876764" y="155164"/>
                </a:cubicBezTo>
                <a:cubicBezTo>
                  <a:pt x="3879604" y="293283"/>
                  <a:pt x="3875486" y="397256"/>
                  <a:pt x="3876764" y="471689"/>
                </a:cubicBezTo>
                <a:cubicBezTo>
                  <a:pt x="3878042" y="546122"/>
                  <a:pt x="3863347" y="632184"/>
                  <a:pt x="3876764" y="775801"/>
                </a:cubicBezTo>
                <a:cubicBezTo>
                  <a:pt x="3885167" y="867714"/>
                  <a:pt x="3799305" y="943183"/>
                  <a:pt x="3721600" y="930965"/>
                </a:cubicBezTo>
                <a:cubicBezTo>
                  <a:pt x="3536848" y="1006566"/>
                  <a:pt x="3280570" y="926036"/>
                  <a:pt x="3091530" y="930965"/>
                </a:cubicBezTo>
                <a:cubicBezTo>
                  <a:pt x="2902490" y="935894"/>
                  <a:pt x="2786540" y="896710"/>
                  <a:pt x="2604117" y="930965"/>
                </a:cubicBezTo>
                <a:cubicBezTo>
                  <a:pt x="2421694" y="965220"/>
                  <a:pt x="2196654" y="909704"/>
                  <a:pt x="1974046" y="930965"/>
                </a:cubicBezTo>
                <a:cubicBezTo>
                  <a:pt x="1751438" y="952226"/>
                  <a:pt x="1614178" y="877543"/>
                  <a:pt x="1486633" y="930965"/>
                </a:cubicBezTo>
                <a:cubicBezTo>
                  <a:pt x="1359088" y="984387"/>
                  <a:pt x="1030556" y="885932"/>
                  <a:pt x="892227" y="930965"/>
                </a:cubicBezTo>
                <a:cubicBezTo>
                  <a:pt x="753898" y="975998"/>
                  <a:pt x="367222" y="918855"/>
                  <a:pt x="155164" y="930965"/>
                </a:cubicBezTo>
                <a:cubicBezTo>
                  <a:pt x="78950" y="938240"/>
                  <a:pt x="-2203" y="861895"/>
                  <a:pt x="0" y="775801"/>
                </a:cubicBezTo>
                <a:cubicBezTo>
                  <a:pt x="-8343" y="692134"/>
                  <a:pt x="7335" y="537932"/>
                  <a:pt x="0" y="465483"/>
                </a:cubicBezTo>
                <a:cubicBezTo>
                  <a:pt x="-7335" y="393034"/>
                  <a:pt x="29953" y="240690"/>
                  <a:pt x="0" y="155164"/>
                </a:cubicBezTo>
                <a:close/>
              </a:path>
            </a:pathLst>
          </a:custGeom>
          <a:noFill/>
          <a:ln>
            <a:extLst>
              <a:ext uri="{C807C97D-BFC1-408E-A445-0C87EB9F89A2}">
                <ask:lineSketchStyleProps xmlns:ask="http://schemas.microsoft.com/office/drawing/2018/sketchyshapes" sd="3607457914">
                  <a:prstGeom prst="round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5EF25AB-5BD7-7C6E-4C34-DDAC0FD195D2}"/>
              </a:ext>
            </a:extLst>
          </p:cNvPr>
          <p:cNvSpPr txBox="1"/>
          <p:nvPr/>
        </p:nvSpPr>
        <p:spPr>
          <a:xfrm>
            <a:off x="3099397" y="422415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97</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4" name="文本框 3">
            <a:extLst>
              <a:ext uri="{FF2B5EF4-FFF2-40B4-BE49-F238E27FC236}">
                <a16:creationId xmlns:a16="http://schemas.microsoft.com/office/drawing/2014/main" id="{D8B96187-3BEF-2F3D-2043-430690D6B752}"/>
              </a:ext>
            </a:extLst>
          </p:cNvPr>
          <p:cNvSpPr txBox="1"/>
          <p:nvPr/>
        </p:nvSpPr>
        <p:spPr>
          <a:xfrm>
            <a:off x="3841519" y="422415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98</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Tree>
    <p:extLst>
      <p:ext uri="{BB962C8B-B14F-4D97-AF65-F5344CB8AC3E}">
        <p14:creationId xmlns:p14="http://schemas.microsoft.com/office/powerpoint/2010/main" val="5014429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en-US" altLang="zh-CN" b="1" dirty="0" err="1">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FileInputStream</a:t>
            </a:r>
            <a:r>
              <a:rPr lang="en-US" altLang="zh-CN"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字节输入流</a:t>
            </a:r>
          </a:p>
        </p:txBody>
      </p:sp>
      <p:sp>
        <p:nvSpPr>
          <p:cNvPr id="19" name="矩形: 折角 18">
            <a:extLst>
              <a:ext uri="{FF2B5EF4-FFF2-40B4-BE49-F238E27FC236}">
                <a16:creationId xmlns:a16="http://schemas.microsoft.com/office/drawing/2014/main" id="{B6339B71-9776-0923-DFEC-9CF6E47ABA5B}"/>
              </a:ext>
            </a:extLst>
          </p:cNvPr>
          <p:cNvSpPr/>
          <p:nvPr/>
        </p:nvSpPr>
        <p:spPr>
          <a:xfrm>
            <a:off x="937387" y="2017602"/>
            <a:ext cx="3389448" cy="1159607"/>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r>
              <a:rPr lang="en-US" altLang="zh-CN" dirty="0">
                <a:latin typeface="Consolas" panose="020B0609020204030204" pitchFamily="49" charset="0"/>
              </a:rPr>
              <a:t>D:\A.txt</a:t>
            </a:r>
          </a:p>
          <a:p>
            <a:r>
              <a:rPr lang="en-US" altLang="zh-CN" dirty="0" err="1">
                <a:latin typeface="Consolas" panose="020B0609020204030204" pitchFamily="49" charset="0"/>
              </a:rPr>
              <a:t>abcde</a:t>
            </a:r>
            <a:endParaRPr lang="en-US" altLang="zh-CN" dirty="0">
              <a:latin typeface="Consolas" panose="020B0609020204030204" pitchFamily="49" charset="0"/>
            </a:endParaRPr>
          </a:p>
        </p:txBody>
      </p:sp>
      <p:sp>
        <p:nvSpPr>
          <p:cNvPr id="20" name="文本框 19">
            <a:extLst>
              <a:ext uri="{FF2B5EF4-FFF2-40B4-BE49-F238E27FC236}">
                <a16:creationId xmlns:a16="http://schemas.microsoft.com/office/drawing/2014/main" id="{69D3262E-6A48-2050-7AED-02873DB3FC9B}"/>
              </a:ext>
            </a:extLst>
          </p:cNvPr>
          <p:cNvSpPr txBox="1"/>
          <p:nvPr/>
        </p:nvSpPr>
        <p:spPr>
          <a:xfrm>
            <a:off x="937387" y="286943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97</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1" name="文本框 20">
            <a:extLst>
              <a:ext uri="{FF2B5EF4-FFF2-40B4-BE49-F238E27FC236}">
                <a16:creationId xmlns:a16="http://schemas.microsoft.com/office/drawing/2014/main" id="{482443D5-03FD-3F76-A926-9C5AEE67D55B}"/>
              </a:ext>
            </a:extLst>
          </p:cNvPr>
          <p:cNvSpPr txBox="1"/>
          <p:nvPr/>
        </p:nvSpPr>
        <p:spPr>
          <a:xfrm>
            <a:off x="1365990" y="286943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98</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2" name="文本框 21">
            <a:extLst>
              <a:ext uri="{FF2B5EF4-FFF2-40B4-BE49-F238E27FC236}">
                <a16:creationId xmlns:a16="http://schemas.microsoft.com/office/drawing/2014/main" id="{70B64202-93D3-D06B-584B-80EA3E143549}"/>
              </a:ext>
            </a:extLst>
          </p:cNvPr>
          <p:cNvSpPr txBox="1"/>
          <p:nvPr/>
        </p:nvSpPr>
        <p:spPr>
          <a:xfrm>
            <a:off x="1794593" y="286943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99</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3" name="文本框 22">
            <a:extLst>
              <a:ext uri="{FF2B5EF4-FFF2-40B4-BE49-F238E27FC236}">
                <a16:creationId xmlns:a16="http://schemas.microsoft.com/office/drawing/2014/main" id="{854AF79B-4B10-C340-E7E2-F5A3C0020191}"/>
              </a:ext>
            </a:extLst>
          </p:cNvPr>
          <p:cNvSpPr txBox="1"/>
          <p:nvPr/>
        </p:nvSpPr>
        <p:spPr>
          <a:xfrm>
            <a:off x="2223196" y="2869432"/>
            <a:ext cx="482824"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100</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4" name="文本框 23">
            <a:extLst>
              <a:ext uri="{FF2B5EF4-FFF2-40B4-BE49-F238E27FC236}">
                <a16:creationId xmlns:a16="http://schemas.microsoft.com/office/drawing/2014/main" id="{7A447643-AAFA-3219-70B5-0DC92BDE96AF}"/>
              </a:ext>
            </a:extLst>
          </p:cNvPr>
          <p:cNvSpPr txBox="1"/>
          <p:nvPr/>
        </p:nvSpPr>
        <p:spPr>
          <a:xfrm>
            <a:off x="2751184" y="2869432"/>
            <a:ext cx="482824"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101</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6" name="矩形 25">
            <a:extLst>
              <a:ext uri="{FF2B5EF4-FFF2-40B4-BE49-F238E27FC236}">
                <a16:creationId xmlns:a16="http://schemas.microsoft.com/office/drawing/2014/main" id="{E6EA303A-D718-7CD8-7D6F-E06C3A1FD866}"/>
              </a:ext>
            </a:extLst>
          </p:cNvPr>
          <p:cNvSpPr/>
          <p:nvPr/>
        </p:nvSpPr>
        <p:spPr>
          <a:xfrm>
            <a:off x="2934179" y="4056676"/>
            <a:ext cx="742122" cy="64273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9A4541EF-B1EC-40BD-098A-9319F85E30C4}"/>
              </a:ext>
            </a:extLst>
          </p:cNvPr>
          <p:cNvSpPr/>
          <p:nvPr/>
        </p:nvSpPr>
        <p:spPr>
          <a:xfrm>
            <a:off x="3676301" y="4056676"/>
            <a:ext cx="742122" cy="64273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8" name="文本占位符 6">
            <a:extLst>
              <a:ext uri="{FF2B5EF4-FFF2-40B4-BE49-F238E27FC236}">
                <a16:creationId xmlns:a16="http://schemas.microsoft.com/office/drawing/2014/main" id="{39445219-BFE8-6D7A-F07F-60B9D5FF6554}"/>
              </a:ext>
            </a:extLst>
          </p:cNvPr>
          <p:cNvSpPr txBox="1">
            <a:spLocks/>
          </p:cNvSpPr>
          <p:nvPr/>
        </p:nvSpPr>
        <p:spPr>
          <a:xfrm>
            <a:off x="2876760" y="3637723"/>
            <a:ext cx="1395889" cy="307778"/>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fontAlgn="auto">
              <a:spcBef>
                <a:spcPts val="0"/>
              </a:spcBef>
              <a:spcAft>
                <a:spcPts val="0"/>
              </a:spcAft>
              <a:buNone/>
              <a:defRPr/>
            </a:pPr>
            <a:r>
              <a:rPr lang="en-US" altLang="zh-CN" sz="1600" dirty="0">
                <a:latin typeface="Consolas" panose="020B0609020204030204" pitchFamily="49" charset="0"/>
              </a:rPr>
              <a:t>byte[] </a:t>
            </a:r>
            <a:r>
              <a:rPr lang="en-US" altLang="zh-CN" sz="1600" dirty="0" err="1">
                <a:latin typeface="Consolas" panose="020B0609020204030204" pitchFamily="49" charset="0"/>
              </a:rPr>
              <a:t>bys</a:t>
            </a:r>
            <a:endParaRPr lang="en-US" altLang="zh-CN" sz="1600" dirty="0">
              <a:latin typeface="Consolas" panose="020B0609020204030204" pitchFamily="49" charset="0"/>
            </a:endParaRPr>
          </a:p>
        </p:txBody>
      </p:sp>
      <p:sp>
        <p:nvSpPr>
          <p:cNvPr id="29" name="矩形 28">
            <a:extLst>
              <a:ext uri="{FF2B5EF4-FFF2-40B4-BE49-F238E27FC236}">
                <a16:creationId xmlns:a16="http://schemas.microsoft.com/office/drawing/2014/main" id="{995958EA-5186-5157-B803-E74C4AB7F244}"/>
              </a:ext>
            </a:extLst>
          </p:cNvPr>
          <p:cNvSpPr/>
          <p:nvPr/>
        </p:nvSpPr>
        <p:spPr>
          <a:xfrm>
            <a:off x="2904158" y="4722639"/>
            <a:ext cx="742122" cy="642730"/>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a:t>0</a:t>
            </a:r>
            <a:endParaRPr lang="zh-CN" altLang="en-US" dirty="0"/>
          </a:p>
        </p:txBody>
      </p:sp>
      <p:sp>
        <p:nvSpPr>
          <p:cNvPr id="30" name="矩形 29">
            <a:extLst>
              <a:ext uri="{FF2B5EF4-FFF2-40B4-BE49-F238E27FC236}">
                <a16:creationId xmlns:a16="http://schemas.microsoft.com/office/drawing/2014/main" id="{42651B96-0C51-0C78-BA63-7A6CA9016494}"/>
              </a:ext>
            </a:extLst>
          </p:cNvPr>
          <p:cNvSpPr/>
          <p:nvPr/>
        </p:nvSpPr>
        <p:spPr>
          <a:xfrm>
            <a:off x="3646280" y="4722639"/>
            <a:ext cx="742122" cy="642730"/>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a:t>1</a:t>
            </a:r>
            <a:endParaRPr lang="zh-CN" altLang="en-US" dirty="0"/>
          </a:p>
        </p:txBody>
      </p:sp>
      <p:pic>
        <p:nvPicPr>
          <p:cNvPr id="32" name="图片 31">
            <a:extLst>
              <a:ext uri="{FF2B5EF4-FFF2-40B4-BE49-F238E27FC236}">
                <a16:creationId xmlns:a16="http://schemas.microsoft.com/office/drawing/2014/main" id="{B4354917-2454-9897-CC02-BEAECE96790D}"/>
              </a:ext>
            </a:extLst>
          </p:cNvPr>
          <p:cNvPicPr>
            <a:picLocks noChangeAspect="1"/>
          </p:cNvPicPr>
          <p:nvPr/>
        </p:nvPicPr>
        <p:blipFill>
          <a:blip r:embed="rId3"/>
          <a:stretch>
            <a:fillRect/>
          </a:stretch>
        </p:blipFill>
        <p:spPr>
          <a:xfrm>
            <a:off x="970658" y="3527484"/>
            <a:ext cx="1339919" cy="2095608"/>
          </a:xfrm>
          <a:prstGeom prst="rect">
            <a:avLst/>
          </a:prstGeom>
        </p:spPr>
      </p:pic>
      <p:pic>
        <p:nvPicPr>
          <p:cNvPr id="34" name="图片 33">
            <a:extLst>
              <a:ext uri="{FF2B5EF4-FFF2-40B4-BE49-F238E27FC236}">
                <a16:creationId xmlns:a16="http://schemas.microsoft.com/office/drawing/2014/main" id="{89A64CD7-8A6D-647B-B229-12A4360D19F2}"/>
              </a:ext>
            </a:extLst>
          </p:cNvPr>
          <p:cNvPicPr>
            <a:picLocks noChangeAspect="1"/>
          </p:cNvPicPr>
          <p:nvPr/>
        </p:nvPicPr>
        <p:blipFill>
          <a:blip r:embed="rId4"/>
          <a:stretch>
            <a:fillRect/>
          </a:stretch>
        </p:blipFill>
        <p:spPr>
          <a:xfrm>
            <a:off x="5545755" y="1548684"/>
            <a:ext cx="5768493" cy="4794344"/>
          </a:xfrm>
          <a:prstGeom prst="rect">
            <a:avLst/>
          </a:prstGeom>
          <a:ln w="3175"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6" name="矩形: 圆角 35">
            <a:extLst>
              <a:ext uri="{FF2B5EF4-FFF2-40B4-BE49-F238E27FC236}">
                <a16:creationId xmlns:a16="http://schemas.microsoft.com/office/drawing/2014/main" id="{A2B1C2C0-6AE3-8226-BAF8-F4FEB09A2DB0}"/>
              </a:ext>
            </a:extLst>
          </p:cNvPr>
          <p:cNvSpPr/>
          <p:nvPr/>
        </p:nvSpPr>
        <p:spPr>
          <a:xfrm>
            <a:off x="5521753" y="3447075"/>
            <a:ext cx="3876764" cy="930965"/>
          </a:xfrm>
          <a:custGeom>
            <a:avLst/>
            <a:gdLst>
              <a:gd name="connsiteX0" fmla="*/ 0 w 3876764"/>
              <a:gd name="connsiteY0" fmla="*/ 155164 h 930965"/>
              <a:gd name="connsiteX1" fmla="*/ 155164 w 3876764"/>
              <a:gd name="connsiteY1" fmla="*/ 0 h 930965"/>
              <a:gd name="connsiteX2" fmla="*/ 785234 w 3876764"/>
              <a:gd name="connsiteY2" fmla="*/ 0 h 930965"/>
              <a:gd name="connsiteX3" fmla="*/ 1272647 w 3876764"/>
              <a:gd name="connsiteY3" fmla="*/ 0 h 930965"/>
              <a:gd name="connsiteX4" fmla="*/ 1831389 w 3876764"/>
              <a:gd name="connsiteY4" fmla="*/ 0 h 930965"/>
              <a:gd name="connsiteX5" fmla="*/ 2390131 w 3876764"/>
              <a:gd name="connsiteY5" fmla="*/ 0 h 930965"/>
              <a:gd name="connsiteX6" fmla="*/ 2877543 w 3876764"/>
              <a:gd name="connsiteY6" fmla="*/ 0 h 930965"/>
              <a:gd name="connsiteX7" fmla="*/ 3721600 w 3876764"/>
              <a:gd name="connsiteY7" fmla="*/ 0 h 930965"/>
              <a:gd name="connsiteX8" fmla="*/ 3876764 w 3876764"/>
              <a:gd name="connsiteY8" fmla="*/ 155164 h 930965"/>
              <a:gd name="connsiteX9" fmla="*/ 3876764 w 3876764"/>
              <a:gd name="connsiteY9" fmla="*/ 471689 h 930965"/>
              <a:gd name="connsiteX10" fmla="*/ 3876764 w 3876764"/>
              <a:gd name="connsiteY10" fmla="*/ 775801 h 930965"/>
              <a:gd name="connsiteX11" fmla="*/ 3721600 w 3876764"/>
              <a:gd name="connsiteY11" fmla="*/ 930965 h 930965"/>
              <a:gd name="connsiteX12" fmla="*/ 3091530 w 3876764"/>
              <a:gd name="connsiteY12" fmla="*/ 930965 h 930965"/>
              <a:gd name="connsiteX13" fmla="*/ 2604117 w 3876764"/>
              <a:gd name="connsiteY13" fmla="*/ 930965 h 930965"/>
              <a:gd name="connsiteX14" fmla="*/ 1974046 w 3876764"/>
              <a:gd name="connsiteY14" fmla="*/ 930965 h 930965"/>
              <a:gd name="connsiteX15" fmla="*/ 1486633 w 3876764"/>
              <a:gd name="connsiteY15" fmla="*/ 930965 h 930965"/>
              <a:gd name="connsiteX16" fmla="*/ 892227 w 3876764"/>
              <a:gd name="connsiteY16" fmla="*/ 930965 h 930965"/>
              <a:gd name="connsiteX17" fmla="*/ 155164 w 3876764"/>
              <a:gd name="connsiteY17" fmla="*/ 930965 h 930965"/>
              <a:gd name="connsiteX18" fmla="*/ 0 w 3876764"/>
              <a:gd name="connsiteY18" fmla="*/ 775801 h 930965"/>
              <a:gd name="connsiteX19" fmla="*/ 0 w 3876764"/>
              <a:gd name="connsiteY19" fmla="*/ 465483 h 930965"/>
              <a:gd name="connsiteX20" fmla="*/ 0 w 3876764"/>
              <a:gd name="connsiteY20" fmla="*/ 155164 h 93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76764" h="930965" extrusionOk="0">
                <a:moveTo>
                  <a:pt x="0" y="155164"/>
                </a:moveTo>
                <a:cubicBezTo>
                  <a:pt x="8866" y="84709"/>
                  <a:pt x="88747" y="12080"/>
                  <a:pt x="155164" y="0"/>
                </a:cubicBezTo>
                <a:cubicBezTo>
                  <a:pt x="448100" y="-38276"/>
                  <a:pt x="641645" y="55050"/>
                  <a:pt x="785234" y="0"/>
                </a:cubicBezTo>
                <a:cubicBezTo>
                  <a:pt x="928823" y="-55050"/>
                  <a:pt x="1174152" y="17803"/>
                  <a:pt x="1272647" y="0"/>
                </a:cubicBezTo>
                <a:cubicBezTo>
                  <a:pt x="1371142" y="-17803"/>
                  <a:pt x="1591241" y="35454"/>
                  <a:pt x="1831389" y="0"/>
                </a:cubicBezTo>
                <a:cubicBezTo>
                  <a:pt x="2071537" y="-35454"/>
                  <a:pt x="2131216" y="8373"/>
                  <a:pt x="2390131" y="0"/>
                </a:cubicBezTo>
                <a:cubicBezTo>
                  <a:pt x="2649046" y="-8373"/>
                  <a:pt x="2750196" y="13499"/>
                  <a:pt x="2877543" y="0"/>
                </a:cubicBezTo>
                <a:cubicBezTo>
                  <a:pt x="3004890" y="-13499"/>
                  <a:pt x="3483627" y="59560"/>
                  <a:pt x="3721600" y="0"/>
                </a:cubicBezTo>
                <a:cubicBezTo>
                  <a:pt x="3802843" y="1092"/>
                  <a:pt x="3867317" y="72382"/>
                  <a:pt x="3876764" y="155164"/>
                </a:cubicBezTo>
                <a:cubicBezTo>
                  <a:pt x="3879604" y="293283"/>
                  <a:pt x="3875486" y="397256"/>
                  <a:pt x="3876764" y="471689"/>
                </a:cubicBezTo>
                <a:cubicBezTo>
                  <a:pt x="3878042" y="546122"/>
                  <a:pt x="3863347" y="632184"/>
                  <a:pt x="3876764" y="775801"/>
                </a:cubicBezTo>
                <a:cubicBezTo>
                  <a:pt x="3885167" y="867714"/>
                  <a:pt x="3799305" y="943183"/>
                  <a:pt x="3721600" y="930965"/>
                </a:cubicBezTo>
                <a:cubicBezTo>
                  <a:pt x="3536848" y="1006566"/>
                  <a:pt x="3280570" y="926036"/>
                  <a:pt x="3091530" y="930965"/>
                </a:cubicBezTo>
                <a:cubicBezTo>
                  <a:pt x="2902490" y="935894"/>
                  <a:pt x="2786540" y="896710"/>
                  <a:pt x="2604117" y="930965"/>
                </a:cubicBezTo>
                <a:cubicBezTo>
                  <a:pt x="2421694" y="965220"/>
                  <a:pt x="2196654" y="909704"/>
                  <a:pt x="1974046" y="930965"/>
                </a:cubicBezTo>
                <a:cubicBezTo>
                  <a:pt x="1751438" y="952226"/>
                  <a:pt x="1614178" y="877543"/>
                  <a:pt x="1486633" y="930965"/>
                </a:cubicBezTo>
                <a:cubicBezTo>
                  <a:pt x="1359088" y="984387"/>
                  <a:pt x="1030556" y="885932"/>
                  <a:pt x="892227" y="930965"/>
                </a:cubicBezTo>
                <a:cubicBezTo>
                  <a:pt x="753898" y="975998"/>
                  <a:pt x="367222" y="918855"/>
                  <a:pt x="155164" y="930965"/>
                </a:cubicBezTo>
                <a:cubicBezTo>
                  <a:pt x="78950" y="938240"/>
                  <a:pt x="-2203" y="861895"/>
                  <a:pt x="0" y="775801"/>
                </a:cubicBezTo>
                <a:cubicBezTo>
                  <a:pt x="-8343" y="692134"/>
                  <a:pt x="7335" y="537932"/>
                  <a:pt x="0" y="465483"/>
                </a:cubicBezTo>
                <a:cubicBezTo>
                  <a:pt x="-7335" y="393034"/>
                  <a:pt x="29953" y="240690"/>
                  <a:pt x="0" y="155164"/>
                </a:cubicBezTo>
                <a:close/>
              </a:path>
            </a:pathLst>
          </a:custGeom>
          <a:noFill/>
          <a:ln>
            <a:extLst>
              <a:ext uri="{C807C97D-BFC1-408E-A445-0C87EB9F89A2}">
                <ask:lineSketchStyleProps xmlns:ask="http://schemas.microsoft.com/office/drawing/2018/sketchyshapes" sd="3607457914">
                  <a:prstGeom prst="round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55EF25AB-5BD7-7C6E-4C34-DDAC0FD195D2}"/>
              </a:ext>
            </a:extLst>
          </p:cNvPr>
          <p:cNvSpPr txBox="1"/>
          <p:nvPr/>
        </p:nvSpPr>
        <p:spPr>
          <a:xfrm>
            <a:off x="3099397" y="422415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97</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4" name="文本框 3">
            <a:extLst>
              <a:ext uri="{FF2B5EF4-FFF2-40B4-BE49-F238E27FC236}">
                <a16:creationId xmlns:a16="http://schemas.microsoft.com/office/drawing/2014/main" id="{D8B96187-3BEF-2F3D-2043-430690D6B752}"/>
              </a:ext>
            </a:extLst>
          </p:cNvPr>
          <p:cNvSpPr txBox="1"/>
          <p:nvPr/>
        </p:nvSpPr>
        <p:spPr>
          <a:xfrm>
            <a:off x="3841519" y="422415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98</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5" name="文本框 4">
            <a:extLst>
              <a:ext uri="{FF2B5EF4-FFF2-40B4-BE49-F238E27FC236}">
                <a16:creationId xmlns:a16="http://schemas.microsoft.com/office/drawing/2014/main" id="{D25A9829-7D87-EB55-A51D-9F1FEE9C92D1}"/>
              </a:ext>
            </a:extLst>
          </p:cNvPr>
          <p:cNvSpPr txBox="1"/>
          <p:nvPr/>
        </p:nvSpPr>
        <p:spPr>
          <a:xfrm>
            <a:off x="1794593" y="2872627"/>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99</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6" name="文本框 5">
            <a:extLst>
              <a:ext uri="{FF2B5EF4-FFF2-40B4-BE49-F238E27FC236}">
                <a16:creationId xmlns:a16="http://schemas.microsoft.com/office/drawing/2014/main" id="{3AA920C0-E521-D8B6-535F-6F2282BF5965}"/>
              </a:ext>
            </a:extLst>
          </p:cNvPr>
          <p:cNvSpPr txBox="1"/>
          <p:nvPr/>
        </p:nvSpPr>
        <p:spPr>
          <a:xfrm>
            <a:off x="2223196" y="2872627"/>
            <a:ext cx="482824"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100</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Tree>
    <p:extLst>
      <p:ext uri="{BB962C8B-B14F-4D97-AF65-F5344CB8AC3E}">
        <p14:creationId xmlns:p14="http://schemas.microsoft.com/office/powerpoint/2010/main" val="11578306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en-US" altLang="zh-CN" b="1" dirty="0" err="1">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FileInputStream</a:t>
            </a:r>
            <a:r>
              <a:rPr lang="en-US" altLang="zh-CN"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字节输入流</a:t>
            </a:r>
          </a:p>
        </p:txBody>
      </p:sp>
      <p:sp>
        <p:nvSpPr>
          <p:cNvPr id="19" name="矩形: 折角 18">
            <a:extLst>
              <a:ext uri="{FF2B5EF4-FFF2-40B4-BE49-F238E27FC236}">
                <a16:creationId xmlns:a16="http://schemas.microsoft.com/office/drawing/2014/main" id="{B6339B71-9776-0923-DFEC-9CF6E47ABA5B}"/>
              </a:ext>
            </a:extLst>
          </p:cNvPr>
          <p:cNvSpPr/>
          <p:nvPr/>
        </p:nvSpPr>
        <p:spPr>
          <a:xfrm>
            <a:off x="937387" y="2017602"/>
            <a:ext cx="3389448" cy="1159607"/>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r>
              <a:rPr lang="en-US" altLang="zh-CN" dirty="0">
                <a:latin typeface="Consolas" panose="020B0609020204030204" pitchFamily="49" charset="0"/>
              </a:rPr>
              <a:t>D:\A.txt</a:t>
            </a:r>
          </a:p>
          <a:p>
            <a:r>
              <a:rPr lang="en-US" altLang="zh-CN" dirty="0" err="1">
                <a:latin typeface="Consolas" panose="020B0609020204030204" pitchFamily="49" charset="0"/>
              </a:rPr>
              <a:t>abcde</a:t>
            </a:r>
            <a:endParaRPr lang="en-US" altLang="zh-CN" dirty="0">
              <a:latin typeface="Consolas" panose="020B0609020204030204" pitchFamily="49" charset="0"/>
            </a:endParaRPr>
          </a:p>
        </p:txBody>
      </p:sp>
      <p:sp>
        <p:nvSpPr>
          <p:cNvPr id="20" name="文本框 19">
            <a:extLst>
              <a:ext uri="{FF2B5EF4-FFF2-40B4-BE49-F238E27FC236}">
                <a16:creationId xmlns:a16="http://schemas.microsoft.com/office/drawing/2014/main" id="{69D3262E-6A48-2050-7AED-02873DB3FC9B}"/>
              </a:ext>
            </a:extLst>
          </p:cNvPr>
          <p:cNvSpPr txBox="1"/>
          <p:nvPr/>
        </p:nvSpPr>
        <p:spPr>
          <a:xfrm>
            <a:off x="937387" y="286943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97</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1" name="文本框 20">
            <a:extLst>
              <a:ext uri="{FF2B5EF4-FFF2-40B4-BE49-F238E27FC236}">
                <a16:creationId xmlns:a16="http://schemas.microsoft.com/office/drawing/2014/main" id="{482443D5-03FD-3F76-A926-9C5AEE67D55B}"/>
              </a:ext>
            </a:extLst>
          </p:cNvPr>
          <p:cNvSpPr txBox="1"/>
          <p:nvPr/>
        </p:nvSpPr>
        <p:spPr>
          <a:xfrm>
            <a:off x="1365990" y="286943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98</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2" name="文本框 21">
            <a:extLst>
              <a:ext uri="{FF2B5EF4-FFF2-40B4-BE49-F238E27FC236}">
                <a16:creationId xmlns:a16="http://schemas.microsoft.com/office/drawing/2014/main" id="{70B64202-93D3-D06B-584B-80EA3E143549}"/>
              </a:ext>
            </a:extLst>
          </p:cNvPr>
          <p:cNvSpPr txBox="1"/>
          <p:nvPr/>
        </p:nvSpPr>
        <p:spPr>
          <a:xfrm>
            <a:off x="1794593" y="286943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99</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3" name="文本框 22">
            <a:extLst>
              <a:ext uri="{FF2B5EF4-FFF2-40B4-BE49-F238E27FC236}">
                <a16:creationId xmlns:a16="http://schemas.microsoft.com/office/drawing/2014/main" id="{854AF79B-4B10-C340-E7E2-F5A3C0020191}"/>
              </a:ext>
            </a:extLst>
          </p:cNvPr>
          <p:cNvSpPr txBox="1"/>
          <p:nvPr/>
        </p:nvSpPr>
        <p:spPr>
          <a:xfrm>
            <a:off x="2223196" y="2869432"/>
            <a:ext cx="482824"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100</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4" name="文本框 23">
            <a:extLst>
              <a:ext uri="{FF2B5EF4-FFF2-40B4-BE49-F238E27FC236}">
                <a16:creationId xmlns:a16="http://schemas.microsoft.com/office/drawing/2014/main" id="{7A447643-AAFA-3219-70B5-0DC92BDE96AF}"/>
              </a:ext>
            </a:extLst>
          </p:cNvPr>
          <p:cNvSpPr txBox="1"/>
          <p:nvPr/>
        </p:nvSpPr>
        <p:spPr>
          <a:xfrm>
            <a:off x="2751184" y="2869432"/>
            <a:ext cx="482824"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101</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6" name="矩形 25">
            <a:extLst>
              <a:ext uri="{FF2B5EF4-FFF2-40B4-BE49-F238E27FC236}">
                <a16:creationId xmlns:a16="http://schemas.microsoft.com/office/drawing/2014/main" id="{E6EA303A-D718-7CD8-7D6F-E06C3A1FD866}"/>
              </a:ext>
            </a:extLst>
          </p:cNvPr>
          <p:cNvSpPr/>
          <p:nvPr/>
        </p:nvSpPr>
        <p:spPr>
          <a:xfrm>
            <a:off x="2934179" y="4056676"/>
            <a:ext cx="742122" cy="64273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9A4541EF-B1EC-40BD-098A-9319F85E30C4}"/>
              </a:ext>
            </a:extLst>
          </p:cNvPr>
          <p:cNvSpPr/>
          <p:nvPr/>
        </p:nvSpPr>
        <p:spPr>
          <a:xfrm>
            <a:off x="3676301" y="4056676"/>
            <a:ext cx="742122" cy="64273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8" name="文本占位符 6">
            <a:extLst>
              <a:ext uri="{FF2B5EF4-FFF2-40B4-BE49-F238E27FC236}">
                <a16:creationId xmlns:a16="http://schemas.microsoft.com/office/drawing/2014/main" id="{39445219-BFE8-6D7A-F07F-60B9D5FF6554}"/>
              </a:ext>
            </a:extLst>
          </p:cNvPr>
          <p:cNvSpPr txBox="1">
            <a:spLocks/>
          </p:cNvSpPr>
          <p:nvPr/>
        </p:nvSpPr>
        <p:spPr>
          <a:xfrm>
            <a:off x="2876760" y="3637723"/>
            <a:ext cx="1395889" cy="307778"/>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fontAlgn="auto">
              <a:spcBef>
                <a:spcPts val="0"/>
              </a:spcBef>
              <a:spcAft>
                <a:spcPts val="0"/>
              </a:spcAft>
              <a:buNone/>
              <a:defRPr/>
            </a:pPr>
            <a:r>
              <a:rPr lang="en-US" altLang="zh-CN" sz="1600" dirty="0">
                <a:latin typeface="Consolas" panose="020B0609020204030204" pitchFamily="49" charset="0"/>
              </a:rPr>
              <a:t>byte[] </a:t>
            </a:r>
            <a:r>
              <a:rPr lang="en-US" altLang="zh-CN" sz="1600" dirty="0" err="1">
                <a:latin typeface="Consolas" panose="020B0609020204030204" pitchFamily="49" charset="0"/>
              </a:rPr>
              <a:t>bys</a:t>
            </a:r>
            <a:endParaRPr lang="en-US" altLang="zh-CN" sz="1600" dirty="0">
              <a:latin typeface="Consolas" panose="020B0609020204030204" pitchFamily="49" charset="0"/>
            </a:endParaRPr>
          </a:p>
        </p:txBody>
      </p:sp>
      <p:sp>
        <p:nvSpPr>
          <p:cNvPr id="29" name="矩形 28">
            <a:extLst>
              <a:ext uri="{FF2B5EF4-FFF2-40B4-BE49-F238E27FC236}">
                <a16:creationId xmlns:a16="http://schemas.microsoft.com/office/drawing/2014/main" id="{995958EA-5186-5157-B803-E74C4AB7F244}"/>
              </a:ext>
            </a:extLst>
          </p:cNvPr>
          <p:cNvSpPr/>
          <p:nvPr/>
        </p:nvSpPr>
        <p:spPr>
          <a:xfrm>
            <a:off x="2904158" y="4722639"/>
            <a:ext cx="742122" cy="642730"/>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a:t>0</a:t>
            </a:r>
            <a:endParaRPr lang="zh-CN" altLang="en-US" dirty="0"/>
          </a:p>
        </p:txBody>
      </p:sp>
      <p:sp>
        <p:nvSpPr>
          <p:cNvPr id="30" name="矩形 29">
            <a:extLst>
              <a:ext uri="{FF2B5EF4-FFF2-40B4-BE49-F238E27FC236}">
                <a16:creationId xmlns:a16="http://schemas.microsoft.com/office/drawing/2014/main" id="{42651B96-0C51-0C78-BA63-7A6CA9016494}"/>
              </a:ext>
            </a:extLst>
          </p:cNvPr>
          <p:cNvSpPr/>
          <p:nvPr/>
        </p:nvSpPr>
        <p:spPr>
          <a:xfrm>
            <a:off x="3646280" y="4722639"/>
            <a:ext cx="742122" cy="642730"/>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a:t>1</a:t>
            </a:r>
            <a:endParaRPr lang="zh-CN" altLang="en-US" dirty="0"/>
          </a:p>
        </p:txBody>
      </p:sp>
      <p:pic>
        <p:nvPicPr>
          <p:cNvPr id="32" name="图片 31">
            <a:extLst>
              <a:ext uri="{FF2B5EF4-FFF2-40B4-BE49-F238E27FC236}">
                <a16:creationId xmlns:a16="http://schemas.microsoft.com/office/drawing/2014/main" id="{B4354917-2454-9897-CC02-BEAECE96790D}"/>
              </a:ext>
            </a:extLst>
          </p:cNvPr>
          <p:cNvPicPr>
            <a:picLocks noChangeAspect="1"/>
          </p:cNvPicPr>
          <p:nvPr/>
        </p:nvPicPr>
        <p:blipFill>
          <a:blip r:embed="rId3"/>
          <a:stretch>
            <a:fillRect/>
          </a:stretch>
        </p:blipFill>
        <p:spPr>
          <a:xfrm>
            <a:off x="970658" y="3527484"/>
            <a:ext cx="1339919" cy="2095608"/>
          </a:xfrm>
          <a:prstGeom prst="rect">
            <a:avLst/>
          </a:prstGeom>
        </p:spPr>
      </p:pic>
      <p:pic>
        <p:nvPicPr>
          <p:cNvPr id="34" name="图片 33">
            <a:extLst>
              <a:ext uri="{FF2B5EF4-FFF2-40B4-BE49-F238E27FC236}">
                <a16:creationId xmlns:a16="http://schemas.microsoft.com/office/drawing/2014/main" id="{89A64CD7-8A6D-647B-B229-12A4360D19F2}"/>
              </a:ext>
            </a:extLst>
          </p:cNvPr>
          <p:cNvPicPr>
            <a:picLocks noChangeAspect="1"/>
          </p:cNvPicPr>
          <p:nvPr/>
        </p:nvPicPr>
        <p:blipFill>
          <a:blip r:embed="rId4"/>
          <a:stretch>
            <a:fillRect/>
          </a:stretch>
        </p:blipFill>
        <p:spPr>
          <a:xfrm>
            <a:off x="5545755" y="1548684"/>
            <a:ext cx="5768493" cy="4794344"/>
          </a:xfrm>
          <a:prstGeom prst="rect">
            <a:avLst/>
          </a:prstGeom>
          <a:ln w="3175"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文本框 2">
            <a:extLst>
              <a:ext uri="{FF2B5EF4-FFF2-40B4-BE49-F238E27FC236}">
                <a16:creationId xmlns:a16="http://schemas.microsoft.com/office/drawing/2014/main" id="{55EF25AB-5BD7-7C6E-4C34-DDAC0FD195D2}"/>
              </a:ext>
            </a:extLst>
          </p:cNvPr>
          <p:cNvSpPr txBox="1"/>
          <p:nvPr/>
        </p:nvSpPr>
        <p:spPr>
          <a:xfrm>
            <a:off x="3099397" y="422415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97</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4" name="文本框 3">
            <a:extLst>
              <a:ext uri="{FF2B5EF4-FFF2-40B4-BE49-F238E27FC236}">
                <a16:creationId xmlns:a16="http://schemas.microsoft.com/office/drawing/2014/main" id="{D8B96187-3BEF-2F3D-2043-430690D6B752}"/>
              </a:ext>
            </a:extLst>
          </p:cNvPr>
          <p:cNvSpPr txBox="1"/>
          <p:nvPr/>
        </p:nvSpPr>
        <p:spPr>
          <a:xfrm>
            <a:off x="3841519" y="422415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98</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5" name="文本框 4">
            <a:extLst>
              <a:ext uri="{FF2B5EF4-FFF2-40B4-BE49-F238E27FC236}">
                <a16:creationId xmlns:a16="http://schemas.microsoft.com/office/drawing/2014/main" id="{D25A9829-7D87-EB55-A51D-9F1FEE9C92D1}"/>
              </a:ext>
            </a:extLst>
          </p:cNvPr>
          <p:cNvSpPr txBox="1"/>
          <p:nvPr/>
        </p:nvSpPr>
        <p:spPr>
          <a:xfrm>
            <a:off x="3100894" y="422415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99</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6" name="文本框 5">
            <a:extLst>
              <a:ext uri="{FF2B5EF4-FFF2-40B4-BE49-F238E27FC236}">
                <a16:creationId xmlns:a16="http://schemas.microsoft.com/office/drawing/2014/main" id="{3AA920C0-E521-D8B6-535F-6F2282BF5965}"/>
              </a:ext>
            </a:extLst>
          </p:cNvPr>
          <p:cNvSpPr txBox="1"/>
          <p:nvPr/>
        </p:nvSpPr>
        <p:spPr>
          <a:xfrm>
            <a:off x="3773548" y="4224152"/>
            <a:ext cx="482824"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100</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7" name="矩形: 圆角 6">
            <a:extLst>
              <a:ext uri="{FF2B5EF4-FFF2-40B4-BE49-F238E27FC236}">
                <a16:creationId xmlns:a16="http://schemas.microsoft.com/office/drawing/2014/main" id="{C646601D-58E8-5D39-D404-BDC3D6BEAC08}"/>
              </a:ext>
            </a:extLst>
          </p:cNvPr>
          <p:cNvSpPr/>
          <p:nvPr/>
        </p:nvSpPr>
        <p:spPr>
          <a:xfrm>
            <a:off x="5521753" y="3447075"/>
            <a:ext cx="3876764" cy="930965"/>
          </a:xfrm>
          <a:custGeom>
            <a:avLst/>
            <a:gdLst>
              <a:gd name="connsiteX0" fmla="*/ 0 w 3876764"/>
              <a:gd name="connsiteY0" fmla="*/ 155164 h 930965"/>
              <a:gd name="connsiteX1" fmla="*/ 155164 w 3876764"/>
              <a:gd name="connsiteY1" fmla="*/ 0 h 930965"/>
              <a:gd name="connsiteX2" fmla="*/ 785234 w 3876764"/>
              <a:gd name="connsiteY2" fmla="*/ 0 h 930965"/>
              <a:gd name="connsiteX3" fmla="*/ 1272647 w 3876764"/>
              <a:gd name="connsiteY3" fmla="*/ 0 h 930965"/>
              <a:gd name="connsiteX4" fmla="*/ 1831389 w 3876764"/>
              <a:gd name="connsiteY4" fmla="*/ 0 h 930965"/>
              <a:gd name="connsiteX5" fmla="*/ 2390131 w 3876764"/>
              <a:gd name="connsiteY5" fmla="*/ 0 h 930965"/>
              <a:gd name="connsiteX6" fmla="*/ 2877543 w 3876764"/>
              <a:gd name="connsiteY6" fmla="*/ 0 h 930965"/>
              <a:gd name="connsiteX7" fmla="*/ 3721600 w 3876764"/>
              <a:gd name="connsiteY7" fmla="*/ 0 h 930965"/>
              <a:gd name="connsiteX8" fmla="*/ 3876764 w 3876764"/>
              <a:gd name="connsiteY8" fmla="*/ 155164 h 930965"/>
              <a:gd name="connsiteX9" fmla="*/ 3876764 w 3876764"/>
              <a:gd name="connsiteY9" fmla="*/ 471689 h 930965"/>
              <a:gd name="connsiteX10" fmla="*/ 3876764 w 3876764"/>
              <a:gd name="connsiteY10" fmla="*/ 775801 h 930965"/>
              <a:gd name="connsiteX11" fmla="*/ 3721600 w 3876764"/>
              <a:gd name="connsiteY11" fmla="*/ 930965 h 930965"/>
              <a:gd name="connsiteX12" fmla="*/ 3091530 w 3876764"/>
              <a:gd name="connsiteY12" fmla="*/ 930965 h 930965"/>
              <a:gd name="connsiteX13" fmla="*/ 2604117 w 3876764"/>
              <a:gd name="connsiteY13" fmla="*/ 930965 h 930965"/>
              <a:gd name="connsiteX14" fmla="*/ 1974046 w 3876764"/>
              <a:gd name="connsiteY14" fmla="*/ 930965 h 930965"/>
              <a:gd name="connsiteX15" fmla="*/ 1486633 w 3876764"/>
              <a:gd name="connsiteY15" fmla="*/ 930965 h 930965"/>
              <a:gd name="connsiteX16" fmla="*/ 892227 w 3876764"/>
              <a:gd name="connsiteY16" fmla="*/ 930965 h 930965"/>
              <a:gd name="connsiteX17" fmla="*/ 155164 w 3876764"/>
              <a:gd name="connsiteY17" fmla="*/ 930965 h 930965"/>
              <a:gd name="connsiteX18" fmla="*/ 0 w 3876764"/>
              <a:gd name="connsiteY18" fmla="*/ 775801 h 930965"/>
              <a:gd name="connsiteX19" fmla="*/ 0 w 3876764"/>
              <a:gd name="connsiteY19" fmla="*/ 465483 h 930965"/>
              <a:gd name="connsiteX20" fmla="*/ 0 w 3876764"/>
              <a:gd name="connsiteY20" fmla="*/ 155164 h 93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76764" h="930965" extrusionOk="0">
                <a:moveTo>
                  <a:pt x="0" y="155164"/>
                </a:moveTo>
                <a:cubicBezTo>
                  <a:pt x="8866" y="84709"/>
                  <a:pt x="88747" y="12080"/>
                  <a:pt x="155164" y="0"/>
                </a:cubicBezTo>
                <a:cubicBezTo>
                  <a:pt x="448100" y="-38276"/>
                  <a:pt x="641645" y="55050"/>
                  <a:pt x="785234" y="0"/>
                </a:cubicBezTo>
                <a:cubicBezTo>
                  <a:pt x="928823" y="-55050"/>
                  <a:pt x="1174152" y="17803"/>
                  <a:pt x="1272647" y="0"/>
                </a:cubicBezTo>
                <a:cubicBezTo>
                  <a:pt x="1371142" y="-17803"/>
                  <a:pt x="1591241" y="35454"/>
                  <a:pt x="1831389" y="0"/>
                </a:cubicBezTo>
                <a:cubicBezTo>
                  <a:pt x="2071537" y="-35454"/>
                  <a:pt x="2131216" y="8373"/>
                  <a:pt x="2390131" y="0"/>
                </a:cubicBezTo>
                <a:cubicBezTo>
                  <a:pt x="2649046" y="-8373"/>
                  <a:pt x="2750196" y="13499"/>
                  <a:pt x="2877543" y="0"/>
                </a:cubicBezTo>
                <a:cubicBezTo>
                  <a:pt x="3004890" y="-13499"/>
                  <a:pt x="3483627" y="59560"/>
                  <a:pt x="3721600" y="0"/>
                </a:cubicBezTo>
                <a:cubicBezTo>
                  <a:pt x="3802843" y="1092"/>
                  <a:pt x="3867317" y="72382"/>
                  <a:pt x="3876764" y="155164"/>
                </a:cubicBezTo>
                <a:cubicBezTo>
                  <a:pt x="3879604" y="293283"/>
                  <a:pt x="3875486" y="397256"/>
                  <a:pt x="3876764" y="471689"/>
                </a:cubicBezTo>
                <a:cubicBezTo>
                  <a:pt x="3878042" y="546122"/>
                  <a:pt x="3863347" y="632184"/>
                  <a:pt x="3876764" y="775801"/>
                </a:cubicBezTo>
                <a:cubicBezTo>
                  <a:pt x="3885167" y="867714"/>
                  <a:pt x="3799305" y="943183"/>
                  <a:pt x="3721600" y="930965"/>
                </a:cubicBezTo>
                <a:cubicBezTo>
                  <a:pt x="3536848" y="1006566"/>
                  <a:pt x="3280570" y="926036"/>
                  <a:pt x="3091530" y="930965"/>
                </a:cubicBezTo>
                <a:cubicBezTo>
                  <a:pt x="2902490" y="935894"/>
                  <a:pt x="2786540" y="896710"/>
                  <a:pt x="2604117" y="930965"/>
                </a:cubicBezTo>
                <a:cubicBezTo>
                  <a:pt x="2421694" y="965220"/>
                  <a:pt x="2196654" y="909704"/>
                  <a:pt x="1974046" y="930965"/>
                </a:cubicBezTo>
                <a:cubicBezTo>
                  <a:pt x="1751438" y="952226"/>
                  <a:pt x="1614178" y="877543"/>
                  <a:pt x="1486633" y="930965"/>
                </a:cubicBezTo>
                <a:cubicBezTo>
                  <a:pt x="1359088" y="984387"/>
                  <a:pt x="1030556" y="885932"/>
                  <a:pt x="892227" y="930965"/>
                </a:cubicBezTo>
                <a:cubicBezTo>
                  <a:pt x="753898" y="975998"/>
                  <a:pt x="367222" y="918855"/>
                  <a:pt x="155164" y="930965"/>
                </a:cubicBezTo>
                <a:cubicBezTo>
                  <a:pt x="78950" y="938240"/>
                  <a:pt x="-2203" y="861895"/>
                  <a:pt x="0" y="775801"/>
                </a:cubicBezTo>
                <a:cubicBezTo>
                  <a:pt x="-8343" y="692134"/>
                  <a:pt x="7335" y="537932"/>
                  <a:pt x="0" y="465483"/>
                </a:cubicBezTo>
                <a:cubicBezTo>
                  <a:pt x="-7335" y="393034"/>
                  <a:pt x="29953" y="240690"/>
                  <a:pt x="0" y="155164"/>
                </a:cubicBezTo>
                <a:close/>
              </a:path>
            </a:pathLst>
          </a:custGeom>
          <a:noFill/>
          <a:ln>
            <a:extLst>
              <a:ext uri="{C807C97D-BFC1-408E-A445-0C87EB9F89A2}">
                <ask:lineSketchStyleProps xmlns:ask="http://schemas.microsoft.com/office/drawing/2018/sketchyshapes" sd="3607457914">
                  <a:prstGeom prst="round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6098892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en-US" altLang="zh-CN" b="1" dirty="0" err="1">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FileInputStream</a:t>
            </a:r>
            <a:r>
              <a:rPr lang="en-US" altLang="zh-CN"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字节输入流</a:t>
            </a:r>
          </a:p>
        </p:txBody>
      </p:sp>
      <p:sp>
        <p:nvSpPr>
          <p:cNvPr id="19" name="矩形: 折角 18">
            <a:extLst>
              <a:ext uri="{FF2B5EF4-FFF2-40B4-BE49-F238E27FC236}">
                <a16:creationId xmlns:a16="http://schemas.microsoft.com/office/drawing/2014/main" id="{B6339B71-9776-0923-DFEC-9CF6E47ABA5B}"/>
              </a:ext>
            </a:extLst>
          </p:cNvPr>
          <p:cNvSpPr/>
          <p:nvPr/>
        </p:nvSpPr>
        <p:spPr>
          <a:xfrm>
            <a:off x="937387" y="2017602"/>
            <a:ext cx="3389448" cy="1159607"/>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r>
              <a:rPr lang="en-US" altLang="zh-CN" dirty="0">
                <a:latin typeface="Consolas" panose="020B0609020204030204" pitchFamily="49" charset="0"/>
              </a:rPr>
              <a:t>D:\A.txt</a:t>
            </a:r>
          </a:p>
          <a:p>
            <a:r>
              <a:rPr lang="en-US" altLang="zh-CN" dirty="0" err="1">
                <a:latin typeface="Consolas" panose="020B0609020204030204" pitchFamily="49" charset="0"/>
              </a:rPr>
              <a:t>abcde</a:t>
            </a:r>
            <a:endParaRPr lang="en-US" altLang="zh-CN" dirty="0">
              <a:latin typeface="Consolas" panose="020B0609020204030204" pitchFamily="49" charset="0"/>
            </a:endParaRPr>
          </a:p>
        </p:txBody>
      </p:sp>
      <p:sp>
        <p:nvSpPr>
          <p:cNvPr id="20" name="文本框 19">
            <a:extLst>
              <a:ext uri="{FF2B5EF4-FFF2-40B4-BE49-F238E27FC236}">
                <a16:creationId xmlns:a16="http://schemas.microsoft.com/office/drawing/2014/main" id="{69D3262E-6A48-2050-7AED-02873DB3FC9B}"/>
              </a:ext>
            </a:extLst>
          </p:cNvPr>
          <p:cNvSpPr txBox="1"/>
          <p:nvPr/>
        </p:nvSpPr>
        <p:spPr>
          <a:xfrm>
            <a:off x="937387" y="286943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97</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1" name="文本框 20">
            <a:extLst>
              <a:ext uri="{FF2B5EF4-FFF2-40B4-BE49-F238E27FC236}">
                <a16:creationId xmlns:a16="http://schemas.microsoft.com/office/drawing/2014/main" id="{482443D5-03FD-3F76-A926-9C5AEE67D55B}"/>
              </a:ext>
            </a:extLst>
          </p:cNvPr>
          <p:cNvSpPr txBox="1"/>
          <p:nvPr/>
        </p:nvSpPr>
        <p:spPr>
          <a:xfrm>
            <a:off x="1365990" y="286943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98</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2" name="文本框 21">
            <a:extLst>
              <a:ext uri="{FF2B5EF4-FFF2-40B4-BE49-F238E27FC236}">
                <a16:creationId xmlns:a16="http://schemas.microsoft.com/office/drawing/2014/main" id="{70B64202-93D3-D06B-584B-80EA3E143549}"/>
              </a:ext>
            </a:extLst>
          </p:cNvPr>
          <p:cNvSpPr txBox="1"/>
          <p:nvPr/>
        </p:nvSpPr>
        <p:spPr>
          <a:xfrm>
            <a:off x="1794593" y="286943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99</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3" name="文本框 22">
            <a:extLst>
              <a:ext uri="{FF2B5EF4-FFF2-40B4-BE49-F238E27FC236}">
                <a16:creationId xmlns:a16="http://schemas.microsoft.com/office/drawing/2014/main" id="{854AF79B-4B10-C340-E7E2-F5A3C0020191}"/>
              </a:ext>
            </a:extLst>
          </p:cNvPr>
          <p:cNvSpPr txBox="1"/>
          <p:nvPr/>
        </p:nvSpPr>
        <p:spPr>
          <a:xfrm>
            <a:off x="2223196" y="2869432"/>
            <a:ext cx="482824"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100</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4" name="文本框 23">
            <a:extLst>
              <a:ext uri="{FF2B5EF4-FFF2-40B4-BE49-F238E27FC236}">
                <a16:creationId xmlns:a16="http://schemas.microsoft.com/office/drawing/2014/main" id="{7A447643-AAFA-3219-70B5-0DC92BDE96AF}"/>
              </a:ext>
            </a:extLst>
          </p:cNvPr>
          <p:cNvSpPr txBox="1"/>
          <p:nvPr/>
        </p:nvSpPr>
        <p:spPr>
          <a:xfrm>
            <a:off x="2751184" y="2869432"/>
            <a:ext cx="482824"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101</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6" name="矩形 25">
            <a:extLst>
              <a:ext uri="{FF2B5EF4-FFF2-40B4-BE49-F238E27FC236}">
                <a16:creationId xmlns:a16="http://schemas.microsoft.com/office/drawing/2014/main" id="{E6EA303A-D718-7CD8-7D6F-E06C3A1FD866}"/>
              </a:ext>
            </a:extLst>
          </p:cNvPr>
          <p:cNvSpPr/>
          <p:nvPr/>
        </p:nvSpPr>
        <p:spPr>
          <a:xfrm>
            <a:off x="2934179" y="4056676"/>
            <a:ext cx="742122" cy="64273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27" name="矩形 26">
            <a:extLst>
              <a:ext uri="{FF2B5EF4-FFF2-40B4-BE49-F238E27FC236}">
                <a16:creationId xmlns:a16="http://schemas.microsoft.com/office/drawing/2014/main" id="{9A4541EF-B1EC-40BD-098A-9319F85E30C4}"/>
              </a:ext>
            </a:extLst>
          </p:cNvPr>
          <p:cNvSpPr/>
          <p:nvPr/>
        </p:nvSpPr>
        <p:spPr>
          <a:xfrm>
            <a:off x="3676301" y="4056676"/>
            <a:ext cx="742122" cy="64273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28" name="文本占位符 6">
            <a:extLst>
              <a:ext uri="{FF2B5EF4-FFF2-40B4-BE49-F238E27FC236}">
                <a16:creationId xmlns:a16="http://schemas.microsoft.com/office/drawing/2014/main" id="{39445219-BFE8-6D7A-F07F-60B9D5FF6554}"/>
              </a:ext>
            </a:extLst>
          </p:cNvPr>
          <p:cNvSpPr txBox="1">
            <a:spLocks/>
          </p:cNvSpPr>
          <p:nvPr/>
        </p:nvSpPr>
        <p:spPr>
          <a:xfrm>
            <a:off x="2876760" y="3637723"/>
            <a:ext cx="1395889" cy="307778"/>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fontAlgn="auto">
              <a:spcBef>
                <a:spcPts val="0"/>
              </a:spcBef>
              <a:spcAft>
                <a:spcPts val="0"/>
              </a:spcAft>
              <a:buNone/>
              <a:defRPr/>
            </a:pPr>
            <a:r>
              <a:rPr lang="en-US" altLang="zh-CN" sz="1600" dirty="0">
                <a:latin typeface="Consolas" panose="020B0609020204030204" pitchFamily="49" charset="0"/>
              </a:rPr>
              <a:t>byte[] </a:t>
            </a:r>
            <a:r>
              <a:rPr lang="en-US" altLang="zh-CN" sz="1600" dirty="0" err="1">
                <a:latin typeface="Consolas" panose="020B0609020204030204" pitchFamily="49" charset="0"/>
              </a:rPr>
              <a:t>bys</a:t>
            </a:r>
            <a:endParaRPr lang="en-US" altLang="zh-CN" sz="1600" dirty="0">
              <a:latin typeface="Consolas" panose="020B0609020204030204" pitchFamily="49" charset="0"/>
            </a:endParaRPr>
          </a:p>
        </p:txBody>
      </p:sp>
      <p:sp>
        <p:nvSpPr>
          <p:cNvPr id="29" name="矩形 28">
            <a:extLst>
              <a:ext uri="{FF2B5EF4-FFF2-40B4-BE49-F238E27FC236}">
                <a16:creationId xmlns:a16="http://schemas.microsoft.com/office/drawing/2014/main" id="{995958EA-5186-5157-B803-E74C4AB7F244}"/>
              </a:ext>
            </a:extLst>
          </p:cNvPr>
          <p:cNvSpPr/>
          <p:nvPr/>
        </p:nvSpPr>
        <p:spPr>
          <a:xfrm>
            <a:off x="2904158" y="4722639"/>
            <a:ext cx="742122" cy="642730"/>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a:t>0</a:t>
            </a:r>
            <a:endParaRPr lang="zh-CN" altLang="en-US" dirty="0"/>
          </a:p>
        </p:txBody>
      </p:sp>
      <p:sp>
        <p:nvSpPr>
          <p:cNvPr id="30" name="矩形 29">
            <a:extLst>
              <a:ext uri="{FF2B5EF4-FFF2-40B4-BE49-F238E27FC236}">
                <a16:creationId xmlns:a16="http://schemas.microsoft.com/office/drawing/2014/main" id="{42651B96-0C51-0C78-BA63-7A6CA9016494}"/>
              </a:ext>
            </a:extLst>
          </p:cNvPr>
          <p:cNvSpPr/>
          <p:nvPr/>
        </p:nvSpPr>
        <p:spPr>
          <a:xfrm>
            <a:off x="3646280" y="4722639"/>
            <a:ext cx="742122" cy="642730"/>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a:t>1</a:t>
            </a:r>
            <a:endParaRPr lang="zh-CN" altLang="en-US" dirty="0"/>
          </a:p>
        </p:txBody>
      </p:sp>
      <p:pic>
        <p:nvPicPr>
          <p:cNvPr id="32" name="图片 31">
            <a:extLst>
              <a:ext uri="{FF2B5EF4-FFF2-40B4-BE49-F238E27FC236}">
                <a16:creationId xmlns:a16="http://schemas.microsoft.com/office/drawing/2014/main" id="{B4354917-2454-9897-CC02-BEAECE96790D}"/>
              </a:ext>
            </a:extLst>
          </p:cNvPr>
          <p:cNvPicPr>
            <a:picLocks noChangeAspect="1"/>
          </p:cNvPicPr>
          <p:nvPr/>
        </p:nvPicPr>
        <p:blipFill>
          <a:blip r:embed="rId3"/>
          <a:stretch>
            <a:fillRect/>
          </a:stretch>
        </p:blipFill>
        <p:spPr>
          <a:xfrm>
            <a:off x="970658" y="3527484"/>
            <a:ext cx="1339919" cy="2095608"/>
          </a:xfrm>
          <a:prstGeom prst="rect">
            <a:avLst/>
          </a:prstGeom>
        </p:spPr>
      </p:pic>
      <p:pic>
        <p:nvPicPr>
          <p:cNvPr id="34" name="图片 33">
            <a:extLst>
              <a:ext uri="{FF2B5EF4-FFF2-40B4-BE49-F238E27FC236}">
                <a16:creationId xmlns:a16="http://schemas.microsoft.com/office/drawing/2014/main" id="{89A64CD7-8A6D-647B-B229-12A4360D19F2}"/>
              </a:ext>
            </a:extLst>
          </p:cNvPr>
          <p:cNvPicPr>
            <a:picLocks noChangeAspect="1"/>
          </p:cNvPicPr>
          <p:nvPr/>
        </p:nvPicPr>
        <p:blipFill>
          <a:blip r:embed="rId4"/>
          <a:stretch>
            <a:fillRect/>
          </a:stretch>
        </p:blipFill>
        <p:spPr>
          <a:xfrm>
            <a:off x="5545755" y="1548684"/>
            <a:ext cx="5768493" cy="4794344"/>
          </a:xfrm>
          <a:prstGeom prst="rect">
            <a:avLst/>
          </a:prstGeom>
          <a:ln w="3175"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7" name="矩形: 圆角 6">
            <a:extLst>
              <a:ext uri="{FF2B5EF4-FFF2-40B4-BE49-F238E27FC236}">
                <a16:creationId xmlns:a16="http://schemas.microsoft.com/office/drawing/2014/main" id="{C646601D-58E8-5D39-D404-BDC3D6BEAC08}"/>
              </a:ext>
            </a:extLst>
          </p:cNvPr>
          <p:cNvSpPr/>
          <p:nvPr/>
        </p:nvSpPr>
        <p:spPr>
          <a:xfrm>
            <a:off x="5564052" y="4436263"/>
            <a:ext cx="3876764" cy="930965"/>
          </a:xfrm>
          <a:custGeom>
            <a:avLst/>
            <a:gdLst>
              <a:gd name="connsiteX0" fmla="*/ 0 w 3876764"/>
              <a:gd name="connsiteY0" fmla="*/ 155164 h 930965"/>
              <a:gd name="connsiteX1" fmla="*/ 155164 w 3876764"/>
              <a:gd name="connsiteY1" fmla="*/ 0 h 930965"/>
              <a:gd name="connsiteX2" fmla="*/ 785234 w 3876764"/>
              <a:gd name="connsiteY2" fmla="*/ 0 h 930965"/>
              <a:gd name="connsiteX3" fmla="*/ 1272647 w 3876764"/>
              <a:gd name="connsiteY3" fmla="*/ 0 h 930965"/>
              <a:gd name="connsiteX4" fmla="*/ 1831389 w 3876764"/>
              <a:gd name="connsiteY4" fmla="*/ 0 h 930965"/>
              <a:gd name="connsiteX5" fmla="*/ 2390131 w 3876764"/>
              <a:gd name="connsiteY5" fmla="*/ 0 h 930965"/>
              <a:gd name="connsiteX6" fmla="*/ 2877543 w 3876764"/>
              <a:gd name="connsiteY6" fmla="*/ 0 h 930965"/>
              <a:gd name="connsiteX7" fmla="*/ 3721600 w 3876764"/>
              <a:gd name="connsiteY7" fmla="*/ 0 h 930965"/>
              <a:gd name="connsiteX8" fmla="*/ 3876764 w 3876764"/>
              <a:gd name="connsiteY8" fmla="*/ 155164 h 930965"/>
              <a:gd name="connsiteX9" fmla="*/ 3876764 w 3876764"/>
              <a:gd name="connsiteY9" fmla="*/ 471689 h 930965"/>
              <a:gd name="connsiteX10" fmla="*/ 3876764 w 3876764"/>
              <a:gd name="connsiteY10" fmla="*/ 775801 h 930965"/>
              <a:gd name="connsiteX11" fmla="*/ 3721600 w 3876764"/>
              <a:gd name="connsiteY11" fmla="*/ 930965 h 930965"/>
              <a:gd name="connsiteX12" fmla="*/ 3091530 w 3876764"/>
              <a:gd name="connsiteY12" fmla="*/ 930965 h 930965"/>
              <a:gd name="connsiteX13" fmla="*/ 2604117 w 3876764"/>
              <a:gd name="connsiteY13" fmla="*/ 930965 h 930965"/>
              <a:gd name="connsiteX14" fmla="*/ 1974046 w 3876764"/>
              <a:gd name="connsiteY14" fmla="*/ 930965 h 930965"/>
              <a:gd name="connsiteX15" fmla="*/ 1486633 w 3876764"/>
              <a:gd name="connsiteY15" fmla="*/ 930965 h 930965"/>
              <a:gd name="connsiteX16" fmla="*/ 892227 w 3876764"/>
              <a:gd name="connsiteY16" fmla="*/ 930965 h 930965"/>
              <a:gd name="connsiteX17" fmla="*/ 155164 w 3876764"/>
              <a:gd name="connsiteY17" fmla="*/ 930965 h 930965"/>
              <a:gd name="connsiteX18" fmla="*/ 0 w 3876764"/>
              <a:gd name="connsiteY18" fmla="*/ 775801 h 930965"/>
              <a:gd name="connsiteX19" fmla="*/ 0 w 3876764"/>
              <a:gd name="connsiteY19" fmla="*/ 465483 h 930965"/>
              <a:gd name="connsiteX20" fmla="*/ 0 w 3876764"/>
              <a:gd name="connsiteY20" fmla="*/ 155164 h 93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76764" h="930965" extrusionOk="0">
                <a:moveTo>
                  <a:pt x="0" y="155164"/>
                </a:moveTo>
                <a:cubicBezTo>
                  <a:pt x="8866" y="84709"/>
                  <a:pt x="88747" y="12080"/>
                  <a:pt x="155164" y="0"/>
                </a:cubicBezTo>
                <a:cubicBezTo>
                  <a:pt x="448100" y="-38276"/>
                  <a:pt x="641645" y="55050"/>
                  <a:pt x="785234" y="0"/>
                </a:cubicBezTo>
                <a:cubicBezTo>
                  <a:pt x="928823" y="-55050"/>
                  <a:pt x="1174152" y="17803"/>
                  <a:pt x="1272647" y="0"/>
                </a:cubicBezTo>
                <a:cubicBezTo>
                  <a:pt x="1371142" y="-17803"/>
                  <a:pt x="1591241" y="35454"/>
                  <a:pt x="1831389" y="0"/>
                </a:cubicBezTo>
                <a:cubicBezTo>
                  <a:pt x="2071537" y="-35454"/>
                  <a:pt x="2131216" y="8373"/>
                  <a:pt x="2390131" y="0"/>
                </a:cubicBezTo>
                <a:cubicBezTo>
                  <a:pt x="2649046" y="-8373"/>
                  <a:pt x="2750196" y="13499"/>
                  <a:pt x="2877543" y="0"/>
                </a:cubicBezTo>
                <a:cubicBezTo>
                  <a:pt x="3004890" y="-13499"/>
                  <a:pt x="3483627" y="59560"/>
                  <a:pt x="3721600" y="0"/>
                </a:cubicBezTo>
                <a:cubicBezTo>
                  <a:pt x="3802843" y="1092"/>
                  <a:pt x="3867317" y="72382"/>
                  <a:pt x="3876764" y="155164"/>
                </a:cubicBezTo>
                <a:cubicBezTo>
                  <a:pt x="3879604" y="293283"/>
                  <a:pt x="3875486" y="397256"/>
                  <a:pt x="3876764" y="471689"/>
                </a:cubicBezTo>
                <a:cubicBezTo>
                  <a:pt x="3878042" y="546122"/>
                  <a:pt x="3863347" y="632184"/>
                  <a:pt x="3876764" y="775801"/>
                </a:cubicBezTo>
                <a:cubicBezTo>
                  <a:pt x="3885167" y="867714"/>
                  <a:pt x="3799305" y="943183"/>
                  <a:pt x="3721600" y="930965"/>
                </a:cubicBezTo>
                <a:cubicBezTo>
                  <a:pt x="3536848" y="1006566"/>
                  <a:pt x="3280570" y="926036"/>
                  <a:pt x="3091530" y="930965"/>
                </a:cubicBezTo>
                <a:cubicBezTo>
                  <a:pt x="2902490" y="935894"/>
                  <a:pt x="2786540" y="896710"/>
                  <a:pt x="2604117" y="930965"/>
                </a:cubicBezTo>
                <a:cubicBezTo>
                  <a:pt x="2421694" y="965220"/>
                  <a:pt x="2196654" y="909704"/>
                  <a:pt x="1974046" y="930965"/>
                </a:cubicBezTo>
                <a:cubicBezTo>
                  <a:pt x="1751438" y="952226"/>
                  <a:pt x="1614178" y="877543"/>
                  <a:pt x="1486633" y="930965"/>
                </a:cubicBezTo>
                <a:cubicBezTo>
                  <a:pt x="1359088" y="984387"/>
                  <a:pt x="1030556" y="885932"/>
                  <a:pt x="892227" y="930965"/>
                </a:cubicBezTo>
                <a:cubicBezTo>
                  <a:pt x="753898" y="975998"/>
                  <a:pt x="367222" y="918855"/>
                  <a:pt x="155164" y="930965"/>
                </a:cubicBezTo>
                <a:cubicBezTo>
                  <a:pt x="78950" y="938240"/>
                  <a:pt x="-2203" y="861895"/>
                  <a:pt x="0" y="775801"/>
                </a:cubicBezTo>
                <a:cubicBezTo>
                  <a:pt x="-8343" y="692134"/>
                  <a:pt x="7335" y="537932"/>
                  <a:pt x="0" y="465483"/>
                </a:cubicBezTo>
                <a:cubicBezTo>
                  <a:pt x="-7335" y="393034"/>
                  <a:pt x="29953" y="240690"/>
                  <a:pt x="0" y="155164"/>
                </a:cubicBezTo>
                <a:close/>
              </a:path>
            </a:pathLst>
          </a:custGeom>
          <a:noFill/>
          <a:ln>
            <a:extLst>
              <a:ext uri="{C807C97D-BFC1-408E-A445-0C87EB9F89A2}">
                <ask:lineSketchStyleProps xmlns:ask="http://schemas.microsoft.com/office/drawing/2018/sketchyshapes" sd="3607457914">
                  <a:prstGeom prst="round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897FEE0D-06EF-23D4-E71C-76A14600E568}"/>
              </a:ext>
            </a:extLst>
          </p:cNvPr>
          <p:cNvSpPr txBox="1"/>
          <p:nvPr/>
        </p:nvSpPr>
        <p:spPr>
          <a:xfrm>
            <a:off x="2750255" y="2866936"/>
            <a:ext cx="482824"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101</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9" name="文本框 8">
            <a:extLst>
              <a:ext uri="{FF2B5EF4-FFF2-40B4-BE49-F238E27FC236}">
                <a16:creationId xmlns:a16="http://schemas.microsoft.com/office/drawing/2014/main" id="{1B9554C4-DC63-49AB-5BF0-017DDA62243D}"/>
              </a:ext>
            </a:extLst>
          </p:cNvPr>
          <p:cNvSpPr txBox="1"/>
          <p:nvPr/>
        </p:nvSpPr>
        <p:spPr>
          <a:xfrm>
            <a:off x="3116854" y="4197609"/>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99</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10" name="文本框 9">
            <a:extLst>
              <a:ext uri="{FF2B5EF4-FFF2-40B4-BE49-F238E27FC236}">
                <a16:creationId xmlns:a16="http://schemas.microsoft.com/office/drawing/2014/main" id="{B6EB97F8-5411-BA53-EDDF-4D014A906B14}"/>
              </a:ext>
            </a:extLst>
          </p:cNvPr>
          <p:cNvSpPr txBox="1"/>
          <p:nvPr/>
        </p:nvSpPr>
        <p:spPr>
          <a:xfrm>
            <a:off x="3805950" y="4197609"/>
            <a:ext cx="482824"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100</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Tree>
    <p:extLst>
      <p:ext uri="{BB962C8B-B14F-4D97-AF65-F5344CB8AC3E}">
        <p14:creationId xmlns:p14="http://schemas.microsoft.com/office/powerpoint/2010/main" val="11583495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en-US" altLang="zh-CN" b="1" dirty="0" err="1">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FileInputStream</a:t>
            </a:r>
            <a:r>
              <a:rPr lang="en-US" altLang="zh-CN"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字节输入流</a:t>
            </a:r>
          </a:p>
        </p:txBody>
      </p:sp>
      <p:sp>
        <p:nvSpPr>
          <p:cNvPr id="19" name="矩形: 折角 18">
            <a:extLst>
              <a:ext uri="{FF2B5EF4-FFF2-40B4-BE49-F238E27FC236}">
                <a16:creationId xmlns:a16="http://schemas.microsoft.com/office/drawing/2014/main" id="{B6339B71-9776-0923-DFEC-9CF6E47ABA5B}"/>
              </a:ext>
            </a:extLst>
          </p:cNvPr>
          <p:cNvSpPr/>
          <p:nvPr/>
        </p:nvSpPr>
        <p:spPr>
          <a:xfrm>
            <a:off x="937387" y="2017602"/>
            <a:ext cx="3389448" cy="1159607"/>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r>
              <a:rPr lang="en-US" altLang="zh-CN" dirty="0">
                <a:latin typeface="Consolas" panose="020B0609020204030204" pitchFamily="49" charset="0"/>
              </a:rPr>
              <a:t>D:\A.txt</a:t>
            </a:r>
          </a:p>
          <a:p>
            <a:r>
              <a:rPr lang="en-US" altLang="zh-CN" dirty="0" err="1">
                <a:latin typeface="Consolas" panose="020B0609020204030204" pitchFamily="49" charset="0"/>
              </a:rPr>
              <a:t>abcde</a:t>
            </a:r>
            <a:endParaRPr lang="en-US" altLang="zh-CN" dirty="0">
              <a:latin typeface="Consolas" panose="020B0609020204030204" pitchFamily="49" charset="0"/>
            </a:endParaRPr>
          </a:p>
        </p:txBody>
      </p:sp>
      <p:sp>
        <p:nvSpPr>
          <p:cNvPr id="20" name="文本框 19">
            <a:extLst>
              <a:ext uri="{FF2B5EF4-FFF2-40B4-BE49-F238E27FC236}">
                <a16:creationId xmlns:a16="http://schemas.microsoft.com/office/drawing/2014/main" id="{69D3262E-6A48-2050-7AED-02873DB3FC9B}"/>
              </a:ext>
            </a:extLst>
          </p:cNvPr>
          <p:cNvSpPr txBox="1"/>
          <p:nvPr/>
        </p:nvSpPr>
        <p:spPr>
          <a:xfrm>
            <a:off x="937387" y="286943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97</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1" name="文本框 20">
            <a:extLst>
              <a:ext uri="{FF2B5EF4-FFF2-40B4-BE49-F238E27FC236}">
                <a16:creationId xmlns:a16="http://schemas.microsoft.com/office/drawing/2014/main" id="{482443D5-03FD-3F76-A926-9C5AEE67D55B}"/>
              </a:ext>
            </a:extLst>
          </p:cNvPr>
          <p:cNvSpPr txBox="1"/>
          <p:nvPr/>
        </p:nvSpPr>
        <p:spPr>
          <a:xfrm>
            <a:off x="1365990" y="286943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98</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2" name="文本框 21">
            <a:extLst>
              <a:ext uri="{FF2B5EF4-FFF2-40B4-BE49-F238E27FC236}">
                <a16:creationId xmlns:a16="http://schemas.microsoft.com/office/drawing/2014/main" id="{70B64202-93D3-D06B-584B-80EA3E143549}"/>
              </a:ext>
            </a:extLst>
          </p:cNvPr>
          <p:cNvSpPr txBox="1"/>
          <p:nvPr/>
        </p:nvSpPr>
        <p:spPr>
          <a:xfrm>
            <a:off x="1794593" y="286943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99</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3" name="文本框 22">
            <a:extLst>
              <a:ext uri="{FF2B5EF4-FFF2-40B4-BE49-F238E27FC236}">
                <a16:creationId xmlns:a16="http://schemas.microsoft.com/office/drawing/2014/main" id="{854AF79B-4B10-C340-E7E2-F5A3C0020191}"/>
              </a:ext>
            </a:extLst>
          </p:cNvPr>
          <p:cNvSpPr txBox="1"/>
          <p:nvPr/>
        </p:nvSpPr>
        <p:spPr>
          <a:xfrm>
            <a:off x="2223196" y="2869432"/>
            <a:ext cx="482824"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100</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4" name="文本框 23">
            <a:extLst>
              <a:ext uri="{FF2B5EF4-FFF2-40B4-BE49-F238E27FC236}">
                <a16:creationId xmlns:a16="http://schemas.microsoft.com/office/drawing/2014/main" id="{7A447643-AAFA-3219-70B5-0DC92BDE96AF}"/>
              </a:ext>
            </a:extLst>
          </p:cNvPr>
          <p:cNvSpPr txBox="1"/>
          <p:nvPr/>
        </p:nvSpPr>
        <p:spPr>
          <a:xfrm>
            <a:off x="2751184" y="2869432"/>
            <a:ext cx="482824"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101</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6" name="矩形 25">
            <a:extLst>
              <a:ext uri="{FF2B5EF4-FFF2-40B4-BE49-F238E27FC236}">
                <a16:creationId xmlns:a16="http://schemas.microsoft.com/office/drawing/2014/main" id="{E6EA303A-D718-7CD8-7D6F-E06C3A1FD866}"/>
              </a:ext>
            </a:extLst>
          </p:cNvPr>
          <p:cNvSpPr/>
          <p:nvPr/>
        </p:nvSpPr>
        <p:spPr>
          <a:xfrm>
            <a:off x="2934179" y="4056676"/>
            <a:ext cx="742122" cy="64273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27" name="矩形 26">
            <a:extLst>
              <a:ext uri="{FF2B5EF4-FFF2-40B4-BE49-F238E27FC236}">
                <a16:creationId xmlns:a16="http://schemas.microsoft.com/office/drawing/2014/main" id="{9A4541EF-B1EC-40BD-098A-9319F85E30C4}"/>
              </a:ext>
            </a:extLst>
          </p:cNvPr>
          <p:cNvSpPr/>
          <p:nvPr/>
        </p:nvSpPr>
        <p:spPr>
          <a:xfrm>
            <a:off x="3676301" y="4056676"/>
            <a:ext cx="742122" cy="64273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28" name="文本占位符 6">
            <a:extLst>
              <a:ext uri="{FF2B5EF4-FFF2-40B4-BE49-F238E27FC236}">
                <a16:creationId xmlns:a16="http://schemas.microsoft.com/office/drawing/2014/main" id="{39445219-BFE8-6D7A-F07F-60B9D5FF6554}"/>
              </a:ext>
            </a:extLst>
          </p:cNvPr>
          <p:cNvSpPr txBox="1">
            <a:spLocks/>
          </p:cNvSpPr>
          <p:nvPr/>
        </p:nvSpPr>
        <p:spPr>
          <a:xfrm>
            <a:off x="2876760" y="3637723"/>
            <a:ext cx="1395889" cy="307778"/>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fontAlgn="auto">
              <a:spcBef>
                <a:spcPts val="0"/>
              </a:spcBef>
              <a:spcAft>
                <a:spcPts val="0"/>
              </a:spcAft>
              <a:buNone/>
              <a:defRPr/>
            </a:pPr>
            <a:r>
              <a:rPr lang="en-US" altLang="zh-CN" sz="1600" dirty="0">
                <a:latin typeface="Consolas" panose="020B0609020204030204" pitchFamily="49" charset="0"/>
              </a:rPr>
              <a:t>byte[] </a:t>
            </a:r>
            <a:r>
              <a:rPr lang="en-US" altLang="zh-CN" sz="1600" dirty="0" err="1">
                <a:latin typeface="Consolas" panose="020B0609020204030204" pitchFamily="49" charset="0"/>
              </a:rPr>
              <a:t>bys</a:t>
            </a:r>
            <a:endParaRPr lang="en-US" altLang="zh-CN" sz="1600" dirty="0">
              <a:latin typeface="Consolas" panose="020B0609020204030204" pitchFamily="49" charset="0"/>
            </a:endParaRPr>
          </a:p>
        </p:txBody>
      </p:sp>
      <p:sp>
        <p:nvSpPr>
          <p:cNvPr id="29" name="矩形 28">
            <a:extLst>
              <a:ext uri="{FF2B5EF4-FFF2-40B4-BE49-F238E27FC236}">
                <a16:creationId xmlns:a16="http://schemas.microsoft.com/office/drawing/2014/main" id="{995958EA-5186-5157-B803-E74C4AB7F244}"/>
              </a:ext>
            </a:extLst>
          </p:cNvPr>
          <p:cNvSpPr/>
          <p:nvPr/>
        </p:nvSpPr>
        <p:spPr>
          <a:xfrm>
            <a:off x="2904158" y="4722639"/>
            <a:ext cx="742122" cy="642730"/>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a:t>0</a:t>
            </a:r>
            <a:endParaRPr lang="zh-CN" altLang="en-US" dirty="0"/>
          </a:p>
        </p:txBody>
      </p:sp>
      <p:sp>
        <p:nvSpPr>
          <p:cNvPr id="30" name="矩形 29">
            <a:extLst>
              <a:ext uri="{FF2B5EF4-FFF2-40B4-BE49-F238E27FC236}">
                <a16:creationId xmlns:a16="http://schemas.microsoft.com/office/drawing/2014/main" id="{42651B96-0C51-0C78-BA63-7A6CA9016494}"/>
              </a:ext>
            </a:extLst>
          </p:cNvPr>
          <p:cNvSpPr/>
          <p:nvPr/>
        </p:nvSpPr>
        <p:spPr>
          <a:xfrm>
            <a:off x="3646280" y="4722639"/>
            <a:ext cx="742122" cy="642730"/>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a:t>1</a:t>
            </a:r>
            <a:endParaRPr lang="zh-CN" altLang="en-US" dirty="0"/>
          </a:p>
        </p:txBody>
      </p:sp>
      <p:pic>
        <p:nvPicPr>
          <p:cNvPr id="32" name="图片 31">
            <a:extLst>
              <a:ext uri="{FF2B5EF4-FFF2-40B4-BE49-F238E27FC236}">
                <a16:creationId xmlns:a16="http://schemas.microsoft.com/office/drawing/2014/main" id="{B4354917-2454-9897-CC02-BEAECE96790D}"/>
              </a:ext>
            </a:extLst>
          </p:cNvPr>
          <p:cNvPicPr>
            <a:picLocks noChangeAspect="1"/>
          </p:cNvPicPr>
          <p:nvPr/>
        </p:nvPicPr>
        <p:blipFill>
          <a:blip r:embed="rId3"/>
          <a:stretch>
            <a:fillRect/>
          </a:stretch>
        </p:blipFill>
        <p:spPr>
          <a:xfrm>
            <a:off x="970658" y="3527484"/>
            <a:ext cx="1339919" cy="2095608"/>
          </a:xfrm>
          <a:prstGeom prst="rect">
            <a:avLst/>
          </a:prstGeom>
        </p:spPr>
      </p:pic>
      <p:pic>
        <p:nvPicPr>
          <p:cNvPr id="34" name="图片 33">
            <a:extLst>
              <a:ext uri="{FF2B5EF4-FFF2-40B4-BE49-F238E27FC236}">
                <a16:creationId xmlns:a16="http://schemas.microsoft.com/office/drawing/2014/main" id="{89A64CD7-8A6D-647B-B229-12A4360D19F2}"/>
              </a:ext>
            </a:extLst>
          </p:cNvPr>
          <p:cNvPicPr>
            <a:picLocks noChangeAspect="1"/>
          </p:cNvPicPr>
          <p:nvPr/>
        </p:nvPicPr>
        <p:blipFill>
          <a:blip r:embed="rId4"/>
          <a:stretch>
            <a:fillRect/>
          </a:stretch>
        </p:blipFill>
        <p:spPr>
          <a:xfrm>
            <a:off x="5545755" y="1548684"/>
            <a:ext cx="5768493" cy="4794344"/>
          </a:xfrm>
          <a:prstGeom prst="rect">
            <a:avLst/>
          </a:prstGeom>
          <a:ln w="3175"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7" name="矩形: 圆角 6">
            <a:extLst>
              <a:ext uri="{FF2B5EF4-FFF2-40B4-BE49-F238E27FC236}">
                <a16:creationId xmlns:a16="http://schemas.microsoft.com/office/drawing/2014/main" id="{C646601D-58E8-5D39-D404-BDC3D6BEAC08}"/>
              </a:ext>
            </a:extLst>
          </p:cNvPr>
          <p:cNvSpPr/>
          <p:nvPr/>
        </p:nvSpPr>
        <p:spPr>
          <a:xfrm>
            <a:off x="5564052" y="4436263"/>
            <a:ext cx="3876764" cy="930965"/>
          </a:xfrm>
          <a:custGeom>
            <a:avLst/>
            <a:gdLst>
              <a:gd name="connsiteX0" fmla="*/ 0 w 3876764"/>
              <a:gd name="connsiteY0" fmla="*/ 155164 h 930965"/>
              <a:gd name="connsiteX1" fmla="*/ 155164 w 3876764"/>
              <a:gd name="connsiteY1" fmla="*/ 0 h 930965"/>
              <a:gd name="connsiteX2" fmla="*/ 785234 w 3876764"/>
              <a:gd name="connsiteY2" fmla="*/ 0 h 930965"/>
              <a:gd name="connsiteX3" fmla="*/ 1272647 w 3876764"/>
              <a:gd name="connsiteY3" fmla="*/ 0 h 930965"/>
              <a:gd name="connsiteX4" fmla="*/ 1831389 w 3876764"/>
              <a:gd name="connsiteY4" fmla="*/ 0 h 930965"/>
              <a:gd name="connsiteX5" fmla="*/ 2390131 w 3876764"/>
              <a:gd name="connsiteY5" fmla="*/ 0 h 930965"/>
              <a:gd name="connsiteX6" fmla="*/ 2877543 w 3876764"/>
              <a:gd name="connsiteY6" fmla="*/ 0 h 930965"/>
              <a:gd name="connsiteX7" fmla="*/ 3721600 w 3876764"/>
              <a:gd name="connsiteY7" fmla="*/ 0 h 930965"/>
              <a:gd name="connsiteX8" fmla="*/ 3876764 w 3876764"/>
              <a:gd name="connsiteY8" fmla="*/ 155164 h 930965"/>
              <a:gd name="connsiteX9" fmla="*/ 3876764 w 3876764"/>
              <a:gd name="connsiteY9" fmla="*/ 471689 h 930965"/>
              <a:gd name="connsiteX10" fmla="*/ 3876764 w 3876764"/>
              <a:gd name="connsiteY10" fmla="*/ 775801 h 930965"/>
              <a:gd name="connsiteX11" fmla="*/ 3721600 w 3876764"/>
              <a:gd name="connsiteY11" fmla="*/ 930965 h 930965"/>
              <a:gd name="connsiteX12" fmla="*/ 3091530 w 3876764"/>
              <a:gd name="connsiteY12" fmla="*/ 930965 h 930965"/>
              <a:gd name="connsiteX13" fmla="*/ 2604117 w 3876764"/>
              <a:gd name="connsiteY13" fmla="*/ 930965 h 930965"/>
              <a:gd name="connsiteX14" fmla="*/ 1974046 w 3876764"/>
              <a:gd name="connsiteY14" fmla="*/ 930965 h 930965"/>
              <a:gd name="connsiteX15" fmla="*/ 1486633 w 3876764"/>
              <a:gd name="connsiteY15" fmla="*/ 930965 h 930965"/>
              <a:gd name="connsiteX16" fmla="*/ 892227 w 3876764"/>
              <a:gd name="connsiteY16" fmla="*/ 930965 h 930965"/>
              <a:gd name="connsiteX17" fmla="*/ 155164 w 3876764"/>
              <a:gd name="connsiteY17" fmla="*/ 930965 h 930965"/>
              <a:gd name="connsiteX18" fmla="*/ 0 w 3876764"/>
              <a:gd name="connsiteY18" fmla="*/ 775801 h 930965"/>
              <a:gd name="connsiteX19" fmla="*/ 0 w 3876764"/>
              <a:gd name="connsiteY19" fmla="*/ 465483 h 930965"/>
              <a:gd name="connsiteX20" fmla="*/ 0 w 3876764"/>
              <a:gd name="connsiteY20" fmla="*/ 155164 h 93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76764" h="930965" extrusionOk="0">
                <a:moveTo>
                  <a:pt x="0" y="155164"/>
                </a:moveTo>
                <a:cubicBezTo>
                  <a:pt x="8866" y="84709"/>
                  <a:pt x="88747" y="12080"/>
                  <a:pt x="155164" y="0"/>
                </a:cubicBezTo>
                <a:cubicBezTo>
                  <a:pt x="448100" y="-38276"/>
                  <a:pt x="641645" y="55050"/>
                  <a:pt x="785234" y="0"/>
                </a:cubicBezTo>
                <a:cubicBezTo>
                  <a:pt x="928823" y="-55050"/>
                  <a:pt x="1174152" y="17803"/>
                  <a:pt x="1272647" y="0"/>
                </a:cubicBezTo>
                <a:cubicBezTo>
                  <a:pt x="1371142" y="-17803"/>
                  <a:pt x="1591241" y="35454"/>
                  <a:pt x="1831389" y="0"/>
                </a:cubicBezTo>
                <a:cubicBezTo>
                  <a:pt x="2071537" y="-35454"/>
                  <a:pt x="2131216" y="8373"/>
                  <a:pt x="2390131" y="0"/>
                </a:cubicBezTo>
                <a:cubicBezTo>
                  <a:pt x="2649046" y="-8373"/>
                  <a:pt x="2750196" y="13499"/>
                  <a:pt x="2877543" y="0"/>
                </a:cubicBezTo>
                <a:cubicBezTo>
                  <a:pt x="3004890" y="-13499"/>
                  <a:pt x="3483627" y="59560"/>
                  <a:pt x="3721600" y="0"/>
                </a:cubicBezTo>
                <a:cubicBezTo>
                  <a:pt x="3802843" y="1092"/>
                  <a:pt x="3867317" y="72382"/>
                  <a:pt x="3876764" y="155164"/>
                </a:cubicBezTo>
                <a:cubicBezTo>
                  <a:pt x="3879604" y="293283"/>
                  <a:pt x="3875486" y="397256"/>
                  <a:pt x="3876764" y="471689"/>
                </a:cubicBezTo>
                <a:cubicBezTo>
                  <a:pt x="3878042" y="546122"/>
                  <a:pt x="3863347" y="632184"/>
                  <a:pt x="3876764" y="775801"/>
                </a:cubicBezTo>
                <a:cubicBezTo>
                  <a:pt x="3885167" y="867714"/>
                  <a:pt x="3799305" y="943183"/>
                  <a:pt x="3721600" y="930965"/>
                </a:cubicBezTo>
                <a:cubicBezTo>
                  <a:pt x="3536848" y="1006566"/>
                  <a:pt x="3280570" y="926036"/>
                  <a:pt x="3091530" y="930965"/>
                </a:cubicBezTo>
                <a:cubicBezTo>
                  <a:pt x="2902490" y="935894"/>
                  <a:pt x="2786540" y="896710"/>
                  <a:pt x="2604117" y="930965"/>
                </a:cubicBezTo>
                <a:cubicBezTo>
                  <a:pt x="2421694" y="965220"/>
                  <a:pt x="2196654" y="909704"/>
                  <a:pt x="1974046" y="930965"/>
                </a:cubicBezTo>
                <a:cubicBezTo>
                  <a:pt x="1751438" y="952226"/>
                  <a:pt x="1614178" y="877543"/>
                  <a:pt x="1486633" y="930965"/>
                </a:cubicBezTo>
                <a:cubicBezTo>
                  <a:pt x="1359088" y="984387"/>
                  <a:pt x="1030556" y="885932"/>
                  <a:pt x="892227" y="930965"/>
                </a:cubicBezTo>
                <a:cubicBezTo>
                  <a:pt x="753898" y="975998"/>
                  <a:pt x="367222" y="918855"/>
                  <a:pt x="155164" y="930965"/>
                </a:cubicBezTo>
                <a:cubicBezTo>
                  <a:pt x="78950" y="938240"/>
                  <a:pt x="-2203" y="861895"/>
                  <a:pt x="0" y="775801"/>
                </a:cubicBezTo>
                <a:cubicBezTo>
                  <a:pt x="-8343" y="692134"/>
                  <a:pt x="7335" y="537932"/>
                  <a:pt x="0" y="465483"/>
                </a:cubicBezTo>
                <a:cubicBezTo>
                  <a:pt x="-7335" y="393034"/>
                  <a:pt x="29953" y="240690"/>
                  <a:pt x="0" y="155164"/>
                </a:cubicBezTo>
                <a:close/>
              </a:path>
            </a:pathLst>
          </a:custGeom>
          <a:noFill/>
          <a:ln>
            <a:extLst>
              <a:ext uri="{C807C97D-BFC1-408E-A445-0C87EB9F89A2}">
                <ask:lineSketchStyleProps xmlns:ask="http://schemas.microsoft.com/office/drawing/2018/sketchyshapes" sd="3607457914">
                  <a:prstGeom prst="round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897FEE0D-06EF-23D4-E71C-76A14600E568}"/>
              </a:ext>
            </a:extLst>
          </p:cNvPr>
          <p:cNvSpPr txBox="1"/>
          <p:nvPr/>
        </p:nvSpPr>
        <p:spPr>
          <a:xfrm>
            <a:off x="3062080" y="4197608"/>
            <a:ext cx="482824"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101</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9" name="文本框 8">
            <a:extLst>
              <a:ext uri="{FF2B5EF4-FFF2-40B4-BE49-F238E27FC236}">
                <a16:creationId xmlns:a16="http://schemas.microsoft.com/office/drawing/2014/main" id="{1B9554C4-DC63-49AB-5BF0-017DDA62243D}"/>
              </a:ext>
            </a:extLst>
          </p:cNvPr>
          <p:cNvSpPr txBox="1"/>
          <p:nvPr/>
        </p:nvSpPr>
        <p:spPr>
          <a:xfrm>
            <a:off x="3116854" y="4197609"/>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99</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10" name="文本框 9">
            <a:extLst>
              <a:ext uri="{FF2B5EF4-FFF2-40B4-BE49-F238E27FC236}">
                <a16:creationId xmlns:a16="http://schemas.microsoft.com/office/drawing/2014/main" id="{B6EB97F8-5411-BA53-EDDF-4D014A906B14}"/>
              </a:ext>
            </a:extLst>
          </p:cNvPr>
          <p:cNvSpPr txBox="1"/>
          <p:nvPr/>
        </p:nvSpPr>
        <p:spPr>
          <a:xfrm>
            <a:off x="3805950" y="4197609"/>
            <a:ext cx="482824"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100</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Tree>
    <p:extLst>
      <p:ext uri="{BB962C8B-B14F-4D97-AF65-F5344CB8AC3E}">
        <p14:creationId xmlns:p14="http://schemas.microsoft.com/office/powerpoint/2010/main" val="15826466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1B9554C4-DC63-49AB-5BF0-017DDA62243D}"/>
              </a:ext>
            </a:extLst>
          </p:cNvPr>
          <p:cNvSpPr txBox="1"/>
          <p:nvPr/>
        </p:nvSpPr>
        <p:spPr>
          <a:xfrm>
            <a:off x="3116854" y="4197609"/>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99</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en-US" altLang="zh-CN" b="1" dirty="0" err="1">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FileInputStream</a:t>
            </a:r>
            <a:r>
              <a:rPr lang="en-US" altLang="zh-CN"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字节输入流</a:t>
            </a:r>
          </a:p>
        </p:txBody>
      </p:sp>
      <p:sp>
        <p:nvSpPr>
          <p:cNvPr id="19" name="矩形: 折角 18">
            <a:extLst>
              <a:ext uri="{FF2B5EF4-FFF2-40B4-BE49-F238E27FC236}">
                <a16:creationId xmlns:a16="http://schemas.microsoft.com/office/drawing/2014/main" id="{B6339B71-9776-0923-DFEC-9CF6E47ABA5B}"/>
              </a:ext>
            </a:extLst>
          </p:cNvPr>
          <p:cNvSpPr/>
          <p:nvPr/>
        </p:nvSpPr>
        <p:spPr>
          <a:xfrm>
            <a:off x="937387" y="2017602"/>
            <a:ext cx="3389448" cy="1159607"/>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r>
              <a:rPr lang="en-US" altLang="zh-CN" dirty="0">
                <a:latin typeface="Consolas" panose="020B0609020204030204" pitchFamily="49" charset="0"/>
              </a:rPr>
              <a:t>D:\A.txt</a:t>
            </a:r>
          </a:p>
          <a:p>
            <a:r>
              <a:rPr lang="en-US" altLang="zh-CN" dirty="0" err="1">
                <a:latin typeface="Consolas" panose="020B0609020204030204" pitchFamily="49" charset="0"/>
              </a:rPr>
              <a:t>abcde</a:t>
            </a:r>
            <a:endParaRPr lang="en-US" altLang="zh-CN" dirty="0">
              <a:latin typeface="Consolas" panose="020B0609020204030204" pitchFamily="49" charset="0"/>
            </a:endParaRPr>
          </a:p>
        </p:txBody>
      </p:sp>
      <p:sp>
        <p:nvSpPr>
          <p:cNvPr id="20" name="文本框 19">
            <a:extLst>
              <a:ext uri="{FF2B5EF4-FFF2-40B4-BE49-F238E27FC236}">
                <a16:creationId xmlns:a16="http://schemas.microsoft.com/office/drawing/2014/main" id="{69D3262E-6A48-2050-7AED-02873DB3FC9B}"/>
              </a:ext>
            </a:extLst>
          </p:cNvPr>
          <p:cNvSpPr txBox="1"/>
          <p:nvPr/>
        </p:nvSpPr>
        <p:spPr>
          <a:xfrm>
            <a:off x="937387" y="286943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97</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1" name="文本框 20">
            <a:extLst>
              <a:ext uri="{FF2B5EF4-FFF2-40B4-BE49-F238E27FC236}">
                <a16:creationId xmlns:a16="http://schemas.microsoft.com/office/drawing/2014/main" id="{482443D5-03FD-3F76-A926-9C5AEE67D55B}"/>
              </a:ext>
            </a:extLst>
          </p:cNvPr>
          <p:cNvSpPr txBox="1"/>
          <p:nvPr/>
        </p:nvSpPr>
        <p:spPr>
          <a:xfrm>
            <a:off x="1365990" y="286943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98</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2" name="文本框 21">
            <a:extLst>
              <a:ext uri="{FF2B5EF4-FFF2-40B4-BE49-F238E27FC236}">
                <a16:creationId xmlns:a16="http://schemas.microsoft.com/office/drawing/2014/main" id="{70B64202-93D3-D06B-584B-80EA3E143549}"/>
              </a:ext>
            </a:extLst>
          </p:cNvPr>
          <p:cNvSpPr txBox="1"/>
          <p:nvPr/>
        </p:nvSpPr>
        <p:spPr>
          <a:xfrm>
            <a:off x="1794593" y="2869432"/>
            <a:ext cx="383438"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99</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3" name="文本框 22">
            <a:extLst>
              <a:ext uri="{FF2B5EF4-FFF2-40B4-BE49-F238E27FC236}">
                <a16:creationId xmlns:a16="http://schemas.microsoft.com/office/drawing/2014/main" id="{854AF79B-4B10-C340-E7E2-F5A3C0020191}"/>
              </a:ext>
            </a:extLst>
          </p:cNvPr>
          <p:cNvSpPr txBox="1"/>
          <p:nvPr/>
        </p:nvSpPr>
        <p:spPr>
          <a:xfrm>
            <a:off x="2223196" y="2869432"/>
            <a:ext cx="482824"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100</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4" name="文本框 23">
            <a:extLst>
              <a:ext uri="{FF2B5EF4-FFF2-40B4-BE49-F238E27FC236}">
                <a16:creationId xmlns:a16="http://schemas.microsoft.com/office/drawing/2014/main" id="{7A447643-AAFA-3219-70B5-0DC92BDE96AF}"/>
              </a:ext>
            </a:extLst>
          </p:cNvPr>
          <p:cNvSpPr txBox="1"/>
          <p:nvPr/>
        </p:nvSpPr>
        <p:spPr>
          <a:xfrm>
            <a:off x="2751184" y="2869432"/>
            <a:ext cx="482824"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101</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26" name="矩形 25">
            <a:extLst>
              <a:ext uri="{FF2B5EF4-FFF2-40B4-BE49-F238E27FC236}">
                <a16:creationId xmlns:a16="http://schemas.microsoft.com/office/drawing/2014/main" id="{E6EA303A-D718-7CD8-7D6F-E06C3A1FD866}"/>
              </a:ext>
            </a:extLst>
          </p:cNvPr>
          <p:cNvSpPr/>
          <p:nvPr/>
        </p:nvSpPr>
        <p:spPr>
          <a:xfrm>
            <a:off x="2934179" y="4056676"/>
            <a:ext cx="742122" cy="64273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27" name="矩形 26">
            <a:extLst>
              <a:ext uri="{FF2B5EF4-FFF2-40B4-BE49-F238E27FC236}">
                <a16:creationId xmlns:a16="http://schemas.microsoft.com/office/drawing/2014/main" id="{9A4541EF-B1EC-40BD-098A-9319F85E30C4}"/>
              </a:ext>
            </a:extLst>
          </p:cNvPr>
          <p:cNvSpPr/>
          <p:nvPr/>
        </p:nvSpPr>
        <p:spPr>
          <a:xfrm>
            <a:off x="3676301" y="4056676"/>
            <a:ext cx="742122" cy="64273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dirty="0"/>
          </a:p>
        </p:txBody>
      </p:sp>
      <p:sp>
        <p:nvSpPr>
          <p:cNvPr id="28" name="文本占位符 6">
            <a:extLst>
              <a:ext uri="{FF2B5EF4-FFF2-40B4-BE49-F238E27FC236}">
                <a16:creationId xmlns:a16="http://schemas.microsoft.com/office/drawing/2014/main" id="{39445219-BFE8-6D7A-F07F-60B9D5FF6554}"/>
              </a:ext>
            </a:extLst>
          </p:cNvPr>
          <p:cNvSpPr txBox="1">
            <a:spLocks/>
          </p:cNvSpPr>
          <p:nvPr/>
        </p:nvSpPr>
        <p:spPr>
          <a:xfrm>
            <a:off x="2876760" y="3637723"/>
            <a:ext cx="1395889" cy="307778"/>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fontAlgn="auto">
              <a:spcBef>
                <a:spcPts val="0"/>
              </a:spcBef>
              <a:spcAft>
                <a:spcPts val="0"/>
              </a:spcAft>
              <a:buNone/>
              <a:defRPr/>
            </a:pPr>
            <a:r>
              <a:rPr lang="en-US" altLang="zh-CN" sz="1600" dirty="0">
                <a:latin typeface="Consolas" panose="020B0609020204030204" pitchFamily="49" charset="0"/>
              </a:rPr>
              <a:t>byte[] </a:t>
            </a:r>
            <a:r>
              <a:rPr lang="en-US" altLang="zh-CN" sz="1600" dirty="0" err="1">
                <a:latin typeface="Consolas" panose="020B0609020204030204" pitchFamily="49" charset="0"/>
              </a:rPr>
              <a:t>bys</a:t>
            </a:r>
            <a:endParaRPr lang="en-US" altLang="zh-CN" sz="1600" dirty="0">
              <a:latin typeface="Consolas" panose="020B0609020204030204" pitchFamily="49" charset="0"/>
            </a:endParaRPr>
          </a:p>
        </p:txBody>
      </p:sp>
      <p:sp>
        <p:nvSpPr>
          <p:cNvPr id="29" name="矩形 28">
            <a:extLst>
              <a:ext uri="{FF2B5EF4-FFF2-40B4-BE49-F238E27FC236}">
                <a16:creationId xmlns:a16="http://schemas.microsoft.com/office/drawing/2014/main" id="{995958EA-5186-5157-B803-E74C4AB7F244}"/>
              </a:ext>
            </a:extLst>
          </p:cNvPr>
          <p:cNvSpPr/>
          <p:nvPr/>
        </p:nvSpPr>
        <p:spPr>
          <a:xfrm>
            <a:off x="2904158" y="4722639"/>
            <a:ext cx="742122" cy="642730"/>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a:t>0</a:t>
            </a:r>
            <a:endParaRPr lang="zh-CN" altLang="en-US" dirty="0"/>
          </a:p>
        </p:txBody>
      </p:sp>
      <p:sp>
        <p:nvSpPr>
          <p:cNvPr id="30" name="矩形 29">
            <a:extLst>
              <a:ext uri="{FF2B5EF4-FFF2-40B4-BE49-F238E27FC236}">
                <a16:creationId xmlns:a16="http://schemas.microsoft.com/office/drawing/2014/main" id="{42651B96-0C51-0C78-BA63-7A6CA9016494}"/>
              </a:ext>
            </a:extLst>
          </p:cNvPr>
          <p:cNvSpPr/>
          <p:nvPr/>
        </p:nvSpPr>
        <p:spPr>
          <a:xfrm>
            <a:off x="3646280" y="4722639"/>
            <a:ext cx="742122" cy="642730"/>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a:t>1</a:t>
            </a:r>
            <a:endParaRPr lang="zh-CN" altLang="en-US" dirty="0"/>
          </a:p>
        </p:txBody>
      </p:sp>
      <p:pic>
        <p:nvPicPr>
          <p:cNvPr id="32" name="图片 31">
            <a:extLst>
              <a:ext uri="{FF2B5EF4-FFF2-40B4-BE49-F238E27FC236}">
                <a16:creationId xmlns:a16="http://schemas.microsoft.com/office/drawing/2014/main" id="{B4354917-2454-9897-CC02-BEAECE96790D}"/>
              </a:ext>
            </a:extLst>
          </p:cNvPr>
          <p:cNvPicPr>
            <a:picLocks noChangeAspect="1"/>
          </p:cNvPicPr>
          <p:nvPr/>
        </p:nvPicPr>
        <p:blipFill>
          <a:blip r:embed="rId3"/>
          <a:stretch>
            <a:fillRect/>
          </a:stretch>
        </p:blipFill>
        <p:spPr>
          <a:xfrm>
            <a:off x="970658" y="3527484"/>
            <a:ext cx="1339919" cy="2095608"/>
          </a:xfrm>
          <a:prstGeom prst="rect">
            <a:avLst/>
          </a:prstGeom>
        </p:spPr>
      </p:pic>
      <p:pic>
        <p:nvPicPr>
          <p:cNvPr id="34" name="图片 33">
            <a:extLst>
              <a:ext uri="{FF2B5EF4-FFF2-40B4-BE49-F238E27FC236}">
                <a16:creationId xmlns:a16="http://schemas.microsoft.com/office/drawing/2014/main" id="{89A64CD7-8A6D-647B-B229-12A4360D19F2}"/>
              </a:ext>
            </a:extLst>
          </p:cNvPr>
          <p:cNvPicPr>
            <a:picLocks noChangeAspect="1"/>
          </p:cNvPicPr>
          <p:nvPr/>
        </p:nvPicPr>
        <p:blipFill>
          <a:blip r:embed="rId4"/>
          <a:stretch>
            <a:fillRect/>
          </a:stretch>
        </p:blipFill>
        <p:spPr>
          <a:xfrm>
            <a:off x="5545755" y="1548684"/>
            <a:ext cx="5768493" cy="4794344"/>
          </a:xfrm>
          <a:prstGeom prst="rect">
            <a:avLst/>
          </a:prstGeom>
          <a:ln w="3175"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7" name="矩形: 圆角 6">
            <a:extLst>
              <a:ext uri="{FF2B5EF4-FFF2-40B4-BE49-F238E27FC236}">
                <a16:creationId xmlns:a16="http://schemas.microsoft.com/office/drawing/2014/main" id="{C646601D-58E8-5D39-D404-BDC3D6BEAC08}"/>
              </a:ext>
            </a:extLst>
          </p:cNvPr>
          <p:cNvSpPr/>
          <p:nvPr/>
        </p:nvSpPr>
        <p:spPr>
          <a:xfrm>
            <a:off x="5564052" y="5412063"/>
            <a:ext cx="3876764" cy="930965"/>
          </a:xfrm>
          <a:custGeom>
            <a:avLst/>
            <a:gdLst>
              <a:gd name="connsiteX0" fmla="*/ 0 w 3876764"/>
              <a:gd name="connsiteY0" fmla="*/ 155164 h 930965"/>
              <a:gd name="connsiteX1" fmla="*/ 155164 w 3876764"/>
              <a:gd name="connsiteY1" fmla="*/ 0 h 930965"/>
              <a:gd name="connsiteX2" fmla="*/ 785234 w 3876764"/>
              <a:gd name="connsiteY2" fmla="*/ 0 h 930965"/>
              <a:gd name="connsiteX3" fmla="*/ 1272647 w 3876764"/>
              <a:gd name="connsiteY3" fmla="*/ 0 h 930965"/>
              <a:gd name="connsiteX4" fmla="*/ 1831389 w 3876764"/>
              <a:gd name="connsiteY4" fmla="*/ 0 h 930965"/>
              <a:gd name="connsiteX5" fmla="*/ 2390131 w 3876764"/>
              <a:gd name="connsiteY5" fmla="*/ 0 h 930965"/>
              <a:gd name="connsiteX6" fmla="*/ 2877543 w 3876764"/>
              <a:gd name="connsiteY6" fmla="*/ 0 h 930965"/>
              <a:gd name="connsiteX7" fmla="*/ 3721600 w 3876764"/>
              <a:gd name="connsiteY7" fmla="*/ 0 h 930965"/>
              <a:gd name="connsiteX8" fmla="*/ 3876764 w 3876764"/>
              <a:gd name="connsiteY8" fmla="*/ 155164 h 930965"/>
              <a:gd name="connsiteX9" fmla="*/ 3876764 w 3876764"/>
              <a:gd name="connsiteY9" fmla="*/ 471689 h 930965"/>
              <a:gd name="connsiteX10" fmla="*/ 3876764 w 3876764"/>
              <a:gd name="connsiteY10" fmla="*/ 775801 h 930965"/>
              <a:gd name="connsiteX11" fmla="*/ 3721600 w 3876764"/>
              <a:gd name="connsiteY11" fmla="*/ 930965 h 930965"/>
              <a:gd name="connsiteX12" fmla="*/ 3091530 w 3876764"/>
              <a:gd name="connsiteY12" fmla="*/ 930965 h 930965"/>
              <a:gd name="connsiteX13" fmla="*/ 2604117 w 3876764"/>
              <a:gd name="connsiteY13" fmla="*/ 930965 h 930965"/>
              <a:gd name="connsiteX14" fmla="*/ 1974046 w 3876764"/>
              <a:gd name="connsiteY14" fmla="*/ 930965 h 930965"/>
              <a:gd name="connsiteX15" fmla="*/ 1486633 w 3876764"/>
              <a:gd name="connsiteY15" fmla="*/ 930965 h 930965"/>
              <a:gd name="connsiteX16" fmla="*/ 892227 w 3876764"/>
              <a:gd name="connsiteY16" fmla="*/ 930965 h 930965"/>
              <a:gd name="connsiteX17" fmla="*/ 155164 w 3876764"/>
              <a:gd name="connsiteY17" fmla="*/ 930965 h 930965"/>
              <a:gd name="connsiteX18" fmla="*/ 0 w 3876764"/>
              <a:gd name="connsiteY18" fmla="*/ 775801 h 930965"/>
              <a:gd name="connsiteX19" fmla="*/ 0 w 3876764"/>
              <a:gd name="connsiteY19" fmla="*/ 465483 h 930965"/>
              <a:gd name="connsiteX20" fmla="*/ 0 w 3876764"/>
              <a:gd name="connsiteY20" fmla="*/ 155164 h 93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76764" h="930965" extrusionOk="0">
                <a:moveTo>
                  <a:pt x="0" y="155164"/>
                </a:moveTo>
                <a:cubicBezTo>
                  <a:pt x="8866" y="84709"/>
                  <a:pt x="88747" y="12080"/>
                  <a:pt x="155164" y="0"/>
                </a:cubicBezTo>
                <a:cubicBezTo>
                  <a:pt x="448100" y="-38276"/>
                  <a:pt x="641645" y="55050"/>
                  <a:pt x="785234" y="0"/>
                </a:cubicBezTo>
                <a:cubicBezTo>
                  <a:pt x="928823" y="-55050"/>
                  <a:pt x="1174152" y="17803"/>
                  <a:pt x="1272647" y="0"/>
                </a:cubicBezTo>
                <a:cubicBezTo>
                  <a:pt x="1371142" y="-17803"/>
                  <a:pt x="1591241" y="35454"/>
                  <a:pt x="1831389" y="0"/>
                </a:cubicBezTo>
                <a:cubicBezTo>
                  <a:pt x="2071537" y="-35454"/>
                  <a:pt x="2131216" y="8373"/>
                  <a:pt x="2390131" y="0"/>
                </a:cubicBezTo>
                <a:cubicBezTo>
                  <a:pt x="2649046" y="-8373"/>
                  <a:pt x="2750196" y="13499"/>
                  <a:pt x="2877543" y="0"/>
                </a:cubicBezTo>
                <a:cubicBezTo>
                  <a:pt x="3004890" y="-13499"/>
                  <a:pt x="3483627" y="59560"/>
                  <a:pt x="3721600" y="0"/>
                </a:cubicBezTo>
                <a:cubicBezTo>
                  <a:pt x="3802843" y="1092"/>
                  <a:pt x="3867317" y="72382"/>
                  <a:pt x="3876764" y="155164"/>
                </a:cubicBezTo>
                <a:cubicBezTo>
                  <a:pt x="3879604" y="293283"/>
                  <a:pt x="3875486" y="397256"/>
                  <a:pt x="3876764" y="471689"/>
                </a:cubicBezTo>
                <a:cubicBezTo>
                  <a:pt x="3878042" y="546122"/>
                  <a:pt x="3863347" y="632184"/>
                  <a:pt x="3876764" y="775801"/>
                </a:cubicBezTo>
                <a:cubicBezTo>
                  <a:pt x="3885167" y="867714"/>
                  <a:pt x="3799305" y="943183"/>
                  <a:pt x="3721600" y="930965"/>
                </a:cubicBezTo>
                <a:cubicBezTo>
                  <a:pt x="3536848" y="1006566"/>
                  <a:pt x="3280570" y="926036"/>
                  <a:pt x="3091530" y="930965"/>
                </a:cubicBezTo>
                <a:cubicBezTo>
                  <a:pt x="2902490" y="935894"/>
                  <a:pt x="2786540" y="896710"/>
                  <a:pt x="2604117" y="930965"/>
                </a:cubicBezTo>
                <a:cubicBezTo>
                  <a:pt x="2421694" y="965220"/>
                  <a:pt x="2196654" y="909704"/>
                  <a:pt x="1974046" y="930965"/>
                </a:cubicBezTo>
                <a:cubicBezTo>
                  <a:pt x="1751438" y="952226"/>
                  <a:pt x="1614178" y="877543"/>
                  <a:pt x="1486633" y="930965"/>
                </a:cubicBezTo>
                <a:cubicBezTo>
                  <a:pt x="1359088" y="984387"/>
                  <a:pt x="1030556" y="885932"/>
                  <a:pt x="892227" y="930965"/>
                </a:cubicBezTo>
                <a:cubicBezTo>
                  <a:pt x="753898" y="975998"/>
                  <a:pt x="367222" y="918855"/>
                  <a:pt x="155164" y="930965"/>
                </a:cubicBezTo>
                <a:cubicBezTo>
                  <a:pt x="78950" y="938240"/>
                  <a:pt x="-2203" y="861895"/>
                  <a:pt x="0" y="775801"/>
                </a:cubicBezTo>
                <a:cubicBezTo>
                  <a:pt x="-8343" y="692134"/>
                  <a:pt x="7335" y="537932"/>
                  <a:pt x="0" y="465483"/>
                </a:cubicBezTo>
                <a:cubicBezTo>
                  <a:pt x="-7335" y="393034"/>
                  <a:pt x="29953" y="240690"/>
                  <a:pt x="0" y="155164"/>
                </a:cubicBezTo>
                <a:close/>
              </a:path>
            </a:pathLst>
          </a:custGeom>
          <a:noFill/>
          <a:ln>
            <a:extLst>
              <a:ext uri="{C807C97D-BFC1-408E-A445-0C87EB9F89A2}">
                <ask:lineSketchStyleProps xmlns:ask="http://schemas.microsoft.com/office/drawing/2018/sketchyshapes" sd="3607457914">
                  <a:prstGeom prst="roundRect">
                    <a:avLst/>
                  </a:prstGeom>
                  <ask:type>
                    <ask:lineSketchScribble/>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897FEE0D-06EF-23D4-E71C-76A14600E568}"/>
              </a:ext>
            </a:extLst>
          </p:cNvPr>
          <p:cNvSpPr txBox="1"/>
          <p:nvPr/>
        </p:nvSpPr>
        <p:spPr>
          <a:xfrm>
            <a:off x="3062080" y="4197608"/>
            <a:ext cx="482824"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101</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
        <p:nvSpPr>
          <p:cNvPr id="10" name="文本框 9">
            <a:extLst>
              <a:ext uri="{FF2B5EF4-FFF2-40B4-BE49-F238E27FC236}">
                <a16:creationId xmlns:a16="http://schemas.microsoft.com/office/drawing/2014/main" id="{B6EB97F8-5411-BA53-EDDF-4D014A906B14}"/>
              </a:ext>
            </a:extLst>
          </p:cNvPr>
          <p:cNvSpPr txBox="1"/>
          <p:nvPr/>
        </p:nvSpPr>
        <p:spPr>
          <a:xfrm>
            <a:off x="3805950" y="4197609"/>
            <a:ext cx="482824" cy="307777"/>
          </a:xfrm>
          <a:prstGeom prst="rect">
            <a:avLst/>
          </a:prstGeom>
          <a:noFill/>
          <a:ln>
            <a:no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100</a:t>
            </a:r>
            <a:endParaRPr kumimoji="0" lang="zh-CN" altLang="en-US" sz="1400" b="0" i="0" u="none" strike="noStrike" cap="none" normalizeH="0" baseline="0" dirty="0">
              <a:ln>
                <a:noFill/>
              </a:ln>
              <a:solidFill>
                <a:srgbClr val="0033B3"/>
              </a:solidFill>
              <a:effectLst/>
              <a:latin typeface="Consolas" panose="020B0609020204030204" pitchFamily="49" charset="0"/>
              <a:ea typeface="JetBrains Mono"/>
            </a:endParaRPr>
          </a:p>
        </p:txBody>
      </p:sp>
    </p:spTree>
    <p:extLst>
      <p:ext uri="{BB962C8B-B14F-4D97-AF65-F5344CB8AC3E}">
        <p14:creationId xmlns:p14="http://schemas.microsoft.com/office/powerpoint/2010/main" val="12805095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en-US" altLang="zh-CN" b="1" dirty="0" err="1">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FileInputStream</a:t>
            </a:r>
            <a:r>
              <a:rPr lang="en-US" altLang="zh-CN"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字节输入流</a:t>
            </a:r>
          </a:p>
        </p:txBody>
      </p:sp>
      <p:graphicFrame>
        <p:nvGraphicFramePr>
          <p:cNvPr id="11" name="表格 10">
            <a:extLst>
              <a:ext uri="{FF2B5EF4-FFF2-40B4-BE49-F238E27FC236}">
                <a16:creationId xmlns:a16="http://schemas.microsoft.com/office/drawing/2014/main" id="{755BB29B-8C9E-0794-6841-95927B3A88DC}"/>
              </a:ext>
            </a:extLst>
          </p:cNvPr>
          <p:cNvGraphicFramePr>
            <a:graphicFrameLocks noGrp="1"/>
          </p:cNvGraphicFramePr>
          <p:nvPr>
            <p:extLst>
              <p:ext uri="{D42A27DB-BD31-4B8C-83A1-F6EECF244321}">
                <p14:modId xmlns:p14="http://schemas.microsoft.com/office/powerpoint/2010/main" val="1244885162"/>
              </p:ext>
            </p:extLst>
          </p:nvPr>
        </p:nvGraphicFramePr>
        <p:xfrm>
          <a:off x="950639" y="1936806"/>
          <a:ext cx="10741819" cy="2112899"/>
        </p:xfrm>
        <a:graphic>
          <a:graphicData uri="http://schemas.openxmlformats.org/drawingml/2006/table">
            <a:tbl>
              <a:tblPr/>
              <a:tblGrid>
                <a:gridCol w="5633661">
                  <a:extLst>
                    <a:ext uri="{9D8B030D-6E8A-4147-A177-3AD203B41FA5}">
                      <a16:colId xmlns:a16="http://schemas.microsoft.com/office/drawing/2014/main" val="3903616913"/>
                    </a:ext>
                  </a:extLst>
                </a:gridCol>
                <a:gridCol w="5108158">
                  <a:extLst>
                    <a:ext uri="{9D8B030D-6E8A-4147-A177-3AD203B41FA5}">
                      <a16:colId xmlns:a16="http://schemas.microsoft.com/office/drawing/2014/main" val="3501032722"/>
                    </a:ext>
                  </a:extLst>
                </a:gridCol>
              </a:tblGrid>
              <a:tr h="452078">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a:ln>
                            <a:noFill/>
                          </a:ln>
                          <a:solidFill>
                            <a:srgbClr val="FFFFFF"/>
                          </a:solidFill>
                          <a:effectLst/>
                          <a:latin typeface="Alibaba PuHuiTi R" pitchFamily="18" charset="-122"/>
                          <a:ea typeface="Alibaba PuHuiTi R" pitchFamily="18" charset="-122"/>
                          <a:cs typeface="Alibaba PuHuiTi R" pitchFamily="18" charset="-122"/>
                        </a:rPr>
                        <a:t>构造方法</a:t>
                      </a:r>
                      <a:endPar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373553032"/>
                  </a:ext>
                </a:extLst>
              </a:tr>
              <a:tr h="633311">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algn="l"/>
                      <a:r>
                        <a:rPr lang="en-US" altLang="zh-CN" sz="1600" kern="1200" dirty="0">
                          <a:solidFill>
                            <a:schemeClr val="tx1"/>
                          </a:solidFill>
                          <a:effectLst/>
                          <a:latin typeface="Consolas" panose="020B0609020204030204" pitchFamily="49" charset="0"/>
                          <a:ea typeface="黑体" panose="02010609060101010101" pitchFamily="49" charset="-122"/>
                          <a:cs typeface="+mn-cs"/>
                        </a:rPr>
                        <a:t>public String</a:t>
                      </a:r>
                    </a:p>
                    <a:p>
                      <a:pPr algn="l"/>
                      <a:r>
                        <a:rPr lang="en-US" altLang="zh-CN" sz="1600" kern="1200" dirty="0">
                          <a:solidFill>
                            <a:schemeClr val="tx1"/>
                          </a:solidFill>
                          <a:effectLst/>
                          <a:latin typeface="Consolas" panose="020B0609020204030204" pitchFamily="49" charset="0"/>
                          <a:ea typeface="黑体" panose="02010609060101010101" pitchFamily="49" charset="-122"/>
                          <a:cs typeface="+mn-cs"/>
                        </a:rPr>
                        <a:t>(byte[] bytes, int offset, int length)</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gn="l" eaLnBrk="0" hangingPunct="0">
                        <a:lnSpc>
                          <a:spcPct val="150000"/>
                        </a:lnSpc>
                        <a:buFont typeface="Wingdings" pitchFamily="2" charset="2"/>
                        <a:buNone/>
                        <a:defRPr/>
                      </a:pPr>
                      <a:r>
                        <a:rPr lang="zh-CN" altLang="en-US" sz="1600" dirty="0">
                          <a:latin typeface="Consolas" panose="020B0609020204030204" pitchFamily="49" charset="0"/>
                          <a:ea typeface="Alibaba PuHuiTi R"/>
                        </a:rPr>
                        <a:t>将字节数组转换为字符串</a:t>
                      </a:r>
                      <a:endParaRPr lang="en-US" altLang="zh-CN" sz="1600" dirty="0">
                        <a:latin typeface="Consolas" panose="020B0609020204030204" pitchFamily="49" charset="0"/>
                        <a:ea typeface="Alibaba PuHuiTi R"/>
                      </a:endParaRPr>
                    </a:p>
                    <a:p>
                      <a:pPr marL="0" indent="0" algn="l" eaLnBrk="0" hangingPunct="0">
                        <a:lnSpc>
                          <a:spcPct val="150000"/>
                        </a:lnSpc>
                        <a:buFont typeface="Wingdings" pitchFamily="2" charset="2"/>
                        <a:buNone/>
                        <a:defRPr/>
                      </a:pPr>
                      <a:r>
                        <a:rPr lang="zh-CN" altLang="en-US" sz="1600" dirty="0">
                          <a:latin typeface="Consolas" panose="020B0609020204030204" pitchFamily="49" charset="0"/>
                          <a:ea typeface="Alibaba PuHuiTi R"/>
                        </a:rPr>
                        <a:t>参数</a:t>
                      </a:r>
                      <a:r>
                        <a:rPr lang="en-US" altLang="zh-CN" sz="1600" dirty="0">
                          <a:latin typeface="Consolas" panose="020B0609020204030204" pitchFamily="49" charset="0"/>
                          <a:ea typeface="Alibaba PuHuiTi R"/>
                        </a:rPr>
                        <a:t>1 :</a:t>
                      </a:r>
                      <a:r>
                        <a:rPr lang="zh-CN" altLang="en-US" sz="1600" dirty="0">
                          <a:latin typeface="Consolas" panose="020B0609020204030204" pitchFamily="49" charset="0"/>
                          <a:ea typeface="Alibaba PuHuiTi R"/>
                        </a:rPr>
                        <a:t> 字节数组</a:t>
                      </a:r>
                      <a:endParaRPr lang="en-US" altLang="zh-CN" sz="1600" dirty="0">
                        <a:latin typeface="Consolas" panose="020B0609020204030204" pitchFamily="49" charset="0"/>
                        <a:ea typeface="Alibaba PuHuiTi R"/>
                      </a:endParaRPr>
                    </a:p>
                    <a:p>
                      <a:pPr marL="0" indent="0" algn="l" eaLnBrk="0" hangingPunct="0">
                        <a:lnSpc>
                          <a:spcPct val="150000"/>
                        </a:lnSpc>
                        <a:buFont typeface="Wingdings" pitchFamily="2" charset="2"/>
                        <a:buNone/>
                        <a:defRPr/>
                      </a:pPr>
                      <a:r>
                        <a:rPr lang="zh-CN" altLang="en-US" sz="1600" dirty="0">
                          <a:latin typeface="Consolas" panose="020B0609020204030204" pitchFamily="49" charset="0"/>
                          <a:ea typeface="Alibaba PuHuiTi R"/>
                        </a:rPr>
                        <a:t>参数</a:t>
                      </a:r>
                      <a:r>
                        <a:rPr lang="en-US" altLang="zh-CN" sz="1600" dirty="0">
                          <a:latin typeface="Consolas" panose="020B0609020204030204" pitchFamily="49" charset="0"/>
                          <a:ea typeface="Alibaba PuHuiTi R"/>
                        </a:rPr>
                        <a:t>2 : </a:t>
                      </a:r>
                      <a:r>
                        <a:rPr lang="zh-CN" altLang="en-US" sz="1600" dirty="0">
                          <a:latin typeface="Consolas" panose="020B0609020204030204" pitchFamily="49" charset="0"/>
                          <a:ea typeface="Alibaba PuHuiTi R"/>
                        </a:rPr>
                        <a:t>起始索引</a:t>
                      </a:r>
                      <a:endParaRPr lang="en-US" altLang="zh-CN" sz="1600" dirty="0">
                        <a:latin typeface="Consolas" panose="020B0609020204030204" pitchFamily="49" charset="0"/>
                        <a:ea typeface="Alibaba PuHuiTi R"/>
                      </a:endParaRPr>
                    </a:p>
                    <a:p>
                      <a:pPr marL="0" indent="0" algn="l" eaLnBrk="0" hangingPunct="0">
                        <a:lnSpc>
                          <a:spcPct val="150000"/>
                        </a:lnSpc>
                        <a:buFont typeface="Wingdings" pitchFamily="2" charset="2"/>
                        <a:buNone/>
                        <a:defRPr/>
                      </a:pPr>
                      <a:r>
                        <a:rPr lang="zh-CN" altLang="en-US" sz="1600" dirty="0">
                          <a:latin typeface="Consolas" panose="020B0609020204030204" pitchFamily="49" charset="0"/>
                          <a:ea typeface="Alibaba PuHuiTi R"/>
                        </a:rPr>
                        <a:t>参数</a:t>
                      </a:r>
                      <a:r>
                        <a:rPr lang="en-US" altLang="zh-CN" sz="1600" dirty="0">
                          <a:latin typeface="Consolas" panose="020B0609020204030204" pitchFamily="49" charset="0"/>
                          <a:ea typeface="Alibaba PuHuiTi R"/>
                        </a:rPr>
                        <a:t>3 : </a:t>
                      </a:r>
                      <a:r>
                        <a:rPr lang="zh-CN" altLang="en-US" sz="1600" dirty="0">
                          <a:latin typeface="Consolas" panose="020B0609020204030204" pitchFamily="49" charset="0"/>
                          <a:ea typeface="Alibaba PuHuiTi R"/>
                        </a:rPr>
                        <a:t>转换的个数</a:t>
                      </a:r>
                      <a:endParaRPr lang="en-US" altLang="zh-CN" sz="1600" dirty="0">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02623438"/>
                  </a:ext>
                </a:extLst>
              </a:tr>
            </a:tbl>
          </a:graphicData>
        </a:graphic>
      </p:graphicFrame>
    </p:spTree>
    <p:extLst>
      <p:ext uri="{BB962C8B-B14F-4D97-AF65-F5344CB8AC3E}">
        <p14:creationId xmlns:p14="http://schemas.microsoft.com/office/powerpoint/2010/main" val="1033822341"/>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BE6BCDC5-A63E-FB06-F0AB-AFE4C01B7CC3}"/>
              </a:ext>
            </a:extLst>
          </p:cNvPr>
          <p:cNvSpPr>
            <a:spLocks noGrp="1"/>
          </p:cNvSpPr>
          <p:nvPr>
            <p:ph type="body" sz="quarter" idx="10"/>
          </p:nvPr>
        </p:nvSpPr>
        <p:spPr>
          <a:xfrm>
            <a:off x="5013941" y="681162"/>
            <a:ext cx="5760538" cy="4511040"/>
          </a:xfrm>
        </p:spPr>
        <p:txBody>
          <a:bodyPr/>
          <a:lstStyle/>
          <a:p>
            <a:pPr marL="0" indent="0">
              <a:buNone/>
            </a:pPr>
            <a:r>
              <a:rPr lang="en-US" altLang="zh-CN" dirty="0" err="1"/>
              <a:t>FileInputStream</a:t>
            </a:r>
            <a:r>
              <a:rPr lang="en-US" altLang="zh-CN" dirty="0"/>
              <a:t> </a:t>
            </a:r>
            <a:r>
              <a:rPr lang="zh-CN" altLang="en-US" dirty="0"/>
              <a:t>字节输入流</a:t>
            </a:r>
            <a:endParaRPr lang="en-US" altLang="zh-CN" dirty="0"/>
          </a:p>
          <a:p>
            <a:pPr marL="0" indent="0">
              <a:buNone/>
            </a:pPr>
            <a:r>
              <a:rPr lang="zh-CN" altLang="en-US" dirty="0"/>
              <a:t>创建对象的时候关联文件</a:t>
            </a:r>
            <a:r>
              <a:rPr lang="en-US" altLang="zh-CN" dirty="0"/>
              <a:t>, </a:t>
            </a:r>
            <a:r>
              <a:rPr lang="zh-CN" altLang="en-US" dirty="0"/>
              <a:t>文件不存在就会抛出异常</a:t>
            </a:r>
            <a:endParaRPr lang="en-US" altLang="zh-CN" dirty="0"/>
          </a:p>
          <a:p>
            <a:pPr marL="0" indent="0">
              <a:buNone/>
            </a:pPr>
            <a:r>
              <a:rPr lang="zh-CN" altLang="en-US" dirty="0"/>
              <a:t>调用 </a:t>
            </a:r>
            <a:r>
              <a:rPr lang="en-US" altLang="zh-CN" dirty="0"/>
              <a:t>read </a:t>
            </a:r>
            <a:r>
              <a:rPr lang="zh-CN" altLang="en-US" dirty="0"/>
              <a:t>方法读取字节</a:t>
            </a:r>
            <a:endParaRPr lang="en-US" altLang="zh-CN" dirty="0"/>
          </a:p>
          <a:p>
            <a:pPr marL="0" indent="0">
              <a:buNone/>
            </a:pPr>
            <a:r>
              <a:rPr lang="en-US" altLang="zh-CN" dirty="0"/>
              <a:t>		</a:t>
            </a:r>
            <a:endParaRPr lang="zh-CN" altLang="en-US" dirty="0"/>
          </a:p>
        </p:txBody>
      </p:sp>
      <p:graphicFrame>
        <p:nvGraphicFramePr>
          <p:cNvPr id="4" name="表格 3">
            <a:extLst>
              <a:ext uri="{FF2B5EF4-FFF2-40B4-BE49-F238E27FC236}">
                <a16:creationId xmlns:a16="http://schemas.microsoft.com/office/drawing/2014/main" id="{C6435787-29F0-0642-2012-56F29CDB5404}"/>
              </a:ext>
            </a:extLst>
          </p:cNvPr>
          <p:cNvGraphicFramePr>
            <a:graphicFrameLocks noGrp="1"/>
          </p:cNvGraphicFramePr>
          <p:nvPr>
            <p:extLst>
              <p:ext uri="{D42A27DB-BD31-4B8C-83A1-F6EECF244321}">
                <p14:modId xmlns:p14="http://schemas.microsoft.com/office/powerpoint/2010/main" val="3945339600"/>
              </p:ext>
            </p:extLst>
          </p:nvPr>
        </p:nvGraphicFramePr>
        <p:xfrm>
          <a:off x="5013941" y="3911380"/>
          <a:ext cx="6735622" cy="1980501"/>
        </p:xfrm>
        <a:graphic>
          <a:graphicData uri="http://schemas.openxmlformats.org/drawingml/2006/table">
            <a:tbl>
              <a:tblPr/>
              <a:tblGrid>
                <a:gridCol w="3532568">
                  <a:extLst>
                    <a:ext uri="{9D8B030D-6E8A-4147-A177-3AD203B41FA5}">
                      <a16:colId xmlns:a16="http://schemas.microsoft.com/office/drawing/2014/main" val="3903616913"/>
                    </a:ext>
                  </a:extLst>
                </a:gridCol>
                <a:gridCol w="3203054">
                  <a:extLst>
                    <a:ext uri="{9D8B030D-6E8A-4147-A177-3AD203B41FA5}">
                      <a16:colId xmlns:a16="http://schemas.microsoft.com/office/drawing/2014/main" val="3501032722"/>
                    </a:ext>
                  </a:extLst>
                </a:gridCol>
              </a:tblGrid>
              <a:tr h="24481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成员方法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373553032"/>
                  </a:ext>
                </a:extLst>
              </a:tr>
              <a:tr h="34295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algn="l"/>
                      <a:r>
                        <a:rPr lang="en-US" altLang="zh-CN" sz="1600" kern="1200" dirty="0">
                          <a:solidFill>
                            <a:schemeClr val="tx1"/>
                          </a:solidFill>
                          <a:effectLst/>
                          <a:latin typeface="Consolas" panose="020B0609020204030204" pitchFamily="49" charset="0"/>
                          <a:ea typeface="黑体" panose="02010609060101010101" pitchFamily="49" charset="-122"/>
                          <a:cs typeface="+mn-cs"/>
                        </a:rPr>
                        <a:t>int read() </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gn="l" eaLnBrk="0" hangingPunct="0">
                        <a:lnSpc>
                          <a:spcPct val="150000"/>
                        </a:lnSpc>
                        <a:buFont typeface="Wingdings" pitchFamily="2" charset="2"/>
                        <a:buNone/>
                        <a:defRPr/>
                      </a:pPr>
                      <a:r>
                        <a:rPr lang="zh-CN" altLang="en-US" sz="1600" dirty="0">
                          <a:latin typeface="Consolas" panose="020B0609020204030204" pitchFamily="49" charset="0"/>
                          <a:ea typeface="Alibaba PuHuiTi R"/>
                        </a:rPr>
                        <a:t>读取一个字节并返回</a:t>
                      </a:r>
                      <a:r>
                        <a:rPr lang="en-US" altLang="zh-CN" sz="1600" dirty="0">
                          <a:latin typeface="Consolas" panose="020B0609020204030204" pitchFamily="49" charset="0"/>
                          <a:ea typeface="Alibaba PuHuiTi R"/>
                        </a:rPr>
                        <a:t>, </a:t>
                      </a:r>
                      <a:r>
                        <a:rPr lang="zh-CN" altLang="en-US" sz="1600" dirty="0">
                          <a:latin typeface="Consolas" panose="020B0609020204030204" pitchFamily="49" charset="0"/>
                          <a:ea typeface="Alibaba PuHuiTi R"/>
                        </a:rPr>
                        <a:t>如果到达文件结尾则返回 </a:t>
                      </a:r>
                      <a:r>
                        <a:rPr lang="en-US" altLang="zh-CN" sz="1600" dirty="0">
                          <a:latin typeface="Consolas" panose="020B0609020204030204" pitchFamily="49" charset="0"/>
                          <a:ea typeface="Alibaba PuHuiTi R"/>
                        </a:rPr>
                        <a:t>-1</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02623438"/>
                  </a:ext>
                </a:extLst>
              </a:tr>
              <a:tr h="538001">
                <a:tc>
                  <a:txBody>
                    <a:bodyPr/>
                    <a:lstStyle/>
                    <a:p>
                      <a:pPr algn="l"/>
                      <a:r>
                        <a:rPr lang="en-US" altLang="zh-CN" sz="1600" dirty="0">
                          <a:latin typeface="Consolas" panose="020B0609020204030204" pitchFamily="49" charset="0"/>
                        </a:rPr>
                        <a:t>int read(byte[] b) </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0" dirty="0">
                          <a:solidFill>
                            <a:schemeClr val="tx1">
                              <a:lumMod val="95000"/>
                              <a:lumOff val="5000"/>
                            </a:schemeClr>
                          </a:solidFill>
                          <a:latin typeface="Consolas" panose="020B0609020204030204" pitchFamily="49" charset="0"/>
                          <a:ea typeface="Alibaba PuHuiTi R"/>
                        </a:rPr>
                        <a:t>将读取到字节</a:t>
                      </a:r>
                      <a:r>
                        <a:rPr lang="en-US" altLang="zh-CN" sz="1600" b="0" dirty="0">
                          <a:solidFill>
                            <a:schemeClr val="tx1">
                              <a:lumMod val="95000"/>
                              <a:lumOff val="5000"/>
                            </a:schemeClr>
                          </a:solidFill>
                          <a:latin typeface="Consolas" panose="020B0609020204030204" pitchFamily="49" charset="0"/>
                          <a:ea typeface="Alibaba PuHuiTi R"/>
                        </a:rPr>
                        <a:t>, </a:t>
                      </a:r>
                      <a:r>
                        <a:rPr lang="zh-CN" altLang="en-US" sz="1600" b="0" dirty="0">
                          <a:solidFill>
                            <a:schemeClr val="tx1">
                              <a:lumMod val="95000"/>
                              <a:lumOff val="5000"/>
                            </a:schemeClr>
                          </a:solidFill>
                          <a:latin typeface="Consolas" panose="020B0609020204030204" pitchFamily="49" charset="0"/>
                          <a:ea typeface="Alibaba PuHuiTi R"/>
                        </a:rPr>
                        <a:t>放到传入的数组</a:t>
                      </a:r>
                      <a:endParaRPr lang="en-US" altLang="zh-CN" sz="1600" b="0" dirty="0">
                        <a:solidFill>
                          <a:schemeClr val="tx1">
                            <a:lumMod val="95000"/>
                            <a:lumOff val="5000"/>
                          </a:schemeClr>
                        </a:solidFill>
                        <a:latin typeface="Consolas" panose="020B0609020204030204" pitchFamily="49" charset="0"/>
                        <a:ea typeface="Alibaba PuHuiTi R"/>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b="0" dirty="0">
                          <a:solidFill>
                            <a:schemeClr val="tx1">
                              <a:lumMod val="95000"/>
                              <a:lumOff val="5000"/>
                            </a:schemeClr>
                          </a:solidFill>
                          <a:latin typeface="Consolas" panose="020B0609020204030204" pitchFamily="49" charset="0"/>
                          <a:ea typeface="Alibaba PuHuiTi R"/>
                        </a:rPr>
                        <a:t>返回读取到的有效字节个数</a:t>
                      </a:r>
                      <a:endParaRPr lang="en-US" altLang="zh-CN" sz="1600" b="0" dirty="0">
                        <a:solidFill>
                          <a:schemeClr val="tx1">
                            <a:lumMod val="95000"/>
                            <a:lumOff val="5000"/>
                          </a:schemeClr>
                        </a:solidFill>
                        <a:latin typeface="Consolas" panose="020B0609020204030204" pitchFamily="49" charset="0"/>
                        <a:ea typeface="Alibaba PuHuiTi R"/>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600" dirty="0">
                          <a:latin typeface="Consolas" panose="020B0609020204030204" pitchFamily="49" charset="0"/>
                          <a:ea typeface="Alibaba PuHuiTi R"/>
                        </a:rPr>
                        <a:t>如果到达文件结尾则返回 </a:t>
                      </a:r>
                      <a:r>
                        <a:rPr lang="en-US" altLang="zh-CN" sz="1600" dirty="0">
                          <a:latin typeface="Consolas" panose="020B0609020204030204" pitchFamily="49" charset="0"/>
                          <a:ea typeface="Alibaba PuHuiTi R"/>
                        </a:rPr>
                        <a:t>-1</a:t>
                      </a:r>
                      <a:endParaRPr lang="en-US" altLang="zh-CN" sz="1600" b="0" dirty="0">
                        <a:solidFill>
                          <a:schemeClr val="tx1">
                            <a:lumMod val="95000"/>
                            <a:lumOff val="5000"/>
                          </a:schemeClr>
                        </a:solidFill>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400720702"/>
                  </a:ext>
                </a:extLst>
              </a:tr>
            </a:tbl>
          </a:graphicData>
        </a:graphic>
      </p:graphicFrame>
    </p:spTree>
    <p:extLst>
      <p:ext uri="{BB962C8B-B14F-4D97-AF65-F5344CB8AC3E}">
        <p14:creationId xmlns:p14="http://schemas.microsoft.com/office/powerpoint/2010/main" val="6572231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308F35AE-2CB2-F0D7-F51E-6DC90EAA58CC}"/>
              </a:ext>
            </a:extLst>
          </p:cNvPr>
          <p:cNvSpPr/>
          <p:nvPr/>
        </p:nvSpPr>
        <p:spPr>
          <a:xfrm>
            <a:off x="453682" y="907663"/>
            <a:ext cx="2323645" cy="923330"/>
          </a:xfrm>
          <a:prstGeom prst="rect">
            <a:avLst/>
          </a:prstGeom>
          <a:noFill/>
        </p:spPr>
        <p:txBody>
          <a:bodyPr wrap="square" lIns="91440" tIns="45720" rIns="91440" bIns="45720">
            <a:spAutoFit/>
          </a:bodyPr>
          <a:lstStyle/>
          <a:p>
            <a:r>
              <a:rPr lang="en-US" altLang="zh-CN"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I : input </a:t>
            </a:r>
          </a:p>
        </p:txBody>
      </p:sp>
      <p:sp>
        <p:nvSpPr>
          <p:cNvPr id="16" name="矩形 15">
            <a:extLst>
              <a:ext uri="{FF2B5EF4-FFF2-40B4-BE49-F238E27FC236}">
                <a16:creationId xmlns:a16="http://schemas.microsoft.com/office/drawing/2014/main" id="{B5F7037C-2A3F-5EA8-F61A-7AD79AC1E8CD}"/>
              </a:ext>
            </a:extLst>
          </p:cNvPr>
          <p:cNvSpPr/>
          <p:nvPr/>
        </p:nvSpPr>
        <p:spPr>
          <a:xfrm>
            <a:off x="5786384" y="5448187"/>
            <a:ext cx="2735044" cy="923330"/>
          </a:xfrm>
          <a:prstGeom prst="rect">
            <a:avLst/>
          </a:prstGeom>
          <a:noFill/>
        </p:spPr>
        <p:txBody>
          <a:bodyPr wrap="none" lIns="91440" tIns="45720" rIns="91440" bIns="45720">
            <a:spAutoFit/>
          </a:bodyPr>
          <a:lstStyle/>
          <a:p>
            <a:pPr algn="ctr"/>
            <a:r>
              <a:rPr lang="en-US" altLang="zh-CN" sz="5400" b="1" cap="none" spc="0" dirty="0">
                <a:ln w="12700">
                  <a:solidFill>
                    <a:schemeClr val="accent5"/>
                  </a:solidFill>
                  <a:prstDash val="solid"/>
                </a:ln>
                <a:pattFill prst="ltDnDiag">
                  <a:fgClr>
                    <a:schemeClr val="accent5">
                      <a:lumMod val="60000"/>
                      <a:lumOff val="40000"/>
                    </a:schemeClr>
                  </a:fgClr>
                  <a:bgClr>
                    <a:schemeClr val="bg1"/>
                  </a:bgClr>
                </a:pattFill>
                <a:effectLst/>
                <a:latin typeface="杨任东竹石体-Bold" panose="02000000000000000000" pitchFamily="2" charset="-122"/>
                <a:ea typeface="杨任东竹石体-Bold" panose="02000000000000000000" pitchFamily="2" charset="-122"/>
              </a:rPr>
              <a:t>O : output </a:t>
            </a:r>
            <a:endParaRPr lang="zh-CN" alt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17" name="矩形 16">
            <a:extLst>
              <a:ext uri="{FF2B5EF4-FFF2-40B4-BE49-F238E27FC236}">
                <a16:creationId xmlns:a16="http://schemas.microsoft.com/office/drawing/2014/main" id="{9DA048C9-CF56-7A2F-8D4E-1A50BED4E59D}"/>
              </a:ext>
            </a:extLst>
          </p:cNvPr>
          <p:cNvSpPr/>
          <p:nvPr/>
        </p:nvSpPr>
        <p:spPr>
          <a:xfrm>
            <a:off x="2777327" y="954046"/>
            <a:ext cx="1576073" cy="923330"/>
          </a:xfrm>
          <a:prstGeom prst="rect">
            <a:avLst/>
          </a:prstGeom>
          <a:noFill/>
        </p:spPr>
        <p:txBody>
          <a:bodyPr wrap="square" lIns="91440" tIns="45720" rIns="91440" bIns="45720">
            <a:spAutoFit/>
          </a:bodyPr>
          <a:lstStyle/>
          <a:p>
            <a:r>
              <a:rPr lang="zh-CN" altLang="en-US"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输入</a:t>
            </a:r>
            <a:endParaRPr lang="en-US" altLang="zh-CN"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endParaRPr>
          </a:p>
        </p:txBody>
      </p:sp>
      <p:sp>
        <p:nvSpPr>
          <p:cNvPr id="18" name="矩形 17">
            <a:extLst>
              <a:ext uri="{FF2B5EF4-FFF2-40B4-BE49-F238E27FC236}">
                <a16:creationId xmlns:a16="http://schemas.microsoft.com/office/drawing/2014/main" id="{333DE0F5-B13D-F070-70D3-9041F9979C15}"/>
              </a:ext>
            </a:extLst>
          </p:cNvPr>
          <p:cNvSpPr/>
          <p:nvPr/>
        </p:nvSpPr>
        <p:spPr>
          <a:xfrm>
            <a:off x="8483814" y="5494570"/>
            <a:ext cx="1576073" cy="923330"/>
          </a:xfrm>
          <a:prstGeom prst="rect">
            <a:avLst/>
          </a:prstGeom>
          <a:noFill/>
        </p:spPr>
        <p:txBody>
          <a:bodyPr wrap="none" lIns="91440" tIns="45720" rIns="91440" bIns="45720">
            <a:spAutoFit/>
          </a:bodyPr>
          <a:lstStyle/>
          <a:p>
            <a:pPr algn="ctr"/>
            <a:r>
              <a:rPr lang="zh-CN" altLang="en-US" sz="5400" b="1" dirty="0">
                <a:ln w="12700">
                  <a:solidFill>
                    <a:schemeClr val="accent5"/>
                  </a:solidFill>
                  <a:prstDash val="solid"/>
                </a:ln>
                <a:pattFill prst="ltDnDiag">
                  <a:fgClr>
                    <a:schemeClr val="accent5">
                      <a:lumMod val="60000"/>
                      <a:lumOff val="40000"/>
                    </a:schemeClr>
                  </a:fgClr>
                  <a:bgClr>
                    <a:schemeClr val="bg1"/>
                  </a:bgClr>
                </a:pattFill>
                <a:latin typeface="杨任东竹石体-Bold" panose="02000000000000000000" pitchFamily="2" charset="-122"/>
                <a:ea typeface="杨任东竹石体-Bold" panose="02000000000000000000" pitchFamily="2" charset="-122"/>
              </a:rPr>
              <a:t>输出</a:t>
            </a:r>
            <a:endParaRPr lang="zh-CN" alt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19" name="矩形 18">
            <a:extLst>
              <a:ext uri="{FF2B5EF4-FFF2-40B4-BE49-F238E27FC236}">
                <a16:creationId xmlns:a16="http://schemas.microsoft.com/office/drawing/2014/main" id="{BF3A93B4-404D-A5BB-52DD-258E6657D702}"/>
              </a:ext>
            </a:extLst>
          </p:cNvPr>
          <p:cNvSpPr/>
          <p:nvPr/>
        </p:nvSpPr>
        <p:spPr>
          <a:xfrm>
            <a:off x="4528402" y="955055"/>
            <a:ext cx="2148643" cy="923330"/>
          </a:xfrm>
          <a:prstGeom prst="rect">
            <a:avLst/>
          </a:prstGeom>
          <a:noFill/>
        </p:spPr>
        <p:txBody>
          <a:bodyPr wrap="square" lIns="91440" tIns="45720" rIns="91440" bIns="45720">
            <a:spAutoFit/>
          </a:bodyPr>
          <a:lstStyle/>
          <a:p>
            <a:r>
              <a:rPr lang="en-US" altLang="zh-CN"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a:t>
            </a:r>
            <a:r>
              <a:rPr lang="zh-CN" altLang="en-US"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读取</a:t>
            </a:r>
            <a:r>
              <a:rPr lang="en-US" altLang="zh-CN"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a:t>
            </a:r>
          </a:p>
        </p:txBody>
      </p:sp>
      <p:sp>
        <p:nvSpPr>
          <p:cNvPr id="20" name="矩形 19">
            <a:extLst>
              <a:ext uri="{FF2B5EF4-FFF2-40B4-BE49-F238E27FC236}">
                <a16:creationId xmlns:a16="http://schemas.microsoft.com/office/drawing/2014/main" id="{96DFF0C8-712D-703A-C525-60E87C9EEC2A}"/>
              </a:ext>
            </a:extLst>
          </p:cNvPr>
          <p:cNvSpPr/>
          <p:nvPr/>
        </p:nvSpPr>
        <p:spPr>
          <a:xfrm>
            <a:off x="10171228" y="5494570"/>
            <a:ext cx="1912704" cy="923330"/>
          </a:xfrm>
          <a:prstGeom prst="rect">
            <a:avLst/>
          </a:prstGeom>
          <a:noFill/>
        </p:spPr>
        <p:txBody>
          <a:bodyPr wrap="none" lIns="91440" tIns="45720" rIns="91440" bIns="45720">
            <a:spAutoFit/>
          </a:bodyPr>
          <a:lstStyle/>
          <a:p>
            <a:pPr algn="ctr"/>
            <a:r>
              <a:rPr lang="en-US" altLang="zh-CN" sz="5400" b="1" dirty="0">
                <a:ln w="12700">
                  <a:solidFill>
                    <a:schemeClr val="accent5"/>
                  </a:solidFill>
                  <a:prstDash val="solid"/>
                </a:ln>
                <a:pattFill prst="ltDnDiag">
                  <a:fgClr>
                    <a:schemeClr val="accent5">
                      <a:lumMod val="60000"/>
                      <a:lumOff val="40000"/>
                    </a:schemeClr>
                  </a:fgClr>
                  <a:bgClr>
                    <a:schemeClr val="bg1"/>
                  </a:bgClr>
                </a:pattFill>
                <a:latin typeface="杨任东竹石体-Bold" panose="02000000000000000000" pitchFamily="2" charset="-122"/>
                <a:ea typeface="杨任东竹石体-Bold" panose="02000000000000000000" pitchFamily="2" charset="-122"/>
              </a:rPr>
              <a:t>(</a:t>
            </a:r>
            <a:r>
              <a:rPr lang="zh-CN" altLang="en-US" sz="5400" b="1" dirty="0">
                <a:ln w="12700">
                  <a:solidFill>
                    <a:schemeClr val="accent5"/>
                  </a:solidFill>
                  <a:prstDash val="solid"/>
                </a:ln>
                <a:pattFill prst="ltDnDiag">
                  <a:fgClr>
                    <a:schemeClr val="accent5">
                      <a:lumMod val="60000"/>
                      <a:lumOff val="40000"/>
                    </a:schemeClr>
                  </a:fgClr>
                  <a:bgClr>
                    <a:schemeClr val="bg1"/>
                  </a:bgClr>
                </a:pattFill>
                <a:latin typeface="杨任东竹石体-Bold" panose="02000000000000000000" pitchFamily="2" charset="-122"/>
                <a:ea typeface="杨任东竹石体-Bold" panose="02000000000000000000" pitchFamily="2" charset="-122"/>
              </a:rPr>
              <a:t>写出</a:t>
            </a:r>
            <a:r>
              <a:rPr lang="en-US" altLang="zh-CN" sz="5400" b="1" dirty="0">
                <a:ln w="12700">
                  <a:solidFill>
                    <a:schemeClr val="accent5"/>
                  </a:solidFill>
                  <a:prstDash val="solid"/>
                </a:ln>
                <a:pattFill prst="ltDnDiag">
                  <a:fgClr>
                    <a:schemeClr val="accent5">
                      <a:lumMod val="60000"/>
                      <a:lumOff val="40000"/>
                    </a:schemeClr>
                  </a:fgClr>
                  <a:bgClr>
                    <a:schemeClr val="bg1"/>
                  </a:bgClr>
                </a:pattFill>
                <a:latin typeface="杨任东竹石体-Bold" panose="02000000000000000000" pitchFamily="2" charset="-122"/>
                <a:ea typeface="杨任东竹石体-Bold" panose="02000000000000000000" pitchFamily="2" charset="-122"/>
              </a:rPr>
              <a:t>)</a:t>
            </a:r>
            <a:endParaRPr lang="zh-CN" alt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6" name="流程图: 磁盘 5">
            <a:extLst>
              <a:ext uri="{FF2B5EF4-FFF2-40B4-BE49-F238E27FC236}">
                <a16:creationId xmlns:a16="http://schemas.microsoft.com/office/drawing/2014/main" id="{FE0B9B44-0BB4-662E-A03F-D20A2FAE5273}"/>
              </a:ext>
            </a:extLst>
          </p:cNvPr>
          <p:cNvSpPr/>
          <p:nvPr/>
        </p:nvSpPr>
        <p:spPr>
          <a:xfrm>
            <a:off x="7536444" y="3156389"/>
            <a:ext cx="2782428" cy="1186070"/>
          </a:xfrm>
          <a:prstGeom prst="flowChartMagneticDisk">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latin typeface="Consolas" panose="020B0609020204030204" pitchFamily="49" charset="0"/>
              </a:rPr>
              <a:t>Java </a:t>
            </a:r>
            <a:r>
              <a:rPr lang="zh-CN" altLang="en-US" dirty="0">
                <a:latin typeface="Consolas" panose="020B0609020204030204" pitchFamily="49" charset="0"/>
              </a:rPr>
              <a:t>程序</a:t>
            </a:r>
          </a:p>
        </p:txBody>
      </p:sp>
      <p:sp>
        <p:nvSpPr>
          <p:cNvPr id="7" name="矩形: 折角 6">
            <a:extLst>
              <a:ext uri="{FF2B5EF4-FFF2-40B4-BE49-F238E27FC236}">
                <a16:creationId xmlns:a16="http://schemas.microsoft.com/office/drawing/2014/main" id="{0F4C16F6-6E56-BDB8-1D4B-314E815377AF}"/>
              </a:ext>
            </a:extLst>
          </p:cNvPr>
          <p:cNvSpPr/>
          <p:nvPr/>
        </p:nvSpPr>
        <p:spPr>
          <a:xfrm>
            <a:off x="662609" y="2743201"/>
            <a:ext cx="3127513" cy="2065148"/>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r>
              <a:rPr lang="en-US" altLang="zh-CN" dirty="0">
                <a:latin typeface="Consolas" panose="020B0609020204030204" pitchFamily="49" charset="0"/>
              </a:rPr>
              <a:t>D:\user.txt</a:t>
            </a:r>
          </a:p>
          <a:p>
            <a:endParaRPr lang="en-US" altLang="zh-CN" dirty="0">
              <a:latin typeface="Consolas" panose="020B0609020204030204" pitchFamily="49" charset="0"/>
            </a:endParaRPr>
          </a:p>
          <a:p>
            <a:r>
              <a:rPr lang="en-US" altLang="zh-CN" dirty="0">
                <a:latin typeface="Consolas" panose="020B0609020204030204" pitchFamily="49" charset="0"/>
              </a:rPr>
              <a:t>Ashen_666  </a:t>
            </a:r>
            <a:r>
              <a:rPr lang="zh-CN" altLang="en-US" dirty="0">
                <a:latin typeface="Consolas" panose="020B0609020204030204" pitchFamily="49" charset="0"/>
              </a:rPr>
              <a:t>  </a:t>
            </a:r>
            <a:r>
              <a:rPr lang="en-US" altLang="zh-CN" dirty="0">
                <a:latin typeface="Consolas" panose="020B0609020204030204" pitchFamily="49" charset="0"/>
              </a:rPr>
              <a:t>123456</a:t>
            </a:r>
          </a:p>
          <a:p>
            <a:r>
              <a:rPr lang="en-US" altLang="zh-CN" dirty="0">
                <a:latin typeface="Consolas" panose="020B0609020204030204" pitchFamily="49" charset="0"/>
              </a:rPr>
              <a:t>Ajie_888     111111</a:t>
            </a:r>
          </a:p>
          <a:p>
            <a:endParaRPr lang="en-US" altLang="zh-CN" dirty="0">
              <a:latin typeface="Consolas" panose="020B0609020204030204" pitchFamily="49" charset="0"/>
            </a:endParaRPr>
          </a:p>
          <a:p>
            <a:endParaRPr lang="zh-CN" altLang="en-US" dirty="0">
              <a:latin typeface="Consolas" panose="020B0609020204030204" pitchFamily="49" charset="0"/>
            </a:endParaRPr>
          </a:p>
        </p:txBody>
      </p:sp>
      <p:sp>
        <p:nvSpPr>
          <p:cNvPr id="8" name="箭头: 手杖形 7">
            <a:extLst>
              <a:ext uri="{FF2B5EF4-FFF2-40B4-BE49-F238E27FC236}">
                <a16:creationId xmlns:a16="http://schemas.microsoft.com/office/drawing/2014/main" id="{481DB5F2-0BBC-33DE-CEDF-6D1180DEBB00}"/>
              </a:ext>
            </a:extLst>
          </p:cNvPr>
          <p:cNvSpPr/>
          <p:nvPr/>
        </p:nvSpPr>
        <p:spPr>
          <a:xfrm flipH="1">
            <a:off x="1030387" y="2003268"/>
            <a:ext cx="8027474" cy="1186069"/>
          </a:xfrm>
          <a:prstGeom prst="uturnArrow">
            <a:avLst>
              <a:gd name="adj1" fmla="val 25000"/>
              <a:gd name="adj2" fmla="val 25000"/>
              <a:gd name="adj3" fmla="val 25000"/>
              <a:gd name="adj4" fmla="val 43750"/>
              <a:gd name="adj5" fmla="val 60475"/>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文本框 8">
            <a:extLst>
              <a:ext uri="{FF2B5EF4-FFF2-40B4-BE49-F238E27FC236}">
                <a16:creationId xmlns:a16="http://schemas.microsoft.com/office/drawing/2014/main" id="{1EA24F7D-E46F-946E-180C-4B819D98AB65}"/>
              </a:ext>
            </a:extLst>
          </p:cNvPr>
          <p:cNvSpPr txBox="1"/>
          <p:nvPr/>
        </p:nvSpPr>
        <p:spPr>
          <a:xfrm>
            <a:off x="7728098" y="4388842"/>
            <a:ext cx="2590774" cy="369332"/>
          </a:xfrm>
          <a:prstGeom prst="rect">
            <a:avLst/>
          </a:prstGeom>
          <a:noFill/>
          <a:ln>
            <a:noFill/>
          </a:ln>
        </p:spPr>
        <p:txBody>
          <a:bodyPr wrap="none" rtlCol="0">
            <a:spAutoFit/>
          </a:bodyPr>
          <a:lstStyle/>
          <a:p>
            <a:r>
              <a:rPr lang="en-US" altLang="zh-CN" dirty="0">
                <a:latin typeface="Consolas" panose="020B0609020204030204" pitchFamily="49" charset="0"/>
              </a:rPr>
              <a:t>Ashen_666  </a:t>
            </a:r>
            <a:r>
              <a:rPr lang="zh-CN" altLang="en-US" dirty="0">
                <a:latin typeface="Consolas" panose="020B0609020204030204" pitchFamily="49" charset="0"/>
              </a:rPr>
              <a:t>  </a:t>
            </a:r>
            <a:r>
              <a:rPr lang="en-US" altLang="zh-CN" dirty="0">
                <a:latin typeface="Consolas" panose="020B0609020204030204" pitchFamily="49" charset="0"/>
              </a:rPr>
              <a:t>123456</a:t>
            </a:r>
          </a:p>
        </p:txBody>
      </p:sp>
      <p:pic>
        <p:nvPicPr>
          <p:cNvPr id="3" name="图形 2" descr="用户 纯色填充">
            <a:extLst>
              <a:ext uri="{FF2B5EF4-FFF2-40B4-BE49-F238E27FC236}">
                <a16:creationId xmlns:a16="http://schemas.microsoft.com/office/drawing/2014/main" id="{6D06E248-0032-6575-D0F1-25F90BADF8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95856" y="3472461"/>
            <a:ext cx="914400" cy="914400"/>
          </a:xfrm>
          <a:prstGeom prst="rect">
            <a:avLst/>
          </a:prstGeom>
        </p:spPr>
      </p:pic>
      <p:sp>
        <p:nvSpPr>
          <p:cNvPr id="5" name="文本框 4">
            <a:extLst>
              <a:ext uri="{FF2B5EF4-FFF2-40B4-BE49-F238E27FC236}">
                <a16:creationId xmlns:a16="http://schemas.microsoft.com/office/drawing/2014/main" id="{D1DEF040-E42C-2337-59AC-66E06E3E4114}"/>
              </a:ext>
            </a:extLst>
          </p:cNvPr>
          <p:cNvSpPr txBox="1"/>
          <p:nvPr/>
        </p:nvSpPr>
        <p:spPr>
          <a:xfrm>
            <a:off x="5206083" y="3329497"/>
            <a:ext cx="2056108" cy="1200329"/>
          </a:xfrm>
          <a:prstGeom prst="rect">
            <a:avLst/>
          </a:prstGeom>
          <a:noFill/>
          <a:ln>
            <a:noFill/>
          </a:ln>
        </p:spPr>
        <p:txBody>
          <a:bodyPr wrap="square" rtlCol="0">
            <a:spAutoFit/>
          </a:body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注册账号</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SanLian666</a:t>
            </a: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888888</a:t>
            </a:r>
          </a:p>
        </p:txBody>
      </p:sp>
      <p:sp>
        <p:nvSpPr>
          <p:cNvPr id="10" name="箭头: 手杖形 9">
            <a:extLst>
              <a:ext uri="{FF2B5EF4-FFF2-40B4-BE49-F238E27FC236}">
                <a16:creationId xmlns:a16="http://schemas.microsoft.com/office/drawing/2014/main" id="{0FA56C06-B85A-239C-6F0D-46DFA2153CE1}"/>
              </a:ext>
            </a:extLst>
          </p:cNvPr>
          <p:cNvSpPr/>
          <p:nvPr/>
        </p:nvSpPr>
        <p:spPr>
          <a:xfrm flipH="1" flipV="1">
            <a:off x="2124919" y="4433244"/>
            <a:ext cx="6932942" cy="968560"/>
          </a:xfrm>
          <a:prstGeom prst="uturnArrow">
            <a:avLst>
              <a:gd name="adj1" fmla="val 31841"/>
              <a:gd name="adj2" fmla="val 25000"/>
              <a:gd name="adj3" fmla="val 25000"/>
              <a:gd name="adj4" fmla="val 43750"/>
              <a:gd name="adj5" fmla="val 62686"/>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solidFill>
                <a:schemeClr val="tx1"/>
              </a:solidFill>
            </a:endParaRPr>
          </a:p>
        </p:txBody>
      </p:sp>
      <p:sp>
        <p:nvSpPr>
          <p:cNvPr id="12" name="文本框 11">
            <a:extLst>
              <a:ext uri="{FF2B5EF4-FFF2-40B4-BE49-F238E27FC236}">
                <a16:creationId xmlns:a16="http://schemas.microsoft.com/office/drawing/2014/main" id="{F0BDAE85-6DB1-772A-628B-1729902528BD}"/>
              </a:ext>
            </a:extLst>
          </p:cNvPr>
          <p:cNvSpPr txBox="1"/>
          <p:nvPr/>
        </p:nvSpPr>
        <p:spPr>
          <a:xfrm>
            <a:off x="4412975" y="1993280"/>
            <a:ext cx="1073426" cy="307777"/>
          </a:xfrm>
          <a:prstGeom prst="rect">
            <a:avLst/>
          </a:prstGeom>
          <a:noFill/>
          <a:ln>
            <a:noFill/>
          </a:ln>
        </p:spPr>
        <p:txBody>
          <a:bodyPr wrap="square" rtlCol="0">
            <a:spAutoFit/>
          </a:bodyPr>
          <a:lstStyle/>
          <a:p>
            <a:pPr algn="l"/>
            <a:r>
              <a:rPr lang="zh-CN" altLang="en-US" sz="1400" dirty="0">
                <a:solidFill>
                  <a:schemeClr val="bg1"/>
                </a:solidFill>
                <a:latin typeface="杨任东竹石体-Bold" panose="02000000000000000000" pitchFamily="2" charset="-122"/>
                <a:ea typeface="杨任东竹石体-Bold" panose="02000000000000000000" pitchFamily="2" charset="-122"/>
              </a:rPr>
              <a:t>输入流管道</a:t>
            </a:r>
            <a:endParaRPr kumimoji="0" lang="zh-CN" altLang="en-US" sz="1400" b="0" i="0" u="none" strike="noStrike" cap="none" normalizeH="0" baseline="0" dirty="0">
              <a:ln>
                <a:noFill/>
              </a:ln>
              <a:solidFill>
                <a:schemeClr val="bg1"/>
              </a:solidFill>
              <a:effectLst/>
              <a:latin typeface="杨任东竹石体-Bold" panose="02000000000000000000" pitchFamily="2" charset="-122"/>
              <a:ea typeface="杨任东竹石体-Bold" panose="02000000000000000000" pitchFamily="2" charset="-122"/>
            </a:endParaRPr>
          </a:p>
        </p:txBody>
      </p:sp>
      <p:sp>
        <p:nvSpPr>
          <p:cNvPr id="13" name="文本框 12">
            <a:extLst>
              <a:ext uri="{FF2B5EF4-FFF2-40B4-BE49-F238E27FC236}">
                <a16:creationId xmlns:a16="http://schemas.microsoft.com/office/drawing/2014/main" id="{ED39F4CC-4C03-0133-2CE4-02E6711FAC16}"/>
              </a:ext>
            </a:extLst>
          </p:cNvPr>
          <p:cNvSpPr txBox="1"/>
          <p:nvPr/>
        </p:nvSpPr>
        <p:spPr>
          <a:xfrm>
            <a:off x="4507411" y="5094027"/>
            <a:ext cx="1073426" cy="307777"/>
          </a:xfrm>
          <a:prstGeom prst="rect">
            <a:avLst/>
          </a:prstGeom>
          <a:noFill/>
          <a:ln>
            <a:noFill/>
          </a:ln>
        </p:spPr>
        <p:txBody>
          <a:bodyPr wrap="square" rtlCol="0">
            <a:spAutoFit/>
          </a:bodyPr>
          <a:lstStyle/>
          <a:p>
            <a:pPr algn="l"/>
            <a:r>
              <a:rPr lang="zh-CN" altLang="en-US" sz="1400" dirty="0">
                <a:solidFill>
                  <a:schemeClr val="bg1"/>
                </a:solidFill>
                <a:latin typeface="杨任东竹石体-Bold" panose="02000000000000000000" pitchFamily="2" charset="-122"/>
                <a:ea typeface="杨任东竹石体-Bold" panose="02000000000000000000" pitchFamily="2" charset="-122"/>
              </a:rPr>
              <a:t>输出流管道</a:t>
            </a:r>
            <a:endParaRPr kumimoji="0" lang="zh-CN" altLang="en-US" sz="1400" b="0" i="0" u="none" strike="noStrike" cap="none" normalizeH="0" baseline="0" dirty="0">
              <a:ln>
                <a:noFill/>
              </a:ln>
              <a:solidFill>
                <a:schemeClr val="bg1"/>
              </a:solidFill>
              <a:effectLst/>
              <a:latin typeface="杨任东竹石体-Bold" panose="02000000000000000000" pitchFamily="2" charset="-122"/>
              <a:ea typeface="杨任东竹石体-Bold" panose="02000000000000000000" pitchFamily="2" charset="-122"/>
            </a:endParaRPr>
          </a:p>
        </p:txBody>
      </p:sp>
    </p:spTree>
    <p:extLst>
      <p:ext uri="{BB962C8B-B14F-4D97-AF65-F5344CB8AC3E}">
        <p14:creationId xmlns:p14="http://schemas.microsoft.com/office/powerpoint/2010/main" val="87743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par>
                          <p:cTn id="19" fill="hold">
                            <p:stCondLst>
                              <p:cond delay="0"/>
                            </p:stCondLst>
                            <p:childTnLst>
                              <p:par>
                                <p:cTn id="20" presetID="22" presetClass="entr" presetSubtype="2"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right)">
                                      <p:cBhvr>
                                        <p:cTn id="22" dur="500"/>
                                        <p:tgtEl>
                                          <p:spTgt spid="10"/>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P spid="10" grpId="0" animBg="1"/>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46777DB-4474-A330-2AB1-2A0429C8C728}"/>
              </a:ext>
            </a:extLst>
          </p:cNvPr>
          <p:cNvSpPr>
            <a:spLocks noGrp="1"/>
          </p:cNvSpPr>
          <p:nvPr>
            <p:ph type="body" sz="quarter" idx="10"/>
          </p:nvPr>
        </p:nvSpPr>
        <p:spPr/>
        <p:txBody>
          <a:bodyPr/>
          <a:lstStyle/>
          <a:p>
            <a:r>
              <a:rPr lang="zh-CN" altLang="en-US" dirty="0"/>
              <a:t>文件拷贝</a:t>
            </a:r>
          </a:p>
        </p:txBody>
      </p:sp>
      <p:sp>
        <p:nvSpPr>
          <p:cNvPr id="3" name="文本占位符 2">
            <a:extLst>
              <a:ext uri="{FF2B5EF4-FFF2-40B4-BE49-F238E27FC236}">
                <a16:creationId xmlns:a16="http://schemas.microsoft.com/office/drawing/2014/main" id="{7A343E52-91B7-2A04-B574-E8484548904E}"/>
              </a:ext>
            </a:extLst>
          </p:cNvPr>
          <p:cNvSpPr>
            <a:spLocks noGrp="1"/>
          </p:cNvSpPr>
          <p:nvPr>
            <p:ph type="body" sz="quarter" idx="11"/>
          </p:nvPr>
        </p:nvSpPr>
        <p:spPr/>
        <p:txBody>
          <a:bodyPr/>
          <a:lstStyle/>
          <a:p>
            <a:r>
              <a:rPr lang="zh-CN" altLang="en-US" dirty="0"/>
              <a:t>将 </a:t>
            </a:r>
            <a:r>
              <a:rPr lang="en-US" altLang="zh-CN" dirty="0"/>
              <a:t>D:\</a:t>
            </a:r>
            <a:r>
              <a:rPr lang="zh-CN" altLang="en-US" dirty="0"/>
              <a:t>嘿嘿</a:t>
            </a:r>
            <a:r>
              <a:rPr lang="en-US" altLang="zh-CN" dirty="0"/>
              <a:t>.</a:t>
            </a:r>
            <a:r>
              <a:rPr lang="en-US" altLang="zh-CN" dirty="0" err="1"/>
              <a:t>png</a:t>
            </a:r>
            <a:r>
              <a:rPr lang="zh-CN" altLang="en-US" dirty="0"/>
              <a:t>，拷贝到 </a:t>
            </a:r>
            <a:r>
              <a:rPr lang="en-US" altLang="zh-CN" dirty="0"/>
              <a:t>E:\</a:t>
            </a:r>
            <a:r>
              <a:rPr lang="zh-CN" altLang="en-US" dirty="0"/>
              <a:t> 根目录下</a:t>
            </a:r>
            <a:endParaRPr lang="en-US" altLang="zh-CN" dirty="0"/>
          </a:p>
          <a:p>
            <a:endParaRPr lang="en-US" altLang="zh-CN" dirty="0"/>
          </a:p>
          <a:p>
            <a:pPr marL="342900" indent="-342900">
              <a:buAutoNum type="arabicPeriod"/>
            </a:pPr>
            <a:r>
              <a:rPr lang="zh-CN" altLang="en-US" dirty="0"/>
              <a:t>创建输入流对象读取文件</a:t>
            </a:r>
            <a:endParaRPr lang="en-US" altLang="zh-CN" dirty="0"/>
          </a:p>
          <a:p>
            <a:pPr marL="342900" indent="-342900">
              <a:buAutoNum type="arabicPeriod"/>
            </a:pPr>
            <a:r>
              <a:rPr lang="zh-CN" altLang="en-US" dirty="0"/>
              <a:t>创建输出流对象关联数据目的</a:t>
            </a:r>
            <a:endParaRPr lang="en-US" altLang="zh-CN" dirty="0"/>
          </a:p>
          <a:p>
            <a:pPr marL="342900" indent="-342900">
              <a:buAutoNum type="arabicPeriod"/>
            </a:pPr>
            <a:r>
              <a:rPr lang="zh-CN" altLang="en-US" dirty="0"/>
              <a:t>读写操作</a:t>
            </a:r>
            <a:endParaRPr lang="en-US" altLang="zh-CN" dirty="0"/>
          </a:p>
          <a:p>
            <a:pPr marL="342900" indent="-342900">
              <a:buAutoNum type="arabicPeriod"/>
            </a:pPr>
            <a:r>
              <a:rPr lang="zh-CN" altLang="en-US" dirty="0"/>
              <a:t>关流释放资源</a:t>
            </a:r>
          </a:p>
        </p:txBody>
      </p:sp>
    </p:spTree>
    <p:extLst>
      <p:ext uri="{BB962C8B-B14F-4D97-AF65-F5344CB8AC3E}">
        <p14:creationId xmlns:p14="http://schemas.microsoft.com/office/powerpoint/2010/main" val="36479386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48276" y="1075510"/>
            <a:ext cx="5973761" cy="4256405"/>
          </a:xfrm>
        </p:spPr>
        <p:txBody>
          <a:bodyPr/>
          <a:lstStyle/>
          <a:p>
            <a:r>
              <a:rPr kumimoji="1" lang="en-US" altLang="zh-CN" dirty="0">
                <a:solidFill>
                  <a:schemeClr val="tx1">
                    <a:lumMod val="95000"/>
                    <a:lumOff val="5000"/>
                  </a:schemeClr>
                </a:solidFill>
                <a:latin typeface="Consolas" panose="020B0609020204030204" pitchFamily="49" charset="0"/>
              </a:rPr>
              <a:t>IO</a:t>
            </a:r>
            <a:r>
              <a:rPr kumimoji="1" lang="zh-CN" altLang="en-US" dirty="0">
                <a:solidFill>
                  <a:schemeClr val="tx1">
                    <a:lumMod val="95000"/>
                    <a:lumOff val="5000"/>
                  </a:schemeClr>
                </a:solidFill>
                <a:latin typeface="Consolas" panose="020B0609020204030204" pitchFamily="49" charset="0"/>
              </a:rPr>
              <a:t> 流体系结构 </a:t>
            </a:r>
            <a:endParaRPr kumimoji="1" lang="en-US" altLang="zh-CN" dirty="0">
              <a:solidFill>
                <a:schemeClr val="tx1">
                  <a:lumMod val="95000"/>
                  <a:lumOff val="5000"/>
                </a:schemeClr>
              </a:solidFill>
              <a:latin typeface="Consolas" panose="020B0609020204030204" pitchFamily="49" charset="0"/>
            </a:endParaRPr>
          </a:p>
          <a:p>
            <a:r>
              <a:rPr kumimoji="1" lang="en-US" altLang="zh-CN" dirty="0" err="1">
                <a:solidFill>
                  <a:schemeClr val="tx1">
                    <a:lumMod val="95000"/>
                    <a:lumOff val="5000"/>
                  </a:schemeClr>
                </a:solidFill>
                <a:latin typeface="Consolas" panose="020B0609020204030204" pitchFamily="49" charset="0"/>
              </a:rPr>
              <a:t>FileOutputStream</a:t>
            </a:r>
            <a:r>
              <a:rPr kumimoji="1" lang="en-US" altLang="zh-CN" dirty="0">
                <a:solidFill>
                  <a:schemeClr val="tx1">
                    <a:lumMod val="95000"/>
                    <a:lumOff val="5000"/>
                  </a:schemeClr>
                </a:solidFill>
                <a:latin typeface="Consolas" panose="020B0609020204030204" pitchFamily="49" charset="0"/>
              </a:rPr>
              <a:t> </a:t>
            </a:r>
            <a:r>
              <a:rPr kumimoji="1" lang="zh-CN" altLang="en-US" dirty="0">
                <a:solidFill>
                  <a:schemeClr val="tx1">
                    <a:lumMod val="95000"/>
                    <a:lumOff val="5000"/>
                  </a:schemeClr>
                </a:solidFill>
                <a:latin typeface="Consolas" panose="020B0609020204030204" pitchFamily="49" charset="0"/>
              </a:rPr>
              <a:t>字节输出流</a:t>
            </a:r>
            <a:endParaRPr kumimoji="1" lang="en-US" altLang="zh-CN" dirty="0">
              <a:solidFill>
                <a:schemeClr val="tx1">
                  <a:lumMod val="95000"/>
                  <a:lumOff val="5000"/>
                </a:schemeClr>
              </a:solidFill>
              <a:latin typeface="Consolas" panose="020B0609020204030204" pitchFamily="49" charset="0"/>
            </a:endParaRPr>
          </a:p>
          <a:p>
            <a:r>
              <a:rPr kumimoji="1" lang="en-US" altLang="zh-CN" dirty="0" err="1">
                <a:solidFill>
                  <a:schemeClr val="tx1">
                    <a:lumMod val="95000"/>
                    <a:lumOff val="5000"/>
                  </a:schemeClr>
                </a:solidFill>
                <a:latin typeface="Consolas" panose="020B0609020204030204" pitchFamily="49" charset="0"/>
              </a:rPr>
              <a:t>FileInputStream</a:t>
            </a:r>
            <a:r>
              <a:rPr kumimoji="1" lang="en-US" altLang="zh-CN" dirty="0">
                <a:solidFill>
                  <a:schemeClr val="tx1">
                    <a:lumMod val="95000"/>
                    <a:lumOff val="5000"/>
                  </a:schemeClr>
                </a:solidFill>
                <a:latin typeface="Consolas" panose="020B0609020204030204" pitchFamily="49" charset="0"/>
              </a:rPr>
              <a:t> </a:t>
            </a:r>
            <a:r>
              <a:rPr kumimoji="1" lang="zh-CN" altLang="en-US" dirty="0">
                <a:solidFill>
                  <a:schemeClr val="tx1">
                    <a:lumMod val="95000"/>
                    <a:lumOff val="5000"/>
                  </a:schemeClr>
                </a:solidFill>
                <a:latin typeface="Consolas" panose="020B0609020204030204" pitchFamily="49" charset="0"/>
              </a:rPr>
              <a:t>字节输入流</a:t>
            </a:r>
            <a:endParaRPr kumimoji="1" lang="en-US" altLang="zh-CN" dirty="0">
              <a:solidFill>
                <a:schemeClr val="tx1">
                  <a:lumMod val="95000"/>
                  <a:lumOff val="5000"/>
                </a:schemeClr>
              </a:solidFill>
              <a:latin typeface="Consolas" panose="020B0609020204030204" pitchFamily="49" charset="0"/>
            </a:endParaRPr>
          </a:p>
          <a:p>
            <a:r>
              <a:rPr kumimoji="1" lang="zh-CN" altLang="en-US" dirty="0">
                <a:solidFill>
                  <a:srgbClr val="C00000"/>
                </a:solidFill>
                <a:latin typeface="Consolas" panose="020B0609020204030204" pitchFamily="49" charset="0"/>
              </a:rPr>
              <a:t>字节缓冲流</a:t>
            </a:r>
            <a:endParaRPr kumimoji="1" lang="en-US" altLang="zh-CN" dirty="0">
              <a:solidFill>
                <a:srgbClr val="C00000"/>
              </a:solidFill>
              <a:latin typeface="Consolas" panose="020B0609020204030204" pitchFamily="49" charset="0"/>
            </a:endParaRPr>
          </a:p>
          <a:p>
            <a:r>
              <a:rPr kumimoji="1" lang="en-US" altLang="zh-CN" dirty="0" err="1">
                <a:solidFill>
                  <a:schemeClr val="tx1">
                    <a:lumMod val="95000"/>
                    <a:lumOff val="5000"/>
                  </a:schemeClr>
                </a:solidFill>
                <a:latin typeface="Consolas" panose="020B0609020204030204" pitchFamily="49" charset="0"/>
              </a:rPr>
              <a:t>FileReader</a:t>
            </a:r>
            <a:r>
              <a:rPr kumimoji="1" lang="en-US" altLang="zh-CN" dirty="0">
                <a:solidFill>
                  <a:schemeClr val="tx1">
                    <a:lumMod val="95000"/>
                    <a:lumOff val="5000"/>
                  </a:schemeClr>
                </a:solidFill>
                <a:latin typeface="Consolas" panose="020B0609020204030204" pitchFamily="49" charset="0"/>
              </a:rPr>
              <a:t> </a:t>
            </a:r>
            <a:r>
              <a:rPr kumimoji="1" lang="zh-CN" altLang="en-US" dirty="0">
                <a:solidFill>
                  <a:schemeClr val="tx1">
                    <a:lumMod val="95000"/>
                    <a:lumOff val="5000"/>
                  </a:schemeClr>
                </a:solidFill>
                <a:latin typeface="Consolas" panose="020B0609020204030204" pitchFamily="49" charset="0"/>
              </a:rPr>
              <a:t>字符输入流</a:t>
            </a:r>
            <a:endParaRPr kumimoji="1" lang="en-US" altLang="zh-CN" dirty="0">
              <a:solidFill>
                <a:schemeClr val="tx1">
                  <a:lumMod val="95000"/>
                  <a:lumOff val="5000"/>
                </a:schemeClr>
              </a:solidFill>
              <a:latin typeface="Consolas" panose="020B0609020204030204" pitchFamily="49" charset="0"/>
            </a:endParaRPr>
          </a:p>
          <a:p>
            <a:r>
              <a:rPr kumimoji="1" lang="en-US" altLang="zh-CN" dirty="0" err="1">
                <a:solidFill>
                  <a:schemeClr val="tx1">
                    <a:lumMod val="95000"/>
                    <a:lumOff val="5000"/>
                  </a:schemeClr>
                </a:solidFill>
                <a:latin typeface="Consolas" panose="020B0609020204030204" pitchFamily="49" charset="0"/>
              </a:rPr>
              <a:t>FileWriter</a:t>
            </a:r>
            <a:r>
              <a:rPr kumimoji="1" lang="en-US" altLang="zh-CN" dirty="0">
                <a:solidFill>
                  <a:schemeClr val="tx1">
                    <a:lumMod val="95000"/>
                    <a:lumOff val="5000"/>
                  </a:schemeClr>
                </a:solidFill>
                <a:latin typeface="Consolas" panose="020B0609020204030204" pitchFamily="49" charset="0"/>
              </a:rPr>
              <a:t> </a:t>
            </a:r>
            <a:r>
              <a:rPr kumimoji="1" lang="zh-CN" altLang="en-US" dirty="0">
                <a:solidFill>
                  <a:schemeClr val="tx1">
                    <a:lumMod val="95000"/>
                    <a:lumOff val="5000"/>
                  </a:schemeClr>
                </a:solidFill>
                <a:latin typeface="Consolas" panose="020B0609020204030204" pitchFamily="49" charset="0"/>
              </a:rPr>
              <a:t>字符输出流</a:t>
            </a:r>
            <a:endParaRPr kumimoji="1" lang="en-US" altLang="zh-CN" dirty="0">
              <a:solidFill>
                <a:schemeClr val="tx1">
                  <a:lumMod val="95000"/>
                  <a:lumOff val="5000"/>
                </a:schemeClr>
              </a:solidFill>
              <a:latin typeface="Consolas" panose="020B0609020204030204" pitchFamily="49" charset="0"/>
            </a:endParaRPr>
          </a:p>
        </p:txBody>
      </p:sp>
    </p:spTree>
    <p:extLst>
      <p:ext uri="{BB962C8B-B14F-4D97-AF65-F5344CB8AC3E}">
        <p14:creationId xmlns:p14="http://schemas.microsoft.com/office/powerpoint/2010/main" val="751570072"/>
      </p:ext>
    </p:extLst>
  </p:cSld>
  <p:clrMapOvr>
    <a:masterClrMapping/>
  </p:clrMapOvr>
  <mc:AlternateContent xmlns:mc="http://schemas.openxmlformats.org/markup-compatibility/2006" xmlns:p14="http://schemas.microsoft.com/office/powerpoint/2010/main">
    <mc:Choice Requires="p14">
      <p:transition spd="slow" p14:dur="1500">
        <p14:prism isContent="1"/>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字节缓冲流介绍</a:t>
            </a:r>
          </a:p>
        </p:txBody>
      </p:sp>
      <p:sp>
        <p:nvSpPr>
          <p:cNvPr id="3" name="TextBox 6">
            <a:extLst>
              <a:ext uri="{FF2B5EF4-FFF2-40B4-BE49-F238E27FC236}">
                <a16:creationId xmlns:a16="http://schemas.microsoft.com/office/drawing/2014/main" id="{F8ADC3EC-E617-7F3F-7870-426EADC66B9B}"/>
              </a:ext>
            </a:extLst>
          </p:cNvPr>
          <p:cNvSpPr txBox="1"/>
          <p:nvPr/>
        </p:nvSpPr>
        <p:spPr>
          <a:xfrm>
            <a:off x="877752" y="1834936"/>
            <a:ext cx="8246370" cy="425950"/>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en-US"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字节缓冲流在源代码中内置了字节数组，可以提高读写效率</a:t>
            </a:r>
            <a:endParaRPr lang="en-US" altLang="zh-CN"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endParaRPr>
          </a:p>
        </p:txBody>
      </p:sp>
      <p:graphicFrame>
        <p:nvGraphicFramePr>
          <p:cNvPr id="4" name="表格 3">
            <a:extLst>
              <a:ext uri="{FF2B5EF4-FFF2-40B4-BE49-F238E27FC236}">
                <a16:creationId xmlns:a16="http://schemas.microsoft.com/office/drawing/2014/main" id="{119B6551-536F-F0F7-1BDC-632F4B10B903}"/>
              </a:ext>
            </a:extLst>
          </p:cNvPr>
          <p:cNvGraphicFramePr>
            <a:graphicFrameLocks noGrp="1"/>
          </p:cNvGraphicFramePr>
          <p:nvPr>
            <p:extLst>
              <p:ext uri="{D42A27DB-BD31-4B8C-83A1-F6EECF244321}">
                <p14:modId xmlns:p14="http://schemas.microsoft.com/office/powerpoint/2010/main" val="44868225"/>
              </p:ext>
            </p:extLst>
          </p:nvPr>
        </p:nvGraphicFramePr>
        <p:xfrm>
          <a:off x="877752" y="2554572"/>
          <a:ext cx="9005896" cy="1443350"/>
        </p:xfrm>
        <a:graphic>
          <a:graphicData uri="http://schemas.openxmlformats.org/drawingml/2006/table">
            <a:tbl>
              <a:tblPr/>
              <a:tblGrid>
                <a:gridCol w="4723238">
                  <a:extLst>
                    <a:ext uri="{9D8B030D-6E8A-4147-A177-3AD203B41FA5}">
                      <a16:colId xmlns:a16="http://schemas.microsoft.com/office/drawing/2014/main" val="4059425573"/>
                    </a:ext>
                  </a:extLst>
                </a:gridCol>
                <a:gridCol w="4282658">
                  <a:extLst>
                    <a:ext uri="{9D8B030D-6E8A-4147-A177-3AD203B41FA5}">
                      <a16:colId xmlns:a16="http://schemas.microsoft.com/office/drawing/2014/main" val="1139361603"/>
                    </a:ext>
                  </a:extLst>
                </a:gridCol>
              </a:tblGrid>
              <a:tr h="47855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构造方法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3413402838"/>
                  </a:ext>
                </a:extLst>
              </a:tr>
              <a:tr h="48115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r>
                        <a:rPr lang="en-US" altLang="zh-CN" sz="1600" kern="1200" dirty="0" err="1">
                          <a:solidFill>
                            <a:schemeClr val="tx1"/>
                          </a:solidFill>
                          <a:effectLst/>
                          <a:latin typeface="Consolas" panose="020B0609020204030204" pitchFamily="49" charset="0"/>
                          <a:ea typeface="黑体" panose="02010609060101010101" pitchFamily="49" charset="-122"/>
                          <a:cs typeface="+mn-cs"/>
                        </a:rPr>
                        <a:t>BufferedInputStream</a:t>
                      </a:r>
                      <a:r>
                        <a:rPr lang="en-US" altLang="zh-CN" sz="1600" kern="1200" dirty="0">
                          <a:solidFill>
                            <a:schemeClr val="tx1"/>
                          </a:solidFill>
                          <a:effectLst/>
                          <a:latin typeface="Consolas" panose="020B0609020204030204" pitchFamily="49" charset="0"/>
                          <a:ea typeface="黑体" panose="02010609060101010101" pitchFamily="49" charset="-122"/>
                          <a:cs typeface="+mn-cs"/>
                        </a:rPr>
                        <a:t>(</a:t>
                      </a:r>
                      <a:r>
                        <a:rPr lang="en-US" altLang="zh-CN" sz="1600" kern="1200" dirty="0" err="1">
                          <a:solidFill>
                            <a:schemeClr val="tx1"/>
                          </a:solidFill>
                          <a:effectLst/>
                          <a:latin typeface="Consolas" panose="020B0609020204030204" pitchFamily="49" charset="0"/>
                          <a:ea typeface="黑体" panose="02010609060101010101" pitchFamily="49" charset="-122"/>
                          <a:cs typeface="+mn-cs"/>
                        </a:rPr>
                        <a:t>InputStream</a:t>
                      </a:r>
                      <a:r>
                        <a:rPr lang="en-US" altLang="zh-CN" sz="1600" kern="1200" dirty="0">
                          <a:solidFill>
                            <a:schemeClr val="tx1"/>
                          </a:solidFill>
                          <a:effectLst/>
                          <a:latin typeface="Consolas" panose="020B0609020204030204" pitchFamily="49" charset="0"/>
                          <a:ea typeface="黑体" panose="02010609060101010101" pitchFamily="49" charset="-122"/>
                          <a:cs typeface="+mn-cs"/>
                        </a:rPr>
                        <a:t> in)</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eaLnBrk="0" hangingPunct="0">
                        <a:lnSpc>
                          <a:spcPct val="150000"/>
                        </a:lnSpc>
                        <a:buFont typeface="Wingdings" pitchFamily="2" charset="2"/>
                        <a:buNone/>
                        <a:defRPr/>
                      </a:pPr>
                      <a:r>
                        <a:rPr lang="zh-CN" altLang="en-US" sz="1400" dirty="0">
                          <a:latin typeface="Consolas" panose="020B0609020204030204" pitchFamily="49" charset="0"/>
                          <a:ea typeface="Alibaba PuHuiTi R"/>
                        </a:rPr>
                        <a:t>对传入的字节输入流进行包装</a:t>
                      </a:r>
                      <a:endParaRPr lang="en-US" altLang="zh-CN" sz="1400" dirty="0">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858313400"/>
                  </a:ext>
                </a:extLst>
              </a:tr>
              <a:tr h="483643">
                <a:tc>
                  <a:txBody>
                    <a:bodyPr/>
                    <a:lstStyle/>
                    <a:p>
                      <a:r>
                        <a:rPr lang="en-US" altLang="zh-CN" sz="1600" dirty="0" err="1">
                          <a:latin typeface="Consolas" panose="020B0609020204030204" pitchFamily="49" charset="0"/>
                          <a:ea typeface="微软雅黑" pitchFamily="34" charset="-122"/>
                        </a:rPr>
                        <a:t>BufferedOutputStream</a:t>
                      </a:r>
                      <a:r>
                        <a:rPr lang="en-US" altLang="zh-CN" sz="1600" dirty="0">
                          <a:latin typeface="Consolas" panose="020B0609020204030204" pitchFamily="49" charset="0"/>
                          <a:ea typeface="微软雅黑" pitchFamily="34" charset="-122"/>
                        </a:rPr>
                        <a:t>(</a:t>
                      </a:r>
                      <a:r>
                        <a:rPr lang="en-US" altLang="zh-CN" sz="1600" dirty="0" err="1">
                          <a:latin typeface="Consolas" panose="020B0609020204030204" pitchFamily="49" charset="0"/>
                          <a:ea typeface="微软雅黑" pitchFamily="34" charset="-122"/>
                        </a:rPr>
                        <a:t>OutputStream</a:t>
                      </a:r>
                      <a:r>
                        <a:rPr lang="en-US" altLang="zh-CN" sz="1600" dirty="0">
                          <a:latin typeface="Consolas" panose="020B0609020204030204" pitchFamily="49" charset="0"/>
                          <a:ea typeface="微软雅黑" pitchFamily="34" charset="-122"/>
                        </a:rPr>
                        <a:t> out)</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400" b="0" dirty="0">
                          <a:solidFill>
                            <a:schemeClr val="tx1">
                              <a:lumMod val="95000"/>
                              <a:lumOff val="5000"/>
                            </a:schemeClr>
                          </a:solidFill>
                          <a:latin typeface="Consolas" panose="020B0609020204030204" pitchFamily="49" charset="0"/>
                          <a:ea typeface="Alibaba PuHuiTi R"/>
                        </a:rPr>
                        <a:t>对传入的字节输出流进行包装</a:t>
                      </a:r>
                      <a:endParaRPr lang="en-US" altLang="zh-CN" sz="1400" b="0" dirty="0">
                        <a:solidFill>
                          <a:schemeClr val="tx1">
                            <a:lumMod val="95000"/>
                            <a:lumOff val="5000"/>
                          </a:schemeClr>
                        </a:solidFill>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53507733"/>
                  </a:ext>
                </a:extLst>
              </a:tr>
            </a:tbl>
          </a:graphicData>
        </a:graphic>
      </p:graphicFrame>
      <p:sp>
        <p:nvSpPr>
          <p:cNvPr id="5" name="文本框 4">
            <a:extLst>
              <a:ext uri="{FF2B5EF4-FFF2-40B4-BE49-F238E27FC236}">
                <a16:creationId xmlns:a16="http://schemas.microsoft.com/office/drawing/2014/main" id="{CBA64598-54DB-A08E-7AD4-947FCCFF091E}"/>
              </a:ext>
            </a:extLst>
          </p:cNvPr>
          <p:cNvSpPr txBox="1"/>
          <p:nvPr/>
        </p:nvSpPr>
        <p:spPr>
          <a:xfrm>
            <a:off x="877752" y="4505739"/>
            <a:ext cx="7348331" cy="707886"/>
          </a:xfrm>
          <a:prstGeom prst="rect">
            <a:avLst/>
          </a:prstGeom>
          <a:noFill/>
          <a:ln>
            <a:noFill/>
          </a:ln>
        </p:spPr>
        <p:txBody>
          <a:bodyPr wrap="square" rtlCol="0">
            <a:spAutoFit/>
          </a:bodyPr>
          <a:lstStyle/>
          <a:p>
            <a:pPr algn="l"/>
            <a:r>
              <a:rPr lang="zh-CN" altLang="en-US" sz="2000" dirty="0">
                <a:solidFill>
                  <a:srgbClr val="C00000"/>
                </a:solidFill>
                <a:latin typeface="杨任东竹石体-Bold" panose="02000000000000000000" pitchFamily="2" charset="-122"/>
                <a:ea typeface="杨任东竹石体-Bold" panose="02000000000000000000" pitchFamily="2" charset="-122"/>
              </a:rPr>
              <a:t>注意</a:t>
            </a:r>
            <a:r>
              <a:rPr lang="en-US" altLang="zh-CN" sz="2000" dirty="0">
                <a:solidFill>
                  <a:srgbClr val="C00000"/>
                </a:solidFill>
                <a:latin typeface="杨任东竹石体-Bold" panose="02000000000000000000" pitchFamily="2" charset="-122"/>
                <a:ea typeface="杨任东竹石体-Bold" panose="02000000000000000000" pitchFamily="2" charset="-122"/>
              </a:rPr>
              <a:t>: </a:t>
            </a:r>
            <a:r>
              <a:rPr lang="zh-CN" altLang="en-US" sz="2000" dirty="0">
                <a:solidFill>
                  <a:srgbClr val="C00000"/>
                </a:solidFill>
                <a:latin typeface="杨任东竹石体-Bold" panose="02000000000000000000" pitchFamily="2" charset="-122"/>
                <a:ea typeface="杨任东竹石体-Bold" panose="02000000000000000000" pitchFamily="2" charset="-122"/>
              </a:rPr>
              <a:t>缓冲流不具备读写功能</a:t>
            </a:r>
            <a:r>
              <a:rPr lang="en-US" altLang="zh-CN" sz="2000" dirty="0">
                <a:solidFill>
                  <a:srgbClr val="C00000"/>
                </a:solidFill>
                <a:latin typeface="杨任东竹石体-Bold" panose="02000000000000000000" pitchFamily="2" charset="-122"/>
                <a:ea typeface="杨任东竹石体-Bold" panose="02000000000000000000" pitchFamily="2" charset="-122"/>
              </a:rPr>
              <a:t>, </a:t>
            </a:r>
            <a:r>
              <a:rPr lang="zh-CN" altLang="en-US" sz="2000" dirty="0">
                <a:solidFill>
                  <a:srgbClr val="C00000"/>
                </a:solidFill>
                <a:latin typeface="杨任东竹石体-Bold" panose="02000000000000000000" pitchFamily="2" charset="-122"/>
                <a:ea typeface="杨任东竹石体-Bold" panose="02000000000000000000" pitchFamily="2" charset="-122"/>
              </a:rPr>
              <a:t>它们只是对普通的流对象进行包装</a:t>
            </a:r>
            <a:endParaRPr lang="en-US" altLang="zh-CN" sz="2000" dirty="0">
              <a:solidFill>
                <a:srgbClr val="C00000"/>
              </a:solidFill>
              <a:latin typeface="杨任东竹石体-Bold" panose="02000000000000000000" pitchFamily="2" charset="-122"/>
              <a:ea typeface="杨任东竹石体-Bold" panose="02000000000000000000" pitchFamily="2" charset="-122"/>
            </a:endParaRPr>
          </a:p>
          <a:p>
            <a:pPr algn="l"/>
            <a:r>
              <a:rPr lang="en-US" altLang="zh-CN" sz="2000" dirty="0">
                <a:solidFill>
                  <a:srgbClr val="C00000"/>
                </a:solidFill>
                <a:latin typeface="杨任东竹石体-Bold" panose="02000000000000000000" pitchFamily="2" charset="-122"/>
                <a:ea typeface="杨任东竹石体-Bold" panose="02000000000000000000" pitchFamily="2" charset="-122"/>
              </a:rPr>
              <a:t>	</a:t>
            </a:r>
            <a:r>
              <a:rPr lang="zh-CN" altLang="en-US" sz="2000" dirty="0">
                <a:solidFill>
                  <a:srgbClr val="C00000"/>
                </a:solidFill>
                <a:latin typeface="杨任东竹石体-Bold" panose="02000000000000000000" pitchFamily="2" charset="-122"/>
                <a:ea typeface="杨任东竹石体-Bold" panose="02000000000000000000" pitchFamily="2" charset="-122"/>
              </a:rPr>
              <a:t>真正和文件建立关联的</a:t>
            </a:r>
            <a:r>
              <a:rPr lang="en-US" altLang="zh-CN" sz="2000" dirty="0">
                <a:solidFill>
                  <a:srgbClr val="C00000"/>
                </a:solidFill>
                <a:latin typeface="杨任东竹石体-Bold" panose="02000000000000000000" pitchFamily="2" charset="-122"/>
                <a:ea typeface="杨任东竹石体-Bold" panose="02000000000000000000" pitchFamily="2" charset="-122"/>
              </a:rPr>
              <a:t>, </a:t>
            </a:r>
            <a:r>
              <a:rPr lang="zh-CN" altLang="en-US" sz="2000" dirty="0">
                <a:solidFill>
                  <a:srgbClr val="C00000"/>
                </a:solidFill>
                <a:latin typeface="杨任东竹石体-Bold" panose="02000000000000000000" pitchFamily="2" charset="-122"/>
                <a:ea typeface="杨任东竹石体-Bold" panose="02000000000000000000" pitchFamily="2" charset="-122"/>
              </a:rPr>
              <a:t>还是普通的流对象</a:t>
            </a:r>
            <a:endParaRPr kumimoji="0" lang="zh-CN" altLang="en-US" sz="2000" b="0" i="0" u="none" strike="noStrike" cap="none" normalizeH="0" baseline="0" dirty="0">
              <a:ln>
                <a:noFill/>
              </a:ln>
              <a:solidFill>
                <a:srgbClr val="C00000"/>
              </a:solidFill>
              <a:effectLst/>
              <a:latin typeface="杨任东竹石体-Bold" panose="02000000000000000000" pitchFamily="2" charset="-122"/>
              <a:ea typeface="杨任东竹石体-Bold" panose="02000000000000000000" pitchFamily="2" charset="-122"/>
            </a:endParaRPr>
          </a:p>
        </p:txBody>
      </p:sp>
      <p:sp>
        <p:nvSpPr>
          <p:cNvPr id="6" name="文本框 5">
            <a:extLst>
              <a:ext uri="{FF2B5EF4-FFF2-40B4-BE49-F238E27FC236}">
                <a16:creationId xmlns:a16="http://schemas.microsoft.com/office/drawing/2014/main" id="{7419CF2A-0F44-460C-0D9E-7E6772BF1BEB}"/>
              </a:ext>
            </a:extLst>
          </p:cNvPr>
          <p:cNvSpPr txBox="1"/>
          <p:nvPr/>
        </p:nvSpPr>
        <p:spPr>
          <a:xfrm>
            <a:off x="4185050" y="2614814"/>
            <a:ext cx="3089307" cy="307777"/>
          </a:xfrm>
          <a:prstGeom prst="rect">
            <a:avLst/>
          </a:prstGeom>
          <a:solidFill>
            <a:srgbClr val="FFFFE4"/>
          </a:solidFill>
          <a:ln>
            <a:solidFill>
              <a:schemeClr val="tx1">
                <a:lumMod val="95000"/>
                <a:lumOff val="5000"/>
              </a:schemeClr>
            </a:solid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new </a:t>
            </a:r>
            <a:r>
              <a:rPr kumimoji="0" lang="en-US" altLang="zh-CN" sz="1400" b="0" i="0" u="none" strike="noStrike" cap="none" normalizeH="0" baseline="0" dirty="0" err="1">
                <a:ln>
                  <a:noFill/>
                </a:ln>
                <a:solidFill>
                  <a:schemeClr val="tx1">
                    <a:lumMod val="95000"/>
                    <a:lumOff val="5000"/>
                  </a:schemeClr>
                </a:solidFill>
                <a:effectLst/>
                <a:latin typeface="Consolas" panose="020B0609020204030204" pitchFamily="49" charset="0"/>
                <a:ea typeface="JetBrains Mono"/>
              </a:rPr>
              <a:t>FileInputStream</a:t>
            </a:r>
            <a:r>
              <a:rPr kumimoji="0" lang="en-US" altLang="zh-CN" sz="1400" b="0" i="0" u="none" strike="noStrike" cap="none" normalizeH="0" baseline="0" dirty="0">
                <a:ln>
                  <a:noFill/>
                </a:ln>
                <a:solidFill>
                  <a:schemeClr val="tx1">
                    <a:lumMod val="95000"/>
                    <a:lumOff val="5000"/>
                  </a:schemeClr>
                </a:solidFill>
                <a:effectLst/>
                <a:latin typeface="Consolas" panose="020B0609020204030204" pitchFamily="49" charset="0"/>
                <a:ea typeface="JetBrains Mono"/>
              </a:rPr>
              <a:t>(</a:t>
            </a:r>
            <a:r>
              <a:rPr kumimoji="0" lang="zh-CN" altLang="en-US" sz="1400" b="0" i="0" u="none" strike="noStrike" cap="none" normalizeH="0" baseline="0" dirty="0">
                <a:ln>
                  <a:noFill/>
                </a:ln>
                <a:solidFill>
                  <a:schemeClr val="tx1">
                    <a:lumMod val="95000"/>
                    <a:lumOff val="5000"/>
                  </a:schemeClr>
                </a:solidFill>
                <a:effectLst/>
                <a:latin typeface="Consolas" panose="020B0609020204030204" pitchFamily="49" charset="0"/>
                <a:ea typeface="JetBrains Mono"/>
              </a:rPr>
              <a:t>文件路径</a:t>
            </a:r>
            <a:r>
              <a:rPr kumimoji="0" lang="en-US" altLang="zh-CN" sz="1400" b="0" i="0" u="none" strike="noStrike" cap="none" normalizeH="0" baseline="0" dirty="0">
                <a:ln>
                  <a:noFill/>
                </a:ln>
                <a:solidFill>
                  <a:schemeClr val="tx1">
                    <a:lumMod val="95000"/>
                    <a:lumOff val="5000"/>
                  </a:schemeClr>
                </a:solidFill>
                <a:effectLst/>
                <a:latin typeface="Consolas" panose="020B0609020204030204" pitchFamily="49" charset="0"/>
                <a:ea typeface="JetBrains Mono"/>
              </a:rPr>
              <a:t>);</a:t>
            </a:r>
            <a:endParaRPr kumimoji="0" lang="zh-CN" altLang="en-US" sz="1400" b="0" i="0" u="none" strike="noStrike" cap="none" normalizeH="0" baseline="0" dirty="0">
              <a:ln>
                <a:noFill/>
              </a:ln>
              <a:solidFill>
                <a:schemeClr val="tx1">
                  <a:lumMod val="95000"/>
                  <a:lumOff val="5000"/>
                </a:schemeClr>
              </a:solidFill>
              <a:effectLst/>
              <a:latin typeface="Consolas" panose="020B0609020204030204" pitchFamily="49" charset="0"/>
              <a:ea typeface="JetBrains Mono"/>
            </a:endParaRPr>
          </a:p>
        </p:txBody>
      </p:sp>
      <p:sp>
        <p:nvSpPr>
          <p:cNvPr id="7" name="文本框 6">
            <a:extLst>
              <a:ext uri="{FF2B5EF4-FFF2-40B4-BE49-F238E27FC236}">
                <a16:creationId xmlns:a16="http://schemas.microsoft.com/office/drawing/2014/main" id="{31A55753-6073-2C55-D6C0-4E4E37CBA2B7}"/>
              </a:ext>
            </a:extLst>
          </p:cNvPr>
          <p:cNvSpPr txBox="1"/>
          <p:nvPr/>
        </p:nvSpPr>
        <p:spPr>
          <a:xfrm>
            <a:off x="4185050" y="3966952"/>
            <a:ext cx="3188693" cy="307777"/>
          </a:xfrm>
          <a:prstGeom prst="rect">
            <a:avLst/>
          </a:prstGeom>
          <a:solidFill>
            <a:srgbClr val="FFFFE4"/>
          </a:solidFill>
          <a:ln>
            <a:solidFill>
              <a:schemeClr val="tx1">
                <a:lumMod val="95000"/>
                <a:lumOff val="5000"/>
              </a:schemeClr>
            </a:solidFill>
          </a:ln>
        </p:spPr>
        <p:txBody>
          <a:bodyPr wrap="none" rtlCol="0">
            <a:spAutoFit/>
          </a:bodyPr>
          <a:lstStyle/>
          <a:p>
            <a:pPr algn="l"/>
            <a:r>
              <a:rPr kumimoji="0" lang="en-US" altLang="zh-CN" sz="1400" b="0" i="0" u="none" strike="noStrike" cap="none" normalizeH="0" baseline="0" dirty="0">
                <a:ln>
                  <a:noFill/>
                </a:ln>
                <a:solidFill>
                  <a:srgbClr val="0033B3"/>
                </a:solidFill>
                <a:effectLst/>
                <a:latin typeface="Consolas" panose="020B0609020204030204" pitchFamily="49" charset="0"/>
                <a:ea typeface="JetBrains Mono"/>
              </a:rPr>
              <a:t>new </a:t>
            </a:r>
            <a:r>
              <a:rPr kumimoji="0" lang="en-US" altLang="zh-CN" sz="1400" b="0" i="0" u="none" strike="noStrike" cap="none" normalizeH="0" baseline="0" dirty="0" err="1">
                <a:ln>
                  <a:noFill/>
                </a:ln>
                <a:solidFill>
                  <a:schemeClr val="tx1">
                    <a:lumMod val="95000"/>
                    <a:lumOff val="5000"/>
                  </a:schemeClr>
                </a:solidFill>
                <a:effectLst/>
                <a:latin typeface="Consolas" panose="020B0609020204030204" pitchFamily="49" charset="0"/>
                <a:ea typeface="JetBrains Mono"/>
              </a:rPr>
              <a:t>FileOutputStream</a:t>
            </a:r>
            <a:r>
              <a:rPr kumimoji="0" lang="en-US" altLang="zh-CN" sz="1400" b="0" i="0" u="none" strike="noStrike" cap="none" normalizeH="0" baseline="0" dirty="0">
                <a:ln>
                  <a:noFill/>
                </a:ln>
                <a:solidFill>
                  <a:schemeClr val="tx1">
                    <a:lumMod val="95000"/>
                    <a:lumOff val="5000"/>
                  </a:schemeClr>
                </a:solidFill>
                <a:effectLst/>
                <a:latin typeface="Consolas" panose="020B0609020204030204" pitchFamily="49" charset="0"/>
                <a:ea typeface="JetBrains Mono"/>
              </a:rPr>
              <a:t>(</a:t>
            </a:r>
            <a:r>
              <a:rPr kumimoji="0" lang="zh-CN" altLang="en-US" sz="1400" b="0" i="0" u="none" strike="noStrike" cap="none" normalizeH="0" baseline="0" dirty="0">
                <a:ln>
                  <a:noFill/>
                </a:ln>
                <a:solidFill>
                  <a:schemeClr val="tx1">
                    <a:lumMod val="95000"/>
                    <a:lumOff val="5000"/>
                  </a:schemeClr>
                </a:solidFill>
                <a:effectLst/>
                <a:latin typeface="Consolas" panose="020B0609020204030204" pitchFamily="49" charset="0"/>
                <a:ea typeface="JetBrains Mono"/>
              </a:rPr>
              <a:t>文件路径</a:t>
            </a:r>
            <a:r>
              <a:rPr kumimoji="0" lang="en-US" altLang="zh-CN" sz="1400" b="0" i="0" u="none" strike="noStrike" cap="none" normalizeH="0" baseline="0" dirty="0">
                <a:ln>
                  <a:noFill/>
                </a:ln>
                <a:solidFill>
                  <a:schemeClr val="tx1">
                    <a:lumMod val="95000"/>
                    <a:lumOff val="5000"/>
                  </a:schemeClr>
                </a:solidFill>
                <a:effectLst/>
                <a:latin typeface="Consolas" panose="020B0609020204030204" pitchFamily="49" charset="0"/>
                <a:ea typeface="JetBrains Mono"/>
              </a:rPr>
              <a:t>);</a:t>
            </a:r>
            <a:endParaRPr kumimoji="0" lang="zh-CN" altLang="en-US" sz="1400" b="0" i="0" u="none" strike="noStrike" cap="none" normalizeH="0" baseline="0" dirty="0">
              <a:ln>
                <a:noFill/>
              </a:ln>
              <a:solidFill>
                <a:schemeClr val="tx1">
                  <a:lumMod val="95000"/>
                  <a:lumOff val="5000"/>
                </a:schemeClr>
              </a:solidFill>
              <a:effectLst/>
              <a:latin typeface="Consolas" panose="020B0609020204030204" pitchFamily="49" charset="0"/>
              <a:ea typeface="JetBrains Mono"/>
            </a:endParaRPr>
          </a:p>
        </p:txBody>
      </p:sp>
    </p:spTree>
    <p:extLst>
      <p:ext uri="{BB962C8B-B14F-4D97-AF65-F5344CB8AC3E}">
        <p14:creationId xmlns:p14="http://schemas.microsoft.com/office/powerpoint/2010/main" val="35120917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750"/>
                                        <p:tgtEl>
                                          <p:spTgt spid="5"/>
                                        </p:tgtEl>
                                      </p:cBhvr>
                                    </p:animEffect>
                                    <p:anim calcmode="lin" valueType="num">
                                      <p:cBhvr>
                                        <p:cTn id="23" dur="750" fill="hold"/>
                                        <p:tgtEl>
                                          <p:spTgt spid="5"/>
                                        </p:tgtEl>
                                        <p:attrNameLst>
                                          <p:attrName>ppt_x</p:attrName>
                                        </p:attrNameLst>
                                      </p:cBhvr>
                                      <p:tavLst>
                                        <p:tav tm="0">
                                          <p:val>
                                            <p:strVal val="#ppt_x"/>
                                          </p:val>
                                        </p:tav>
                                        <p:tav tm="100000">
                                          <p:val>
                                            <p:strVal val="#ppt_x"/>
                                          </p:val>
                                        </p:tav>
                                      </p:tavLst>
                                    </p:anim>
                                    <p:anim calcmode="lin" valueType="num">
                                      <p:cBhvr>
                                        <p:cTn id="24"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字节缓冲流读写过程</a:t>
            </a:r>
          </a:p>
        </p:txBody>
      </p:sp>
      <p:sp>
        <p:nvSpPr>
          <p:cNvPr id="8" name="流程图: 磁盘 7">
            <a:extLst>
              <a:ext uri="{FF2B5EF4-FFF2-40B4-BE49-F238E27FC236}">
                <a16:creationId xmlns:a16="http://schemas.microsoft.com/office/drawing/2014/main" id="{4D6F24B7-4E2C-542E-7362-21C9FE448B24}"/>
              </a:ext>
            </a:extLst>
          </p:cNvPr>
          <p:cNvSpPr/>
          <p:nvPr/>
        </p:nvSpPr>
        <p:spPr>
          <a:xfrm>
            <a:off x="9266378" y="2373246"/>
            <a:ext cx="1832843" cy="618411"/>
          </a:xfrm>
          <a:prstGeom prst="flowChartMagneticDisk">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latin typeface="Consolas" panose="020B0609020204030204" pitchFamily="49" charset="0"/>
              </a:rPr>
              <a:t>Java </a:t>
            </a:r>
            <a:r>
              <a:rPr lang="zh-CN" altLang="en-US" dirty="0">
                <a:latin typeface="Consolas" panose="020B0609020204030204" pitchFamily="49" charset="0"/>
              </a:rPr>
              <a:t>程序</a:t>
            </a:r>
          </a:p>
        </p:txBody>
      </p:sp>
      <p:sp>
        <p:nvSpPr>
          <p:cNvPr id="9" name="矩形: 折角 8">
            <a:extLst>
              <a:ext uri="{FF2B5EF4-FFF2-40B4-BE49-F238E27FC236}">
                <a16:creationId xmlns:a16="http://schemas.microsoft.com/office/drawing/2014/main" id="{7FF6453A-7C42-C55D-3478-7DAF2E6C9CF2}"/>
              </a:ext>
            </a:extLst>
          </p:cNvPr>
          <p:cNvSpPr/>
          <p:nvPr/>
        </p:nvSpPr>
        <p:spPr>
          <a:xfrm>
            <a:off x="877752" y="2189903"/>
            <a:ext cx="1593778" cy="1159607"/>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endParaRPr lang="en-US" altLang="zh-CN" dirty="0">
              <a:latin typeface="Consolas" panose="020B0609020204030204" pitchFamily="49" charset="0"/>
            </a:endParaRPr>
          </a:p>
        </p:txBody>
      </p:sp>
      <p:sp>
        <p:nvSpPr>
          <p:cNvPr id="10" name="文本框 9">
            <a:extLst>
              <a:ext uri="{FF2B5EF4-FFF2-40B4-BE49-F238E27FC236}">
                <a16:creationId xmlns:a16="http://schemas.microsoft.com/office/drawing/2014/main" id="{36E7BB9F-4FF8-6EA4-D496-EF60A09F6D2D}"/>
              </a:ext>
            </a:extLst>
          </p:cNvPr>
          <p:cNvSpPr txBox="1"/>
          <p:nvPr/>
        </p:nvSpPr>
        <p:spPr>
          <a:xfrm>
            <a:off x="877752" y="2252993"/>
            <a:ext cx="1220206" cy="738664"/>
          </a:xfrm>
          <a:prstGeom prst="rect">
            <a:avLst/>
          </a:prstGeom>
          <a:noFill/>
          <a:ln>
            <a:noFill/>
          </a:ln>
        </p:spPr>
        <p:txBody>
          <a:bodyPr wrap="none" rtlCol="0">
            <a:spAutoFit/>
          </a:bodyPr>
          <a:lstStyle/>
          <a:p>
            <a:pPr algn="l"/>
            <a:r>
              <a:rPr lang="en-US" altLang="zh-CN" sz="1400" dirty="0">
                <a:solidFill>
                  <a:schemeClr val="tx1">
                    <a:lumMod val="95000"/>
                    <a:lumOff val="5000"/>
                  </a:schemeClr>
                </a:solidFill>
                <a:latin typeface="Consolas" panose="020B0609020204030204" pitchFamily="49" charset="0"/>
                <a:ea typeface="JetBrains Mono"/>
              </a:rPr>
              <a:t>D:\\A.txt</a:t>
            </a:r>
          </a:p>
          <a:p>
            <a:pPr algn="l"/>
            <a:endParaRPr kumimoji="0" lang="en-US" altLang="zh-CN" sz="1400" b="0" i="0" u="none" strike="noStrike" cap="none" normalizeH="0" baseline="0" dirty="0">
              <a:ln>
                <a:noFill/>
              </a:ln>
              <a:solidFill>
                <a:schemeClr val="tx1">
                  <a:lumMod val="95000"/>
                  <a:lumOff val="5000"/>
                </a:schemeClr>
              </a:solidFill>
              <a:effectLst/>
              <a:latin typeface="Consolas" panose="020B0609020204030204" pitchFamily="49" charset="0"/>
              <a:ea typeface="JetBrains Mono"/>
            </a:endParaRPr>
          </a:p>
          <a:p>
            <a:pPr algn="l"/>
            <a:r>
              <a:rPr lang="en-US" altLang="zh-CN" sz="1400" dirty="0">
                <a:solidFill>
                  <a:schemeClr val="tx1">
                    <a:lumMod val="95000"/>
                    <a:lumOff val="5000"/>
                  </a:schemeClr>
                </a:solidFill>
                <a:latin typeface="Consolas" panose="020B0609020204030204" pitchFamily="49" charset="0"/>
                <a:ea typeface="JetBrains Mono"/>
              </a:rPr>
              <a:t>10000</a:t>
            </a:r>
            <a:r>
              <a:rPr lang="zh-CN" altLang="en-US" sz="1400" dirty="0">
                <a:solidFill>
                  <a:schemeClr val="tx1">
                    <a:lumMod val="95000"/>
                    <a:lumOff val="5000"/>
                  </a:schemeClr>
                </a:solidFill>
                <a:latin typeface="Consolas" panose="020B0609020204030204" pitchFamily="49" charset="0"/>
                <a:ea typeface="JetBrains Mono"/>
              </a:rPr>
              <a:t>个字节</a:t>
            </a:r>
            <a:endParaRPr kumimoji="0" lang="zh-CN" altLang="en-US" sz="1400" b="0" i="0" u="none" strike="noStrike" cap="none" normalizeH="0" baseline="0" dirty="0">
              <a:ln>
                <a:noFill/>
              </a:ln>
              <a:solidFill>
                <a:schemeClr val="tx1">
                  <a:lumMod val="95000"/>
                  <a:lumOff val="5000"/>
                </a:schemeClr>
              </a:solidFill>
              <a:effectLst/>
              <a:latin typeface="Consolas" panose="020B0609020204030204" pitchFamily="49" charset="0"/>
              <a:ea typeface="JetBrains Mono"/>
            </a:endParaRPr>
          </a:p>
        </p:txBody>
      </p:sp>
      <p:sp>
        <p:nvSpPr>
          <p:cNvPr id="11" name="矩形 10">
            <a:extLst>
              <a:ext uri="{FF2B5EF4-FFF2-40B4-BE49-F238E27FC236}">
                <a16:creationId xmlns:a16="http://schemas.microsoft.com/office/drawing/2014/main" id="{EC599C22-12FB-D16A-77B4-9B57F401D211}"/>
              </a:ext>
            </a:extLst>
          </p:cNvPr>
          <p:cNvSpPr/>
          <p:nvPr/>
        </p:nvSpPr>
        <p:spPr>
          <a:xfrm>
            <a:off x="2471530" y="2460500"/>
            <a:ext cx="3415543" cy="61841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err="1">
                <a:latin typeface="Consolas" panose="020B0609020204030204" pitchFamily="49" charset="0"/>
              </a:rPr>
              <a:t>FileInputStream</a:t>
            </a:r>
            <a:r>
              <a:rPr lang="en-US" altLang="zh-CN" dirty="0">
                <a:latin typeface="Consolas" panose="020B0609020204030204" pitchFamily="49" charset="0"/>
              </a:rPr>
              <a:t> </a:t>
            </a:r>
          </a:p>
          <a:p>
            <a:pPr algn="ctr"/>
            <a:r>
              <a:rPr lang="zh-CN" altLang="en-US" dirty="0">
                <a:latin typeface="Consolas" panose="020B0609020204030204" pitchFamily="49" charset="0"/>
              </a:rPr>
              <a:t>普通的流对象</a:t>
            </a:r>
          </a:p>
        </p:txBody>
      </p:sp>
      <p:sp>
        <p:nvSpPr>
          <p:cNvPr id="12" name="矩形 11">
            <a:extLst>
              <a:ext uri="{FF2B5EF4-FFF2-40B4-BE49-F238E27FC236}">
                <a16:creationId xmlns:a16="http://schemas.microsoft.com/office/drawing/2014/main" id="{E2DA6508-D733-27E0-E1E3-A13EE7745F53}"/>
              </a:ext>
            </a:extLst>
          </p:cNvPr>
          <p:cNvSpPr/>
          <p:nvPr/>
        </p:nvSpPr>
        <p:spPr>
          <a:xfrm>
            <a:off x="5887073" y="2110409"/>
            <a:ext cx="3379305" cy="131859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err="1">
                <a:latin typeface="Consolas" panose="020B0609020204030204" pitchFamily="49" charset="0"/>
              </a:rPr>
              <a:t>BufferedInputStream</a:t>
            </a:r>
            <a:endParaRPr lang="en-US" altLang="zh-CN" dirty="0">
              <a:latin typeface="Consolas" panose="020B0609020204030204" pitchFamily="49" charset="0"/>
            </a:endParaRPr>
          </a:p>
          <a:p>
            <a:pPr algn="ctr"/>
            <a:r>
              <a:rPr lang="zh-CN" altLang="en-US" dirty="0">
                <a:latin typeface="Consolas" panose="020B0609020204030204" pitchFamily="49" charset="0"/>
              </a:rPr>
              <a:t>字节缓冲输入流对象</a:t>
            </a:r>
            <a:endParaRPr lang="en-US" altLang="zh-CN" dirty="0">
              <a:latin typeface="Consolas" panose="020B0609020204030204" pitchFamily="49" charset="0"/>
            </a:endParaRPr>
          </a:p>
          <a:p>
            <a:pPr algn="ctr"/>
            <a:r>
              <a:rPr lang="en-US" altLang="zh-CN" dirty="0">
                <a:latin typeface="Consolas" panose="020B0609020204030204" pitchFamily="49" charset="0"/>
              </a:rPr>
              <a:t>new byte[8192]</a:t>
            </a:r>
            <a:endParaRPr lang="zh-CN" altLang="en-US" dirty="0">
              <a:latin typeface="Consolas" panose="020B0609020204030204" pitchFamily="49" charset="0"/>
            </a:endParaRPr>
          </a:p>
        </p:txBody>
      </p:sp>
      <p:sp>
        <p:nvSpPr>
          <p:cNvPr id="13" name="箭头: 手杖形 12">
            <a:extLst>
              <a:ext uri="{FF2B5EF4-FFF2-40B4-BE49-F238E27FC236}">
                <a16:creationId xmlns:a16="http://schemas.microsoft.com/office/drawing/2014/main" id="{56160FB2-62D6-F349-B097-4B882F927731}"/>
              </a:ext>
            </a:extLst>
          </p:cNvPr>
          <p:cNvSpPr/>
          <p:nvPr/>
        </p:nvSpPr>
        <p:spPr>
          <a:xfrm>
            <a:off x="1570383" y="1746819"/>
            <a:ext cx="6274904" cy="443082"/>
          </a:xfrm>
          <a:prstGeom prst="uturn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solidFill>
                <a:schemeClr val="tx1"/>
              </a:solidFill>
            </a:endParaRPr>
          </a:p>
        </p:txBody>
      </p:sp>
      <p:sp>
        <p:nvSpPr>
          <p:cNvPr id="14" name="文本框 13">
            <a:extLst>
              <a:ext uri="{FF2B5EF4-FFF2-40B4-BE49-F238E27FC236}">
                <a16:creationId xmlns:a16="http://schemas.microsoft.com/office/drawing/2014/main" id="{93F5971C-9C8A-35EE-C073-FC8A0E22DCE7}"/>
              </a:ext>
            </a:extLst>
          </p:cNvPr>
          <p:cNvSpPr txBox="1"/>
          <p:nvPr/>
        </p:nvSpPr>
        <p:spPr>
          <a:xfrm>
            <a:off x="2471530" y="1895149"/>
            <a:ext cx="3474028" cy="307777"/>
          </a:xfrm>
          <a:prstGeom prst="rect">
            <a:avLst/>
          </a:prstGeom>
          <a:noFill/>
          <a:ln>
            <a:noFill/>
          </a:ln>
        </p:spPr>
        <p:txBody>
          <a:bodyPr wrap="none" rtlCol="0">
            <a:spAutoFit/>
          </a:bodyPr>
          <a:lstStyle/>
          <a:p>
            <a:pPr algn="l"/>
            <a:r>
              <a:rPr lang="zh-CN" altLang="en-US" sz="1400" dirty="0">
                <a:solidFill>
                  <a:schemeClr val="tx1">
                    <a:lumMod val="95000"/>
                    <a:lumOff val="5000"/>
                  </a:schemeClr>
                </a:solidFill>
                <a:latin typeface="Consolas" panose="020B0609020204030204" pitchFamily="49" charset="0"/>
                <a:ea typeface="JetBrains Mono"/>
              </a:rPr>
              <a:t>一次性读取</a:t>
            </a:r>
            <a:r>
              <a:rPr lang="en-US" altLang="zh-CN" sz="1400" dirty="0">
                <a:solidFill>
                  <a:schemeClr val="tx1">
                    <a:lumMod val="95000"/>
                    <a:lumOff val="5000"/>
                  </a:schemeClr>
                </a:solidFill>
                <a:latin typeface="Consolas" panose="020B0609020204030204" pitchFamily="49" charset="0"/>
                <a:ea typeface="JetBrains Mono"/>
              </a:rPr>
              <a:t>8192</a:t>
            </a:r>
            <a:r>
              <a:rPr lang="zh-CN" altLang="en-US" sz="1400" dirty="0">
                <a:solidFill>
                  <a:schemeClr val="tx1">
                    <a:lumMod val="95000"/>
                    <a:lumOff val="5000"/>
                  </a:schemeClr>
                </a:solidFill>
                <a:latin typeface="Consolas" panose="020B0609020204030204" pitchFamily="49" charset="0"/>
                <a:ea typeface="JetBrains Mono"/>
              </a:rPr>
              <a:t>个字节</a:t>
            </a:r>
            <a:r>
              <a:rPr lang="en-US" altLang="zh-CN" sz="1400" dirty="0">
                <a:solidFill>
                  <a:schemeClr val="tx1">
                    <a:lumMod val="95000"/>
                    <a:lumOff val="5000"/>
                  </a:schemeClr>
                </a:solidFill>
                <a:latin typeface="Consolas" panose="020B0609020204030204" pitchFamily="49" charset="0"/>
                <a:ea typeface="JetBrains Mono"/>
              </a:rPr>
              <a:t>, </a:t>
            </a:r>
            <a:r>
              <a:rPr lang="zh-CN" altLang="en-US" sz="1400" dirty="0">
                <a:solidFill>
                  <a:schemeClr val="tx1">
                    <a:lumMod val="95000"/>
                    <a:lumOff val="5000"/>
                  </a:schemeClr>
                </a:solidFill>
                <a:latin typeface="Consolas" panose="020B0609020204030204" pitchFamily="49" charset="0"/>
                <a:ea typeface="JetBrains Mono"/>
              </a:rPr>
              <a:t>将内置数组装满</a:t>
            </a:r>
            <a:endParaRPr kumimoji="0" lang="zh-CN" altLang="en-US" sz="1400" b="0" i="0" u="none" strike="noStrike" cap="none" normalizeH="0" baseline="0" dirty="0">
              <a:ln>
                <a:noFill/>
              </a:ln>
              <a:solidFill>
                <a:schemeClr val="tx1">
                  <a:lumMod val="95000"/>
                  <a:lumOff val="5000"/>
                </a:schemeClr>
              </a:solidFill>
              <a:effectLst/>
              <a:latin typeface="Consolas" panose="020B0609020204030204" pitchFamily="49" charset="0"/>
              <a:ea typeface="JetBrains Mono"/>
            </a:endParaRPr>
          </a:p>
        </p:txBody>
      </p:sp>
      <p:sp>
        <p:nvSpPr>
          <p:cNvPr id="15" name="流程图: 磁盘 14">
            <a:extLst>
              <a:ext uri="{FF2B5EF4-FFF2-40B4-BE49-F238E27FC236}">
                <a16:creationId xmlns:a16="http://schemas.microsoft.com/office/drawing/2014/main" id="{84A3C6EC-52AE-40C7-A7C4-9BDE23BE1A36}"/>
              </a:ext>
            </a:extLst>
          </p:cNvPr>
          <p:cNvSpPr/>
          <p:nvPr/>
        </p:nvSpPr>
        <p:spPr>
          <a:xfrm>
            <a:off x="723784" y="4808357"/>
            <a:ext cx="1832843" cy="618411"/>
          </a:xfrm>
          <a:prstGeom prst="flowChartMagneticDisk">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latin typeface="Consolas" panose="020B0609020204030204" pitchFamily="49" charset="0"/>
              </a:rPr>
              <a:t>Java </a:t>
            </a:r>
            <a:r>
              <a:rPr lang="zh-CN" altLang="en-US" dirty="0">
                <a:latin typeface="Consolas" panose="020B0609020204030204" pitchFamily="49" charset="0"/>
              </a:rPr>
              <a:t>程序</a:t>
            </a:r>
          </a:p>
        </p:txBody>
      </p:sp>
      <p:sp>
        <p:nvSpPr>
          <p:cNvPr id="16" name="矩形: 折角 15">
            <a:extLst>
              <a:ext uri="{FF2B5EF4-FFF2-40B4-BE49-F238E27FC236}">
                <a16:creationId xmlns:a16="http://schemas.microsoft.com/office/drawing/2014/main" id="{347E8E53-3690-D1CB-8ADF-A06130997AAC}"/>
              </a:ext>
            </a:extLst>
          </p:cNvPr>
          <p:cNvSpPr/>
          <p:nvPr/>
        </p:nvSpPr>
        <p:spPr>
          <a:xfrm>
            <a:off x="9339265" y="4522286"/>
            <a:ext cx="1593778" cy="1159607"/>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endParaRPr lang="en-US" altLang="zh-CN" dirty="0">
              <a:latin typeface="Consolas" panose="020B0609020204030204" pitchFamily="49" charset="0"/>
            </a:endParaRPr>
          </a:p>
        </p:txBody>
      </p:sp>
      <p:sp>
        <p:nvSpPr>
          <p:cNvPr id="17" name="文本框 16">
            <a:extLst>
              <a:ext uri="{FF2B5EF4-FFF2-40B4-BE49-F238E27FC236}">
                <a16:creationId xmlns:a16="http://schemas.microsoft.com/office/drawing/2014/main" id="{E250C99C-0A0B-E447-572C-AD42A53C769E}"/>
              </a:ext>
            </a:extLst>
          </p:cNvPr>
          <p:cNvSpPr txBox="1"/>
          <p:nvPr/>
        </p:nvSpPr>
        <p:spPr>
          <a:xfrm>
            <a:off x="9412152" y="4625132"/>
            <a:ext cx="1079142" cy="523220"/>
          </a:xfrm>
          <a:prstGeom prst="rect">
            <a:avLst/>
          </a:prstGeom>
          <a:noFill/>
          <a:ln>
            <a:noFill/>
          </a:ln>
        </p:spPr>
        <p:txBody>
          <a:bodyPr wrap="none" rtlCol="0">
            <a:spAutoFit/>
          </a:bodyPr>
          <a:lstStyle/>
          <a:p>
            <a:pPr algn="l"/>
            <a:r>
              <a:rPr lang="en-US" altLang="zh-CN" sz="1400" dirty="0">
                <a:solidFill>
                  <a:schemeClr val="tx1">
                    <a:lumMod val="95000"/>
                    <a:lumOff val="5000"/>
                  </a:schemeClr>
                </a:solidFill>
                <a:latin typeface="Consolas" panose="020B0609020204030204" pitchFamily="49" charset="0"/>
                <a:ea typeface="JetBrains Mono"/>
              </a:rPr>
              <a:t>E:\\A.txt</a:t>
            </a:r>
          </a:p>
          <a:p>
            <a:pPr algn="l"/>
            <a:endParaRPr kumimoji="0" lang="en-US" altLang="zh-CN" sz="1400" b="0" i="0" u="none" strike="noStrike" cap="none" normalizeH="0" baseline="0" dirty="0">
              <a:ln>
                <a:noFill/>
              </a:ln>
              <a:solidFill>
                <a:schemeClr val="tx1">
                  <a:lumMod val="95000"/>
                  <a:lumOff val="5000"/>
                </a:schemeClr>
              </a:solidFill>
              <a:effectLst/>
              <a:latin typeface="Consolas" panose="020B0609020204030204" pitchFamily="49" charset="0"/>
              <a:ea typeface="JetBrains Mono"/>
            </a:endParaRPr>
          </a:p>
        </p:txBody>
      </p:sp>
      <p:sp>
        <p:nvSpPr>
          <p:cNvPr id="18" name="矩形 17">
            <a:extLst>
              <a:ext uri="{FF2B5EF4-FFF2-40B4-BE49-F238E27FC236}">
                <a16:creationId xmlns:a16="http://schemas.microsoft.com/office/drawing/2014/main" id="{14105F3F-A7FF-F2A4-9D46-DE09ED396CB7}"/>
              </a:ext>
            </a:extLst>
          </p:cNvPr>
          <p:cNvSpPr/>
          <p:nvPr/>
        </p:nvSpPr>
        <p:spPr>
          <a:xfrm>
            <a:off x="5941841" y="4808357"/>
            <a:ext cx="3397424" cy="602937"/>
          </a:xfrm>
          <a:prstGeom prst="rect">
            <a:avLst/>
          </a:prstGeom>
          <a:solidFill>
            <a:schemeClr val="accent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err="1">
                <a:latin typeface="Consolas" panose="020B0609020204030204" pitchFamily="49" charset="0"/>
              </a:rPr>
              <a:t>FileOutputStream</a:t>
            </a:r>
            <a:r>
              <a:rPr lang="en-US" altLang="zh-CN" dirty="0">
                <a:latin typeface="Consolas" panose="020B0609020204030204" pitchFamily="49" charset="0"/>
              </a:rPr>
              <a:t> </a:t>
            </a:r>
          </a:p>
          <a:p>
            <a:pPr algn="ctr"/>
            <a:r>
              <a:rPr lang="zh-CN" altLang="en-US" dirty="0">
                <a:latin typeface="Consolas" panose="020B0609020204030204" pitchFamily="49" charset="0"/>
              </a:rPr>
              <a:t>普通的流对象</a:t>
            </a:r>
          </a:p>
        </p:txBody>
      </p:sp>
      <p:sp>
        <p:nvSpPr>
          <p:cNvPr id="19" name="矩形 18">
            <a:extLst>
              <a:ext uri="{FF2B5EF4-FFF2-40B4-BE49-F238E27FC236}">
                <a16:creationId xmlns:a16="http://schemas.microsoft.com/office/drawing/2014/main" id="{440BFE71-93FC-84E6-A491-7FACA23DF0FA}"/>
              </a:ext>
            </a:extLst>
          </p:cNvPr>
          <p:cNvSpPr/>
          <p:nvPr/>
        </p:nvSpPr>
        <p:spPr>
          <a:xfrm>
            <a:off x="2562536" y="4444931"/>
            <a:ext cx="3379305" cy="1318591"/>
          </a:xfrm>
          <a:prstGeom prst="rect">
            <a:avLst/>
          </a:prstGeom>
          <a:solidFill>
            <a:schemeClr val="accent5">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err="1">
                <a:latin typeface="Consolas" panose="020B0609020204030204" pitchFamily="49" charset="0"/>
              </a:rPr>
              <a:t>BufferedOutputStream</a:t>
            </a:r>
            <a:endParaRPr lang="en-US" altLang="zh-CN" dirty="0">
              <a:latin typeface="Consolas" panose="020B0609020204030204" pitchFamily="49" charset="0"/>
            </a:endParaRPr>
          </a:p>
          <a:p>
            <a:pPr algn="ctr"/>
            <a:r>
              <a:rPr lang="zh-CN" altLang="en-US" dirty="0">
                <a:latin typeface="Consolas" panose="020B0609020204030204" pitchFamily="49" charset="0"/>
              </a:rPr>
              <a:t>字节缓冲输出流对象</a:t>
            </a:r>
            <a:endParaRPr lang="en-US" altLang="zh-CN" dirty="0">
              <a:latin typeface="Consolas" panose="020B0609020204030204" pitchFamily="49" charset="0"/>
            </a:endParaRPr>
          </a:p>
          <a:p>
            <a:pPr algn="ctr"/>
            <a:r>
              <a:rPr lang="en-US" altLang="zh-CN" dirty="0">
                <a:latin typeface="Consolas" panose="020B0609020204030204" pitchFamily="49" charset="0"/>
              </a:rPr>
              <a:t>new byte[8192];</a:t>
            </a:r>
            <a:endParaRPr lang="zh-CN" altLang="en-US" dirty="0">
              <a:latin typeface="Consolas" panose="020B0609020204030204" pitchFamily="49" charset="0"/>
            </a:endParaRPr>
          </a:p>
        </p:txBody>
      </p:sp>
      <p:sp>
        <p:nvSpPr>
          <p:cNvPr id="20" name="箭头: 手杖形 19">
            <a:extLst>
              <a:ext uri="{FF2B5EF4-FFF2-40B4-BE49-F238E27FC236}">
                <a16:creationId xmlns:a16="http://schemas.microsoft.com/office/drawing/2014/main" id="{3283F05C-CE67-943F-A25E-69C1DA1C1BF5}"/>
              </a:ext>
            </a:extLst>
          </p:cNvPr>
          <p:cNvSpPr/>
          <p:nvPr/>
        </p:nvSpPr>
        <p:spPr>
          <a:xfrm rot="10800000" flipH="1">
            <a:off x="1398104" y="5493026"/>
            <a:ext cx="3233531" cy="770761"/>
          </a:xfrm>
          <a:prstGeom prst="uturnArrow">
            <a:avLst>
              <a:gd name="adj1" fmla="val 23929"/>
              <a:gd name="adj2" fmla="val 25000"/>
              <a:gd name="adj3" fmla="val 25000"/>
              <a:gd name="adj4" fmla="val 43750"/>
              <a:gd name="adj5" fmla="val 63824"/>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solidFill>
                <a:schemeClr val="tx1"/>
              </a:solidFill>
            </a:endParaRPr>
          </a:p>
        </p:txBody>
      </p:sp>
      <p:sp>
        <p:nvSpPr>
          <p:cNvPr id="21" name="文本框 20">
            <a:extLst>
              <a:ext uri="{FF2B5EF4-FFF2-40B4-BE49-F238E27FC236}">
                <a16:creationId xmlns:a16="http://schemas.microsoft.com/office/drawing/2014/main" id="{14472EF2-CDC5-4AF4-5E1D-AED28DD146DC}"/>
              </a:ext>
            </a:extLst>
          </p:cNvPr>
          <p:cNvSpPr txBox="1"/>
          <p:nvPr/>
        </p:nvSpPr>
        <p:spPr>
          <a:xfrm>
            <a:off x="1503550" y="6352057"/>
            <a:ext cx="2656496" cy="307777"/>
          </a:xfrm>
          <a:prstGeom prst="rect">
            <a:avLst/>
          </a:prstGeom>
          <a:noFill/>
          <a:ln>
            <a:noFill/>
          </a:ln>
        </p:spPr>
        <p:txBody>
          <a:bodyPr wrap="none" rtlCol="0">
            <a:spAutoFit/>
          </a:bodyPr>
          <a:lstStyle/>
          <a:p>
            <a:pPr algn="l"/>
            <a:r>
              <a:rPr kumimoji="0" lang="zh-CN" altLang="en-US" sz="1400" b="0" i="0" u="none" strike="noStrike" cap="none" normalizeH="0" baseline="0" dirty="0">
                <a:ln>
                  <a:noFill/>
                </a:ln>
                <a:solidFill>
                  <a:schemeClr val="tx1">
                    <a:lumMod val="95000"/>
                    <a:lumOff val="5000"/>
                  </a:schemeClr>
                </a:solidFill>
                <a:effectLst/>
                <a:latin typeface="Consolas" panose="020B0609020204030204" pitchFamily="49" charset="0"/>
                <a:ea typeface="JetBrains Mono"/>
              </a:rPr>
              <a:t>将内置的数组装满 </a:t>
            </a:r>
            <a:r>
              <a:rPr lang="en-US" altLang="zh-CN" sz="1400" dirty="0">
                <a:solidFill>
                  <a:schemeClr val="tx1">
                    <a:lumMod val="95000"/>
                    <a:lumOff val="5000"/>
                  </a:schemeClr>
                </a:solidFill>
                <a:latin typeface="Consolas" panose="020B0609020204030204" pitchFamily="49" charset="0"/>
                <a:ea typeface="JetBrains Mono"/>
              </a:rPr>
              <a:t>8192</a:t>
            </a:r>
            <a:r>
              <a:rPr lang="zh-CN" altLang="en-US" sz="1400" dirty="0">
                <a:solidFill>
                  <a:schemeClr val="tx1">
                    <a:lumMod val="95000"/>
                    <a:lumOff val="5000"/>
                  </a:schemeClr>
                </a:solidFill>
                <a:latin typeface="Consolas" panose="020B0609020204030204" pitchFamily="49" charset="0"/>
                <a:ea typeface="JetBrains Mono"/>
              </a:rPr>
              <a:t>个字节</a:t>
            </a:r>
            <a:endParaRPr kumimoji="0" lang="zh-CN" altLang="en-US" sz="1400" b="0" i="0" u="none" strike="noStrike" cap="none" normalizeH="0" baseline="0" dirty="0">
              <a:ln>
                <a:noFill/>
              </a:ln>
              <a:solidFill>
                <a:schemeClr val="tx1">
                  <a:lumMod val="95000"/>
                  <a:lumOff val="5000"/>
                </a:schemeClr>
              </a:solidFill>
              <a:effectLst/>
              <a:latin typeface="Consolas" panose="020B0609020204030204" pitchFamily="49" charset="0"/>
              <a:ea typeface="JetBrains Mono"/>
            </a:endParaRPr>
          </a:p>
        </p:txBody>
      </p:sp>
      <p:sp>
        <p:nvSpPr>
          <p:cNvPr id="22" name="文本框 21">
            <a:extLst>
              <a:ext uri="{FF2B5EF4-FFF2-40B4-BE49-F238E27FC236}">
                <a16:creationId xmlns:a16="http://schemas.microsoft.com/office/drawing/2014/main" id="{47EBAACF-AD9E-6F79-6C99-B864D15BE950}"/>
              </a:ext>
            </a:extLst>
          </p:cNvPr>
          <p:cNvSpPr txBox="1"/>
          <p:nvPr/>
        </p:nvSpPr>
        <p:spPr>
          <a:xfrm>
            <a:off x="7035551" y="5493026"/>
            <a:ext cx="1082348" cy="307777"/>
          </a:xfrm>
          <a:prstGeom prst="rect">
            <a:avLst/>
          </a:prstGeom>
          <a:noFill/>
          <a:ln>
            <a:noFill/>
          </a:ln>
        </p:spPr>
        <p:txBody>
          <a:bodyPr wrap="none" rtlCol="0">
            <a:spAutoFit/>
          </a:bodyPr>
          <a:lstStyle/>
          <a:p>
            <a:pPr algn="l"/>
            <a:r>
              <a:rPr lang="zh-CN" altLang="en-US" sz="1400" dirty="0">
                <a:solidFill>
                  <a:schemeClr val="tx1">
                    <a:lumMod val="95000"/>
                    <a:lumOff val="5000"/>
                  </a:schemeClr>
                </a:solidFill>
                <a:latin typeface="Consolas" panose="020B0609020204030204" pitchFamily="49" charset="0"/>
                <a:ea typeface="JetBrains Mono"/>
              </a:rPr>
              <a:t>一次性写出</a:t>
            </a:r>
            <a:endParaRPr kumimoji="0" lang="zh-CN" altLang="en-US" sz="1400" b="0" i="0" u="none" strike="noStrike" cap="none" normalizeH="0" baseline="0" dirty="0">
              <a:ln>
                <a:noFill/>
              </a:ln>
              <a:solidFill>
                <a:schemeClr val="tx1">
                  <a:lumMod val="95000"/>
                  <a:lumOff val="5000"/>
                </a:schemeClr>
              </a:solidFill>
              <a:effectLst/>
              <a:latin typeface="Consolas" panose="020B0609020204030204" pitchFamily="49" charset="0"/>
              <a:ea typeface="JetBrains Mono"/>
            </a:endParaRPr>
          </a:p>
        </p:txBody>
      </p:sp>
    </p:spTree>
    <p:extLst>
      <p:ext uri="{BB962C8B-B14F-4D97-AF65-F5344CB8AC3E}">
        <p14:creationId xmlns:p14="http://schemas.microsoft.com/office/powerpoint/2010/main" val="98657516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right)">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righ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wipe(left)">
                                      <p:cBhvr>
                                        <p:cTn id="61" dur="500"/>
                                        <p:tgtEl>
                                          <p:spTgt spid="20"/>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animBg="1"/>
      <p:bldP spid="12" grpId="0" animBg="1"/>
      <p:bldP spid="13" grpId="0" animBg="1"/>
      <p:bldP spid="14" grpId="0"/>
      <p:bldP spid="15" grpId="0" animBg="1"/>
      <p:bldP spid="16" grpId="0" animBg="1"/>
      <p:bldP spid="17" grpId="0"/>
      <p:bldP spid="18" grpId="0" animBg="1"/>
      <p:bldP spid="19" grpId="0" animBg="1"/>
      <p:bldP spid="20" grpId="0" animBg="1"/>
      <p:bldP spid="21" grpId="0"/>
      <p:bldP spid="2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F14FF0EF-BBC2-7241-04BF-F184260B247A}"/>
              </a:ext>
            </a:extLst>
          </p:cNvPr>
          <p:cNvSpPr>
            <a:spLocks noGrp="1"/>
          </p:cNvSpPr>
          <p:nvPr>
            <p:ph type="body" sz="quarter" idx="10"/>
          </p:nvPr>
        </p:nvSpPr>
        <p:spPr/>
        <p:txBody>
          <a:bodyPr/>
          <a:lstStyle/>
          <a:p>
            <a:r>
              <a:rPr lang="zh-CN" altLang="en-US" dirty="0"/>
              <a:t>拷贝文件效率测试</a:t>
            </a:r>
          </a:p>
        </p:txBody>
      </p:sp>
      <p:sp>
        <p:nvSpPr>
          <p:cNvPr id="4" name="文本占位符 3">
            <a:extLst>
              <a:ext uri="{FF2B5EF4-FFF2-40B4-BE49-F238E27FC236}">
                <a16:creationId xmlns:a16="http://schemas.microsoft.com/office/drawing/2014/main" id="{6377C816-876F-A631-CCBC-248087769438}"/>
              </a:ext>
            </a:extLst>
          </p:cNvPr>
          <p:cNvSpPr>
            <a:spLocks noGrp="1"/>
          </p:cNvSpPr>
          <p:nvPr>
            <p:ph type="body" sz="quarter" idx="11"/>
          </p:nvPr>
        </p:nvSpPr>
        <p:spPr/>
        <p:txBody>
          <a:bodyPr/>
          <a:lstStyle/>
          <a:p>
            <a:r>
              <a:rPr lang="zh-CN" altLang="en-US" dirty="0"/>
              <a:t>四种拷贝方式</a:t>
            </a:r>
            <a:endParaRPr lang="en-US" altLang="zh-CN" dirty="0"/>
          </a:p>
          <a:p>
            <a:endParaRPr lang="en-US" altLang="zh-CN" dirty="0"/>
          </a:p>
          <a:p>
            <a:pPr marL="342900" indent="-342900">
              <a:buAutoNum type="arabicPeriod"/>
            </a:pPr>
            <a:r>
              <a:rPr lang="zh-CN" altLang="en-US" dirty="0"/>
              <a:t>普通流单个字节拷贝</a:t>
            </a:r>
            <a:endParaRPr lang="en-US" altLang="zh-CN" dirty="0"/>
          </a:p>
          <a:p>
            <a:pPr marL="342900" indent="-342900">
              <a:buAutoNum type="arabicPeriod"/>
            </a:pPr>
            <a:r>
              <a:rPr lang="zh-CN" altLang="en-US" dirty="0"/>
              <a:t>普通流 </a:t>
            </a:r>
            <a:r>
              <a:rPr lang="en-US" altLang="zh-CN" dirty="0"/>
              <a:t>+ </a:t>
            </a:r>
            <a:r>
              <a:rPr lang="zh-CN" altLang="en-US" dirty="0"/>
              <a:t>自定义数组拷贝</a:t>
            </a:r>
            <a:endParaRPr lang="en-US" altLang="zh-CN" dirty="0"/>
          </a:p>
          <a:p>
            <a:pPr marL="342900" indent="-342900">
              <a:buAutoNum type="arabicPeriod"/>
            </a:pPr>
            <a:r>
              <a:rPr lang="zh-CN" altLang="en-US" dirty="0"/>
              <a:t>缓冲流单个字节拷贝</a:t>
            </a:r>
            <a:endParaRPr lang="en-US" altLang="zh-CN" dirty="0"/>
          </a:p>
          <a:p>
            <a:pPr marL="342900" indent="-342900">
              <a:buAutoNum type="arabicPeriod"/>
            </a:pPr>
            <a:r>
              <a:rPr lang="zh-CN" altLang="en-US" dirty="0"/>
              <a:t>缓冲流 </a:t>
            </a:r>
            <a:r>
              <a:rPr lang="en-US" altLang="zh-CN" dirty="0"/>
              <a:t>+ </a:t>
            </a:r>
            <a:r>
              <a:rPr lang="zh-CN" altLang="en-US" dirty="0"/>
              <a:t>自定义数组拷贝</a:t>
            </a:r>
          </a:p>
        </p:txBody>
      </p:sp>
    </p:spTree>
    <p:extLst>
      <p:ext uri="{BB962C8B-B14F-4D97-AF65-F5344CB8AC3E}">
        <p14:creationId xmlns:p14="http://schemas.microsoft.com/office/powerpoint/2010/main" val="39188628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7F5639D-1F01-A137-8E5F-85CACE7844E5}"/>
              </a:ext>
            </a:extLst>
          </p:cNvPr>
          <p:cNvPicPr>
            <a:picLocks noChangeAspect="1"/>
          </p:cNvPicPr>
          <p:nvPr/>
        </p:nvPicPr>
        <p:blipFill>
          <a:blip r:embed="rId3"/>
          <a:stretch>
            <a:fillRect/>
          </a:stretch>
        </p:blipFill>
        <p:spPr>
          <a:xfrm>
            <a:off x="880592" y="1252327"/>
            <a:ext cx="10192274" cy="48262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7120089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317B6D4-AC6E-668C-590F-3AD1FEF82DD9}"/>
              </a:ext>
            </a:extLst>
          </p:cNvPr>
          <p:cNvPicPr>
            <a:picLocks noChangeAspect="1"/>
          </p:cNvPicPr>
          <p:nvPr/>
        </p:nvPicPr>
        <p:blipFill>
          <a:blip r:embed="rId3"/>
          <a:stretch>
            <a:fillRect/>
          </a:stretch>
        </p:blipFill>
        <p:spPr>
          <a:xfrm>
            <a:off x="841105" y="1136115"/>
            <a:ext cx="10509790" cy="471829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046002886"/>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E5188BA-DDF0-BB8A-A82F-815C8BD0D744}"/>
              </a:ext>
            </a:extLst>
          </p:cNvPr>
          <p:cNvPicPr>
            <a:picLocks noChangeAspect="1"/>
          </p:cNvPicPr>
          <p:nvPr/>
        </p:nvPicPr>
        <p:blipFill>
          <a:blip r:embed="rId3"/>
          <a:stretch>
            <a:fillRect/>
          </a:stretch>
        </p:blipFill>
        <p:spPr>
          <a:xfrm>
            <a:off x="718930" y="1406304"/>
            <a:ext cx="10754139" cy="404539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946780663"/>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EC5167A-B56A-6AD0-258B-C869FE553DEA}"/>
              </a:ext>
            </a:extLst>
          </p:cNvPr>
          <p:cNvPicPr>
            <a:picLocks noChangeAspect="1"/>
          </p:cNvPicPr>
          <p:nvPr/>
        </p:nvPicPr>
        <p:blipFill>
          <a:blip r:embed="rId3"/>
          <a:stretch>
            <a:fillRect/>
          </a:stretch>
        </p:blipFill>
        <p:spPr>
          <a:xfrm>
            <a:off x="682347" y="1247663"/>
            <a:ext cx="10827306" cy="436267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55220487"/>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F14FF0EF-BBC2-7241-04BF-F184260B247A}"/>
              </a:ext>
            </a:extLst>
          </p:cNvPr>
          <p:cNvSpPr>
            <a:spLocks noGrp="1"/>
          </p:cNvSpPr>
          <p:nvPr>
            <p:ph type="body" sz="quarter" idx="10"/>
          </p:nvPr>
        </p:nvSpPr>
        <p:spPr>
          <a:xfrm>
            <a:off x="5153089" y="435996"/>
            <a:ext cx="5760538" cy="4511040"/>
          </a:xfrm>
        </p:spPr>
        <p:txBody>
          <a:bodyPr/>
          <a:lstStyle/>
          <a:p>
            <a:pPr marL="0" indent="0">
              <a:buNone/>
            </a:pPr>
            <a:r>
              <a:rPr lang="zh-CN" altLang="en-US" dirty="0"/>
              <a:t>综合来说</a:t>
            </a:r>
            <a:r>
              <a:rPr lang="en-US" altLang="zh-CN" dirty="0"/>
              <a:t>, </a:t>
            </a:r>
            <a:r>
              <a:rPr lang="zh-CN" altLang="en-US" dirty="0"/>
              <a:t> 推荐普通流 </a:t>
            </a:r>
            <a:r>
              <a:rPr lang="en-US" altLang="zh-CN" dirty="0"/>
              <a:t>+ </a:t>
            </a:r>
            <a:r>
              <a:rPr lang="zh-CN" altLang="en-US" dirty="0"/>
              <a:t>自定义数组拷贝</a:t>
            </a:r>
          </a:p>
        </p:txBody>
      </p:sp>
    </p:spTree>
    <p:extLst>
      <p:ext uri="{BB962C8B-B14F-4D97-AF65-F5344CB8AC3E}">
        <p14:creationId xmlns:p14="http://schemas.microsoft.com/office/powerpoint/2010/main" val="42630238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308F35AE-2CB2-F0D7-F51E-6DC90EAA58CC}"/>
              </a:ext>
            </a:extLst>
          </p:cNvPr>
          <p:cNvSpPr/>
          <p:nvPr/>
        </p:nvSpPr>
        <p:spPr>
          <a:xfrm>
            <a:off x="453682" y="907663"/>
            <a:ext cx="2323645" cy="923330"/>
          </a:xfrm>
          <a:prstGeom prst="rect">
            <a:avLst/>
          </a:prstGeom>
          <a:noFill/>
        </p:spPr>
        <p:txBody>
          <a:bodyPr wrap="square" lIns="91440" tIns="45720" rIns="91440" bIns="45720">
            <a:spAutoFit/>
          </a:bodyPr>
          <a:lstStyle/>
          <a:p>
            <a:r>
              <a:rPr lang="en-US" altLang="zh-CN"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I : input </a:t>
            </a:r>
          </a:p>
        </p:txBody>
      </p:sp>
      <p:sp>
        <p:nvSpPr>
          <p:cNvPr id="16" name="矩形 15">
            <a:extLst>
              <a:ext uri="{FF2B5EF4-FFF2-40B4-BE49-F238E27FC236}">
                <a16:creationId xmlns:a16="http://schemas.microsoft.com/office/drawing/2014/main" id="{B5F7037C-2A3F-5EA8-F61A-7AD79AC1E8CD}"/>
              </a:ext>
            </a:extLst>
          </p:cNvPr>
          <p:cNvSpPr/>
          <p:nvPr/>
        </p:nvSpPr>
        <p:spPr>
          <a:xfrm>
            <a:off x="5786384" y="5448187"/>
            <a:ext cx="2735044" cy="923330"/>
          </a:xfrm>
          <a:prstGeom prst="rect">
            <a:avLst/>
          </a:prstGeom>
          <a:noFill/>
        </p:spPr>
        <p:txBody>
          <a:bodyPr wrap="none" lIns="91440" tIns="45720" rIns="91440" bIns="45720">
            <a:spAutoFit/>
          </a:bodyPr>
          <a:lstStyle/>
          <a:p>
            <a:pPr algn="ctr"/>
            <a:r>
              <a:rPr lang="en-US" altLang="zh-CN" sz="5400" b="1" cap="none" spc="0" dirty="0">
                <a:ln w="12700">
                  <a:solidFill>
                    <a:schemeClr val="accent5"/>
                  </a:solidFill>
                  <a:prstDash val="solid"/>
                </a:ln>
                <a:pattFill prst="ltDnDiag">
                  <a:fgClr>
                    <a:schemeClr val="accent5">
                      <a:lumMod val="60000"/>
                      <a:lumOff val="40000"/>
                    </a:schemeClr>
                  </a:fgClr>
                  <a:bgClr>
                    <a:schemeClr val="bg1"/>
                  </a:bgClr>
                </a:pattFill>
                <a:effectLst/>
                <a:latin typeface="杨任东竹石体-Bold" panose="02000000000000000000" pitchFamily="2" charset="-122"/>
                <a:ea typeface="杨任东竹石体-Bold" panose="02000000000000000000" pitchFamily="2" charset="-122"/>
              </a:rPr>
              <a:t>O : output </a:t>
            </a:r>
            <a:endParaRPr lang="zh-CN" alt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17" name="矩形 16">
            <a:extLst>
              <a:ext uri="{FF2B5EF4-FFF2-40B4-BE49-F238E27FC236}">
                <a16:creationId xmlns:a16="http://schemas.microsoft.com/office/drawing/2014/main" id="{9DA048C9-CF56-7A2F-8D4E-1A50BED4E59D}"/>
              </a:ext>
            </a:extLst>
          </p:cNvPr>
          <p:cNvSpPr/>
          <p:nvPr/>
        </p:nvSpPr>
        <p:spPr>
          <a:xfrm>
            <a:off x="2777327" y="954046"/>
            <a:ext cx="1576073" cy="923330"/>
          </a:xfrm>
          <a:prstGeom prst="rect">
            <a:avLst/>
          </a:prstGeom>
          <a:noFill/>
        </p:spPr>
        <p:txBody>
          <a:bodyPr wrap="square" lIns="91440" tIns="45720" rIns="91440" bIns="45720">
            <a:spAutoFit/>
          </a:bodyPr>
          <a:lstStyle/>
          <a:p>
            <a:r>
              <a:rPr lang="zh-CN" altLang="en-US"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输入</a:t>
            </a:r>
            <a:endParaRPr lang="en-US" altLang="zh-CN"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endParaRPr>
          </a:p>
        </p:txBody>
      </p:sp>
      <p:sp>
        <p:nvSpPr>
          <p:cNvPr id="18" name="矩形 17">
            <a:extLst>
              <a:ext uri="{FF2B5EF4-FFF2-40B4-BE49-F238E27FC236}">
                <a16:creationId xmlns:a16="http://schemas.microsoft.com/office/drawing/2014/main" id="{333DE0F5-B13D-F070-70D3-9041F9979C15}"/>
              </a:ext>
            </a:extLst>
          </p:cNvPr>
          <p:cNvSpPr/>
          <p:nvPr/>
        </p:nvSpPr>
        <p:spPr>
          <a:xfrm>
            <a:off x="8483814" y="5494570"/>
            <a:ext cx="1576073" cy="923330"/>
          </a:xfrm>
          <a:prstGeom prst="rect">
            <a:avLst/>
          </a:prstGeom>
          <a:noFill/>
        </p:spPr>
        <p:txBody>
          <a:bodyPr wrap="none" lIns="91440" tIns="45720" rIns="91440" bIns="45720">
            <a:spAutoFit/>
          </a:bodyPr>
          <a:lstStyle/>
          <a:p>
            <a:pPr algn="ctr"/>
            <a:r>
              <a:rPr lang="zh-CN" altLang="en-US" sz="5400" b="1" dirty="0">
                <a:ln w="12700">
                  <a:solidFill>
                    <a:schemeClr val="accent5"/>
                  </a:solidFill>
                  <a:prstDash val="solid"/>
                </a:ln>
                <a:pattFill prst="ltDnDiag">
                  <a:fgClr>
                    <a:schemeClr val="accent5">
                      <a:lumMod val="60000"/>
                      <a:lumOff val="40000"/>
                    </a:schemeClr>
                  </a:fgClr>
                  <a:bgClr>
                    <a:schemeClr val="bg1"/>
                  </a:bgClr>
                </a:pattFill>
                <a:latin typeface="杨任东竹石体-Bold" panose="02000000000000000000" pitchFamily="2" charset="-122"/>
                <a:ea typeface="杨任东竹石体-Bold" panose="02000000000000000000" pitchFamily="2" charset="-122"/>
              </a:rPr>
              <a:t>输出</a:t>
            </a:r>
            <a:endParaRPr lang="zh-CN" alt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19" name="矩形 18">
            <a:extLst>
              <a:ext uri="{FF2B5EF4-FFF2-40B4-BE49-F238E27FC236}">
                <a16:creationId xmlns:a16="http://schemas.microsoft.com/office/drawing/2014/main" id="{BF3A93B4-404D-A5BB-52DD-258E6657D702}"/>
              </a:ext>
            </a:extLst>
          </p:cNvPr>
          <p:cNvSpPr/>
          <p:nvPr/>
        </p:nvSpPr>
        <p:spPr>
          <a:xfrm>
            <a:off x="4528402" y="955055"/>
            <a:ext cx="2148643" cy="923330"/>
          </a:xfrm>
          <a:prstGeom prst="rect">
            <a:avLst/>
          </a:prstGeom>
          <a:noFill/>
        </p:spPr>
        <p:txBody>
          <a:bodyPr wrap="square" lIns="91440" tIns="45720" rIns="91440" bIns="45720">
            <a:spAutoFit/>
          </a:bodyPr>
          <a:lstStyle/>
          <a:p>
            <a:r>
              <a:rPr lang="en-US" altLang="zh-CN"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a:t>
            </a:r>
            <a:r>
              <a:rPr lang="zh-CN" altLang="en-US"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读取</a:t>
            </a:r>
            <a:r>
              <a:rPr lang="en-US" altLang="zh-CN"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a:t>
            </a:r>
          </a:p>
        </p:txBody>
      </p:sp>
      <p:sp>
        <p:nvSpPr>
          <p:cNvPr id="20" name="矩形 19">
            <a:extLst>
              <a:ext uri="{FF2B5EF4-FFF2-40B4-BE49-F238E27FC236}">
                <a16:creationId xmlns:a16="http://schemas.microsoft.com/office/drawing/2014/main" id="{96DFF0C8-712D-703A-C525-60E87C9EEC2A}"/>
              </a:ext>
            </a:extLst>
          </p:cNvPr>
          <p:cNvSpPr/>
          <p:nvPr/>
        </p:nvSpPr>
        <p:spPr>
          <a:xfrm>
            <a:off x="10171228" y="5494570"/>
            <a:ext cx="1912704" cy="923330"/>
          </a:xfrm>
          <a:prstGeom prst="rect">
            <a:avLst/>
          </a:prstGeom>
          <a:noFill/>
        </p:spPr>
        <p:txBody>
          <a:bodyPr wrap="none" lIns="91440" tIns="45720" rIns="91440" bIns="45720">
            <a:spAutoFit/>
          </a:bodyPr>
          <a:lstStyle/>
          <a:p>
            <a:pPr algn="ctr"/>
            <a:r>
              <a:rPr lang="en-US" altLang="zh-CN" sz="5400" b="1" dirty="0">
                <a:ln w="12700">
                  <a:solidFill>
                    <a:schemeClr val="accent5"/>
                  </a:solidFill>
                  <a:prstDash val="solid"/>
                </a:ln>
                <a:pattFill prst="ltDnDiag">
                  <a:fgClr>
                    <a:schemeClr val="accent5">
                      <a:lumMod val="60000"/>
                      <a:lumOff val="40000"/>
                    </a:schemeClr>
                  </a:fgClr>
                  <a:bgClr>
                    <a:schemeClr val="bg1"/>
                  </a:bgClr>
                </a:pattFill>
                <a:latin typeface="杨任东竹石体-Bold" panose="02000000000000000000" pitchFamily="2" charset="-122"/>
                <a:ea typeface="杨任东竹石体-Bold" panose="02000000000000000000" pitchFamily="2" charset="-122"/>
              </a:rPr>
              <a:t>(</a:t>
            </a:r>
            <a:r>
              <a:rPr lang="zh-CN" altLang="en-US" sz="5400" b="1" dirty="0">
                <a:ln w="12700">
                  <a:solidFill>
                    <a:schemeClr val="accent5"/>
                  </a:solidFill>
                  <a:prstDash val="solid"/>
                </a:ln>
                <a:pattFill prst="ltDnDiag">
                  <a:fgClr>
                    <a:schemeClr val="accent5">
                      <a:lumMod val="60000"/>
                      <a:lumOff val="40000"/>
                    </a:schemeClr>
                  </a:fgClr>
                  <a:bgClr>
                    <a:schemeClr val="bg1"/>
                  </a:bgClr>
                </a:pattFill>
                <a:latin typeface="杨任东竹石体-Bold" panose="02000000000000000000" pitchFamily="2" charset="-122"/>
                <a:ea typeface="杨任东竹石体-Bold" panose="02000000000000000000" pitchFamily="2" charset="-122"/>
              </a:rPr>
              <a:t>写出</a:t>
            </a:r>
            <a:r>
              <a:rPr lang="en-US" altLang="zh-CN" sz="5400" b="1" dirty="0">
                <a:ln w="12700">
                  <a:solidFill>
                    <a:schemeClr val="accent5"/>
                  </a:solidFill>
                  <a:prstDash val="solid"/>
                </a:ln>
                <a:pattFill prst="ltDnDiag">
                  <a:fgClr>
                    <a:schemeClr val="accent5">
                      <a:lumMod val="60000"/>
                      <a:lumOff val="40000"/>
                    </a:schemeClr>
                  </a:fgClr>
                  <a:bgClr>
                    <a:schemeClr val="bg1"/>
                  </a:bgClr>
                </a:pattFill>
                <a:latin typeface="杨任东竹石体-Bold" panose="02000000000000000000" pitchFamily="2" charset="-122"/>
                <a:ea typeface="杨任东竹石体-Bold" panose="02000000000000000000" pitchFamily="2" charset="-122"/>
              </a:rPr>
              <a:t>)</a:t>
            </a:r>
            <a:endParaRPr lang="zh-CN" alt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6" name="流程图: 磁盘 5">
            <a:extLst>
              <a:ext uri="{FF2B5EF4-FFF2-40B4-BE49-F238E27FC236}">
                <a16:creationId xmlns:a16="http://schemas.microsoft.com/office/drawing/2014/main" id="{FE0B9B44-0BB4-662E-A03F-D20A2FAE5273}"/>
              </a:ext>
            </a:extLst>
          </p:cNvPr>
          <p:cNvSpPr/>
          <p:nvPr/>
        </p:nvSpPr>
        <p:spPr>
          <a:xfrm>
            <a:off x="7536444" y="3156389"/>
            <a:ext cx="2782428" cy="1186070"/>
          </a:xfrm>
          <a:prstGeom prst="flowChartMagneticDisk">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latin typeface="Consolas" panose="020B0609020204030204" pitchFamily="49" charset="0"/>
              </a:rPr>
              <a:t>Java </a:t>
            </a:r>
            <a:r>
              <a:rPr lang="zh-CN" altLang="en-US" dirty="0">
                <a:latin typeface="Consolas" panose="020B0609020204030204" pitchFamily="49" charset="0"/>
              </a:rPr>
              <a:t>程序</a:t>
            </a:r>
          </a:p>
        </p:txBody>
      </p:sp>
      <p:sp>
        <p:nvSpPr>
          <p:cNvPr id="7" name="矩形: 折角 6">
            <a:extLst>
              <a:ext uri="{FF2B5EF4-FFF2-40B4-BE49-F238E27FC236}">
                <a16:creationId xmlns:a16="http://schemas.microsoft.com/office/drawing/2014/main" id="{0F4C16F6-6E56-BDB8-1D4B-314E815377AF}"/>
              </a:ext>
            </a:extLst>
          </p:cNvPr>
          <p:cNvSpPr/>
          <p:nvPr/>
        </p:nvSpPr>
        <p:spPr>
          <a:xfrm>
            <a:off x="662609" y="2743201"/>
            <a:ext cx="3127513" cy="2065148"/>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r>
              <a:rPr lang="en-US" altLang="zh-CN" dirty="0">
                <a:latin typeface="Consolas" panose="020B0609020204030204" pitchFamily="49" charset="0"/>
              </a:rPr>
              <a:t>D:\user.txt</a:t>
            </a:r>
          </a:p>
          <a:p>
            <a:endParaRPr lang="en-US" altLang="zh-CN" dirty="0">
              <a:latin typeface="Consolas" panose="020B0609020204030204" pitchFamily="49" charset="0"/>
            </a:endParaRPr>
          </a:p>
          <a:p>
            <a:r>
              <a:rPr lang="en-US" altLang="zh-CN" dirty="0">
                <a:latin typeface="Consolas" panose="020B0609020204030204" pitchFamily="49" charset="0"/>
              </a:rPr>
              <a:t>Ashen_666  </a:t>
            </a:r>
            <a:r>
              <a:rPr lang="zh-CN" altLang="en-US" dirty="0">
                <a:latin typeface="Consolas" panose="020B0609020204030204" pitchFamily="49" charset="0"/>
              </a:rPr>
              <a:t>  </a:t>
            </a:r>
            <a:r>
              <a:rPr lang="en-US" altLang="zh-CN" dirty="0">
                <a:latin typeface="Consolas" panose="020B0609020204030204" pitchFamily="49" charset="0"/>
              </a:rPr>
              <a:t>123456</a:t>
            </a:r>
          </a:p>
          <a:p>
            <a:r>
              <a:rPr lang="en-US" altLang="zh-CN" dirty="0">
                <a:latin typeface="Consolas" panose="020B0609020204030204" pitchFamily="49" charset="0"/>
              </a:rPr>
              <a:t>Ajie_888     111111</a:t>
            </a:r>
          </a:p>
          <a:p>
            <a:endParaRPr lang="en-US" altLang="zh-CN" dirty="0">
              <a:latin typeface="Consolas" panose="020B0609020204030204" pitchFamily="49" charset="0"/>
            </a:endParaRPr>
          </a:p>
          <a:p>
            <a:endParaRPr lang="zh-CN" altLang="en-US" dirty="0">
              <a:latin typeface="Consolas" panose="020B0609020204030204" pitchFamily="49" charset="0"/>
            </a:endParaRPr>
          </a:p>
        </p:txBody>
      </p:sp>
      <p:sp>
        <p:nvSpPr>
          <p:cNvPr id="8" name="箭头: 手杖形 7">
            <a:extLst>
              <a:ext uri="{FF2B5EF4-FFF2-40B4-BE49-F238E27FC236}">
                <a16:creationId xmlns:a16="http://schemas.microsoft.com/office/drawing/2014/main" id="{481DB5F2-0BBC-33DE-CEDF-6D1180DEBB00}"/>
              </a:ext>
            </a:extLst>
          </p:cNvPr>
          <p:cNvSpPr/>
          <p:nvPr/>
        </p:nvSpPr>
        <p:spPr>
          <a:xfrm flipH="1">
            <a:off x="1030387" y="2003268"/>
            <a:ext cx="8027474" cy="1186069"/>
          </a:xfrm>
          <a:prstGeom prst="uturnArrow">
            <a:avLst>
              <a:gd name="adj1" fmla="val 25000"/>
              <a:gd name="adj2" fmla="val 25000"/>
              <a:gd name="adj3" fmla="val 25000"/>
              <a:gd name="adj4" fmla="val 43750"/>
              <a:gd name="adj5" fmla="val 60475"/>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文本框 8">
            <a:extLst>
              <a:ext uri="{FF2B5EF4-FFF2-40B4-BE49-F238E27FC236}">
                <a16:creationId xmlns:a16="http://schemas.microsoft.com/office/drawing/2014/main" id="{1EA24F7D-E46F-946E-180C-4B819D98AB65}"/>
              </a:ext>
            </a:extLst>
          </p:cNvPr>
          <p:cNvSpPr txBox="1"/>
          <p:nvPr/>
        </p:nvSpPr>
        <p:spPr>
          <a:xfrm>
            <a:off x="7372267" y="4433244"/>
            <a:ext cx="2654981" cy="369332"/>
          </a:xfrm>
          <a:prstGeom prst="rect">
            <a:avLst/>
          </a:prstGeom>
          <a:noFill/>
          <a:ln>
            <a:noFill/>
          </a:ln>
        </p:spPr>
        <p:txBody>
          <a:bodyPr wrap="square" rtlCol="0">
            <a:spAutoFit/>
          </a:bodyPr>
          <a:lstStyle/>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SanLian666      888888</a:t>
            </a:r>
          </a:p>
        </p:txBody>
      </p:sp>
      <p:pic>
        <p:nvPicPr>
          <p:cNvPr id="3" name="图形 2" descr="用户 纯色填充">
            <a:extLst>
              <a:ext uri="{FF2B5EF4-FFF2-40B4-BE49-F238E27FC236}">
                <a16:creationId xmlns:a16="http://schemas.microsoft.com/office/drawing/2014/main" id="{6D06E248-0032-6575-D0F1-25F90BADF8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95856" y="3472461"/>
            <a:ext cx="914400" cy="914400"/>
          </a:xfrm>
          <a:prstGeom prst="rect">
            <a:avLst/>
          </a:prstGeom>
        </p:spPr>
      </p:pic>
      <p:sp>
        <p:nvSpPr>
          <p:cNvPr id="5" name="文本框 4">
            <a:extLst>
              <a:ext uri="{FF2B5EF4-FFF2-40B4-BE49-F238E27FC236}">
                <a16:creationId xmlns:a16="http://schemas.microsoft.com/office/drawing/2014/main" id="{D1DEF040-E42C-2337-59AC-66E06E3E4114}"/>
              </a:ext>
            </a:extLst>
          </p:cNvPr>
          <p:cNvSpPr txBox="1"/>
          <p:nvPr/>
        </p:nvSpPr>
        <p:spPr>
          <a:xfrm>
            <a:off x="5206083" y="3329497"/>
            <a:ext cx="2056108" cy="1200329"/>
          </a:xfrm>
          <a:prstGeom prst="rect">
            <a:avLst/>
          </a:prstGeom>
          <a:noFill/>
          <a:ln>
            <a:noFill/>
          </a:ln>
        </p:spPr>
        <p:txBody>
          <a:bodyPr wrap="square" rtlCol="0">
            <a:spAutoFit/>
          </a:body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注册账号</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SanLian666</a:t>
            </a: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888888</a:t>
            </a:r>
          </a:p>
        </p:txBody>
      </p:sp>
      <p:sp>
        <p:nvSpPr>
          <p:cNvPr id="10" name="箭头: 手杖形 9">
            <a:extLst>
              <a:ext uri="{FF2B5EF4-FFF2-40B4-BE49-F238E27FC236}">
                <a16:creationId xmlns:a16="http://schemas.microsoft.com/office/drawing/2014/main" id="{0FA56C06-B85A-239C-6F0D-46DFA2153CE1}"/>
              </a:ext>
            </a:extLst>
          </p:cNvPr>
          <p:cNvSpPr/>
          <p:nvPr/>
        </p:nvSpPr>
        <p:spPr>
          <a:xfrm flipH="1" flipV="1">
            <a:off x="2124919" y="4433244"/>
            <a:ext cx="6932942" cy="968560"/>
          </a:xfrm>
          <a:prstGeom prst="uturnArrow">
            <a:avLst>
              <a:gd name="adj1" fmla="val 31841"/>
              <a:gd name="adj2" fmla="val 25000"/>
              <a:gd name="adj3" fmla="val 25000"/>
              <a:gd name="adj4" fmla="val 43750"/>
              <a:gd name="adj5" fmla="val 62686"/>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solidFill>
                <a:schemeClr val="tx1"/>
              </a:solidFill>
            </a:endParaRPr>
          </a:p>
        </p:txBody>
      </p:sp>
      <p:sp>
        <p:nvSpPr>
          <p:cNvPr id="12" name="文本框 11">
            <a:extLst>
              <a:ext uri="{FF2B5EF4-FFF2-40B4-BE49-F238E27FC236}">
                <a16:creationId xmlns:a16="http://schemas.microsoft.com/office/drawing/2014/main" id="{F0BDAE85-6DB1-772A-628B-1729902528BD}"/>
              </a:ext>
            </a:extLst>
          </p:cNvPr>
          <p:cNvSpPr txBox="1"/>
          <p:nvPr/>
        </p:nvSpPr>
        <p:spPr>
          <a:xfrm>
            <a:off x="4412975" y="1993280"/>
            <a:ext cx="1073426" cy="307777"/>
          </a:xfrm>
          <a:prstGeom prst="rect">
            <a:avLst/>
          </a:prstGeom>
          <a:noFill/>
          <a:ln>
            <a:noFill/>
          </a:ln>
        </p:spPr>
        <p:txBody>
          <a:bodyPr wrap="square" rtlCol="0">
            <a:spAutoFit/>
          </a:bodyPr>
          <a:lstStyle/>
          <a:p>
            <a:pPr algn="l"/>
            <a:r>
              <a:rPr lang="zh-CN" altLang="en-US" sz="1400" dirty="0">
                <a:solidFill>
                  <a:schemeClr val="bg1"/>
                </a:solidFill>
                <a:latin typeface="杨任东竹石体-Bold" panose="02000000000000000000" pitchFamily="2" charset="-122"/>
                <a:ea typeface="杨任东竹石体-Bold" panose="02000000000000000000" pitchFamily="2" charset="-122"/>
              </a:rPr>
              <a:t>输入流管道</a:t>
            </a:r>
            <a:endParaRPr kumimoji="0" lang="zh-CN" altLang="en-US" sz="1400" b="0" i="0" u="none" strike="noStrike" cap="none" normalizeH="0" baseline="0" dirty="0">
              <a:ln>
                <a:noFill/>
              </a:ln>
              <a:solidFill>
                <a:schemeClr val="bg1"/>
              </a:solidFill>
              <a:effectLst/>
              <a:latin typeface="杨任东竹石体-Bold" panose="02000000000000000000" pitchFamily="2" charset="-122"/>
              <a:ea typeface="杨任东竹石体-Bold" panose="02000000000000000000" pitchFamily="2" charset="-122"/>
            </a:endParaRPr>
          </a:p>
        </p:txBody>
      </p:sp>
      <p:sp>
        <p:nvSpPr>
          <p:cNvPr id="13" name="文本框 12">
            <a:extLst>
              <a:ext uri="{FF2B5EF4-FFF2-40B4-BE49-F238E27FC236}">
                <a16:creationId xmlns:a16="http://schemas.microsoft.com/office/drawing/2014/main" id="{ED39F4CC-4C03-0133-2CE4-02E6711FAC16}"/>
              </a:ext>
            </a:extLst>
          </p:cNvPr>
          <p:cNvSpPr txBox="1"/>
          <p:nvPr/>
        </p:nvSpPr>
        <p:spPr>
          <a:xfrm>
            <a:off x="4507411" y="5094027"/>
            <a:ext cx="1073426" cy="307777"/>
          </a:xfrm>
          <a:prstGeom prst="rect">
            <a:avLst/>
          </a:prstGeom>
          <a:noFill/>
          <a:ln>
            <a:noFill/>
          </a:ln>
        </p:spPr>
        <p:txBody>
          <a:bodyPr wrap="square" rtlCol="0">
            <a:spAutoFit/>
          </a:bodyPr>
          <a:lstStyle/>
          <a:p>
            <a:pPr algn="l"/>
            <a:r>
              <a:rPr lang="zh-CN" altLang="en-US" sz="1400" dirty="0">
                <a:solidFill>
                  <a:schemeClr val="bg1"/>
                </a:solidFill>
                <a:latin typeface="杨任东竹石体-Bold" panose="02000000000000000000" pitchFamily="2" charset="-122"/>
                <a:ea typeface="杨任东竹石体-Bold" panose="02000000000000000000" pitchFamily="2" charset="-122"/>
              </a:rPr>
              <a:t>输出流管道</a:t>
            </a:r>
            <a:endParaRPr kumimoji="0" lang="zh-CN" altLang="en-US" sz="1400" b="0" i="0" u="none" strike="noStrike" cap="none" normalizeH="0" baseline="0" dirty="0">
              <a:ln>
                <a:noFill/>
              </a:ln>
              <a:solidFill>
                <a:schemeClr val="bg1"/>
              </a:solidFill>
              <a:effectLst/>
              <a:latin typeface="杨任东竹石体-Bold" panose="02000000000000000000" pitchFamily="2" charset="-122"/>
              <a:ea typeface="杨任东竹石体-Bold" panose="02000000000000000000" pitchFamily="2" charset="-122"/>
            </a:endParaRPr>
          </a:p>
        </p:txBody>
      </p:sp>
    </p:spTree>
    <p:extLst>
      <p:ext uri="{BB962C8B-B14F-4D97-AF65-F5344CB8AC3E}">
        <p14:creationId xmlns:p14="http://schemas.microsoft.com/office/powerpoint/2010/main" val="4090518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82EEC4B-B124-80E3-963C-4A0EFA3D6E98}"/>
              </a:ext>
            </a:extLst>
          </p:cNvPr>
          <p:cNvSpPr>
            <a:spLocks noGrp="1"/>
          </p:cNvSpPr>
          <p:nvPr>
            <p:ph type="title"/>
          </p:nvPr>
        </p:nvSpPr>
        <p:spPr/>
        <p:txBody>
          <a:bodyPr/>
          <a:lstStyle/>
          <a:p>
            <a:r>
              <a:rPr lang="en-US" altLang="zh-CN" dirty="0">
                <a:latin typeface="Consolas" panose="020B0609020204030204" pitchFamily="49" charset="0"/>
              </a:rPr>
              <a:t>IO</a:t>
            </a:r>
            <a:r>
              <a:rPr lang="en-US" altLang="zh-CN" dirty="0"/>
              <a:t> </a:t>
            </a:r>
            <a:r>
              <a:rPr lang="zh-CN" altLang="en-US" dirty="0"/>
              <a:t>流体系结构</a:t>
            </a:r>
          </a:p>
        </p:txBody>
      </p:sp>
      <p:sp>
        <p:nvSpPr>
          <p:cNvPr id="7" name="矩形: 圆角 6">
            <a:extLst>
              <a:ext uri="{FF2B5EF4-FFF2-40B4-BE49-F238E27FC236}">
                <a16:creationId xmlns:a16="http://schemas.microsoft.com/office/drawing/2014/main" id="{830350FD-1272-2401-09F4-123CC473CE80}"/>
              </a:ext>
            </a:extLst>
          </p:cNvPr>
          <p:cNvSpPr/>
          <p:nvPr/>
        </p:nvSpPr>
        <p:spPr>
          <a:xfrm>
            <a:off x="710880" y="2408449"/>
            <a:ext cx="1763486" cy="578498"/>
          </a:xfrm>
          <a:prstGeom prst="roundRect">
            <a:avLst/>
          </a:prstGeom>
          <a:solidFill>
            <a:schemeClr val="accent6">
              <a:lumMod val="60000"/>
              <a:lumOff val="40000"/>
            </a:schemeClr>
          </a:solidFill>
          <a:ln>
            <a:noFill/>
          </a:ln>
          <a:effectLst>
            <a:outerShdw blurRad="152400" dist="317500" dir="5400000" sx="90000" sy="-19000" rotWithShape="0">
              <a:prstClr val="black">
                <a:alpha val="15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800" dirty="0">
                <a:latin typeface="杨任东竹石体-Bold" panose="02000000000000000000" pitchFamily="2" charset="-122"/>
                <a:ea typeface="杨任东竹石体-Bold" panose="02000000000000000000" pitchFamily="2" charset="-122"/>
              </a:rPr>
              <a:t>字节流</a:t>
            </a:r>
          </a:p>
        </p:txBody>
      </p:sp>
      <p:sp>
        <p:nvSpPr>
          <p:cNvPr id="11" name="矩形: 圆角 10">
            <a:extLst>
              <a:ext uri="{FF2B5EF4-FFF2-40B4-BE49-F238E27FC236}">
                <a16:creationId xmlns:a16="http://schemas.microsoft.com/office/drawing/2014/main" id="{6FC624BE-003F-4E1E-C10B-3DEEAE18AC8C}"/>
              </a:ext>
            </a:extLst>
          </p:cNvPr>
          <p:cNvSpPr/>
          <p:nvPr/>
        </p:nvSpPr>
        <p:spPr>
          <a:xfrm>
            <a:off x="710880" y="5030643"/>
            <a:ext cx="1763486" cy="578498"/>
          </a:xfrm>
          <a:prstGeom prst="roundRect">
            <a:avLst/>
          </a:prstGeom>
          <a:solidFill>
            <a:schemeClr val="accent5">
              <a:lumMod val="60000"/>
              <a:lumOff val="40000"/>
            </a:schemeClr>
          </a:solidFill>
          <a:ln>
            <a:noFill/>
          </a:ln>
          <a:effectLst>
            <a:outerShdw blurRad="152400" dist="317500" dir="5400000" sx="90000" sy="-19000" rotWithShape="0">
              <a:prstClr val="black">
                <a:alpha val="15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800" dirty="0">
                <a:latin typeface="杨任东竹石体-Bold" panose="02000000000000000000" pitchFamily="2" charset="-122"/>
                <a:ea typeface="杨任东竹石体-Bold" panose="02000000000000000000" pitchFamily="2" charset="-122"/>
              </a:rPr>
              <a:t>字符流</a:t>
            </a:r>
          </a:p>
        </p:txBody>
      </p:sp>
      <p:sp>
        <p:nvSpPr>
          <p:cNvPr id="12" name="矩形: 圆角 11">
            <a:extLst>
              <a:ext uri="{FF2B5EF4-FFF2-40B4-BE49-F238E27FC236}">
                <a16:creationId xmlns:a16="http://schemas.microsoft.com/office/drawing/2014/main" id="{27C1B344-8493-FF60-D6E4-6645D799280C}"/>
              </a:ext>
            </a:extLst>
          </p:cNvPr>
          <p:cNvSpPr/>
          <p:nvPr/>
        </p:nvSpPr>
        <p:spPr>
          <a:xfrm>
            <a:off x="2910741" y="1850572"/>
            <a:ext cx="1787155" cy="442053"/>
          </a:xfrm>
          <a:prstGeom prst="roundRect">
            <a:avLst/>
          </a:prstGeom>
          <a:solidFill>
            <a:schemeClr val="accent6">
              <a:lumMod val="60000"/>
              <a:lumOff val="40000"/>
            </a:schemeClr>
          </a:solidFill>
          <a:ln>
            <a:noFill/>
          </a:ln>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err="1">
                <a:latin typeface="Consolas" panose="020B0609020204030204" pitchFamily="49" charset="0"/>
                <a:ea typeface="杨任东竹石体-Bold" panose="02000000000000000000" pitchFamily="2" charset="-122"/>
              </a:rPr>
              <a:t>InputStream</a:t>
            </a:r>
            <a:endParaRPr lang="zh-CN" altLang="en-US" dirty="0">
              <a:latin typeface="Consolas" panose="020B0609020204030204" pitchFamily="49" charset="0"/>
              <a:ea typeface="杨任东竹石体-Bold" panose="02000000000000000000" pitchFamily="2" charset="-122"/>
            </a:endParaRPr>
          </a:p>
        </p:txBody>
      </p:sp>
      <p:sp>
        <p:nvSpPr>
          <p:cNvPr id="13" name="矩形: 圆角 12">
            <a:extLst>
              <a:ext uri="{FF2B5EF4-FFF2-40B4-BE49-F238E27FC236}">
                <a16:creationId xmlns:a16="http://schemas.microsoft.com/office/drawing/2014/main" id="{13FF2949-4FD0-B817-0991-9B0B459B5296}"/>
              </a:ext>
            </a:extLst>
          </p:cNvPr>
          <p:cNvSpPr/>
          <p:nvPr/>
        </p:nvSpPr>
        <p:spPr>
          <a:xfrm>
            <a:off x="2910740" y="3059834"/>
            <a:ext cx="1787155" cy="442053"/>
          </a:xfrm>
          <a:prstGeom prst="roundRect">
            <a:avLst/>
          </a:prstGeom>
          <a:solidFill>
            <a:schemeClr val="accent6">
              <a:lumMod val="60000"/>
              <a:lumOff val="40000"/>
            </a:schemeClr>
          </a:solidFill>
          <a:ln>
            <a:noFill/>
          </a:ln>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err="1">
                <a:latin typeface="Consolas" panose="020B0609020204030204" pitchFamily="49" charset="0"/>
                <a:ea typeface="杨任东竹石体-Bold" panose="02000000000000000000" pitchFamily="2" charset="-122"/>
              </a:rPr>
              <a:t>OutputStream</a:t>
            </a:r>
            <a:endParaRPr lang="zh-CN" altLang="en-US" dirty="0">
              <a:latin typeface="Consolas" panose="020B0609020204030204" pitchFamily="49" charset="0"/>
              <a:ea typeface="杨任东竹石体-Bold" panose="02000000000000000000" pitchFamily="2" charset="-122"/>
            </a:endParaRPr>
          </a:p>
        </p:txBody>
      </p:sp>
      <p:sp>
        <p:nvSpPr>
          <p:cNvPr id="16" name="矩形: 圆角 15">
            <a:extLst>
              <a:ext uri="{FF2B5EF4-FFF2-40B4-BE49-F238E27FC236}">
                <a16:creationId xmlns:a16="http://schemas.microsoft.com/office/drawing/2014/main" id="{9792FE01-6499-5BC3-6CA5-F0BF03E47265}"/>
              </a:ext>
            </a:extLst>
          </p:cNvPr>
          <p:cNvSpPr/>
          <p:nvPr/>
        </p:nvSpPr>
        <p:spPr>
          <a:xfrm>
            <a:off x="2623930" y="1519422"/>
            <a:ext cx="4459357" cy="2376717"/>
          </a:xfrm>
          <a:custGeom>
            <a:avLst/>
            <a:gdLst>
              <a:gd name="connsiteX0" fmla="*/ 0 w 4459357"/>
              <a:gd name="connsiteY0" fmla="*/ 396127 h 2376717"/>
              <a:gd name="connsiteX1" fmla="*/ 396127 w 4459357"/>
              <a:gd name="connsiteY1" fmla="*/ 0 h 2376717"/>
              <a:gd name="connsiteX2" fmla="*/ 1043982 w 4459357"/>
              <a:gd name="connsiteY2" fmla="*/ 0 h 2376717"/>
              <a:gd name="connsiteX3" fmla="*/ 1618495 w 4459357"/>
              <a:gd name="connsiteY3" fmla="*/ 0 h 2376717"/>
              <a:gd name="connsiteX4" fmla="*/ 2266350 w 4459357"/>
              <a:gd name="connsiteY4" fmla="*/ 0 h 2376717"/>
              <a:gd name="connsiteX5" fmla="*/ 2840862 w 4459357"/>
              <a:gd name="connsiteY5" fmla="*/ 0 h 2376717"/>
              <a:gd name="connsiteX6" fmla="*/ 3452046 w 4459357"/>
              <a:gd name="connsiteY6" fmla="*/ 0 h 2376717"/>
              <a:gd name="connsiteX7" fmla="*/ 4063230 w 4459357"/>
              <a:gd name="connsiteY7" fmla="*/ 0 h 2376717"/>
              <a:gd name="connsiteX8" fmla="*/ 4459357 w 4459357"/>
              <a:gd name="connsiteY8" fmla="*/ 396127 h 2376717"/>
              <a:gd name="connsiteX9" fmla="*/ 4459357 w 4459357"/>
              <a:gd name="connsiteY9" fmla="*/ 955971 h 2376717"/>
              <a:gd name="connsiteX10" fmla="*/ 4459357 w 4459357"/>
              <a:gd name="connsiteY10" fmla="*/ 1452436 h 2376717"/>
              <a:gd name="connsiteX11" fmla="*/ 4459357 w 4459357"/>
              <a:gd name="connsiteY11" fmla="*/ 1980590 h 2376717"/>
              <a:gd name="connsiteX12" fmla="*/ 4063230 w 4459357"/>
              <a:gd name="connsiteY12" fmla="*/ 2376717 h 2376717"/>
              <a:gd name="connsiteX13" fmla="*/ 3525388 w 4459357"/>
              <a:gd name="connsiteY13" fmla="*/ 2376717 h 2376717"/>
              <a:gd name="connsiteX14" fmla="*/ 2840862 w 4459357"/>
              <a:gd name="connsiteY14" fmla="*/ 2376717 h 2376717"/>
              <a:gd name="connsiteX15" fmla="*/ 2339692 w 4459357"/>
              <a:gd name="connsiteY15" fmla="*/ 2376717 h 2376717"/>
              <a:gd name="connsiteX16" fmla="*/ 1691837 w 4459357"/>
              <a:gd name="connsiteY16" fmla="*/ 2376717 h 2376717"/>
              <a:gd name="connsiteX17" fmla="*/ 1043982 w 4459357"/>
              <a:gd name="connsiteY17" fmla="*/ 2376717 h 2376717"/>
              <a:gd name="connsiteX18" fmla="*/ 396127 w 4459357"/>
              <a:gd name="connsiteY18" fmla="*/ 2376717 h 2376717"/>
              <a:gd name="connsiteX19" fmla="*/ 0 w 4459357"/>
              <a:gd name="connsiteY19" fmla="*/ 1980590 h 2376717"/>
              <a:gd name="connsiteX20" fmla="*/ 0 w 4459357"/>
              <a:gd name="connsiteY20" fmla="*/ 1452436 h 2376717"/>
              <a:gd name="connsiteX21" fmla="*/ 0 w 4459357"/>
              <a:gd name="connsiteY21" fmla="*/ 892592 h 2376717"/>
              <a:gd name="connsiteX22" fmla="*/ 0 w 4459357"/>
              <a:gd name="connsiteY22" fmla="*/ 396127 h 237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59357" h="2376717" extrusionOk="0">
                <a:moveTo>
                  <a:pt x="0" y="396127"/>
                </a:moveTo>
                <a:cubicBezTo>
                  <a:pt x="40907" y="178544"/>
                  <a:pt x="147821" y="9362"/>
                  <a:pt x="396127" y="0"/>
                </a:cubicBezTo>
                <a:cubicBezTo>
                  <a:pt x="553814" y="-12004"/>
                  <a:pt x="799634" y="-9883"/>
                  <a:pt x="1043982" y="0"/>
                </a:cubicBezTo>
                <a:cubicBezTo>
                  <a:pt x="1288330" y="9883"/>
                  <a:pt x="1400926" y="-22421"/>
                  <a:pt x="1618495" y="0"/>
                </a:cubicBezTo>
                <a:cubicBezTo>
                  <a:pt x="1836064" y="22421"/>
                  <a:pt x="1985433" y="11037"/>
                  <a:pt x="2266350" y="0"/>
                </a:cubicBezTo>
                <a:cubicBezTo>
                  <a:pt x="2547267" y="-11037"/>
                  <a:pt x="2662432" y="4994"/>
                  <a:pt x="2840862" y="0"/>
                </a:cubicBezTo>
                <a:cubicBezTo>
                  <a:pt x="3019292" y="-4994"/>
                  <a:pt x="3300604" y="-3652"/>
                  <a:pt x="3452046" y="0"/>
                </a:cubicBezTo>
                <a:cubicBezTo>
                  <a:pt x="3603488" y="3652"/>
                  <a:pt x="3909506" y="19432"/>
                  <a:pt x="4063230" y="0"/>
                </a:cubicBezTo>
                <a:cubicBezTo>
                  <a:pt x="4249962" y="-12094"/>
                  <a:pt x="4480802" y="179139"/>
                  <a:pt x="4459357" y="396127"/>
                </a:cubicBezTo>
                <a:cubicBezTo>
                  <a:pt x="4478980" y="590947"/>
                  <a:pt x="4460794" y="689995"/>
                  <a:pt x="4459357" y="955971"/>
                </a:cubicBezTo>
                <a:cubicBezTo>
                  <a:pt x="4457920" y="1221947"/>
                  <a:pt x="4482822" y="1278577"/>
                  <a:pt x="4459357" y="1452436"/>
                </a:cubicBezTo>
                <a:cubicBezTo>
                  <a:pt x="4435892" y="1626295"/>
                  <a:pt x="4465484" y="1852894"/>
                  <a:pt x="4459357" y="1980590"/>
                </a:cubicBezTo>
                <a:cubicBezTo>
                  <a:pt x="4436650" y="2245710"/>
                  <a:pt x="4236369" y="2380209"/>
                  <a:pt x="4063230" y="2376717"/>
                </a:cubicBezTo>
                <a:cubicBezTo>
                  <a:pt x="3807700" y="2379567"/>
                  <a:pt x="3739016" y="2373974"/>
                  <a:pt x="3525388" y="2376717"/>
                </a:cubicBezTo>
                <a:cubicBezTo>
                  <a:pt x="3311760" y="2379460"/>
                  <a:pt x="2993091" y="2402712"/>
                  <a:pt x="2840862" y="2376717"/>
                </a:cubicBezTo>
                <a:cubicBezTo>
                  <a:pt x="2688633" y="2350722"/>
                  <a:pt x="2509299" y="2356705"/>
                  <a:pt x="2339692" y="2376717"/>
                </a:cubicBezTo>
                <a:cubicBezTo>
                  <a:pt x="2170085" y="2396730"/>
                  <a:pt x="1978380" y="2354506"/>
                  <a:pt x="1691837" y="2376717"/>
                </a:cubicBezTo>
                <a:cubicBezTo>
                  <a:pt x="1405295" y="2398928"/>
                  <a:pt x="1261791" y="2383577"/>
                  <a:pt x="1043982" y="2376717"/>
                </a:cubicBezTo>
                <a:cubicBezTo>
                  <a:pt x="826173" y="2369857"/>
                  <a:pt x="611538" y="2387523"/>
                  <a:pt x="396127" y="2376717"/>
                </a:cubicBezTo>
                <a:cubicBezTo>
                  <a:pt x="159826" y="2368402"/>
                  <a:pt x="39632" y="2198703"/>
                  <a:pt x="0" y="1980590"/>
                </a:cubicBezTo>
                <a:cubicBezTo>
                  <a:pt x="387" y="1825942"/>
                  <a:pt x="17318" y="1606883"/>
                  <a:pt x="0" y="1452436"/>
                </a:cubicBezTo>
                <a:cubicBezTo>
                  <a:pt x="-17318" y="1297989"/>
                  <a:pt x="25604" y="1059298"/>
                  <a:pt x="0" y="892592"/>
                </a:cubicBezTo>
                <a:cubicBezTo>
                  <a:pt x="-25604" y="725886"/>
                  <a:pt x="8015" y="504849"/>
                  <a:pt x="0" y="396127"/>
                </a:cubicBezTo>
                <a:close/>
              </a:path>
            </a:pathLst>
          </a:custGeom>
          <a:noFill/>
          <a:ln>
            <a:solidFill>
              <a:schemeClr val="tx1"/>
            </a:solidFill>
            <a:extLst>
              <a:ext uri="{C807C97D-BFC1-408E-A445-0C87EB9F89A2}">
                <ask:lineSketchStyleProps xmlns:ask="http://schemas.microsoft.com/office/drawing/2018/sketchyshapes" sd="330193779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F4BC219E-B02F-A2C4-3888-C9BEC6692E0B}"/>
              </a:ext>
            </a:extLst>
          </p:cNvPr>
          <p:cNvSpPr txBox="1"/>
          <p:nvPr/>
        </p:nvSpPr>
        <p:spPr>
          <a:xfrm>
            <a:off x="5084098" y="1886932"/>
            <a:ext cx="1330814" cy="369332"/>
          </a:xfrm>
          <a:prstGeom prst="rect">
            <a:avLst/>
          </a:prstGeom>
          <a:noFill/>
          <a:ln>
            <a:noFill/>
          </a:ln>
        </p:spPr>
        <p:txBody>
          <a:bodyPr wrap="none" rtlCol="0">
            <a:spAutoFit/>
          </a:bodyPr>
          <a:lstStyle/>
          <a:p>
            <a:pPr algn="l"/>
            <a:r>
              <a:rPr lang="zh-CN" altLang="en-US" dirty="0">
                <a:solidFill>
                  <a:schemeClr val="tx1">
                    <a:lumMod val="95000"/>
                    <a:lumOff val="5000"/>
                  </a:schemeClr>
                </a:solidFill>
                <a:latin typeface="杨任东竹石体-Bold" panose="02000000000000000000" pitchFamily="2" charset="-122"/>
                <a:ea typeface="杨任东竹石体-Bold" panose="02000000000000000000" pitchFamily="2" charset="-122"/>
              </a:rPr>
              <a:t>字节输入流</a:t>
            </a:r>
            <a:endParaRPr kumimoji="0" lang="zh-CN" altLang="en-US" b="0" i="0" u="none" strike="noStrike" cap="none" normalizeH="0" baseline="0" dirty="0">
              <a:ln>
                <a:noFill/>
              </a:ln>
              <a:solidFill>
                <a:schemeClr val="tx1">
                  <a:lumMod val="95000"/>
                  <a:lumOff val="5000"/>
                </a:schemeClr>
              </a:solidFill>
              <a:effectLst/>
              <a:latin typeface="杨任东竹石体-Bold" panose="02000000000000000000" pitchFamily="2" charset="-122"/>
              <a:ea typeface="杨任东竹石体-Bold" panose="02000000000000000000" pitchFamily="2" charset="-122"/>
            </a:endParaRPr>
          </a:p>
        </p:txBody>
      </p:sp>
      <p:sp>
        <p:nvSpPr>
          <p:cNvPr id="19" name="文本框 18">
            <a:extLst>
              <a:ext uri="{FF2B5EF4-FFF2-40B4-BE49-F238E27FC236}">
                <a16:creationId xmlns:a16="http://schemas.microsoft.com/office/drawing/2014/main" id="{F4B3E4E5-A595-AE12-8AA8-CDE47AEDA5B7}"/>
              </a:ext>
            </a:extLst>
          </p:cNvPr>
          <p:cNvSpPr txBox="1"/>
          <p:nvPr/>
        </p:nvSpPr>
        <p:spPr>
          <a:xfrm>
            <a:off x="5084098" y="3096194"/>
            <a:ext cx="1330814" cy="369332"/>
          </a:xfrm>
          <a:prstGeom prst="rect">
            <a:avLst/>
          </a:prstGeom>
          <a:noFill/>
          <a:ln>
            <a:noFill/>
          </a:ln>
        </p:spPr>
        <p:txBody>
          <a:bodyPr wrap="none" rtlCol="0">
            <a:spAutoFit/>
          </a:bodyPr>
          <a:lstStyle/>
          <a:p>
            <a:pPr algn="l"/>
            <a:r>
              <a:rPr lang="zh-CN" altLang="en-US" dirty="0">
                <a:solidFill>
                  <a:schemeClr val="tx1">
                    <a:lumMod val="95000"/>
                    <a:lumOff val="5000"/>
                  </a:schemeClr>
                </a:solidFill>
                <a:latin typeface="杨任东竹石体-Bold" panose="02000000000000000000" pitchFamily="2" charset="-122"/>
                <a:ea typeface="杨任东竹石体-Bold" panose="02000000000000000000" pitchFamily="2" charset="-122"/>
              </a:rPr>
              <a:t>字节输出流</a:t>
            </a:r>
            <a:endParaRPr kumimoji="0" lang="zh-CN" altLang="en-US" b="0" i="0" u="none" strike="noStrike" cap="none" normalizeH="0" baseline="0" dirty="0">
              <a:ln>
                <a:noFill/>
              </a:ln>
              <a:solidFill>
                <a:schemeClr val="tx1">
                  <a:lumMod val="95000"/>
                  <a:lumOff val="5000"/>
                </a:schemeClr>
              </a:solidFill>
              <a:effectLst/>
              <a:latin typeface="杨任东竹石体-Bold" panose="02000000000000000000" pitchFamily="2" charset="-122"/>
              <a:ea typeface="杨任东竹石体-Bold" panose="02000000000000000000" pitchFamily="2" charset="-122"/>
            </a:endParaRPr>
          </a:p>
        </p:txBody>
      </p:sp>
      <p:sp>
        <p:nvSpPr>
          <p:cNvPr id="21" name="文本框 20">
            <a:extLst>
              <a:ext uri="{FF2B5EF4-FFF2-40B4-BE49-F238E27FC236}">
                <a16:creationId xmlns:a16="http://schemas.microsoft.com/office/drawing/2014/main" id="{06DDEF7D-4673-BB93-9F8B-09AF7C4C9E1C}"/>
              </a:ext>
            </a:extLst>
          </p:cNvPr>
          <p:cNvSpPr txBox="1"/>
          <p:nvPr/>
        </p:nvSpPr>
        <p:spPr>
          <a:xfrm>
            <a:off x="3368139" y="2513032"/>
            <a:ext cx="872355" cy="369332"/>
          </a:xfrm>
          <a:prstGeom prst="rect">
            <a:avLst/>
          </a:prstGeom>
          <a:noFill/>
          <a:ln>
            <a:noFill/>
          </a:ln>
        </p:spPr>
        <p:txBody>
          <a:bodyPr wrap="none" rtlCol="0">
            <a:spAutoFit/>
          </a:bodyPr>
          <a:lstStyle/>
          <a:p>
            <a:pPr algn="l"/>
            <a:r>
              <a:rPr kumimoji="0" lang="zh-CN" altLang="en-US" b="0" i="0" u="none" strike="noStrike" cap="none" normalizeH="0" baseline="0" dirty="0">
                <a:ln>
                  <a:noFill/>
                </a:ln>
                <a:solidFill>
                  <a:srgbClr val="C00000"/>
                </a:solidFill>
                <a:effectLst/>
                <a:latin typeface="杨任东竹石体-Bold" panose="02000000000000000000" pitchFamily="2" charset="-122"/>
                <a:ea typeface="杨任东竹石体-Bold" panose="02000000000000000000" pitchFamily="2" charset="-122"/>
              </a:rPr>
              <a:t>抽象类</a:t>
            </a:r>
          </a:p>
        </p:txBody>
      </p:sp>
      <p:sp>
        <p:nvSpPr>
          <p:cNvPr id="22" name="矩形: 圆角 21">
            <a:extLst>
              <a:ext uri="{FF2B5EF4-FFF2-40B4-BE49-F238E27FC236}">
                <a16:creationId xmlns:a16="http://schemas.microsoft.com/office/drawing/2014/main" id="{E90B8326-A094-9890-9F12-8B3808B881C6}"/>
              </a:ext>
            </a:extLst>
          </p:cNvPr>
          <p:cNvSpPr/>
          <p:nvPr/>
        </p:nvSpPr>
        <p:spPr>
          <a:xfrm>
            <a:off x="7370097" y="1616766"/>
            <a:ext cx="2741312" cy="2126974"/>
          </a:xfrm>
          <a:custGeom>
            <a:avLst/>
            <a:gdLst>
              <a:gd name="connsiteX0" fmla="*/ 0 w 2741312"/>
              <a:gd name="connsiteY0" fmla="*/ 354503 h 2126974"/>
              <a:gd name="connsiteX1" fmla="*/ 354503 w 2741312"/>
              <a:gd name="connsiteY1" fmla="*/ 0 h 2126974"/>
              <a:gd name="connsiteX2" fmla="*/ 1052261 w 2741312"/>
              <a:gd name="connsiteY2" fmla="*/ 0 h 2126974"/>
              <a:gd name="connsiteX3" fmla="*/ 1709374 w 2741312"/>
              <a:gd name="connsiteY3" fmla="*/ 0 h 2126974"/>
              <a:gd name="connsiteX4" fmla="*/ 2386809 w 2741312"/>
              <a:gd name="connsiteY4" fmla="*/ 0 h 2126974"/>
              <a:gd name="connsiteX5" fmla="*/ 2741312 w 2741312"/>
              <a:gd name="connsiteY5" fmla="*/ 354503 h 2126974"/>
              <a:gd name="connsiteX6" fmla="*/ 2741312 w 2741312"/>
              <a:gd name="connsiteY6" fmla="*/ 841339 h 2126974"/>
              <a:gd name="connsiteX7" fmla="*/ 2741312 w 2741312"/>
              <a:gd name="connsiteY7" fmla="*/ 1285635 h 2126974"/>
              <a:gd name="connsiteX8" fmla="*/ 2741312 w 2741312"/>
              <a:gd name="connsiteY8" fmla="*/ 1772471 h 2126974"/>
              <a:gd name="connsiteX9" fmla="*/ 2386809 w 2741312"/>
              <a:gd name="connsiteY9" fmla="*/ 2126974 h 2126974"/>
              <a:gd name="connsiteX10" fmla="*/ 1729697 w 2741312"/>
              <a:gd name="connsiteY10" fmla="*/ 2126974 h 2126974"/>
              <a:gd name="connsiteX11" fmla="*/ 1113231 w 2741312"/>
              <a:gd name="connsiteY11" fmla="*/ 2126974 h 2126974"/>
              <a:gd name="connsiteX12" fmla="*/ 354503 w 2741312"/>
              <a:gd name="connsiteY12" fmla="*/ 2126974 h 2126974"/>
              <a:gd name="connsiteX13" fmla="*/ 0 w 2741312"/>
              <a:gd name="connsiteY13" fmla="*/ 1772471 h 2126974"/>
              <a:gd name="connsiteX14" fmla="*/ 0 w 2741312"/>
              <a:gd name="connsiteY14" fmla="*/ 1313995 h 2126974"/>
              <a:gd name="connsiteX15" fmla="*/ 0 w 2741312"/>
              <a:gd name="connsiteY15" fmla="*/ 827159 h 2126974"/>
              <a:gd name="connsiteX16" fmla="*/ 0 w 2741312"/>
              <a:gd name="connsiteY16" fmla="*/ 354503 h 212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41312" h="2126974" extrusionOk="0">
                <a:moveTo>
                  <a:pt x="0" y="354503"/>
                </a:moveTo>
                <a:cubicBezTo>
                  <a:pt x="42637" y="159958"/>
                  <a:pt x="136278" y="7114"/>
                  <a:pt x="354503" y="0"/>
                </a:cubicBezTo>
                <a:cubicBezTo>
                  <a:pt x="588744" y="-8062"/>
                  <a:pt x="717082" y="16538"/>
                  <a:pt x="1052261" y="0"/>
                </a:cubicBezTo>
                <a:cubicBezTo>
                  <a:pt x="1387440" y="-16538"/>
                  <a:pt x="1554377" y="30646"/>
                  <a:pt x="1709374" y="0"/>
                </a:cubicBezTo>
                <a:cubicBezTo>
                  <a:pt x="1864371" y="-30646"/>
                  <a:pt x="2207223" y="7138"/>
                  <a:pt x="2386809" y="0"/>
                </a:cubicBezTo>
                <a:cubicBezTo>
                  <a:pt x="2614001" y="-1980"/>
                  <a:pt x="2760336" y="124486"/>
                  <a:pt x="2741312" y="354503"/>
                </a:cubicBezTo>
                <a:cubicBezTo>
                  <a:pt x="2720197" y="473537"/>
                  <a:pt x="2720700" y="629090"/>
                  <a:pt x="2741312" y="841339"/>
                </a:cubicBezTo>
                <a:cubicBezTo>
                  <a:pt x="2761924" y="1053588"/>
                  <a:pt x="2720401" y="1073416"/>
                  <a:pt x="2741312" y="1285635"/>
                </a:cubicBezTo>
                <a:cubicBezTo>
                  <a:pt x="2762223" y="1497854"/>
                  <a:pt x="2742870" y="1668631"/>
                  <a:pt x="2741312" y="1772471"/>
                </a:cubicBezTo>
                <a:cubicBezTo>
                  <a:pt x="2753151" y="1926121"/>
                  <a:pt x="2580994" y="2100135"/>
                  <a:pt x="2386809" y="2126974"/>
                </a:cubicBezTo>
                <a:cubicBezTo>
                  <a:pt x="2068073" y="2111069"/>
                  <a:pt x="1965085" y="2134498"/>
                  <a:pt x="1729697" y="2126974"/>
                </a:cubicBezTo>
                <a:cubicBezTo>
                  <a:pt x="1494309" y="2119450"/>
                  <a:pt x="1350331" y="2131611"/>
                  <a:pt x="1113231" y="2126974"/>
                </a:cubicBezTo>
                <a:cubicBezTo>
                  <a:pt x="876131" y="2122337"/>
                  <a:pt x="630363" y="2120054"/>
                  <a:pt x="354503" y="2126974"/>
                </a:cubicBezTo>
                <a:cubicBezTo>
                  <a:pt x="115706" y="2137021"/>
                  <a:pt x="-3179" y="1949971"/>
                  <a:pt x="0" y="1772471"/>
                </a:cubicBezTo>
                <a:cubicBezTo>
                  <a:pt x="-1495" y="1670639"/>
                  <a:pt x="11192" y="1440627"/>
                  <a:pt x="0" y="1313995"/>
                </a:cubicBezTo>
                <a:cubicBezTo>
                  <a:pt x="-11192" y="1187363"/>
                  <a:pt x="7626" y="1068221"/>
                  <a:pt x="0" y="827159"/>
                </a:cubicBezTo>
                <a:cubicBezTo>
                  <a:pt x="-7626" y="586097"/>
                  <a:pt x="-19916" y="463870"/>
                  <a:pt x="0" y="354503"/>
                </a:cubicBezTo>
                <a:close/>
              </a:path>
            </a:pathLst>
          </a:custGeom>
          <a:noFill/>
          <a:ln>
            <a:solidFill>
              <a:schemeClr val="tx1"/>
            </a:solidFill>
            <a:extLst>
              <a:ext uri="{C807C97D-BFC1-408E-A445-0C87EB9F89A2}">
                <ask:lineSketchStyleProps xmlns:ask="http://schemas.microsoft.com/office/drawing/2018/sketchyshapes" sd="330193779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174FD025-0022-334D-DA15-EA52F823A997}"/>
              </a:ext>
            </a:extLst>
          </p:cNvPr>
          <p:cNvSpPr/>
          <p:nvPr/>
        </p:nvSpPr>
        <p:spPr>
          <a:xfrm>
            <a:off x="7595383" y="1853889"/>
            <a:ext cx="2270859" cy="442053"/>
          </a:xfrm>
          <a:prstGeom prst="roundRect">
            <a:avLst/>
          </a:prstGeom>
          <a:solidFill>
            <a:schemeClr val="accent6">
              <a:lumMod val="60000"/>
              <a:lumOff val="40000"/>
            </a:schemeClr>
          </a:solidFill>
          <a:ln>
            <a:noFill/>
          </a:ln>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err="1">
                <a:latin typeface="Consolas" panose="020B0609020204030204" pitchFamily="49" charset="0"/>
                <a:ea typeface="杨任东竹石体-Bold" panose="02000000000000000000" pitchFamily="2" charset="-122"/>
              </a:rPr>
              <a:t>FileInputStream</a:t>
            </a:r>
            <a:endParaRPr lang="zh-CN" altLang="en-US" dirty="0">
              <a:latin typeface="Consolas" panose="020B0609020204030204" pitchFamily="49" charset="0"/>
              <a:ea typeface="杨任东竹石体-Bold" panose="02000000000000000000" pitchFamily="2" charset="-122"/>
            </a:endParaRPr>
          </a:p>
        </p:txBody>
      </p:sp>
      <p:sp>
        <p:nvSpPr>
          <p:cNvPr id="24" name="矩形: 圆角 23">
            <a:extLst>
              <a:ext uri="{FF2B5EF4-FFF2-40B4-BE49-F238E27FC236}">
                <a16:creationId xmlns:a16="http://schemas.microsoft.com/office/drawing/2014/main" id="{80F8E55C-F88C-A7FE-AF43-12F76846906A}"/>
              </a:ext>
            </a:extLst>
          </p:cNvPr>
          <p:cNvSpPr/>
          <p:nvPr/>
        </p:nvSpPr>
        <p:spPr>
          <a:xfrm>
            <a:off x="7595383" y="3063063"/>
            <a:ext cx="2270859" cy="442053"/>
          </a:xfrm>
          <a:prstGeom prst="roundRect">
            <a:avLst/>
          </a:prstGeom>
          <a:solidFill>
            <a:schemeClr val="accent6">
              <a:lumMod val="60000"/>
              <a:lumOff val="40000"/>
            </a:schemeClr>
          </a:solidFill>
          <a:ln>
            <a:noFill/>
          </a:ln>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err="1">
                <a:latin typeface="Consolas" panose="020B0609020204030204" pitchFamily="49" charset="0"/>
                <a:ea typeface="杨任东竹石体-Bold" panose="02000000000000000000" pitchFamily="2" charset="-122"/>
              </a:rPr>
              <a:t>FileOutputStream</a:t>
            </a:r>
            <a:endParaRPr lang="zh-CN" altLang="en-US" dirty="0">
              <a:latin typeface="Consolas" panose="020B0609020204030204" pitchFamily="49" charset="0"/>
              <a:ea typeface="杨任东竹石体-Bold" panose="02000000000000000000" pitchFamily="2" charset="-122"/>
            </a:endParaRPr>
          </a:p>
        </p:txBody>
      </p:sp>
      <p:sp>
        <p:nvSpPr>
          <p:cNvPr id="25" name="文本框 24">
            <a:extLst>
              <a:ext uri="{FF2B5EF4-FFF2-40B4-BE49-F238E27FC236}">
                <a16:creationId xmlns:a16="http://schemas.microsoft.com/office/drawing/2014/main" id="{B866C80C-C645-68EE-C001-0D863AF039E2}"/>
              </a:ext>
            </a:extLst>
          </p:cNvPr>
          <p:cNvSpPr txBox="1"/>
          <p:nvPr/>
        </p:nvSpPr>
        <p:spPr>
          <a:xfrm>
            <a:off x="8034532" y="2489983"/>
            <a:ext cx="1560042" cy="369332"/>
          </a:xfrm>
          <a:prstGeom prst="rect">
            <a:avLst/>
          </a:prstGeom>
          <a:noFill/>
          <a:ln>
            <a:noFill/>
          </a:ln>
        </p:spPr>
        <p:txBody>
          <a:bodyPr wrap="none" rtlCol="0">
            <a:spAutoFit/>
          </a:bodyPr>
          <a:lstStyle/>
          <a:p>
            <a:pPr algn="l"/>
            <a:r>
              <a:rPr lang="zh-CN" altLang="en-US" dirty="0">
                <a:solidFill>
                  <a:srgbClr val="C00000"/>
                </a:solidFill>
                <a:latin typeface="杨任东竹石体-Bold" panose="02000000000000000000" pitchFamily="2" charset="-122"/>
                <a:ea typeface="杨任东竹石体-Bold" panose="02000000000000000000" pitchFamily="2" charset="-122"/>
              </a:rPr>
              <a:t>抽象类的子类</a:t>
            </a:r>
            <a:endParaRPr kumimoji="0" lang="zh-CN" altLang="en-US" b="0" i="0" u="none" strike="noStrike" cap="none" normalizeH="0" baseline="0" dirty="0">
              <a:ln>
                <a:noFill/>
              </a:ln>
              <a:solidFill>
                <a:srgbClr val="C00000"/>
              </a:solidFill>
              <a:effectLst/>
              <a:latin typeface="杨任东竹石体-Bold" panose="02000000000000000000" pitchFamily="2" charset="-122"/>
              <a:ea typeface="杨任东竹石体-Bold" panose="02000000000000000000" pitchFamily="2" charset="-122"/>
            </a:endParaRPr>
          </a:p>
        </p:txBody>
      </p:sp>
      <p:sp>
        <p:nvSpPr>
          <p:cNvPr id="26" name="矩形: 圆角 25">
            <a:extLst>
              <a:ext uri="{FF2B5EF4-FFF2-40B4-BE49-F238E27FC236}">
                <a16:creationId xmlns:a16="http://schemas.microsoft.com/office/drawing/2014/main" id="{281B10D4-EB55-B7EA-146E-7E366FDC10FF}"/>
              </a:ext>
            </a:extLst>
          </p:cNvPr>
          <p:cNvSpPr/>
          <p:nvPr/>
        </p:nvSpPr>
        <p:spPr>
          <a:xfrm>
            <a:off x="2623930" y="4288654"/>
            <a:ext cx="4459357" cy="2204912"/>
          </a:xfrm>
          <a:custGeom>
            <a:avLst/>
            <a:gdLst>
              <a:gd name="connsiteX0" fmla="*/ 0 w 4459357"/>
              <a:gd name="connsiteY0" fmla="*/ 367493 h 2204912"/>
              <a:gd name="connsiteX1" fmla="*/ 367493 w 4459357"/>
              <a:gd name="connsiteY1" fmla="*/ 0 h 2204912"/>
              <a:gd name="connsiteX2" fmla="*/ 1025465 w 4459357"/>
              <a:gd name="connsiteY2" fmla="*/ 0 h 2204912"/>
              <a:gd name="connsiteX3" fmla="*/ 1608950 w 4459357"/>
              <a:gd name="connsiteY3" fmla="*/ 0 h 2204912"/>
              <a:gd name="connsiteX4" fmla="*/ 2266922 w 4459357"/>
              <a:gd name="connsiteY4" fmla="*/ 0 h 2204912"/>
              <a:gd name="connsiteX5" fmla="*/ 2850407 w 4459357"/>
              <a:gd name="connsiteY5" fmla="*/ 0 h 2204912"/>
              <a:gd name="connsiteX6" fmla="*/ 3471136 w 4459357"/>
              <a:gd name="connsiteY6" fmla="*/ 0 h 2204912"/>
              <a:gd name="connsiteX7" fmla="*/ 4091864 w 4459357"/>
              <a:gd name="connsiteY7" fmla="*/ 0 h 2204912"/>
              <a:gd name="connsiteX8" fmla="*/ 4459357 w 4459357"/>
              <a:gd name="connsiteY8" fmla="*/ 367493 h 2204912"/>
              <a:gd name="connsiteX9" fmla="*/ 4459357 w 4459357"/>
              <a:gd name="connsiteY9" fmla="*/ 886867 h 2204912"/>
              <a:gd name="connsiteX10" fmla="*/ 4459357 w 4459357"/>
              <a:gd name="connsiteY10" fmla="*/ 1347444 h 2204912"/>
              <a:gd name="connsiteX11" fmla="*/ 4459357 w 4459357"/>
              <a:gd name="connsiteY11" fmla="*/ 1837419 h 2204912"/>
              <a:gd name="connsiteX12" fmla="*/ 4091864 w 4459357"/>
              <a:gd name="connsiteY12" fmla="*/ 2204912 h 2204912"/>
              <a:gd name="connsiteX13" fmla="*/ 3545623 w 4459357"/>
              <a:gd name="connsiteY13" fmla="*/ 2204912 h 2204912"/>
              <a:gd name="connsiteX14" fmla="*/ 2850407 w 4459357"/>
              <a:gd name="connsiteY14" fmla="*/ 2204912 h 2204912"/>
              <a:gd name="connsiteX15" fmla="*/ 2341410 w 4459357"/>
              <a:gd name="connsiteY15" fmla="*/ 2204912 h 2204912"/>
              <a:gd name="connsiteX16" fmla="*/ 1683437 w 4459357"/>
              <a:gd name="connsiteY16" fmla="*/ 2204912 h 2204912"/>
              <a:gd name="connsiteX17" fmla="*/ 1025465 w 4459357"/>
              <a:gd name="connsiteY17" fmla="*/ 2204912 h 2204912"/>
              <a:gd name="connsiteX18" fmla="*/ 367493 w 4459357"/>
              <a:gd name="connsiteY18" fmla="*/ 2204912 h 2204912"/>
              <a:gd name="connsiteX19" fmla="*/ 0 w 4459357"/>
              <a:gd name="connsiteY19" fmla="*/ 1837419 h 2204912"/>
              <a:gd name="connsiteX20" fmla="*/ 0 w 4459357"/>
              <a:gd name="connsiteY20" fmla="*/ 1347444 h 2204912"/>
              <a:gd name="connsiteX21" fmla="*/ 0 w 4459357"/>
              <a:gd name="connsiteY21" fmla="*/ 828070 h 2204912"/>
              <a:gd name="connsiteX22" fmla="*/ 0 w 4459357"/>
              <a:gd name="connsiteY22" fmla="*/ 367493 h 220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59357" h="2204912" extrusionOk="0">
                <a:moveTo>
                  <a:pt x="0" y="367493"/>
                </a:moveTo>
                <a:cubicBezTo>
                  <a:pt x="15214" y="164975"/>
                  <a:pt x="119206" y="14370"/>
                  <a:pt x="367493" y="0"/>
                </a:cubicBezTo>
                <a:cubicBezTo>
                  <a:pt x="537425" y="-1734"/>
                  <a:pt x="766226" y="21666"/>
                  <a:pt x="1025465" y="0"/>
                </a:cubicBezTo>
                <a:cubicBezTo>
                  <a:pt x="1284704" y="-21666"/>
                  <a:pt x="1347892" y="13758"/>
                  <a:pt x="1608950" y="0"/>
                </a:cubicBezTo>
                <a:cubicBezTo>
                  <a:pt x="1870008" y="-13758"/>
                  <a:pt x="2076120" y="11544"/>
                  <a:pt x="2266922" y="0"/>
                </a:cubicBezTo>
                <a:cubicBezTo>
                  <a:pt x="2457724" y="-11544"/>
                  <a:pt x="2714293" y="5777"/>
                  <a:pt x="2850407" y="0"/>
                </a:cubicBezTo>
                <a:cubicBezTo>
                  <a:pt x="2986521" y="-5777"/>
                  <a:pt x="3285409" y="10651"/>
                  <a:pt x="3471136" y="0"/>
                </a:cubicBezTo>
                <a:cubicBezTo>
                  <a:pt x="3656863" y="-10651"/>
                  <a:pt x="3795968" y="26960"/>
                  <a:pt x="4091864" y="0"/>
                </a:cubicBezTo>
                <a:cubicBezTo>
                  <a:pt x="4279925" y="-5624"/>
                  <a:pt x="4469584" y="165384"/>
                  <a:pt x="4459357" y="367493"/>
                </a:cubicBezTo>
                <a:cubicBezTo>
                  <a:pt x="4444770" y="479485"/>
                  <a:pt x="4459790" y="750195"/>
                  <a:pt x="4459357" y="886867"/>
                </a:cubicBezTo>
                <a:cubicBezTo>
                  <a:pt x="4458924" y="1023539"/>
                  <a:pt x="4480150" y="1163708"/>
                  <a:pt x="4459357" y="1347444"/>
                </a:cubicBezTo>
                <a:cubicBezTo>
                  <a:pt x="4438564" y="1531180"/>
                  <a:pt x="4435726" y="1630032"/>
                  <a:pt x="4459357" y="1837419"/>
                </a:cubicBezTo>
                <a:cubicBezTo>
                  <a:pt x="4444686" y="2070324"/>
                  <a:pt x="4267493" y="2207003"/>
                  <a:pt x="4091864" y="2204912"/>
                </a:cubicBezTo>
                <a:cubicBezTo>
                  <a:pt x="3892242" y="2224751"/>
                  <a:pt x="3676822" y="2191026"/>
                  <a:pt x="3545623" y="2204912"/>
                </a:cubicBezTo>
                <a:cubicBezTo>
                  <a:pt x="3414424" y="2218798"/>
                  <a:pt x="3143223" y="2232570"/>
                  <a:pt x="2850407" y="2204912"/>
                </a:cubicBezTo>
                <a:cubicBezTo>
                  <a:pt x="2557591" y="2177254"/>
                  <a:pt x="2574056" y="2223043"/>
                  <a:pt x="2341410" y="2204912"/>
                </a:cubicBezTo>
                <a:cubicBezTo>
                  <a:pt x="2108764" y="2186781"/>
                  <a:pt x="1815935" y="2200649"/>
                  <a:pt x="1683437" y="2204912"/>
                </a:cubicBezTo>
                <a:cubicBezTo>
                  <a:pt x="1550939" y="2209175"/>
                  <a:pt x="1334927" y="2217399"/>
                  <a:pt x="1025465" y="2204912"/>
                </a:cubicBezTo>
                <a:cubicBezTo>
                  <a:pt x="716003" y="2192425"/>
                  <a:pt x="634807" y="2184335"/>
                  <a:pt x="367493" y="2204912"/>
                </a:cubicBezTo>
                <a:cubicBezTo>
                  <a:pt x="136190" y="2191466"/>
                  <a:pt x="13509" y="2040154"/>
                  <a:pt x="0" y="1837419"/>
                </a:cubicBezTo>
                <a:cubicBezTo>
                  <a:pt x="-5520" y="1600110"/>
                  <a:pt x="-5082" y="1473804"/>
                  <a:pt x="0" y="1347444"/>
                </a:cubicBezTo>
                <a:cubicBezTo>
                  <a:pt x="5082" y="1221085"/>
                  <a:pt x="-19549" y="1022017"/>
                  <a:pt x="0" y="828070"/>
                </a:cubicBezTo>
                <a:cubicBezTo>
                  <a:pt x="19549" y="634123"/>
                  <a:pt x="-4505" y="581041"/>
                  <a:pt x="0" y="367493"/>
                </a:cubicBezTo>
                <a:close/>
              </a:path>
            </a:pathLst>
          </a:custGeom>
          <a:noFill/>
          <a:ln>
            <a:solidFill>
              <a:schemeClr val="tx1"/>
            </a:solidFill>
            <a:extLst>
              <a:ext uri="{C807C97D-BFC1-408E-A445-0C87EB9F89A2}">
                <ask:lineSketchStyleProps xmlns:ask="http://schemas.microsoft.com/office/drawing/2018/sketchyshapes" sd="330193779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19862313-FDD7-24E2-2ACB-6379F0525457}"/>
              </a:ext>
            </a:extLst>
          </p:cNvPr>
          <p:cNvSpPr/>
          <p:nvPr/>
        </p:nvSpPr>
        <p:spPr>
          <a:xfrm>
            <a:off x="2934409" y="4622576"/>
            <a:ext cx="1697226" cy="565650"/>
          </a:xfrm>
          <a:prstGeom prst="roundRect">
            <a:avLst/>
          </a:prstGeom>
          <a:solidFill>
            <a:schemeClr val="accent5">
              <a:lumMod val="60000"/>
              <a:lumOff val="40000"/>
            </a:schemeClr>
          </a:solidFill>
          <a:ln>
            <a:noFill/>
          </a:ln>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latin typeface="Consolas" panose="020B0609020204030204" pitchFamily="49" charset="0"/>
                <a:ea typeface="杨任东竹石体-Bold" panose="02000000000000000000" pitchFamily="2" charset="-122"/>
              </a:rPr>
              <a:t>Reader</a:t>
            </a:r>
            <a:endParaRPr lang="zh-CN" altLang="en-US" dirty="0">
              <a:latin typeface="Consolas" panose="020B0609020204030204" pitchFamily="49" charset="0"/>
              <a:ea typeface="杨任东竹石体-Bold" panose="02000000000000000000" pitchFamily="2" charset="-122"/>
            </a:endParaRPr>
          </a:p>
        </p:txBody>
      </p:sp>
      <p:sp>
        <p:nvSpPr>
          <p:cNvPr id="28" name="矩形: 圆角 27">
            <a:extLst>
              <a:ext uri="{FF2B5EF4-FFF2-40B4-BE49-F238E27FC236}">
                <a16:creationId xmlns:a16="http://schemas.microsoft.com/office/drawing/2014/main" id="{8A6EE7E6-D9B1-1284-D630-17897FD8FD0D}"/>
              </a:ext>
            </a:extLst>
          </p:cNvPr>
          <p:cNvSpPr/>
          <p:nvPr/>
        </p:nvSpPr>
        <p:spPr>
          <a:xfrm>
            <a:off x="2934409" y="5643973"/>
            <a:ext cx="1697226" cy="565650"/>
          </a:xfrm>
          <a:prstGeom prst="roundRect">
            <a:avLst/>
          </a:prstGeom>
          <a:solidFill>
            <a:schemeClr val="accent5">
              <a:lumMod val="60000"/>
              <a:lumOff val="40000"/>
            </a:schemeClr>
          </a:solidFill>
          <a:ln>
            <a:noFill/>
          </a:ln>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latin typeface="Consolas" panose="020B0609020204030204" pitchFamily="49" charset="0"/>
                <a:ea typeface="杨任东竹石体-Bold" panose="02000000000000000000" pitchFamily="2" charset="-122"/>
              </a:rPr>
              <a:t>Writer</a:t>
            </a:r>
            <a:endParaRPr lang="zh-CN" altLang="en-US" dirty="0">
              <a:latin typeface="Consolas" panose="020B0609020204030204" pitchFamily="49" charset="0"/>
              <a:ea typeface="杨任东竹石体-Bold" panose="02000000000000000000" pitchFamily="2" charset="-122"/>
            </a:endParaRPr>
          </a:p>
        </p:txBody>
      </p:sp>
      <p:sp>
        <p:nvSpPr>
          <p:cNvPr id="29" name="文本框 28">
            <a:extLst>
              <a:ext uri="{FF2B5EF4-FFF2-40B4-BE49-F238E27FC236}">
                <a16:creationId xmlns:a16="http://schemas.microsoft.com/office/drawing/2014/main" id="{8EDC3C58-E237-EF2A-B8AB-7015604707BA}"/>
              </a:ext>
            </a:extLst>
          </p:cNvPr>
          <p:cNvSpPr txBox="1"/>
          <p:nvPr/>
        </p:nvSpPr>
        <p:spPr>
          <a:xfrm>
            <a:off x="5192054" y="4631013"/>
            <a:ext cx="1330814" cy="369332"/>
          </a:xfrm>
          <a:prstGeom prst="rect">
            <a:avLst/>
          </a:prstGeom>
          <a:noFill/>
          <a:ln>
            <a:noFill/>
          </a:ln>
        </p:spPr>
        <p:txBody>
          <a:bodyPr wrap="none" rtlCol="0">
            <a:spAutoFit/>
          </a:bodyPr>
          <a:lstStyle/>
          <a:p>
            <a:pPr algn="l"/>
            <a:r>
              <a:rPr lang="zh-CN" altLang="en-US" dirty="0">
                <a:solidFill>
                  <a:schemeClr val="tx1">
                    <a:lumMod val="95000"/>
                    <a:lumOff val="5000"/>
                  </a:schemeClr>
                </a:solidFill>
                <a:latin typeface="杨任东竹石体-Bold" panose="02000000000000000000" pitchFamily="2" charset="-122"/>
                <a:ea typeface="杨任东竹石体-Bold" panose="02000000000000000000" pitchFamily="2" charset="-122"/>
              </a:rPr>
              <a:t>字符输入流</a:t>
            </a:r>
            <a:endParaRPr kumimoji="0" lang="zh-CN" altLang="en-US" b="0" i="0" u="none" strike="noStrike" cap="none" normalizeH="0" baseline="0" dirty="0">
              <a:ln>
                <a:noFill/>
              </a:ln>
              <a:solidFill>
                <a:schemeClr val="tx1">
                  <a:lumMod val="95000"/>
                  <a:lumOff val="5000"/>
                </a:schemeClr>
              </a:solidFill>
              <a:effectLst/>
              <a:latin typeface="杨任东竹石体-Bold" panose="02000000000000000000" pitchFamily="2" charset="-122"/>
              <a:ea typeface="杨任东竹石体-Bold" panose="02000000000000000000" pitchFamily="2" charset="-122"/>
            </a:endParaRPr>
          </a:p>
        </p:txBody>
      </p:sp>
      <p:sp>
        <p:nvSpPr>
          <p:cNvPr id="30" name="文本框 29">
            <a:extLst>
              <a:ext uri="{FF2B5EF4-FFF2-40B4-BE49-F238E27FC236}">
                <a16:creationId xmlns:a16="http://schemas.microsoft.com/office/drawing/2014/main" id="{2D5B3CBB-9177-2013-B6E0-04B7A070C337}"/>
              </a:ext>
            </a:extLst>
          </p:cNvPr>
          <p:cNvSpPr txBox="1"/>
          <p:nvPr/>
        </p:nvSpPr>
        <p:spPr>
          <a:xfrm>
            <a:off x="5192054" y="5840275"/>
            <a:ext cx="1330814" cy="369332"/>
          </a:xfrm>
          <a:prstGeom prst="rect">
            <a:avLst/>
          </a:prstGeom>
          <a:noFill/>
          <a:ln>
            <a:noFill/>
          </a:ln>
        </p:spPr>
        <p:txBody>
          <a:bodyPr wrap="none" rtlCol="0">
            <a:spAutoFit/>
          </a:bodyPr>
          <a:lstStyle/>
          <a:p>
            <a:pPr algn="l"/>
            <a:r>
              <a:rPr lang="zh-CN" altLang="en-US" dirty="0">
                <a:solidFill>
                  <a:schemeClr val="tx1">
                    <a:lumMod val="95000"/>
                    <a:lumOff val="5000"/>
                  </a:schemeClr>
                </a:solidFill>
                <a:latin typeface="杨任东竹石体-Bold" panose="02000000000000000000" pitchFamily="2" charset="-122"/>
                <a:ea typeface="杨任东竹石体-Bold" panose="02000000000000000000" pitchFamily="2" charset="-122"/>
              </a:rPr>
              <a:t>字符输出流</a:t>
            </a:r>
            <a:endParaRPr kumimoji="0" lang="zh-CN" altLang="en-US" b="0" i="0" u="none" strike="noStrike" cap="none" normalizeH="0" baseline="0" dirty="0">
              <a:ln>
                <a:noFill/>
              </a:ln>
              <a:solidFill>
                <a:schemeClr val="tx1">
                  <a:lumMod val="95000"/>
                  <a:lumOff val="5000"/>
                </a:schemeClr>
              </a:solidFill>
              <a:effectLst/>
              <a:latin typeface="杨任东竹石体-Bold" panose="02000000000000000000" pitchFamily="2" charset="-122"/>
              <a:ea typeface="杨任东竹石体-Bold" panose="02000000000000000000" pitchFamily="2" charset="-122"/>
            </a:endParaRPr>
          </a:p>
        </p:txBody>
      </p:sp>
      <p:sp>
        <p:nvSpPr>
          <p:cNvPr id="31" name="文本框 30">
            <a:extLst>
              <a:ext uri="{FF2B5EF4-FFF2-40B4-BE49-F238E27FC236}">
                <a16:creationId xmlns:a16="http://schemas.microsoft.com/office/drawing/2014/main" id="{FA3797C2-DB8F-5BE0-5EE6-BD2E6AA23057}"/>
              </a:ext>
            </a:extLst>
          </p:cNvPr>
          <p:cNvSpPr txBox="1"/>
          <p:nvPr/>
        </p:nvSpPr>
        <p:spPr>
          <a:xfrm>
            <a:off x="3346844" y="5231433"/>
            <a:ext cx="872355" cy="369332"/>
          </a:xfrm>
          <a:prstGeom prst="rect">
            <a:avLst/>
          </a:prstGeom>
          <a:noFill/>
          <a:ln>
            <a:noFill/>
          </a:ln>
        </p:spPr>
        <p:txBody>
          <a:bodyPr wrap="none" rtlCol="0">
            <a:spAutoFit/>
          </a:bodyPr>
          <a:lstStyle/>
          <a:p>
            <a:pPr algn="l"/>
            <a:r>
              <a:rPr kumimoji="0" lang="zh-CN" altLang="en-US" b="0" i="0" u="none" strike="noStrike" cap="none" normalizeH="0" baseline="0" dirty="0">
                <a:ln>
                  <a:noFill/>
                </a:ln>
                <a:solidFill>
                  <a:srgbClr val="C00000"/>
                </a:solidFill>
                <a:effectLst/>
                <a:latin typeface="杨任东竹石体-Bold" panose="02000000000000000000" pitchFamily="2" charset="-122"/>
                <a:ea typeface="杨任东竹石体-Bold" panose="02000000000000000000" pitchFamily="2" charset="-122"/>
              </a:rPr>
              <a:t>抽象类</a:t>
            </a:r>
          </a:p>
        </p:txBody>
      </p:sp>
      <p:sp>
        <p:nvSpPr>
          <p:cNvPr id="37" name="矩形: 圆角 36">
            <a:extLst>
              <a:ext uri="{FF2B5EF4-FFF2-40B4-BE49-F238E27FC236}">
                <a16:creationId xmlns:a16="http://schemas.microsoft.com/office/drawing/2014/main" id="{CFFF555F-6D6D-E582-641C-94837AE65BF2}"/>
              </a:ext>
            </a:extLst>
          </p:cNvPr>
          <p:cNvSpPr/>
          <p:nvPr/>
        </p:nvSpPr>
        <p:spPr>
          <a:xfrm>
            <a:off x="7449610" y="4366592"/>
            <a:ext cx="2741312" cy="2126974"/>
          </a:xfrm>
          <a:custGeom>
            <a:avLst/>
            <a:gdLst>
              <a:gd name="connsiteX0" fmla="*/ 0 w 2741312"/>
              <a:gd name="connsiteY0" fmla="*/ 354503 h 2126974"/>
              <a:gd name="connsiteX1" fmla="*/ 354503 w 2741312"/>
              <a:gd name="connsiteY1" fmla="*/ 0 h 2126974"/>
              <a:gd name="connsiteX2" fmla="*/ 1052261 w 2741312"/>
              <a:gd name="connsiteY2" fmla="*/ 0 h 2126974"/>
              <a:gd name="connsiteX3" fmla="*/ 1709374 w 2741312"/>
              <a:gd name="connsiteY3" fmla="*/ 0 h 2126974"/>
              <a:gd name="connsiteX4" fmla="*/ 2386809 w 2741312"/>
              <a:gd name="connsiteY4" fmla="*/ 0 h 2126974"/>
              <a:gd name="connsiteX5" fmla="*/ 2741312 w 2741312"/>
              <a:gd name="connsiteY5" fmla="*/ 354503 h 2126974"/>
              <a:gd name="connsiteX6" fmla="*/ 2741312 w 2741312"/>
              <a:gd name="connsiteY6" fmla="*/ 841339 h 2126974"/>
              <a:gd name="connsiteX7" fmla="*/ 2741312 w 2741312"/>
              <a:gd name="connsiteY7" fmla="*/ 1285635 h 2126974"/>
              <a:gd name="connsiteX8" fmla="*/ 2741312 w 2741312"/>
              <a:gd name="connsiteY8" fmla="*/ 1772471 h 2126974"/>
              <a:gd name="connsiteX9" fmla="*/ 2386809 w 2741312"/>
              <a:gd name="connsiteY9" fmla="*/ 2126974 h 2126974"/>
              <a:gd name="connsiteX10" fmla="*/ 1729697 w 2741312"/>
              <a:gd name="connsiteY10" fmla="*/ 2126974 h 2126974"/>
              <a:gd name="connsiteX11" fmla="*/ 1113231 w 2741312"/>
              <a:gd name="connsiteY11" fmla="*/ 2126974 h 2126974"/>
              <a:gd name="connsiteX12" fmla="*/ 354503 w 2741312"/>
              <a:gd name="connsiteY12" fmla="*/ 2126974 h 2126974"/>
              <a:gd name="connsiteX13" fmla="*/ 0 w 2741312"/>
              <a:gd name="connsiteY13" fmla="*/ 1772471 h 2126974"/>
              <a:gd name="connsiteX14" fmla="*/ 0 w 2741312"/>
              <a:gd name="connsiteY14" fmla="*/ 1313995 h 2126974"/>
              <a:gd name="connsiteX15" fmla="*/ 0 w 2741312"/>
              <a:gd name="connsiteY15" fmla="*/ 827159 h 2126974"/>
              <a:gd name="connsiteX16" fmla="*/ 0 w 2741312"/>
              <a:gd name="connsiteY16" fmla="*/ 354503 h 212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41312" h="2126974" extrusionOk="0">
                <a:moveTo>
                  <a:pt x="0" y="354503"/>
                </a:moveTo>
                <a:cubicBezTo>
                  <a:pt x="42637" y="159958"/>
                  <a:pt x="136278" y="7114"/>
                  <a:pt x="354503" y="0"/>
                </a:cubicBezTo>
                <a:cubicBezTo>
                  <a:pt x="588744" y="-8062"/>
                  <a:pt x="717082" y="16538"/>
                  <a:pt x="1052261" y="0"/>
                </a:cubicBezTo>
                <a:cubicBezTo>
                  <a:pt x="1387440" y="-16538"/>
                  <a:pt x="1554377" y="30646"/>
                  <a:pt x="1709374" y="0"/>
                </a:cubicBezTo>
                <a:cubicBezTo>
                  <a:pt x="1864371" y="-30646"/>
                  <a:pt x="2207223" y="7138"/>
                  <a:pt x="2386809" y="0"/>
                </a:cubicBezTo>
                <a:cubicBezTo>
                  <a:pt x="2614001" y="-1980"/>
                  <a:pt x="2760336" y="124486"/>
                  <a:pt x="2741312" y="354503"/>
                </a:cubicBezTo>
                <a:cubicBezTo>
                  <a:pt x="2720197" y="473537"/>
                  <a:pt x="2720700" y="629090"/>
                  <a:pt x="2741312" y="841339"/>
                </a:cubicBezTo>
                <a:cubicBezTo>
                  <a:pt x="2761924" y="1053588"/>
                  <a:pt x="2720401" y="1073416"/>
                  <a:pt x="2741312" y="1285635"/>
                </a:cubicBezTo>
                <a:cubicBezTo>
                  <a:pt x="2762223" y="1497854"/>
                  <a:pt x="2742870" y="1668631"/>
                  <a:pt x="2741312" y="1772471"/>
                </a:cubicBezTo>
                <a:cubicBezTo>
                  <a:pt x="2753151" y="1926121"/>
                  <a:pt x="2580994" y="2100135"/>
                  <a:pt x="2386809" y="2126974"/>
                </a:cubicBezTo>
                <a:cubicBezTo>
                  <a:pt x="2068073" y="2111069"/>
                  <a:pt x="1965085" y="2134498"/>
                  <a:pt x="1729697" y="2126974"/>
                </a:cubicBezTo>
                <a:cubicBezTo>
                  <a:pt x="1494309" y="2119450"/>
                  <a:pt x="1350331" y="2131611"/>
                  <a:pt x="1113231" y="2126974"/>
                </a:cubicBezTo>
                <a:cubicBezTo>
                  <a:pt x="876131" y="2122337"/>
                  <a:pt x="630363" y="2120054"/>
                  <a:pt x="354503" y="2126974"/>
                </a:cubicBezTo>
                <a:cubicBezTo>
                  <a:pt x="115706" y="2137021"/>
                  <a:pt x="-3179" y="1949971"/>
                  <a:pt x="0" y="1772471"/>
                </a:cubicBezTo>
                <a:cubicBezTo>
                  <a:pt x="-1495" y="1670639"/>
                  <a:pt x="11192" y="1440627"/>
                  <a:pt x="0" y="1313995"/>
                </a:cubicBezTo>
                <a:cubicBezTo>
                  <a:pt x="-11192" y="1187363"/>
                  <a:pt x="7626" y="1068221"/>
                  <a:pt x="0" y="827159"/>
                </a:cubicBezTo>
                <a:cubicBezTo>
                  <a:pt x="-7626" y="586097"/>
                  <a:pt x="-19916" y="463870"/>
                  <a:pt x="0" y="354503"/>
                </a:cubicBezTo>
                <a:close/>
              </a:path>
            </a:pathLst>
          </a:custGeom>
          <a:noFill/>
          <a:ln>
            <a:solidFill>
              <a:schemeClr val="tx1"/>
            </a:solidFill>
            <a:extLst>
              <a:ext uri="{C807C97D-BFC1-408E-A445-0C87EB9F89A2}">
                <ask:lineSketchStyleProps xmlns:ask="http://schemas.microsoft.com/office/drawing/2018/sketchyshapes" sd="3301937790">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圆角 37">
            <a:extLst>
              <a:ext uri="{FF2B5EF4-FFF2-40B4-BE49-F238E27FC236}">
                <a16:creationId xmlns:a16="http://schemas.microsoft.com/office/drawing/2014/main" id="{0D075BB3-A653-CF02-0689-85830D7BC5F7}"/>
              </a:ext>
            </a:extLst>
          </p:cNvPr>
          <p:cNvSpPr/>
          <p:nvPr/>
        </p:nvSpPr>
        <p:spPr>
          <a:xfrm>
            <a:off x="7674896" y="4603715"/>
            <a:ext cx="2270859" cy="442053"/>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err="1">
                <a:latin typeface="Consolas" panose="020B0609020204030204" pitchFamily="49" charset="0"/>
                <a:ea typeface="杨任东竹石体-Bold" panose="02000000000000000000" pitchFamily="2" charset="-122"/>
              </a:rPr>
              <a:t>FileReader</a:t>
            </a:r>
            <a:endParaRPr lang="zh-CN" altLang="en-US" dirty="0">
              <a:latin typeface="Consolas" panose="020B0609020204030204" pitchFamily="49" charset="0"/>
              <a:ea typeface="杨任东竹石体-Bold" panose="02000000000000000000" pitchFamily="2" charset="-122"/>
            </a:endParaRPr>
          </a:p>
        </p:txBody>
      </p:sp>
      <p:sp>
        <p:nvSpPr>
          <p:cNvPr id="39" name="矩形: 圆角 38">
            <a:extLst>
              <a:ext uri="{FF2B5EF4-FFF2-40B4-BE49-F238E27FC236}">
                <a16:creationId xmlns:a16="http://schemas.microsoft.com/office/drawing/2014/main" id="{0F718672-9F49-4704-7623-73F2CC6A10C1}"/>
              </a:ext>
            </a:extLst>
          </p:cNvPr>
          <p:cNvSpPr/>
          <p:nvPr/>
        </p:nvSpPr>
        <p:spPr>
          <a:xfrm>
            <a:off x="7674896" y="5812889"/>
            <a:ext cx="2270859" cy="442053"/>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err="1">
                <a:latin typeface="Consolas" panose="020B0609020204030204" pitchFamily="49" charset="0"/>
                <a:ea typeface="杨任东竹石体-Bold" panose="02000000000000000000" pitchFamily="2" charset="-122"/>
              </a:rPr>
              <a:t>FileWriter</a:t>
            </a:r>
            <a:endParaRPr lang="zh-CN" altLang="en-US" dirty="0">
              <a:latin typeface="Consolas" panose="020B0609020204030204" pitchFamily="49" charset="0"/>
              <a:ea typeface="杨任东竹石体-Bold" panose="02000000000000000000" pitchFamily="2" charset="-122"/>
            </a:endParaRPr>
          </a:p>
        </p:txBody>
      </p:sp>
      <p:sp>
        <p:nvSpPr>
          <p:cNvPr id="40" name="文本框 39">
            <a:extLst>
              <a:ext uri="{FF2B5EF4-FFF2-40B4-BE49-F238E27FC236}">
                <a16:creationId xmlns:a16="http://schemas.microsoft.com/office/drawing/2014/main" id="{59EFFDBD-DAB9-F7EA-6F67-952EE02420C7}"/>
              </a:ext>
            </a:extLst>
          </p:cNvPr>
          <p:cNvSpPr txBox="1"/>
          <p:nvPr/>
        </p:nvSpPr>
        <p:spPr>
          <a:xfrm>
            <a:off x="8114045" y="5239809"/>
            <a:ext cx="1560042" cy="369332"/>
          </a:xfrm>
          <a:prstGeom prst="rect">
            <a:avLst/>
          </a:prstGeom>
          <a:noFill/>
          <a:ln>
            <a:noFill/>
          </a:ln>
        </p:spPr>
        <p:txBody>
          <a:bodyPr wrap="none" rtlCol="0">
            <a:spAutoFit/>
          </a:bodyPr>
          <a:lstStyle/>
          <a:p>
            <a:pPr algn="l"/>
            <a:r>
              <a:rPr lang="zh-CN" altLang="en-US" dirty="0">
                <a:solidFill>
                  <a:srgbClr val="C00000"/>
                </a:solidFill>
                <a:latin typeface="杨任东竹石体-Bold" panose="02000000000000000000" pitchFamily="2" charset="-122"/>
                <a:ea typeface="杨任东竹石体-Bold" panose="02000000000000000000" pitchFamily="2" charset="-122"/>
              </a:rPr>
              <a:t>抽象类的子类</a:t>
            </a:r>
            <a:endParaRPr kumimoji="0" lang="zh-CN" altLang="en-US" b="0" i="0" u="none" strike="noStrike" cap="none" normalizeH="0" baseline="0" dirty="0">
              <a:ln>
                <a:noFill/>
              </a:ln>
              <a:solidFill>
                <a:srgbClr val="C00000"/>
              </a:solidFill>
              <a:effectLst/>
              <a:latin typeface="杨任东竹石体-Bold" panose="02000000000000000000" pitchFamily="2" charset="-122"/>
              <a:ea typeface="杨任东竹石体-Bold" panose="02000000000000000000" pitchFamily="2" charset="-122"/>
            </a:endParaRPr>
          </a:p>
        </p:txBody>
      </p:sp>
      <p:sp>
        <p:nvSpPr>
          <p:cNvPr id="42" name="文本框 41">
            <a:extLst>
              <a:ext uri="{FF2B5EF4-FFF2-40B4-BE49-F238E27FC236}">
                <a16:creationId xmlns:a16="http://schemas.microsoft.com/office/drawing/2014/main" id="{922AF77A-3FEC-0EE8-D6AC-11A34E5DF302}"/>
              </a:ext>
            </a:extLst>
          </p:cNvPr>
          <p:cNvSpPr txBox="1"/>
          <p:nvPr/>
        </p:nvSpPr>
        <p:spPr>
          <a:xfrm>
            <a:off x="1122297" y="1886932"/>
            <a:ext cx="872355" cy="369332"/>
          </a:xfrm>
          <a:prstGeom prst="rect">
            <a:avLst/>
          </a:prstGeom>
          <a:noFill/>
          <a:ln>
            <a:noFill/>
          </a:ln>
        </p:spPr>
        <p:txBody>
          <a:bodyPr wrap="none" rtlCol="0">
            <a:spAutoFit/>
          </a:bodyPr>
          <a:lstStyle/>
          <a:p>
            <a:pPr algn="l"/>
            <a:r>
              <a:rPr lang="zh-CN" altLang="en-US" dirty="0">
                <a:solidFill>
                  <a:schemeClr val="tx1">
                    <a:lumMod val="95000"/>
                    <a:lumOff val="5000"/>
                  </a:schemeClr>
                </a:solidFill>
                <a:latin typeface="杨任东竹石体-Bold" panose="02000000000000000000" pitchFamily="2" charset="-122"/>
                <a:ea typeface="杨任东竹石体-Bold" panose="02000000000000000000" pitchFamily="2" charset="-122"/>
              </a:rPr>
              <a:t>万能流</a:t>
            </a:r>
            <a:endParaRPr kumimoji="0" lang="zh-CN" altLang="en-US" b="0" i="0" u="none" strike="noStrike" cap="none" normalizeH="0" baseline="0" dirty="0">
              <a:ln>
                <a:noFill/>
              </a:ln>
              <a:solidFill>
                <a:schemeClr val="tx1">
                  <a:lumMod val="95000"/>
                  <a:lumOff val="5000"/>
                </a:schemeClr>
              </a:solidFill>
              <a:effectLst/>
              <a:latin typeface="杨任东竹石体-Bold" panose="02000000000000000000" pitchFamily="2" charset="-122"/>
              <a:ea typeface="杨任东竹石体-Bold" panose="02000000000000000000" pitchFamily="2" charset="-122"/>
            </a:endParaRPr>
          </a:p>
        </p:txBody>
      </p:sp>
      <p:sp>
        <p:nvSpPr>
          <p:cNvPr id="43" name="文本框 42">
            <a:extLst>
              <a:ext uri="{FF2B5EF4-FFF2-40B4-BE49-F238E27FC236}">
                <a16:creationId xmlns:a16="http://schemas.microsoft.com/office/drawing/2014/main" id="{00CBC81D-25D7-74F3-5A0E-D77948C693C2}"/>
              </a:ext>
            </a:extLst>
          </p:cNvPr>
          <p:cNvSpPr txBox="1"/>
          <p:nvPr/>
        </p:nvSpPr>
        <p:spPr>
          <a:xfrm>
            <a:off x="917404" y="4603631"/>
            <a:ext cx="1330814" cy="369332"/>
          </a:xfrm>
          <a:prstGeom prst="rect">
            <a:avLst/>
          </a:prstGeom>
          <a:noFill/>
          <a:ln>
            <a:noFill/>
          </a:ln>
        </p:spPr>
        <p:txBody>
          <a:bodyPr wrap="none" rtlCol="0">
            <a:spAutoFit/>
          </a:bodyPr>
          <a:lstStyle/>
          <a:p>
            <a:pPr algn="l"/>
            <a:r>
              <a:rPr lang="zh-CN" altLang="en-US" dirty="0">
                <a:solidFill>
                  <a:schemeClr val="tx1">
                    <a:lumMod val="95000"/>
                    <a:lumOff val="5000"/>
                  </a:schemeClr>
                </a:solidFill>
                <a:latin typeface="杨任东竹石体-Bold" panose="02000000000000000000" pitchFamily="2" charset="-122"/>
                <a:ea typeface="杨任东竹石体-Bold" panose="02000000000000000000" pitchFamily="2" charset="-122"/>
              </a:rPr>
              <a:t>纯文本文件</a:t>
            </a:r>
            <a:endParaRPr kumimoji="0" lang="zh-CN" altLang="en-US" b="0" i="0" u="none" strike="noStrike" cap="none" normalizeH="0" baseline="0" dirty="0">
              <a:ln>
                <a:noFill/>
              </a:ln>
              <a:solidFill>
                <a:schemeClr val="tx1">
                  <a:lumMod val="95000"/>
                  <a:lumOff val="5000"/>
                </a:schemeClr>
              </a:solidFill>
              <a:effectLst/>
              <a:latin typeface="杨任东竹石体-Bold" panose="02000000000000000000" pitchFamily="2" charset="-122"/>
              <a:ea typeface="杨任东竹石体-Bold" panose="02000000000000000000" pitchFamily="2" charset="-122"/>
            </a:endParaRPr>
          </a:p>
        </p:txBody>
      </p:sp>
    </p:spTree>
    <p:extLst>
      <p:ext uri="{BB962C8B-B14F-4D97-AF65-F5344CB8AC3E}">
        <p14:creationId xmlns:p14="http://schemas.microsoft.com/office/powerpoint/2010/main" val="4849131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48276" y="1075510"/>
            <a:ext cx="5973761" cy="4256405"/>
          </a:xfrm>
        </p:spPr>
        <p:txBody>
          <a:bodyPr/>
          <a:lstStyle/>
          <a:p>
            <a:r>
              <a:rPr kumimoji="1" lang="en-US" altLang="zh-CN" dirty="0">
                <a:solidFill>
                  <a:schemeClr val="tx1">
                    <a:lumMod val="95000"/>
                    <a:lumOff val="5000"/>
                  </a:schemeClr>
                </a:solidFill>
                <a:latin typeface="Consolas" panose="020B0609020204030204" pitchFamily="49" charset="0"/>
              </a:rPr>
              <a:t>IO</a:t>
            </a:r>
            <a:r>
              <a:rPr kumimoji="1" lang="zh-CN" altLang="en-US" dirty="0">
                <a:solidFill>
                  <a:schemeClr val="tx1">
                    <a:lumMod val="95000"/>
                    <a:lumOff val="5000"/>
                  </a:schemeClr>
                </a:solidFill>
                <a:latin typeface="Consolas" panose="020B0609020204030204" pitchFamily="49" charset="0"/>
              </a:rPr>
              <a:t> 流体系结构 </a:t>
            </a:r>
            <a:endParaRPr kumimoji="1" lang="en-US" altLang="zh-CN" dirty="0">
              <a:solidFill>
                <a:schemeClr val="tx1">
                  <a:lumMod val="95000"/>
                  <a:lumOff val="5000"/>
                </a:schemeClr>
              </a:solidFill>
              <a:latin typeface="Consolas" panose="020B0609020204030204" pitchFamily="49" charset="0"/>
            </a:endParaRPr>
          </a:p>
          <a:p>
            <a:r>
              <a:rPr kumimoji="1" lang="en-US" altLang="zh-CN" dirty="0" err="1">
                <a:solidFill>
                  <a:schemeClr val="tx1">
                    <a:lumMod val="95000"/>
                    <a:lumOff val="5000"/>
                  </a:schemeClr>
                </a:solidFill>
                <a:latin typeface="Consolas" panose="020B0609020204030204" pitchFamily="49" charset="0"/>
              </a:rPr>
              <a:t>FileOutputStream</a:t>
            </a:r>
            <a:r>
              <a:rPr kumimoji="1" lang="en-US" altLang="zh-CN" dirty="0">
                <a:solidFill>
                  <a:schemeClr val="tx1">
                    <a:lumMod val="95000"/>
                    <a:lumOff val="5000"/>
                  </a:schemeClr>
                </a:solidFill>
                <a:latin typeface="Consolas" panose="020B0609020204030204" pitchFamily="49" charset="0"/>
              </a:rPr>
              <a:t> </a:t>
            </a:r>
            <a:r>
              <a:rPr kumimoji="1" lang="zh-CN" altLang="en-US" dirty="0">
                <a:solidFill>
                  <a:schemeClr val="tx1">
                    <a:lumMod val="95000"/>
                    <a:lumOff val="5000"/>
                  </a:schemeClr>
                </a:solidFill>
                <a:latin typeface="Consolas" panose="020B0609020204030204" pitchFamily="49" charset="0"/>
              </a:rPr>
              <a:t>字节输出流</a:t>
            </a:r>
            <a:endParaRPr kumimoji="1" lang="en-US" altLang="zh-CN" dirty="0">
              <a:solidFill>
                <a:schemeClr val="tx1">
                  <a:lumMod val="95000"/>
                  <a:lumOff val="5000"/>
                </a:schemeClr>
              </a:solidFill>
              <a:latin typeface="Consolas" panose="020B0609020204030204" pitchFamily="49" charset="0"/>
            </a:endParaRPr>
          </a:p>
          <a:p>
            <a:r>
              <a:rPr kumimoji="1" lang="en-US" altLang="zh-CN" dirty="0" err="1">
                <a:solidFill>
                  <a:schemeClr val="tx1">
                    <a:lumMod val="95000"/>
                    <a:lumOff val="5000"/>
                  </a:schemeClr>
                </a:solidFill>
                <a:latin typeface="Consolas" panose="020B0609020204030204" pitchFamily="49" charset="0"/>
              </a:rPr>
              <a:t>FileInputStream</a:t>
            </a:r>
            <a:r>
              <a:rPr kumimoji="1" lang="en-US" altLang="zh-CN" dirty="0">
                <a:solidFill>
                  <a:schemeClr val="tx1">
                    <a:lumMod val="95000"/>
                    <a:lumOff val="5000"/>
                  </a:schemeClr>
                </a:solidFill>
                <a:latin typeface="Consolas" panose="020B0609020204030204" pitchFamily="49" charset="0"/>
              </a:rPr>
              <a:t> </a:t>
            </a:r>
            <a:r>
              <a:rPr kumimoji="1" lang="zh-CN" altLang="en-US" dirty="0">
                <a:solidFill>
                  <a:schemeClr val="tx1">
                    <a:lumMod val="95000"/>
                    <a:lumOff val="5000"/>
                  </a:schemeClr>
                </a:solidFill>
                <a:latin typeface="Consolas" panose="020B0609020204030204" pitchFamily="49" charset="0"/>
              </a:rPr>
              <a:t>字节输入流</a:t>
            </a:r>
            <a:endParaRPr kumimoji="1" lang="en-US" altLang="zh-CN" dirty="0">
              <a:solidFill>
                <a:schemeClr val="tx1">
                  <a:lumMod val="95000"/>
                  <a:lumOff val="5000"/>
                </a:schemeClr>
              </a:solidFill>
              <a:latin typeface="Consolas" panose="020B0609020204030204" pitchFamily="49" charset="0"/>
            </a:endParaRPr>
          </a:p>
          <a:p>
            <a:r>
              <a:rPr kumimoji="1" lang="zh-CN" altLang="en-US" dirty="0">
                <a:solidFill>
                  <a:schemeClr val="tx1">
                    <a:lumMod val="95000"/>
                    <a:lumOff val="5000"/>
                  </a:schemeClr>
                </a:solidFill>
                <a:latin typeface="Consolas" panose="020B0609020204030204" pitchFamily="49" charset="0"/>
              </a:rPr>
              <a:t>字节缓冲流</a:t>
            </a:r>
            <a:endParaRPr kumimoji="1" lang="en-US" altLang="zh-CN" dirty="0">
              <a:solidFill>
                <a:schemeClr val="tx1">
                  <a:lumMod val="95000"/>
                  <a:lumOff val="5000"/>
                </a:schemeClr>
              </a:solidFill>
              <a:latin typeface="Consolas" panose="020B0609020204030204" pitchFamily="49" charset="0"/>
            </a:endParaRPr>
          </a:p>
          <a:p>
            <a:r>
              <a:rPr kumimoji="1" lang="en-US" altLang="zh-CN" dirty="0" err="1">
                <a:solidFill>
                  <a:srgbClr val="C00000"/>
                </a:solidFill>
                <a:latin typeface="Consolas" panose="020B0609020204030204" pitchFamily="49" charset="0"/>
              </a:rPr>
              <a:t>FileReader</a:t>
            </a:r>
            <a:r>
              <a:rPr kumimoji="1" lang="en-US" altLang="zh-CN" dirty="0">
                <a:solidFill>
                  <a:srgbClr val="C00000"/>
                </a:solidFill>
                <a:latin typeface="Consolas" panose="020B0609020204030204" pitchFamily="49" charset="0"/>
              </a:rPr>
              <a:t> </a:t>
            </a:r>
            <a:r>
              <a:rPr kumimoji="1" lang="zh-CN" altLang="en-US" dirty="0">
                <a:solidFill>
                  <a:srgbClr val="C00000"/>
                </a:solidFill>
                <a:latin typeface="Consolas" panose="020B0609020204030204" pitchFamily="49" charset="0"/>
              </a:rPr>
              <a:t>字符输入流</a:t>
            </a:r>
            <a:endParaRPr kumimoji="1" lang="en-US" altLang="zh-CN" dirty="0">
              <a:solidFill>
                <a:srgbClr val="C00000"/>
              </a:solidFill>
              <a:latin typeface="Consolas" panose="020B0609020204030204" pitchFamily="49" charset="0"/>
            </a:endParaRPr>
          </a:p>
          <a:p>
            <a:r>
              <a:rPr kumimoji="1" lang="en-US" altLang="zh-CN" dirty="0" err="1">
                <a:solidFill>
                  <a:schemeClr val="tx1">
                    <a:lumMod val="95000"/>
                    <a:lumOff val="5000"/>
                  </a:schemeClr>
                </a:solidFill>
                <a:latin typeface="Consolas" panose="020B0609020204030204" pitchFamily="49" charset="0"/>
              </a:rPr>
              <a:t>FileWriter</a:t>
            </a:r>
            <a:r>
              <a:rPr kumimoji="1" lang="en-US" altLang="zh-CN" dirty="0">
                <a:solidFill>
                  <a:schemeClr val="tx1">
                    <a:lumMod val="95000"/>
                    <a:lumOff val="5000"/>
                  </a:schemeClr>
                </a:solidFill>
                <a:latin typeface="Consolas" panose="020B0609020204030204" pitchFamily="49" charset="0"/>
              </a:rPr>
              <a:t> </a:t>
            </a:r>
            <a:r>
              <a:rPr kumimoji="1" lang="zh-CN" altLang="en-US" dirty="0">
                <a:solidFill>
                  <a:schemeClr val="tx1">
                    <a:lumMod val="95000"/>
                    <a:lumOff val="5000"/>
                  </a:schemeClr>
                </a:solidFill>
                <a:latin typeface="Consolas" panose="020B0609020204030204" pitchFamily="49" charset="0"/>
              </a:rPr>
              <a:t>字符输出流</a:t>
            </a:r>
            <a:endParaRPr kumimoji="1" lang="en-US" altLang="zh-CN" dirty="0">
              <a:solidFill>
                <a:schemeClr val="tx1">
                  <a:lumMod val="95000"/>
                  <a:lumOff val="5000"/>
                </a:schemeClr>
              </a:solidFill>
              <a:latin typeface="Consolas" panose="020B0609020204030204" pitchFamily="49" charset="0"/>
            </a:endParaRPr>
          </a:p>
        </p:txBody>
      </p:sp>
    </p:spTree>
    <p:extLst>
      <p:ext uri="{BB962C8B-B14F-4D97-AF65-F5344CB8AC3E}">
        <p14:creationId xmlns:p14="http://schemas.microsoft.com/office/powerpoint/2010/main" val="914727804"/>
      </p:ext>
    </p:extLst>
  </p:cSld>
  <p:clrMapOvr>
    <a:masterClrMapping/>
  </p:clrMapOvr>
  <mc:AlternateContent xmlns:mc="http://schemas.openxmlformats.org/markup-compatibility/2006" xmlns:p14="http://schemas.microsoft.com/office/powerpoint/2010/main">
    <mc:Choice Requires="p14">
      <p:transition spd="slow" p14:dur="1500">
        <p14:prism isContent="1"/>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en-US" altLang="zh-CN" b="1" dirty="0" err="1">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FileReader</a:t>
            </a:r>
            <a:r>
              <a:rPr lang="en-US" altLang="zh-CN"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字符输入流</a:t>
            </a:r>
          </a:p>
        </p:txBody>
      </p:sp>
      <p:graphicFrame>
        <p:nvGraphicFramePr>
          <p:cNvPr id="12" name="表格 11">
            <a:extLst>
              <a:ext uri="{FF2B5EF4-FFF2-40B4-BE49-F238E27FC236}">
                <a16:creationId xmlns:a16="http://schemas.microsoft.com/office/drawing/2014/main" id="{81756AF5-628E-47D3-265E-9D583E585B71}"/>
              </a:ext>
            </a:extLst>
          </p:cNvPr>
          <p:cNvGraphicFramePr>
            <a:graphicFrameLocks noGrp="1"/>
          </p:cNvGraphicFramePr>
          <p:nvPr>
            <p:extLst>
              <p:ext uri="{D42A27DB-BD31-4B8C-83A1-F6EECF244321}">
                <p14:modId xmlns:p14="http://schemas.microsoft.com/office/powerpoint/2010/main" val="4063437770"/>
              </p:ext>
            </p:extLst>
          </p:nvPr>
        </p:nvGraphicFramePr>
        <p:xfrm>
          <a:off x="970002" y="2506443"/>
          <a:ext cx="9005896" cy="1443350"/>
        </p:xfrm>
        <a:graphic>
          <a:graphicData uri="http://schemas.openxmlformats.org/drawingml/2006/table">
            <a:tbl>
              <a:tblPr/>
              <a:tblGrid>
                <a:gridCol w="4723238">
                  <a:extLst>
                    <a:ext uri="{9D8B030D-6E8A-4147-A177-3AD203B41FA5}">
                      <a16:colId xmlns:a16="http://schemas.microsoft.com/office/drawing/2014/main" val="4059425573"/>
                    </a:ext>
                  </a:extLst>
                </a:gridCol>
                <a:gridCol w="4282658">
                  <a:extLst>
                    <a:ext uri="{9D8B030D-6E8A-4147-A177-3AD203B41FA5}">
                      <a16:colId xmlns:a16="http://schemas.microsoft.com/office/drawing/2014/main" val="1139361603"/>
                    </a:ext>
                  </a:extLst>
                </a:gridCol>
              </a:tblGrid>
              <a:tr h="47855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构造方法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3413402838"/>
                  </a:ext>
                </a:extLst>
              </a:tr>
              <a:tr h="48115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r>
                        <a:rPr lang="en-US" altLang="zh-CN" sz="1600" kern="1200" dirty="0" err="1">
                          <a:solidFill>
                            <a:schemeClr val="tx1"/>
                          </a:solidFill>
                          <a:effectLst/>
                          <a:latin typeface="Consolas" panose="020B0609020204030204" pitchFamily="49" charset="0"/>
                          <a:ea typeface="黑体" panose="02010609060101010101" pitchFamily="49" charset="-122"/>
                          <a:cs typeface="+mn-cs"/>
                        </a:rPr>
                        <a:t>FileReader</a:t>
                      </a:r>
                      <a:r>
                        <a:rPr lang="en-US" altLang="zh-CN" sz="1600" kern="1200" dirty="0">
                          <a:solidFill>
                            <a:schemeClr val="tx1"/>
                          </a:solidFill>
                          <a:effectLst/>
                          <a:latin typeface="Consolas" panose="020B0609020204030204" pitchFamily="49" charset="0"/>
                          <a:ea typeface="黑体" panose="02010609060101010101" pitchFamily="49" charset="-122"/>
                          <a:cs typeface="+mn-cs"/>
                        </a:rPr>
                        <a:t>(String </a:t>
                      </a:r>
                      <a:r>
                        <a:rPr lang="en-US" altLang="zh-CN" sz="1600" kern="1200" dirty="0" err="1">
                          <a:solidFill>
                            <a:schemeClr val="tx1"/>
                          </a:solidFill>
                          <a:effectLst/>
                          <a:latin typeface="Consolas" panose="020B0609020204030204" pitchFamily="49" charset="0"/>
                          <a:ea typeface="黑体" panose="02010609060101010101" pitchFamily="49" charset="-122"/>
                          <a:cs typeface="+mn-cs"/>
                        </a:rPr>
                        <a:t>fileName</a:t>
                      </a:r>
                      <a:r>
                        <a:rPr lang="en-US" altLang="zh-CN" sz="1600" kern="1200" dirty="0">
                          <a:solidFill>
                            <a:schemeClr val="tx1"/>
                          </a:solidFill>
                          <a:effectLst/>
                          <a:latin typeface="Consolas" panose="020B0609020204030204" pitchFamily="49" charset="0"/>
                          <a:ea typeface="黑体" panose="02010609060101010101" pitchFamily="49" charset="-122"/>
                          <a:cs typeface="+mn-cs"/>
                        </a:rPr>
                        <a:t>)</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eaLnBrk="0" hangingPunct="0">
                        <a:lnSpc>
                          <a:spcPct val="150000"/>
                        </a:lnSpc>
                        <a:buFont typeface="Wingdings" pitchFamily="2" charset="2"/>
                        <a:buNone/>
                        <a:defRPr/>
                      </a:pPr>
                      <a:r>
                        <a:rPr lang="zh-CN" altLang="en-US" sz="1400" dirty="0">
                          <a:latin typeface="Consolas" panose="020B0609020204030204" pitchFamily="49" charset="0"/>
                          <a:ea typeface="Alibaba PuHuiTi R"/>
                        </a:rPr>
                        <a:t>字符输入流关联文件，路径以字符串形式给出</a:t>
                      </a:r>
                      <a:endParaRPr lang="en-US" altLang="zh-CN" sz="1400" dirty="0">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858313400"/>
                  </a:ext>
                </a:extLst>
              </a:tr>
              <a:tr h="483643">
                <a:tc>
                  <a:txBody>
                    <a:bodyPr/>
                    <a:lstStyle/>
                    <a:p>
                      <a:r>
                        <a:rPr lang="en-US" altLang="zh-CN" sz="1600" dirty="0" err="1">
                          <a:latin typeface="Consolas" panose="020B0609020204030204" pitchFamily="49" charset="0"/>
                          <a:ea typeface="微软雅黑" pitchFamily="34" charset="-122"/>
                        </a:rPr>
                        <a:t>FileReader</a:t>
                      </a:r>
                      <a:r>
                        <a:rPr lang="en-US" altLang="zh-CN" sz="1600" dirty="0">
                          <a:latin typeface="Consolas" panose="020B0609020204030204" pitchFamily="49" charset="0"/>
                          <a:ea typeface="微软雅黑" pitchFamily="34" charset="-122"/>
                        </a:rPr>
                        <a:t>(File file)</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400" dirty="0">
                          <a:latin typeface="Consolas" panose="020B0609020204030204" pitchFamily="49" charset="0"/>
                          <a:ea typeface="Alibaba PuHuiTi R"/>
                        </a:rPr>
                        <a:t>字符输入流关联文件，路径以</a:t>
                      </a:r>
                      <a:r>
                        <a:rPr lang="en-US" altLang="zh-CN" sz="1400" dirty="0">
                          <a:latin typeface="Consolas" panose="020B0609020204030204" pitchFamily="49" charset="0"/>
                          <a:ea typeface="Alibaba PuHuiTi R"/>
                        </a:rPr>
                        <a:t>File</a:t>
                      </a:r>
                      <a:r>
                        <a:rPr lang="zh-CN" altLang="en-US" sz="1400" dirty="0">
                          <a:latin typeface="Consolas" panose="020B0609020204030204" pitchFamily="49" charset="0"/>
                          <a:ea typeface="Alibaba PuHuiTi R"/>
                        </a:rPr>
                        <a:t>对象形式给出</a:t>
                      </a:r>
                      <a:endParaRPr lang="en-US" altLang="zh-CN" sz="1400" b="0" dirty="0">
                        <a:solidFill>
                          <a:schemeClr val="tx1">
                            <a:lumMod val="95000"/>
                            <a:lumOff val="5000"/>
                          </a:schemeClr>
                        </a:solidFill>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53507733"/>
                  </a:ext>
                </a:extLst>
              </a:tr>
            </a:tbl>
          </a:graphicData>
        </a:graphic>
      </p:graphicFrame>
      <p:sp>
        <p:nvSpPr>
          <p:cNvPr id="17" name="TextBox 6">
            <a:extLst>
              <a:ext uri="{FF2B5EF4-FFF2-40B4-BE49-F238E27FC236}">
                <a16:creationId xmlns:a16="http://schemas.microsoft.com/office/drawing/2014/main" id="{E503AC6C-58AA-8487-C8B0-9D639A83C445}"/>
              </a:ext>
            </a:extLst>
          </p:cNvPr>
          <p:cNvSpPr txBox="1"/>
          <p:nvPr/>
        </p:nvSpPr>
        <p:spPr>
          <a:xfrm>
            <a:off x="877751" y="1834936"/>
            <a:ext cx="8769831" cy="427105"/>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en-US" sz="1600" dirty="0">
                <a:solidFill>
                  <a:schemeClr val="tx1">
                    <a:lumMod val="95000"/>
                    <a:lumOff val="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用于读取纯文本文件，解决中文乱码问题</a:t>
            </a:r>
            <a:endParaRPr lang="en-US" altLang="zh-CN" sz="16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18" name="表格 17">
            <a:extLst>
              <a:ext uri="{FF2B5EF4-FFF2-40B4-BE49-F238E27FC236}">
                <a16:creationId xmlns:a16="http://schemas.microsoft.com/office/drawing/2014/main" id="{199983C9-8FBA-8EAB-F28D-6DAA789ADE3F}"/>
              </a:ext>
            </a:extLst>
          </p:cNvPr>
          <p:cNvGraphicFramePr>
            <a:graphicFrameLocks noGrp="1"/>
          </p:cNvGraphicFramePr>
          <p:nvPr>
            <p:extLst>
              <p:ext uri="{D42A27DB-BD31-4B8C-83A1-F6EECF244321}">
                <p14:modId xmlns:p14="http://schemas.microsoft.com/office/powerpoint/2010/main" val="2202343913"/>
              </p:ext>
            </p:extLst>
          </p:nvPr>
        </p:nvGraphicFramePr>
        <p:xfrm>
          <a:off x="970002" y="4428003"/>
          <a:ext cx="10047155" cy="1335519"/>
        </p:xfrm>
        <a:graphic>
          <a:graphicData uri="http://schemas.openxmlformats.org/drawingml/2006/table">
            <a:tbl>
              <a:tblPr/>
              <a:tblGrid>
                <a:gridCol w="5269336">
                  <a:extLst>
                    <a:ext uri="{9D8B030D-6E8A-4147-A177-3AD203B41FA5}">
                      <a16:colId xmlns:a16="http://schemas.microsoft.com/office/drawing/2014/main" val="3903616913"/>
                    </a:ext>
                  </a:extLst>
                </a:gridCol>
                <a:gridCol w="4777819">
                  <a:extLst>
                    <a:ext uri="{9D8B030D-6E8A-4147-A177-3AD203B41FA5}">
                      <a16:colId xmlns:a16="http://schemas.microsoft.com/office/drawing/2014/main" val="3501032722"/>
                    </a:ext>
                  </a:extLst>
                </a:gridCol>
              </a:tblGrid>
              <a:tr h="0">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成员方法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373553032"/>
                  </a:ext>
                </a:extLst>
              </a:tr>
              <a:tr h="34295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algn="l"/>
                      <a:r>
                        <a:rPr lang="en-US" altLang="zh-CN" sz="1600" kern="1200" dirty="0">
                          <a:solidFill>
                            <a:schemeClr val="tx1"/>
                          </a:solidFill>
                          <a:effectLst/>
                          <a:latin typeface="Consolas" panose="020B0609020204030204" pitchFamily="49" charset="0"/>
                          <a:ea typeface="黑体" panose="02010609060101010101" pitchFamily="49" charset="-122"/>
                          <a:cs typeface="+mn-cs"/>
                        </a:rPr>
                        <a:t>public int read() </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gn="l" eaLnBrk="0" hangingPunct="0">
                        <a:lnSpc>
                          <a:spcPct val="150000"/>
                        </a:lnSpc>
                        <a:buFont typeface="Wingdings" pitchFamily="2" charset="2"/>
                        <a:buNone/>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读取单个字符</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02623438"/>
                  </a:ext>
                </a:extLst>
              </a:tr>
              <a:tr h="538001">
                <a:tc>
                  <a:txBody>
                    <a:bodyPr/>
                    <a:lstStyle/>
                    <a:p>
                      <a:pPr algn="l"/>
                      <a:r>
                        <a:rPr lang="en-US" altLang="zh-CN" sz="1600" dirty="0">
                          <a:latin typeface="Consolas" panose="020B0609020204030204" pitchFamily="49" charset="0"/>
                        </a:rPr>
                        <a:t>public int read(char[] </a:t>
                      </a:r>
                      <a:r>
                        <a:rPr lang="en-US" altLang="zh-CN" sz="1600" dirty="0" err="1">
                          <a:latin typeface="Consolas" panose="020B0609020204030204" pitchFamily="49" charset="0"/>
                        </a:rPr>
                        <a:t>cbuf</a:t>
                      </a:r>
                      <a:r>
                        <a:rPr lang="en-US" altLang="zh-CN" sz="1600" dirty="0">
                          <a:latin typeface="Consolas" panose="020B0609020204030204" pitchFamily="49" charset="0"/>
                        </a:rPr>
                        <a:t>) </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algn="l" eaLnBrk="0" hangingPunct="0">
                        <a:lnSpc>
                          <a:spcPct val="150000"/>
                        </a:lnSpc>
                        <a:buFont typeface="Wingdings" pitchFamily="2" charset="2"/>
                        <a:buNone/>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读取一个字符数组</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返回读取到的有效字符个数</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400720702"/>
                  </a:ext>
                </a:extLst>
              </a:tr>
            </a:tbl>
          </a:graphicData>
        </a:graphic>
      </p:graphicFrame>
    </p:spTree>
    <p:extLst>
      <p:ext uri="{BB962C8B-B14F-4D97-AF65-F5344CB8AC3E}">
        <p14:creationId xmlns:p14="http://schemas.microsoft.com/office/powerpoint/2010/main" val="37420211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字符集，字符编码</a:t>
            </a:r>
          </a:p>
        </p:txBody>
      </p:sp>
      <p:sp>
        <p:nvSpPr>
          <p:cNvPr id="8" name="TextBox 6">
            <a:extLst>
              <a:ext uri="{FF2B5EF4-FFF2-40B4-BE49-F238E27FC236}">
                <a16:creationId xmlns:a16="http://schemas.microsoft.com/office/drawing/2014/main" id="{71183036-4A53-F879-A848-59B2C99A2D2E}"/>
              </a:ext>
            </a:extLst>
          </p:cNvPr>
          <p:cNvSpPr txBox="1"/>
          <p:nvPr/>
        </p:nvSpPr>
        <p:spPr>
          <a:xfrm>
            <a:off x="877752" y="1834936"/>
            <a:ext cx="4184578" cy="425950"/>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en-US"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字符集：是指多个字符的集合</a:t>
            </a:r>
            <a:endParaRPr lang="en-US" altLang="zh-CN"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endParaRPr>
          </a:p>
        </p:txBody>
      </p:sp>
      <p:pic>
        <p:nvPicPr>
          <p:cNvPr id="9" name="图片 8">
            <a:extLst>
              <a:ext uri="{FF2B5EF4-FFF2-40B4-BE49-F238E27FC236}">
                <a16:creationId xmlns:a16="http://schemas.microsoft.com/office/drawing/2014/main" id="{50C7668E-FCFA-89FB-AF80-5147C064F5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022" y="2428495"/>
            <a:ext cx="5867583" cy="3966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77801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字符集</a:t>
            </a:r>
          </a:p>
        </p:txBody>
      </p:sp>
      <p:sp>
        <p:nvSpPr>
          <p:cNvPr id="8" name="TextBox 6">
            <a:extLst>
              <a:ext uri="{FF2B5EF4-FFF2-40B4-BE49-F238E27FC236}">
                <a16:creationId xmlns:a16="http://schemas.microsoft.com/office/drawing/2014/main" id="{71183036-4A53-F879-A848-59B2C99A2D2E}"/>
              </a:ext>
            </a:extLst>
          </p:cNvPr>
          <p:cNvSpPr txBox="1"/>
          <p:nvPr/>
        </p:nvSpPr>
        <p:spPr>
          <a:xfrm>
            <a:off x="877752" y="1834936"/>
            <a:ext cx="4184578" cy="425950"/>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en-US"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字符集：是指多个字符的集合</a:t>
            </a:r>
            <a:endParaRPr lang="en-US" altLang="zh-CN"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endParaRPr>
          </a:p>
        </p:txBody>
      </p:sp>
      <p:sp>
        <p:nvSpPr>
          <p:cNvPr id="5" name="文本占位符 2">
            <a:extLst>
              <a:ext uri="{FF2B5EF4-FFF2-40B4-BE49-F238E27FC236}">
                <a16:creationId xmlns:a16="http://schemas.microsoft.com/office/drawing/2014/main" id="{ABAA09BD-C64F-290D-872F-A00FABE908F5}"/>
              </a:ext>
            </a:extLst>
          </p:cNvPr>
          <p:cNvSpPr txBox="1">
            <a:spLocks/>
          </p:cNvSpPr>
          <p:nvPr/>
        </p:nvSpPr>
        <p:spPr>
          <a:xfrm>
            <a:off x="1235425" y="2428495"/>
            <a:ext cx="10748057" cy="3197857"/>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200000"/>
              </a:lnSpc>
              <a:buNone/>
            </a:pP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GB2312</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字符集：</a:t>
            </a: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1980</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年发布，</a:t>
            </a: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1981</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年</a:t>
            </a: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5</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月</a:t>
            </a: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1</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日实施的简体中文汉字编码国家标准。</a:t>
            </a:r>
            <a:endParaRPr lang="en-US" altLang="zh-CN" sz="1400" b="1"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endParaRPr>
          </a:p>
          <a:p>
            <a:pPr marL="0" indent="0">
              <a:lnSpc>
                <a:spcPct val="200000"/>
              </a:lnSpc>
              <a:buNone/>
            </a:pPr>
            <a:r>
              <a:rPr lang="en-US" altLang="zh-CN" sz="1400" b="1"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sz="1400" b="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收录</a:t>
            </a:r>
            <a:r>
              <a:rPr lang="en-US" altLang="zh-CN" sz="1400" b="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7445</a:t>
            </a:r>
            <a:r>
              <a:rPr lang="zh-CN" altLang="en-US" sz="1400" b="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个图形字符，其中包括</a:t>
            </a:r>
            <a:r>
              <a:rPr lang="en-US" altLang="zh-CN" sz="1400" b="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6763</a:t>
            </a:r>
            <a:r>
              <a:rPr lang="zh-CN" altLang="en-US" sz="1400" b="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个简体汉字</a:t>
            </a:r>
          </a:p>
          <a:p>
            <a:pPr marL="0" indent="0">
              <a:lnSpc>
                <a:spcPct val="200000"/>
              </a:lnSpc>
              <a:buNone/>
            </a:pP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BIG5</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字符集：台湾地区繁体中文标准字符集，共收录</a:t>
            </a: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13053</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个中文字，</a:t>
            </a: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1984</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年实施。</a:t>
            </a:r>
          </a:p>
          <a:p>
            <a:pPr marL="0" indent="0">
              <a:lnSpc>
                <a:spcPct val="200000"/>
              </a:lnSpc>
              <a:buNone/>
            </a:pP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GBK</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字符集：</a:t>
            </a: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2000</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年</a:t>
            </a: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3</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月</a:t>
            </a: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17</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日发布，收录</a:t>
            </a: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21003</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个汉字。</a:t>
            </a:r>
            <a:endPar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endParaRPr>
          </a:p>
          <a:p>
            <a:pPr marL="0" indent="0">
              <a:lnSpc>
                <a:spcPct val="200000"/>
              </a:lnSpc>
              <a:buNone/>
            </a:pP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包含国家标准</a:t>
            </a: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GB13000-1</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中的全部中日韩汉字，和</a:t>
            </a: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BIG5</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编码中的所有汉字。</a:t>
            </a:r>
            <a:endPar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endParaRPr>
          </a:p>
          <a:p>
            <a:pPr marL="0" indent="0">
              <a:lnSpc>
                <a:spcPct val="200000"/>
              </a:lnSpc>
              <a:buNone/>
            </a:pP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en-US" altLang="zh-CN" sz="1400" dirty="0">
                <a:solidFill>
                  <a:srgbClr val="C00000"/>
                </a:solidFill>
                <a:latin typeface="Consolas" panose="020B0609020204030204" pitchFamily="49" charset="0"/>
                <a:ea typeface="阿里巴巴普惠体" panose="00020600040101010101" pitchFamily="18" charset="-122"/>
                <a:cs typeface="阿里巴巴普惠体" panose="00020600040101010101" pitchFamily="18" charset="-122"/>
              </a:rPr>
              <a:t>windows</a:t>
            </a:r>
            <a:r>
              <a:rPr lang="zh-CN" altLang="en-US" sz="1400" dirty="0">
                <a:solidFill>
                  <a:srgbClr val="C00000"/>
                </a:solidFill>
                <a:latin typeface="Consolas" panose="020B0609020204030204" pitchFamily="49" charset="0"/>
                <a:ea typeface="阿里巴巴普惠体" panose="00020600040101010101" pitchFamily="18" charset="-122"/>
                <a:cs typeface="阿里巴巴普惠体" panose="00020600040101010101" pitchFamily="18" charset="-122"/>
              </a:rPr>
              <a:t>系统默认使用的就是</a:t>
            </a:r>
            <a:r>
              <a:rPr lang="en-US" altLang="zh-CN" sz="1400" dirty="0">
                <a:solidFill>
                  <a:srgbClr val="C00000"/>
                </a:solidFill>
                <a:latin typeface="Consolas" panose="020B0609020204030204" pitchFamily="49" charset="0"/>
                <a:ea typeface="阿里巴巴普惠体" panose="00020600040101010101" pitchFamily="18" charset="-122"/>
                <a:cs typeface="阿里巴巴普惠体" panose="00020600040101010101" pitchFamily="18" charset="-122"/>
              </a:rPr>
              <a:t>GBK</a:t>
            </a:r>
            <a:r>
              <a:rPr lang="zh-CN" altLang="en-US" sz="1400" dirty="0">
                <a:solidFill>
                  <a:srgbClr val="C00000"/>
                </a:solidFill>
                <a:latin typeface="Consolas" panose="020B0609020204030204" pitchFamily="49" charset="0"/>
                <a:ea typeface="阿里巴巴普惠体" panose="00020600040101010101" pitchFamily="18" charset="-122"/>
                <a:cs typeface="阿里巴巴普惠体" panose="00020600040101010101" pitchFamily="18" charset="-122"/>
              </a:rPr>
              <a:t>。</a:t>
            </a:r>
          </a:p>
        </p:txBody>
      </p:sp>
      <p:sp>
        <p:nvSpPr>
          <p:cNvPr id="6" name="文本框 5">
            <a:extLst>
              <a:ext uri="{FF2B5EF4-FFF2-40B4-BE49-F238E27FC236}">
                <a16:creationId xmlns:a16="http://schemas.microsoft.com/office/drawing/2014/main" id="{9F1515C3-9D06-01AB-8C38-EB06B5D062B7}"/>
              </a:ext>
            </a:extLst>
          </p:cNvPr>
          <p:cNvSpPr txBox="1"/>
          <p:nvPr/>
        </p:nvSpPr>
        <p:spPr>
          <a:xfrm>
            <a:off x="3145424" y="5327929"/>
            <a:ext cx="1916906" cy="369332"/>
          </a:xfrm>
          <a:prstGeom prst="rect">
            <a:avLst/>
          </a:prstGeom>
          <a:noFill/>
        </p:spPr>
        <p:txBody>
          <a:bodyPr wrap="square">
            <a:spAutoFit/>
          </a:bodyPr>
          <a:lstStyle/>
          <a:p>
            <a:r>
              <a:rPr lang="zh-CN" altLang="en-US" dirty="0">
                <a:solidFill>
                  <a:srgbClr val="0070C0"/>
                </a:solidFill>
                <a:latin typeface="杨任东竹石体-Bold" panose="02000000000000000000" pitchFamily="2" charset="-122"/>
                <a:ea typeface="杨任东竹石体-Bold" panose="02000000000000000000" pitchFamily="2" charset="-122"/>
              </a:rPr>
              <a:t>系统显示：</a:t>
            </a:r>
            <a:r>
              <a:rPr lang="en-US" altLang="zh-CN" dirty="0">
                <a:solidFill>
                  <a:srgbClr val="0070C0"/>
                </a:solidFill>
                <a:latin typeface="杨任东竹石体-Bold" panose="02000000000000000000" pitchFamily="2" charset="-122"/>
                <a:ea typeface="杨任东竹石体-Bold" panose="02000000000000000000" pitchFamily="2" charset="-122"/>
              </a:rPr>
              <a:t>ANSI</a:t>
            </a:r>
            <a:endParaRPr lang="zh-CN" altLang="en-US" dirty="0">
              <a:solidFill>
                <a:srgbClr val="0070C0"/>
              </a:solidFill>
              <a:latin typeface="杨任东竹石体-Bold" panose="02000000000000000000" pitchFamily="2" charset="-122"/>
              <a:ea typeface="杨任东竹石体-Bold" panose="02000000000000000000" pitchFamily="2" charset="-122"/>
            </a:endParaRPr>
          </a:p>
        </p:txBody>
      </p:sp>
      <p:sp>
        <p:nvSpPr>
          <p:cNvPr id="16" name="圆角矩形 5">
            <a:extLst>
              <a:ext uri="{FF2B5EF4-FFF2-40B4-BE49-F238E27FC236}">
                <a16:creationId xmlns:a16="http://schemas.microsoft.com/office/drawing/2014/main" id="{42BF04FC-49A5-B1E6-0B6F-2E29E7743ECB}"/>
              </a:ext>
            </a:extLst>
          </p:cNvPr>
          <p:cNvSpPr>
            <a:spLocks noChangeArrowheads="1"/>
          </p:cNvSpPr>
          <p:nvPr/>
        </p:nvSpPr>
        <p:spPr bwMode="auto">
          <a:xfrm>
            <a:off x="5564052" y="7350471"/>
            <a:ext cx="3204571" cy="433115"/>
          </a:xfrm>
          <a:prstGeom prst="roundRect">
            <a:avLst>
              <a:gd name="adj" fmla="val 24210"/>
            </a:avLst>
          </a:prstGeom>
          <a:solidFill>
            <a:srgbClr val="FF6502"/>
          </a:solidFill>
          <a:ln w="9525">
            <a:noFill/>
            <a:round/>
            <a:headEnd/>
            <a:tailEnd/>
          </a:ln>
          <a:effectLst>
            <a:outerShdw dist="63500" dir="5400000" algn="ctr" rotWithShape="0">
              <a:srgbClr val="000000">
                <a:alpha val="10999"/>
              </a:srgbClr>
            </a:outerShdw>
          </a:effectLst>
        </p:spPr>
        <p:txBody>
          <a:bodyPr anchor="ctr"/>
          <a:lstStyle/>
          <a:p>
            <a:pPr lvl="0" algn="ctr">
              <a:defRPr/>
            </a:pPr>
            <a:r>
              <a:rPr lang="zh-CN" altLang="en-US" sz="1600" kern="0"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朝鲜语    </a:t>
            </a:r>
            <a:r>
              <a:rPr lang="en-US" altLang="zh-CN" sz="1600" kern="0" dirty="0" err="1">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euc-kr</a:t>
            </a:r>
            <a:endParaRPr lang="en-US" altLang="zh-CN" sz="1600" kern="0"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7" name="圆角矩形 5">
            <a:extLst>
              <a:ext uri="{FF2B5EF4-FFF2-40B4-BE49-F238E27FC236}">
                <a16:creationId xmlns:a16="http://schemas.microsoft.com/office/drawing/2014/main" id="{E764166D-81B6-BA59-C956-E35DAB931F42}"/>
              </a:ext>
            </a:extLst>
          </p:cNvPr>
          <p:cNvSpPr>
            <a:spLocks noChangeArrowheads="1"/>
          </p:cNvSpPr>
          <p:nvPr/>
        </p:nvSpPr>
        <p:spPr bwMode="auto">
          <a:xfrm rot="21305962">
            <a:off x="3404821" y="-885241"/>
            <a:ext cx="3447585" cy="433115"/>
          </a:xfrm>
          <a:prstGeom prst="roundRect">
            <a:avLst>
              <a:gd name="adj" fmla="val 24210"/>
            </a:avLst>
          </a:prstGeom>
          <a:solidFill>
            <a:srgbClr val="3CB1C8"/>
          </a:solidFill>
          <a:ln w="9525">
            <a:noFill/>
            <a:round/>
            <a:headEnd/>
            <a:tailEnd/>
          </a:ln>
          <a:effectLst>
            <a:outerShdw dist="63500" dir="5400000" algn="ctr" rotWithShape="0">
              <a:srgbClr val="000000">
                <a:alpha val="10999"/>
              </a:srgbClr>
            </a:outerShdw>
          </a:effectLst>
        </p:spPr>
        <p:txBody>
          <a:bodyPr anchor="ctr"/>
          <a:lstStyle/>
          <a:p>
            <a:pPr lvl="0" algn="ctr">
              <a:defRPr/>
            </a:pPr>
            <a:r>
              <a:rPr lang="zh-CN" altLang="en-US" sz="1600" kern="0"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日语    </a:t>
            </a:r>
            <a:r>
              <a:rPr lang="en-US" altLang="zh-CN" sz="1600" kern="0" dirty="0" err="1">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shift_jis</a:t>
            </a:r>
            <a:endParaRPr lang="en-US" altLang="zh-CN" sz="1600" kern="0"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圆角矩形 5">
            <a:extLst>
              <a:ext uri="{FF2B5EF4-FFF2-40B4-BE49-F238E27FC236}">
                <a16:creationId xmlns:a16="http://schemas.microsoft.com/office/drawing/2014/main" id="{6AF909F5-A977-FA1D-7493-497AF0B4C054}"/>
              </a:ext>
            </a:extLst>
          </p:cNvPr>
          <p:cNvSpPr>
            <a:spLocks noChangeArrowheads="1"/>
          </p:cNvSpPr>
          <p:nvPr/>
        </p:nvSpPr>
        <p:spPr bwMode="auto">
          <a:xfrm rot="792517">
            <a:off x="-1745240" y="7350472"/>
            <a:ext cx="3180264" cy="433115"/>
          </a:xfrm>
          <a:prstGeom prst="roundRect">
            <a:avLst>
              <a:gd name="adj" fmla="val 24210"/>
            </a:avLst>
          </a:prstGeom>
          <a:solidFill>
            <a:srgbClr val="83AFE7"/>
          </a:solidFill>
          <a:ln w="9525">
            <a:noFill/>
            <a:round/>
            <a:headEnd/>
            <a:tailEnd/>
          </a:ln>
          <a:effectLst>
            <a:outerShdw dist="63500" dir="5400000" algn="ctr" rotWithShape="0">
              <a:srgbClr val="000000">
                <a:alpha val="10999"/>
              </a:srgbClr>
            </a:outerShdw>
          </a:effectLst>
        </p:spPr>
        <p:txBody>
          <a:bodyPr anchor="ctr"/>
          <a:lstStyle/>
          <a:p>
            <a:pPr lvl="0" algn="ctr">
              <a:defRPr/>
            </a:pPr>
            <a:r>
              <a:rPr lang="zh-CN" altLang="en-US" sz="1600" kern="0"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欧罗巴语</a:t>
            </a:r>
            <a:r>
              <a:rPr lang="en-US" altLang="zh-CN" sz="1600" kern="0"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x-Europa</a:t>
            </a:r>
          </a:p>
        </p:txBody>
      </p:sp>
      <p:sp>
        <p:nvSpPr>
          <p:cNvPr id="19" name="圆角矩形 5">
            <a:extLst>
              <a:ext uri="{FF2B5EF4-FFF2-40B4-BE49-F238E27FC236}">
                <a16:creationId xmlns:a16="http://schemas.microsoft.com/office/drawing/2014/main" id="{E76E8B69-1D8F-CA7B-D3A4-C490423DF32D}"/>
              </a:ext>
            </a:extLst>
          </p:cNvPr>
          <p:cNvSpPr>
            <a:spLocks noChangeArrowheads="1"/>
          </p:cNvSpPr>
          <p:nvPr/>
        </p:nvSpPr>
        <p:spPr bwMode="auto">
          <a:xfrm rot="517441">
            <a:off x="11736268" y="-727290"/>
            <a:ext cx="2429734" cy="433115"/>
          </a:xfrm>
          <a:prstGeom prst="roundRect">
            <a:avLst>
              <a:gd name="adj" fmla="val 24210"/>
            </a:avLst>
          </a:prstGeom>
          <a:solidFill>
            <a:srgbClr val="CAC48A"/>
          </a:solidFill>
          <a:ln w="9525">
            <a:noFill/>
            <a:round/>
            <a:headEnd/>
            <a:tailEnd/>
          </a:ln>
          <a:effectLst>
            <a:outerShdw dist="63500" dir="5400000" algn="ctr" rotWithShape="0">
              <a:srgbClr val="000000">
                <a:alpha val="10999"/>
              </a:srgbClr>
            </a:outerShdw>
          </a:effectLst>
        </p:spPr>
        <p:txBody>
          <a:bodyPr anchor="ctr"/>
          <a:lstStyle/>
          <a:p>
            <a:pPr lvl="0" algn="ctr">
              <a:defRPr/>
            </a:pPr>
            <a:r>
              <a:rPr lang="zh-CN" altLang="en-US" sz="1600" kern="0"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中欧字符</a:t>
            </a:r>
            <a:r>
              <a:rPr lang="en-US" altLang="zh-CN" sz="1600" kern="0"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iso-ir-101</a:t>
            </a:r>
          </a:p>
        </p:txBody>
      </p:sp>
      <p:sp>
        <p:nvSpPr>
          <p:cNvPr id="3" name="圆角矩形 5">
            <a:extLst>
              <a:ext uri="{FF2B5EF4-FFF2-40B4-BE49-F238E27FC236}">
                <a16:creationId xmlns:a16="http://schemas.microsoft.com/office/drawing/2014/main" id="{EDA670EE-9CD5-92A3-6006-6E161B58F1AC}"/>
              </a:ext>
            </a:extLst>
          </p:cNvPr>
          <p:cNvSpPr>
            <a:spLocks noChangeArrowheads="1"/>
          </p:cNvSpPr>
          <p:nvPr/>
        </p:nvSpPr>
        <p:spPr bwMode="auto">
          <a:xfrm rot="20846116">
            <a:off x="7569790" y="-1108037"/>
            <a:ext cx="3442553" cy="433115"/>
          </a:xfrm>
          <a:prstGeom prst="roundRect">
            <a:avLst>
              <a:gd name="adj" fmla="val 24210"/>
            </a:avLst>
          </a:prstGeom>
          <a:solidFill>
            <a:srgbClr val="8E9BBF"/>
          </a:solidFill>
          <a:ln w="9525">
            <a:noFill/>
            <a:round/>
            <a:headEnd/>
            <a:tailEnd/>
          </a:ln>
          <a:effectLst>
            <a:outerShdw dist="63500" dir="5400000" algn="ctr" rotWithShape="0">
              <a:srgbClr val="000000">
                <a:alpha val="10999"/>
              </a:srgbClr>
            </a:outerShdw>
          </a:effectLst>
        </p:spPr>
        <p:txBody>
          <a:bodyPr anchor="ctr"/>
          <a:lstStyle/>
          <a:p>
            <a:pPr lvl="0" algn="ctr">
              <a:defRPr/>
            </a:pPr>
            <a:r>
              <a:rPr lang="zh-CN" altLang="en-US" sz="1600" kern="0"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韩语    </a:t>
            </a:r>
            <a:r>
              <a:rPr lang="en-US" altLang="zh-CN" sz="1600" kern="0"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ks_c_5601-1987</a:t>
            </a:r>
            <a:r>
              <a:rPr lang="zh-CN" altLang="en-US" sz="1600" kern="0"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600" kern="0"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6929581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wipe(left)">
                                      <p:cBhvr>
                                        <p:cTn id="3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字符集</a:t>
            </a:r>
          </a:p>
        </p:txBody>
      </p:sp>
      <p:sp>
        <p:nvSpPr>
          <p:cNvPr id="8" name="TextBox 6">
            <a:extLst>
              <a:ext uri="{FF2B5EF4-FFF2-40B4-BE49-F238E27FC236}">
                <a16:creationId xmlns:a16="http://schemas.microsoft.com/office/drawing/2014/main" id="{71183036-4A53-F879-A848-59B2C99A2D2E}"/>
              </a:ext>
            </a:extLst>
          </p:cNvPr>
          <p:cNvSpPr txBox="1"/>
          <p:nvPr/>
        </p:nvSpPr>
        <p:spPr>
          <a:xfrm>
            <a:off x="877752" y="1834936"/>
            <a:ext cx="4184578" cy="425950"/>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en-US"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字符集：是指多个字符的集合</a:t>
            </a:r>
            <a:endParaRPr lang="en-US" altLang="zh-CN" sz="1600" dirty="0">
              <a:solidFill>
                <a:schemeClr val="tx1">
                  <a:lumMod val="85000"/>
                  <a:lumOff val="15000"/>
                </a:schemeClr>
              </a:solidFill>
              <a:latin typeface="Consolas" panose="020B0609020204030204" pitchFamily="49" charset="0"/>
              <a:ea typeface="阿里巴巴普惠体" panose="00020600040101010101" pitchFamily="18" charset="-122"/>
              <a:cs typeface="阿里巴巴普惠体" panose="00020600040101010101" pitchFamily="18" charset="-122"/>
            </a:endParaRPr>
          </a:p>
        </p:txBody>
      </p:sp>
      <p:sp>
        <p:nvSpPr>
          <p:cNvPr id="5" name="文本占位符 2">
            <a:extLst>
              <a:ext uri="{FF2B5EF4-FFF2-40B4-BE49-F238E27FC236}">
                <a16:creationId xmlns:a16="http://schemas.microsoft.com/office/drawing/2014/main" id="{ABAA09BD-C64F-290D-872F-A00FABE908F5}"/>
              </a:ext>
            </a:extLst>
          </p:cNvPr>
          <p:cNvSpPr txBox="1">
            <a:spLocks/>
          </p:cNvSpPr>
          <p:nvPr/>
        </p:nvSpPr>
        <p:spPr>
          <a:xfrm>
            <a:off x="1235425" y="2428495"/>
            <a:ext cx="10748057" cy="3197857"/>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200000"/>
              </a:lnSpc>
              <a:buNone/>
            </a:pP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GB2312</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字符集：</a:t>
            </a: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1980</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年发布，</a:t>
            </a: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1981</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年</a:t>
            </a: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5</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月</a:t>
            </a: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1</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日实施的简体中文汉字编码国家标准。</a:t>
            </a:r>
            <a:endParaRPr lang="en-US" altLang="zh-CN" sz="1400" b="1"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endParaRPr>
          </a:p>
          <a:p>
            <a:pPr marL="0" indent="0">
              <a:lnSpc>
                <a:spcPct val="200000"/>
              </a:lnSpc>
              <a:buNone/>
            </a:pPr>
            <a:r>
              <a:rPr lang="en-US" altLang="zh-CN" sz="1400" b="1"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sz="1400" b="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收录</a:t>
            </a:r>
            <a:r>
              <a:rPr lang="en-US" altLang="zh-CN" sz="1400" b="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7445</a:t>
            </a:r>
            <a:r>
              <a:rPr lang="zh-CN" altLang="en-US" sz="1400" b="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个图形字符，其中包括</a:t>
            </a:r>
            <a:r>
              <a:rPr lang="en-US" altLang="zh-CN" sz="1400" b="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6763</a:t>
            </a:r>
            <a:r>
              <a:rPr lang="zh-CN" altLang="en-US" sz="1400" b="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个简体汉字</a:t>
            </a:r>
          </a:p>
          <a:p>
            <a:pPr marL="0" indent="0">
              <a:lnSpc>
                <a:spcPct val="200000"/>
              </a:lnSpc>
              <a:buNone/>
            </a:pP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BIG5</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字符集：台湾地区繁体中文标准字符集，共收录</a:t>
            </a: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13053</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个中文字，</a:t>
            </a: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1984</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年实施。</a:t>
            </a:r>
          </a:p>
          <a:p>
            <a:pPr marL="0" indent="0">
              <a:lnSpc>
                <a:spcPct val="200000"/>
              </a:lnSpc>
              <a:buNone/>
            </a:pP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GBK</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字符集：</a:t>
            </a: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2000</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年</a:t>
            </a: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3</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月</a:t>
            </a: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17</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日发布，收录</a:t>
            </a: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21003</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个汉字。</a:t>
            </a:r>
            <a:endPar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endParaRPr>
          </a:p>
          <a:p>
            <a:pPr marL="0" indent="0">
              <a:lnSpc>
                <a:spcPct val="200000"/>
              </a:lnSpc>
              <a:buNone/>
            </a:pP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包含国家标准</a:t>
            </a: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GB13000-1</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中的全部中日韩汉字，和</a:t>
            </a: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BIG5</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编码中的所有汉字。</a:t>
            </a:r>
            <a:endPar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endParaRPr>
          </a:p>
          <a:p>
            <a:pPr marL="0" indent="0">
              <a:lnSpc>
                <a:spcPct val="200000"/>
              </a:lnSpc>
              <a:buNone/>
            </a:pP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en-US" altLang="zh-CN" sz="1400" dirty="0">
                <a:solidFill>
                  <a:srgbClr val="C00000"/>
                </a:solidFill>
                <a:latin typeface="Consolas" panose="020B0609020204030204" pitchFamily="49" charset="0"/>
                <a:ea typeface="阿里巴巴普惠体" panose="00020600040101010101" pitchFamily="18" charset="-122"/>
                <a:cs typeface="阿里巴巴普惠体" panose="00020600040101010101" pitchFamily="18" charset="-122"/>
              </a:rPr>
              <a:t>windows</a:t>
            </a:r>
            <a:r>
              <a:rPr lang="zh-CN" altLang="en-US" sz="1400" dirty="0">
                <a:solidFill>
                  <a:srgbClr val="C00000"/>
                </a:solidFill>
                <a:latin typeface="Consolas" panose="020B0609020204030204" pitchFamily="49" charset="0"/>
                <a:ea typeface="阿里巴巴普惠体" panose="00020600040101010101" pitchFamily="18" charset="-122"/>
                <a:cs typeface="阿里巴巴普惠体" panose="00020600040101010101" pitchFamily="18" charset="-122"/>
              </a:rPr>
              <a:t>系统默认使用的就是</a:t>
            </a:r>
            <a:r>
              <a:rPr lang="en-US" altLang="zh-CN" sz="1400" dirty="0">
                <a:solidFill>
                  <a:srgbClr val="C00000"/>
                </a:solidFill>
                <a:latin typeface="Consolas" panose="020B0609020204030204" pitchFamily="49" charset="0"/>
                <a:ea typeface="阿里巴巴普惠体" panose="00020600040101010101" pitchFamily="18" charset="-122"/>
                <a:cs typeface="阿里巴巴普惠体" panose="00020600040101010101" pitchFamily="18" charset="-122"/>
              </a:rPr>
              <a:t>GBK</a:t>
            </a:r>
            <a:r>
              <a:rPr lang="zh-CN" altLang="en-US" sz="1400" dirty="0">
                <a:solidFill>
                  <a:srgbClr val="C00000"/>
                </a:solidFill>
                <a:latin typeface="Consolas" panose="020B0609020204030204" pitchFamily="49" charset="0"/>
                <a:ea typeface="阿里巴巴普惠体" panose="00020600040101010101" pitchFamily="18" charset="-122"/>
                <a:cs typeface="阿里巴巴普惠体" panose="00020600040101010101" pitchFamily="18" charset="-122"/>
              </a:rPr>
              <a:t>。</a:t>
            </a:r>
          </a:p>
        </p:txBody>
      </p:sp>
      <p:sp>
        <p:nvSpPr>
          <p:cNvPr id="6" name="文本框 5">
            <a:extLst>
              <a:ext uri="{FF2B5EF4-FFF2-40B4-BE49-F238E27FC236}">
                <a16:creationId xmlns:a16="http://schemas.microsoft.com/office/drawing/2014/main" id="{9F1515C3-9D06-01AB-8C38-EB06B5D062B7}"/>
              </a:ext>
            </a:extLst>
          </p:cNvPr>
          <p:cNvSpPr txBox="1"/>
          <p:nvPr/>
        </p:nvSpPr>
        <p:spPr>
          <a:xfrm>
            <a:off x="3145424" y="5327929"/>
            <a:ext cx="1916906" cy="369332"/>
          </a:xfrm>
          <a:prstGeom prst="rect">
            <a:avLst/>
          </a:prstGeom>
          <a:noFill/>
        </p:spPr>
        <p:txBody>
          <a:bodyPr wrap="square">
            <a:spAutoFit/>
          </a:bodyPr>
          <a:lstStyle/>
          <a:p>
            <a:r>
              <a:rPr lang="zh-CN" altLang="en-US" dirty="0">
                <a:solidFill>
                  <a:srgbClr val="0070C0"/>
                </a:solidFill>
                <a:latin typeface="杨任东竹石体-Bold" panose="02000000000000000000" pitchFamily="2" charset="-122"/>
                <a:ea typeface="杨任东竹石体-Bold" panose="02000000000000000000" pitchFamily="2" charset="-122"/>
              </a:rPr>
              <a:t>系统显示：</a:t>
            </a:r>
            <a:r>
              <a:rPr lang="en-US" altLang="zh-CN" dirty="0">
                <a:solidFill>
                  <a:srgbClr val="0070C0"/>
                </a:solidFill>
                <a:latin typeface="杨任东竹石体-Bold" panose="02000000000000000000" pitchFamily="2" charset="-122"/>
                <a:ea typeface="杨任东竹石体-Bold" panose="02000000000000000000" pitchFamily="2" charset="-122"/>
              </a:rPr>
              <a:t>ANSI</a:t>
            </a:r>
            <a:endParaRPr lang="zh-CN" altLang="en-US" dirty="0">
              <a:solidFill>
                <a:srgbClr val="0070C0"/>
              </a:solidFill>
              <a:latin typeface="杨任东竹石体-Bold" panose="02000000000000000000" pitchFamily="2" charset="-122"/>
              <a:ea typeface="杨任东竹石体-Bold" panose="02000000000000000000" pitchFamily="2" charset="-122"/>
            </a:endParaRPr>
          </a:p>
        </p:txBody>
      </p:sp>
      <p:sp>
        <p:nvSpPr>
          <p:cNvPr id="7" name="文本占位符 2">
            <a:extLst>
              <a:ext uri="{FF2B5EF4-FFF2-40B4-BE49-F238E27FC236}">
                <a16:creationId xmlns:a16="http://schemas.microsoft.com/office/drawing/2014/main" id="{CCE79A3C-D95E-9AB8-6E4C-2089A4A59F21}"/>
              </a:ext>
            </a:extLst>
          </p:cNvPr>
          <p:cNvSpPr txBox="1">
            <a:spLocks/>
          </p:cNvSpPr>
          <p:nvPr/>
        </p:nvSpPr>
        <p:spPr>
          <a:xfrm>
            <a:off x="1235425" y="5763523"/>
            <a:ext cx="10748057" cy="623998"/>
          </a:xfrm>
          <a:prstGeom prst="rect">
            <a:avLst/>
          </a:prstGeom>
        </p:spPr>
        <p:txBody>
          <a:bodyPr/>
          <a:lst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lnSpc>
                <a:spcPct val="200000"/>
              </a:lnSpc>
              <a:buNone/>
            </a:pPr>
            <a:r>
              <a:rPr lang="en-US" altLang="zh-CN"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Unicode</a:t>
            </a:r>
            <a:r>
              <a:rPr lang="zh-CN" altLang="en-US" sz="1400" dirty="0">
                <a:solidFill>
                  <a:srgbClr val="111111"/>
                </a:solidFill>
                <a:latin typeface="Consolas" panose="020B0609020204030204" pitchFamily="49" charset="0"/>
                <a:ea typeface="阿里巴巴普惠体" panose="00020600040101010101" pitchFamily="18" charset="-122"/>
                <a:cs typeface="阿里巴巴普惠体" panose="00020600040101010101" pitchFamily="18" charset="-122"/>
              </a:rPr>
              <a:t>字符集：国际标准字符集，它将世界各种语言的每个字符定义一个唯一的编码，以满足跨语言、跨平台的文本信息转换</a:t>
            </a:r>
            <a:endParaRPr lang="zh-CN" altLang="en-US" sz="1400" dirty="0">
              <a:solidFill>
                <a:srgbClr val="C00000"/>
              </a:solidFill>
              <a:latin typeface="Consolas" panose="020B0609020204030204" pitchFamily="49" charset="0"/>
              <a:ea typeface="阿里巴巴普惠体" panose="00020600040101010101" pitchFamily="18" charset="-122"/>
              <a:cs typeface="阿里巴巴普惠体" panose="00020600040101010101" pitchFamily="18" charset="-122"/>
            </a:endParaRPr>
          </a:p>
        </p:txBody>
      </p:sp>
      <p:sp>
        <p:nvSpPr>
          <p:cNvPr id="13" name="圆角矩形 5">
            <a:extLst>
              <a:ext uri="{FF2B5EF4-FFF2-40B4-BE49-F238E27FC236}">
                <a16:creationId xmlns:a16="http://schemas.microsoft.com/office/drawing/2014/main" id="{82CCF824-C1FF-0D5C-BCD9-C54CC92A519B}"/>
              </a:ext>
            </a:extLst>
          </p:cNvPr>
          <p:cNvSpPr>
            <a:spLocks noChangeArrowheads="1"/>
          </p:cNvSpPr>
          <p:nvPr/>
        </p:nvSpPr>
        <p:spPr bwMode="auto">
          <a:xfrm rot="20846116">
            <a:off x="7603324" y="2056902"/>
            <a:ext cx="3442553" cy="433115"/>
          </a:xfrm>
          <a:prstGeom prst="roundRect">
            <a:avLst>
              <a:gd name="adj" fmla="val 24210"/>
            </a:avLst>
          </a:prstGeom>
          <a:solidFill>
            <a:srgbClr val="8E9BBF"/>
          </a:solidFill>
          <a:ln w="9525">
            <a:noFill/>
            <a:round/>
            <a:headEnd/>
            <a:tailEnd/>
          </a:ln>
          <a:effectLst>
            <a:outerShdw dist="63500" dir="5400000" algn="ctr" rotWithShape="0">
              <a:srgbClr val="000000">
                <a:alpha val="10999"/>
              </a:srgbClr>
            </a:outerShdw>
          </a:effectLst>
        </p:spPr>
        <p:txBody>
          <a:bodyPr anchor="ctr"/>
          <a:lstStyle/>
          <a:p>
            <a:pPr lvl="0" algn="ctr">
              <a:defRPr/>
            </a:pPr>
            <a:r>
              <a:rPr lang="zh-CN" altLang="en-US" sz="1600" kern="0"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韩语    </a:t>
            </a:r>
            <a:r>
              <a:rPr lang="en-US" altLang="zh-CN" sz="1600" kern="0"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ks_c_5601-1987</a:t>
            </a:r>
            <a:r>
              <a:rPr lang="zh-CN" altLang="en-US" sz="1600" kern="0"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600" kern="0"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圆角矩形 5">
            <a:extLst>
              <a:ext uri="{FF2B5EF4-FFF2-40B4-BE49-F238E27FC236}">
                <a16:creationId xmlns:a16="http://schemas.microsoft.com/office/drawing/2014/main" id="{BD3D5923-4F9D-9039-2B29-B2B651357F74}"/>
              </a:ext>
            </a:extLst>
          </p:cNvPr>
          <p:cNvSpPr>
            <a:spLocks noChangeArrowheads="1"/>
          </p:cNvSpPr>
          <p:nvPr/>
        </p:nvSpPr>
        <p:spPr bwMode="auto">
          <a:xfrm>
            <a:off x="8606685" y="2591637"/>
            <a:ext cx="3204571" cy="433115"/>
          </a:xfrm>
          <a:prstGeom prst="roundRect">
            <a:avLst>
              <a:gd name="adj" fmla="val 24210"/>
            </a:avLst>
          </a:prstGeom>
          <a:solidFill>
            <a:srgbClr val="FF6502"/>
          </a:solidFill>
          <a:ln w="9525">
            <a:noFill/>
            <a:round/>
            <a:headEnd/>
            <a:tailEnd/>
          </a:ln>
          <a:effectLst>
            <a:outerShdw dist="63500" dir="5400000" algn="ctr" rotWithShape="0">
              <a:srgbClr val="000000">
                <a:alpha val="10999"/>
              </a:srgbClr>
            </a:outerShdw>
          </a:effectLst>
        </p:spPr>
        <p:txBody>
          <a:bodyPr anchor="ctr"/>
          <a:lstStyle/>
          <a:p>
            <a:pPr lvl="0" algn="ctr">
              <a:defRPr/>
            </a:pPr>
            <a:r>
              <a:rPr lang="zh-CN" altLang="en-US" sz="1600" kern="0"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朝鲜语    </a:t>
            </a:r>
            <a:r>
              <a:rPr lang="en-US" altLang="zh-CN" sz="1600" kern="0" dirty="0" err="1">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euc-kr</a:t>
            </a:r>
            <a:endParaRPr lang="en-US" altLang="zh-CN" sz="1600" kern="0"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圆角矩形 5">
            <a:extLst>
              <a:ext uri="{FF2B5EF4-FFF2-40B4-BE49-F238E27FC236}">
                <a16:creationId xmlns:a16="http://schemas.microsoft.com/office/drawing/2014/main" id="{036F402B-C26C-5531-D954-15842B494140}"/>
              </a:ext>
            </a:extLst>
          </p:cNvPr>
          <p:cNvSpPr>
            <a:spLocks noChangeArrowheads="1"/>
          </p:cNvSpPr>
          <p:nvPr/>
        </p:nvSpPr>
        <p:spPr bwMode="auto">
          <a:xfrm rot="21305962">
            <a:off x="8057841" y="1383826"/>
            <a:ext cx="3447585" cy="433115"/>
          </a:xfrm>
          <a:prstGeom prst="roundRect">
            <a:avLst>
              <a:gd name="adj" fmla="val 24210"/>
            </a:avLst>
          </a:prstGeom>
          <a:solidFill>
            <a:srgbClr val="3CB1C8"/>
          </a:solidFill>
          <a:ln w="9525">
            <a:noFill/>
            <a:round/>
            <a:headEnd/>
            <a:tailEnd/>
          </a:ln>
          <a:effectLst>
            <a:outerShdw dist="63500" dir="5400000" algn="ctr" rotWithShape="0">
              <a:srgbClr val="000000">
                <a:alpha val="10999"/>
              </a:srgbClr>
            </a:outerShdw>
          </a:effectLst>
        </p:spPr>
        <p:txBody>
          <a:bodyPr anchor="ctr"/>
          <a:lstStyle/>
          <a:p>
            <a:pPr lvl="0" algn="ctr">
              <a:defRPr/>
            </a:pPr>
            <a:r>
              <a:rPr lang="zh-CN" altLang="en-US" sz="1600" kern="0"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日语    </a:t>
            </a:r>
            <a:r>
              <a:rPr lang="en-US" altLang="zh-CN" sz="1600" kern="0" dirty="0" err="1">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shift_jis</a:t>
            </a:r>
            <a:endParaRPr lang="en-US" altLang="zh-CN" sz="1600" kern="0"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圆角矩形 5">
            <a:extLst>
              <a:ext uri="{FF2B5EF4-FFF2-40B4-BE49-F238E27FC236}">
                <a16:creationId xmlns:a16="http://schemas.microsoft.com/office/drawing/2014/main" id="{3895853E-C5E8-9190-3A63-E874B6F136CC}"/>
              </a:ext>
            </a:extLst>
          </p:cNvPr>
          <p:cNvSpPr>
            <a:spLocks noChangeArrowheads="1"/>
          </p:cNvSpPr>
          <p:nvPr/>
        </p:nvSpPr>
        <p:spPr bwMode="auto">
          <a:xfrm rot="792517">
            <a:off x="7432625" y="2024939"/>
            <a:ext cx="3180264" cy="433115"/>
          </a:xfrm>
          <a:prstGeom prst="roundRect">
            <a:avLst>
              <a:gd name="adj" fmla="val 24210"/>
            </a:avLst>
          </a:prstGeom>
          <a:solidFill>
            <a:srgbClr val="83AFE7"/>
          </a:solidFill>
          <a:ln w="9525">
            <a:noFill/>
            <a:round/>
            <a:headEnd/>
            <a:tailEnd/>
          </a:ln>
          <a:effectLst>
            <a:outerShdw dist="63500" dir="5400000" algn="ctr" rotWithShape="0">
              <a:srgbClr val="000000">
                <a:alpha val="10999"/>
              </a:srgbClr>
            </a:outerShdw>
          </a:effectLst>
        </p:spPr>
        <p:txBody>
          <a:bodyPr anchor="ctr"/>
          <a:lstStyle/>
          <a:p>
            <a:pPr lvl="0" algn="ctr">
              <a:defRPr/>
            </a:pPr>
            <a:r>
              <a:rPr lang="zh-CN" altLang="en-US" sz="1600" kern="0"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欧罗巴语</a:t>
            </a:r>
            <a:r>
              <a:rPr lang="en-US" altLang="zh-CN" sz="1600" kern="0"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x-Europa</a:t>
            </a:r>
          </a:p>
        </p:txBody>
      </p:sp>
      <p:sp>
        <p:nvSpPr>
          <p:cNvPr id="11" name="圆角矩形 5">
            <a:extLst>
              <a:ext uri="{FF2B5EF4-FFF2-40B4-BE49-F238E27FC236}">
                <a16:creationId xmlns:a16="http://schemas.microsoft.com/office/drawing/2014/main" id="{18F8590D-55D6-5EDC-F14F-966C19ABB963}"/>
              </a:ext>
            </a:extLst>
          </p:cNvPr>
          <p:cNvSpPr>
            <a:spLocks noChangeArrowheads="1"/>
          </p:cNvSpPr>
          <p:nvPr/>
        </p:nvSpPr>
        <p:spPr bwMode="auto">
          <a:xfrm rot="517441">
            <a:off x="9170867" y="1871976"/>
            <a:ext cx="2429734" cy="433115"/>
          </a:xfrm>
          <a:prstGeom prst="roundRect">
            <a:avLst>
              <a:gd name="adj" fmla="val 24210"/>
            </a:avLst>
          </a:prstGeom>
          <a:solidFill>
            <a:srgbClr val="CAC48A"/>
          </a:solidFill>
          <a:ln w="9525">
            <a:noFill/>
            <a:round/>
            <a:headEnd/>
            <a:tailEnd/>
          </a:ln>
          <a:effectLst>
            <a:outerShdw dist="63500" dir="5400000" algn="ctr" rotWithShape="0">
              <a:srgbClr val="000000">
                <a:alpha val="10999"/>
              </a:srgbClr>
            </a:outerShdw>
          </a:effectLst>
        </p:spPr>
        <p:txBody>
          <a:bodyPr anchor="ctr"/>
          <a:lstStyle/>
          <a:p>
            <a:pPr lvl="0" algn="ctr">
              <a:defRPr/>
            </a:pPr>
            <a:r>
              <a:rPr lang="zh-CN" altLang="en-US" sz="1600" kern="0"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中欧字符</a:t>
            </a:r>
            <a:r>
              <a:rPr lang="en-US" altLang="zh-CN" sz="1600" kern="0"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iso-ir-101</a:t>
            </a:r>
          </a:p>
        </p:txBody>
      </p:sp>
    </p:spTree>
    <p:extLst>
      <p:ext uri="{BB962C8B-B14F-4D97-AF65-F5344CB8AC3E}">
        <p14:creationId xmlns:p14="http://schemas.microsoft.com/office/powerpoint/2010/main" val="806429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字符编码</a:t>
            </a:r>
          </a:p>
        </p:txBody>
      </p:sp>
      <p:sp>
        <p:nvSpPr>
          <p:cNvPr id="8" name="TextBox 6">
            <a:extLst>
              <a:ext uri="{FF2B5EF4-FFF2-40B4-BE49-F238E27FC236}">
                <a16:creationId xmlns:a16="http://schemas.microsoft.com/office/drawing/2014/main" id="{71183036-4A53-F879-A848-59B2C99A2D2E}"/>
              </a:ext>
            </a:extLst>
          </p:cNvPr>
          <p:cNvSpPr txBox="1"/>
          <p:nvPr/>
        </p:nvSpPr>
        <p:spPr>
          <a:xfrm>
            <a:off x="877751" y="1834936"/>
            <a:ext cx="8769831" cy="796436"/>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en-US" sz="1600" dirty="0">
                <a:solidFill>
                  <a:schemeClr val="tx1">
                    <a:lumMod val="95000"/>
                    <a:lumOff val="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字符编码：</a:t>
            </a:r>
            <a:r>
              <a:rPr lang="zh-CN" altLang="en-US" sz="1600" b="0" i="0" dirty="0">
                <a:solidFill>
                  <a:schemeClr val="tx1">
                    <a:lumMod val="95000"/>
                    <a:lumOff val="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字符编码是指一种映射规则</a:t>
            </a:r>
            <a:endParaRPr lang="en-US" altLang="zh-CN" sz="1600" b="0" i="0" dirty="0">
              <a:solidFill>
                <a:schemeClr val="tx1">
                  <a:lumMod val="95000"/>
                  <a:lumOff val="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indent="0" eaLnBrk="0" fontAlgn="base" hangingPunct="0">
              <a:lnSpc>
                <a:spcPct val="150000"/>
              </a:lnSpc>
              <a:spcBef>
                <a:spcPct val="0"/>
              </a:spcBef>
              <a:spcAft>
                <a:spcPct val="0"/>
              </a:spcAft>
            </a:pPr>
            <a:r>
              <a:rPr lang="zh-CN" altLang="en-US" sz="1600" b="0" i="0" dirty="0">
                <a:solidFill>
                  <a:schemeClr val="tx1">
                    <a:lumMod val="95000"/>
                    <a:lumOff val="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根据这个规则可以将某个字符映射成其他形式的数据以便在计算机中存储和传输</a:t>
            </a:r>
            <a:endParaRPr lang="en-US" altLang="zh-CN" sz="16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文本框 2">
            <a:extLst>
              <a:ext uri="{FF2B5EF4-FFF2-40B4-BE49-F238E27FC236}">
                <a16:creationId xmlns:a16="http://schemas.microsoft.com/office/drawing/2014/main" id="{259026CF-B15E-6E30-7ACA-936AE03C247B}"/>
              </a:ext>
            </a:extLst>
          </p:cNvPr>
          <p:cNvSpPr txBox="1"/>
          <p:nvPr/>
        </p:nvSpPr>
        <p:spPr>
          <a:xfrm>
            <a:off x="1630018" y="2980741"/>
            <a:ext cx="4081670" cy="923330"/>
          </a:xfrm>
          <a:prstGeom prst="rect">
            <a:avLst/>
          </a:prstGeom>
          <a:noFill/>
          <a:ln>
            <a:noFill/>
          </a:ln>
        </p:spPr>
        <p:txBody>
          <a:bodyPr wrap="square" rtlCol="0">
            <a:spAutoFit/>
          </a:bodyPr>
          <a:lstStyle/>
          <a:p>
            <a:pPr algn="l"/>
            <a:r>
              <a:rPr lang="en-US" altLang="zh-CN" dirty="0">
                <a:solidFill>
                  <a:schemeClr val="tx1">
                    <a:lumMod val="95000"/>
                    <a:lumOff val="5000"/>
                  </a:schemeClr>
                </a:solidFill>
                <a:latin typeface="杨任东竹石体-Bold" panose="02000000000000000000" pitchFamily="2" charset="-122"/>
                <a:ea typeface="杨任东竹石体-Bold" panose="02000000000000000000" pitchFamily="2" charset="-122"/>
              </a:rPr>
              <a:t>GBK: </a:t>
            </a:r>
            <a:r>
              <a:rPr lang="zh-CN" altLang="en-US" dirty="0">
                <a:solidFill>
                  <a:schemeClr val="tx1">
                    <a:lumMod val="95000"/>
                    <a:lumOff val="5000"/>
                  </a:schemeClr>
                </a:solidFill>
                <a:latin typeface="杨任东竹石体-Bold" panose="02000000000000000000" pitchFamily="2" charset="-122"/>
                <a:ea typeface="杨任东竹石体-Bold" panose="02000000000000000000" pitchFamily="2" charset="-122"/>
              </a:rPr>
              <a:t>每个中文占用</a:t>
            </a:r>
            <a:r>
              <a:rPr lang="en-US" altLang="zh-CN" dirty="0">
                <a:solidFill>
                  <a:schemeClr val="tx1">
                    <a:lumMod val="95000"/>
                    <a:lumOff val="5000"/>
                  </a:schemeClr>
                </a:solidFill>
                <a:latin typeface="杨任东竹石体-Bold" panose="02000000000000000000" pitchFamily="2" charset="-122"/>
                <a:ea typeface="杨任东竹石体-Bold" panose="02000000000000000000" pitchFamily="2" charset="-122"/>
              </a:rPr>
              <a:t>2</a:t>
            </a:r>
            <a:r>
              <a:rPr lang="zh-CN" altLang="en-US" dirty="0">
                <a:solidFill>
                  <a:schemeClr val="tx1">
                    <a:lumMod val="95000"/>
                    <a:lumOff val="5000"/>
                  </a:schemeClr>
                </a:solidFill>
                <a:latin typeface="杨任东竹石体-Bold" panose="02000000000000000000" pitchFamily="2" charset="-122"/>
                <a:ea typeface="杨任东竹石体-Bold" panose="02000000000000000000" pitchFamily="2" charset="-122"/>
              </a:rPr>
              <a:t>个字节</a:t>
            </a:r>
            <a:endParaRPr lang="en-US" altLang="zh-CN" dirty="0">
              <a:solidFill>
                <a:schemeClr val="tx1">
                  <a:lumMod val="95000"/>
                  <a:lumOff val="5000"/>
                </a:schemeClr>
              </a:solidFill>
              <a:latin typeface="杨任东竹石体-Bold" panose="02000000000000000000" pitchFamily="2" charset="-122"/>
              <a:ea typeface="杨任东竹石体-Bold" panose="02000000000000000000" pitchFamily="2" charset="-122"/>
            </a:endParaRPr>
          </a:p>
          <a:p>
            <a:pPr algn="l"/>
            <a:endParaRPr lang="en-US" altLang="zh-CN" dirty="0">
              <a:solidFill>
                <a:schemeClr val="tx1">
                  <a:lumMod val="95000"/>
                  <a:lumOff val="5000"/>
                </a:schemeClr>
              </a:solidFill>
              <a:latin typeface="杨任东竹石体-Bold" panose="02000000000000000000" pitchFamily="2" charset="-122"/>
              <a:ea typeface="杨任东竹石体-Bold" panose="02000000000000000000" pitchFamily="2" charset="-122"/>
            </a:endParaRPr>
          </a:p>
          <a:p>
            <a:pPr algn="l"/>
            <a:r>
              <a:rPr kumimoji="0" lang="en-US" altLang="zh-CN" b="0" i="0" u="none" strike="noStrike" cap="none" normalizeH="0" baseline="0" dirty="0">
                <a:ln>
                  <a:noFill/>
                </a:ln>
                <a:solidFill>
                  <a:schemeClr val="tx1">
                    <a:lumMod val="95000"/>
                    <a:lumOff val="5000"/>
                  </a:schemeClr>
                </a:solidFill>
                <a:effectLst/>
                <a:latin typeface="杨任东竹石体-Bold" panose="02000000000000000000" pitchFamily="2" charset="-122"/>
                <a:ea typeface="杨任东竹石体-Bold" panose="02000000000000000000" pitchFamily="2" charset="-122"/>
              </a:rPr>
              <a:t>Unicode</a:t>
            </a:r>
            <a:r>
              <a:rPr lang="en-US" altLang="zh-CN" dirty="0">
                <a:solidFill>
                  <a:schemeClr val="tx1">
                    <a:lumMod val="95000"/>
                    <a:lumOff val="5000"/>
                  </a:schemeClr>
                </a:solidFill>
                <a:latin typeface="杨任东竹石体-Bold" panose="02000000000000000000" pitchFamily="2" charset="-122"/>
                <a:ea typeface="杨任东竹石体-Bold" panose="02000000000000000000" pitchFamily="2" charset="-122"/>
              </a:rPr>
              <a:t>: </a:t>
            </a:r>
            <a:r>
              <a:rPr lang="zh-CN" altLang="en-US" dirty="0">
                <a:solidFill>
                  <a:schemeClr val="tx1">
                    <a:lumMod val="95000"/>
                    <a:lumOff val="5000"/>
                  </a:schemeClr>
                </a:solidFill>
                <a:latin typeface="杨任东竹石体-Bold" panose="02000000000000000000" pitchFamily="2" charset="-122"/>
                <a:ea typeface="杨任东竹石体-Bold" panose="02000000000000000000" pitchFamily="2" charset="-122"/>
              </a:rPr>
              <a:t>每个中文占用</a:t>
            </a:r>
            <a:r>
              <a:rPr lang="en-US" altLang="zh-CN" dirty="0">
                <a:solidFill>
                  <a:schemeClr val="tx1">
                    <a:lumMod val="95000"/>
                    <a:lumOff val="5000"/>
                  </a:schemeClr>
                </a:solidFill>
                <a:latin typeface="杨任东竹石体-Bold" panose="02000000000000000000" pitchFamily="2" charset="-122"/>
                <a:ea typeface="杨任东竹石体-Bold" panose="02000000000000000000" pitchFamily="2" charset="-122"/>
              </a:rPr>
              <a:t>3</a:t>
            </a:r>
            <a:r>
              <a:rPr lang="zh-CN" altLang="en-US" dirty="0">
                <a:solidFill>
                  <a:schemeClr val="tx1">
                    <a:lumMod val="95000"/>
                    <a:lumOff val="5000"/>
                  </a:schemeClr>
                </a:solidFill>
                <a:latin typeface="杨任东竹石体-Bold" panose="02000000000000000000" pitchFamily="2" charset="-122"/>
                <a:ea typeface="杨任东竹石体-Bold" panose="02000000000000000000" pitchFamily="2" charset="-122"/>
              </a:rPr>
              <a:t>个字节</a:t>
            </a:r>
            <a:endParaRPr kumimoji="0" lang="zh-CN" altLang="en-US" b="0" i="0" u="none" strike="noStrike" cap="none" normalizeH="0" baseline="0" dirty="0">
              <a:ln>
                <a:noFill/>
              </a:ln>
              <a:solidFill>
                <a:schemeClr val="tx1">
                  <a:lumMod val="95000"/>
                  <a:lumOff val="5000"/>
                </a:schemeClr>
              </a:solidFill>
              <a:effectLst/>
              <a:latin typeface="杨任东竹石体-Bold" panose="02000000000000000000" pitchFamily="2" charset="-122"/>
              <a:ea typeface="杨任东竹石体-Bold" panose="02000000000000000000" pitchFamily="2" charset="-122"/>
            </a:endParaRPr>
          </a:p>
        </p:txBody>
      </p:sp>
    </p:spTree>
    <p:extLst>
      <p:ext uri="{BB962C8B-B14F-4D97-AF65-F5344CB8AC3E}">
        <p14:creationId xmlns:p14="http://schemas.microsoft.com/office/powerpoint/2010/main" val="4147940858"/>
      </p:ext>
    </p:extLst>
  </p:cSld>
  <p:clrMapOvr>
    <a:masterClrMapping/>
  </p:clrMapOvr>
  <p:transition spd="med">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字符编码</a:t>
            </a:r>
          </a:p>
        </p:txBody>
      </p:sp>
      <p:sp>
        <p:nvSpPr>
          <p:cNvPr id="3" name="文本框 2">
            <a:extLst>
              <a:ext uri="{FF2B5EF4-FFF2-40B4-BE49-F238E27FC236}">
                <a16:creationId xmlns:a16="http://schemas.microsoft.com/office/drawing/2014/main" id="{259026CF-B15E-6E30-7ACA-936AE03C247B}"/>
              </a:ext>
            </a:extLst>
          </p:cNvPr>
          <p:cNvSpPr txBox="1"/>
          <p:nvPr/>
        </p:nvSpPr>
        <p:spPr>
          <a:xfrm>
            <a:off x="877752" y="1880811"/>
            <a:ext cx="1129952" cy="369332"/>
          </a:xfrm>
          <a:prstGeom prst="rect">
            <a:avLst/>
          </a:prstGeom>
          <a:noFill/>
          <a:ln>
            <a:noFill/>
          </a:ln>
        </p:spPr>
        <p:txBody>
          <a:bodyPr wrap="square" rtlCol="0">
            <a:spAutoFit/>
          </a:bodyPr>
          <a:lstStyle/>
          <a:p>
            <a:pPr marL="285750" indent="-285750" algn="l">
              <a:buFont typeface="Wingdings" panose="05000000000000000000" pitchFamily="2" charset="2"/>
              <a:buChar char="l"/>
            </a:pPr>
            <a:r>
              <a:rPr lang="en-US" altLang="zh-CN" dirty="0">
                <a:solidFill>
                  <a:schemeClr val="tx1">
                    <a:lumMod val="95000"/>
                    <a:lumOff val="5000"/>
                  </a:schemeClr>
                </a:solidFill>
                <a:latin typeface="杨任东竹石体-Bold" panose="02000000000000000000" pitchFamily="2" charset="-122"/>
                <a:ea typeface="杨任东竹石体-Bold" panose="02000000000000000000" pitchFamily="2" charset="-122"/>
              </a:rPr>
              <a:t>GBK</a:t>
            </a:r>
          </a:p>
        </p:txBody>
      </p:sp>
      <p:sp>
        <p:nvSpPr>
          <p:cNvPr id="4" name="文本框 3">
            <a:extLst>
              <a:ext uri="{FF2B5EF4-FFF2-40B4-BE49-F238E27FC236}">
                <a16:creationId xmlns:a16="http://schemas.microsoft.com/office/drawing/2014/main" id="{4E1C0376-F203-8823-0CC8-B336B72CE615}"/>
              </a:ext>
            </a:extLst>
          </p:cNvPr>
          <p:cNvSpPr txBox="1"/>
          <p:nvPr/>
        </p:nvSpPr>
        <p:spPr>
          <a:xfrm>
            <a:off x="877752" y="3598634"/>
            <a:ext cx="4081670" cy="369332"/>
          </a:xfrm>
          <a:prstGeom prst="rect">
            <a:avLst/>
          </a:prstGeom>
          <a:noFill/>
          <a:ln>
            <a:noFill/>
          </a:ln>
        </p:spPr>
        <p:txBody>
          <a:bodyPr wrap="square" rtlCol="0">
            <a:spAutoFit/>
          </a:bodyPr>
          <a:lstStyle/>
          <a:p>
            <a:pPr marL="285750" indent="-285750" algn="l">
              <a:buFont typeface="Wingdings" panose="05000000000000000000" pitchFamily="2" charset="2"/>
              <a:buChar char="l"/>
            </a:pPr>
            <a:r>
              <a:rPr kumimoji="0" lang="en-US" altLang="zh-CN" b="0" i="0" u="none" strike="noStrike" cap="none" normalizeH="0" baseline="0" dirty="0">
                <a:ln>
                  <a:noFill/>
                </a:ln>
                <a:solidFill>
                  <a:schemeClr val="tx1">
                    <a:lumMod val="95000"/>
                    <a:lumOff val="5000"/>
                  </a:schemeClr>
                </a:solidFill>
                <a:effectLst/>
                <a:latin typeface="杨任东竹石体-Bold" panose="02000000000000000000" pitchFamily="2" charset="-122"/>
                <a:ea typeface="杨任东竹石体-Bold" panose="02000000000000000000" pitchFamily="2" charset="-122"/>
              </a:rPr>
              <a:t>Unicode</a:t>
            </a:r>
            <a:endParaRPr kumimoji="0" lang="zh-CN" altLang="en-US" b="0" i="0" u="none" strike="noStrike" cap="none" normalizeH="0" baseline="0" dirty="0">
              <a:ln>
                <a:noFill/>
              </a:ln>
              <a:solidFill>
                <a:schemeClr val="tx1">
                  <a:lumMod val="95000"/>
                  <a:lumOff val="5000"/>
                </a:schemeClr>
              </a:solidFill>
              <a:effectLst/>
              <a:latin typeface="杨任东竹石体-Bold" panose="02000000000000000000" pitchFamily="2" charset="-122"/>
              <a:ea typeface="杨任东竹石体-Bold" panose="02000000000000000000" pitchFamily="2" charset="-122"/>
            </a:endParaRPr>
          </a:p>
        </p:txBody>
      </p:sp>
      <p:sp>
        <p:nvSpPr>
          <p:cNvPr id="9" name="文本框 8">
            <a:extLst>
              <a:ext uri="{FF2B5EF4-FFF2-40B4-BE49-F238E27FC236}">
                <a16:creationId xmlns:a16="http://schemas.microsoft.com/office/drawing/2014/main" id="{2FDD429C-5C53-F319-521D-C71AAE7D3C9A}"/>
              </a:ext>
            </a:extLst>
          </p:cNvPr>
          <p:cNvSpPr txBox="1"/>
          <p:nvPr/>
        </p:nvSpPr>
        <p:spPr>
          <a:xfrm>
            <a:off x="1822174" y="2278265"/>
            <a:ext cx="4837043" cy="796436"/>
          </a:xfrm>
          <a:prstGeom prst="rect">
            <a:avLst/>
          </a:prstGeom>
          <a:noFill/>
          <a:ln>
            <a:noFill/>
          </a:ln>
        </p:spPr>
        <p:txBody>
          <a:bodyPr wrap="square" rtlCol="0">
            <a:spAutoFit/>
          </a:bodyPr>
          <a:lstStyle/>
          <a:p>
            <a:pPr algn="l">
              <a:lnSpc>
                <a:spcPct val="150000"/>
              </a:lnSpc>
            </a:pPr>
            <a:r>
              <a:rPr lang="zh-CN" altLang="en-US" sz="16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英文字符占用</a:t>
            </a:r>
            <a:r>
              <a:rPr lang="en-US" altLang="zh-CN" sz="16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个字节</a:t>
            </a:r>
            <a:endParaRPr lang="en-US" altLang="zh-CN" sz="16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l">
              <a:lnSpc>
                <a:spcPct val="150000"/>
              </a:lnSpc>
            </a:pPr>
            <a:r>
              <a:rPr lang="zh-CN" altLang="en-US" sz="16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中文字符占用</a:t>
            </a:r>
            <a:r>
              <a:rPr lang="en-US" altLang="zh-CN" sz="16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个字节</a:t>
            </a:r>
            <a:endParaRPr kumimoji="0" lang="zh-CN" altLang="en-US" sz="1600" b="0" i="0" u="none" strike="noStrike" cap="none" normalizeH="0" baseline="0" dirty="0">
              <a:ln>
                <a:noFill/>
              </a:ln>
              <a:solidFill>
                <a:schemeClr val="tx1">
                  <a:lumMod val="95000"/>
                  <a:lumOff val="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10" name="组合 9">
            <a:extLst>
              <a:ext uri="{FF2B5EF4-FFF2-40B4-BE49-F238E27FC236}">
                <a16:creationId xmlns:a16="http://schemas.microsoft.com/office/drawing/2014/main" id="{0BD16E6B-C1F8-AF8A-5AB9-6179CABA9580}"/>
              </a:ext>
            </a:extLst>
          </p:cNvPr>
          <p:cNvGrpSpPr/>
          <p:nvPr/>
        </p:nvGrpSpPr>
        <p:grpSpPr>
          <a:xfrm>
            <a:off x="1822174" y="4280758"/>
            <a:ext cx="4273826" cy="483399"/>
            <a:chOff x="2964006" y="2992561"/>
            <a:chExt cx="3717264" cy="594560"/>
          </a:xfrm>
        </p:grpSpPr>
        <p:grpSp>
          <p:nvGrpSpPr>
            <p:cNvPr id="11" name="组合 10">
              <a:extLst>
                <a:ext uri="{FF2B5EF4-FFF2-40B4-BE49-F238E27FC236}">
                  <a16:creationId xmlns:a16="http://schemas.microsoft.com/office/drawing/2014/main" id="{04AC3E0C-A700-CE1A-E4F2-554E59762BA9}"/>
                </a:ext>
              </a:extLst>
            </p:cNvPr>
            <p:cNvGrpSpPr/>
            <p:nvPr/>
          </p:nvGrpSpPr>
          <p:grpSpPr>
            <a:xfrm>
              <a:off x="2964006" y="2992561"/>
              <a:ext cx="3717264" cy="594560"/>
              <a:chOff x="3456488" y="1286668"/>
              <a:chExt cx="4164132" cy="2757793"/>
            </a:xfrm>
            <a:effectLst>
              <a:outerShdw blurRad="381000" dist="254000" dir="8100000" algn="tr" rotWithShape="0">
                <a:prstClr val="black">
                  <a:alpha val="40000"/>
                </a:prstClr>
              </a:outerShdw>
            </a:effectLst>
          </p:grpSpPr>
          <p:sp>
            <p:nvSpPr>
              <p:cNvPr id="13" name="圆角矩形 70">
                <a:extLst>
                  <a:ext uri="{FF2B5EF4-FFF2-40B4-BE49-F238E27FC236}">
                    <a16:creationId xmlns:a16="http://schemas.microsoft.com/office/drawing/2014/main" id="{2591D568-EC26-B003-2F4D-CDE48CF46B19}"/>
                  </a:ext>
                </a:extLst>
              </p:cNvPr>
              <p:cNvSpPr/>
              <p:nvPr/>
            </p:nvSpPr>
            <p:spPr>
              <a:xfrm>
                <a:off x="4304044" y="1286668"/>
                <a:ext cx="3316575" cy="2757793"/>
              </a:xfrm>
              <a:prstGeom prst="roundRect">
                <a:avLst/>
              </a:prstGeom>
              <a:gradFill>
                <a:gsLst>
                  <a:gs pos="62000">
                    <a:sysClr val="window" lastClr="FFFFFF">
                      <a:lumMod val="95000"/>
                    </a:sysClr>
                  </a:gs>
                  <a:gs pos="0">
                    <a:sysClr val="window" lastClr="FFFFFF"/>
                  </a:gs>
                  <a:gs pos="100000">
                    <a:sysClr val="window" lastClr="FFFFFF">
                      <a:lumMod val="85000"/>
                    </a:sysClr>
                  </a:gs>
                  <a:gs pos="0">
                    <a:sysClr val="window" lastClr="FFFFFF"/>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995" b="0" i="0" u="none" strike="noStrike" kern="0" cap="none" spc="0" normalizeH="0" baseline="0" noProof="0">
                  <a:ln>
                    <a:noFill/>
                  </a:ln>
                  <a:solidFill>
                    <a:sysClr val="window" lastClr="FFFFFF"/>
                  </a:solidFill>
                  <a:effectLst/>
                  <a:uLnTx/>
                  <a:uFillTx/>
                  <a:latin typeface="Arial"/>
                  <a:ea typeface="微软雅黑"/>
                  <a:cs typeface="+mn-cs"/>
                </a:endParaRPr>
              </a:p>
            </p:txBody>
          </p:sp>
          <p:sp>
            <p:nvSpPr>
              <p:cNvPr id="14" name="圆角矩形 71">
                <a:extLst>
                  <a:ext uri="{FF2B5EF4-FFF2-40B4-BE49-F238E27FC236}">
                    <a16:creationId xmlns:a16="http://schemas.microsoft.com/office/drawing/2014/main" id="{3E26D9A8-8CF9-D402-7E52-DCADBF185A48}"/>
                  </a:ext>
                </a:extLst>
              </p:cNvPr>
              <p:cNvSpPr/>
              <p:nvPr/>
            </p:nvSpPr>
            <p:spPr>
              <a:xfrm>
                <a:off x="3456488" y="1286668"/>
                <a:ext cx="4164132" cy="2757793"/>
              </a:xfrm>
              <a:prstGeom prst="roundRect">
                <a:avLst/>
              </a:prstGeom>
              <a:gradFill>
                <a:gsLst>
                  <a:gs pos="42000">
                    <a:srgbClr val="F0F0F0"/>
                  </a:gs>
                  <a:gs pos="0">
                    <a:sysClr val="window" lastClr="FFFFFF"/>
                  </a:gs>
                  <a:gs pos="100000">
                    <a:sysClr val="window" lastClr="FFFFFF">
                      <a:lumMod val="85000"/>
                    </a:sysClr>
                  </a:gs>
                  <a:gs pos="0">
                    <a:sysClr val="window" lastClr="FFFFFF"/>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995" b="0" i="0" u="none" strike="noStrike" kern="0" cap="none" spc="0" normalizeH="0" baseline="0" noProof="0">
                  <a:ln>
                    <a:noFill/>
                  </a:ln>
                  <a:solidFill>
                    <a:sysClr val="window" lastClr="FFFFFF"/>
                  </a:solidFill>
                  <a:effectLst/>
                  <a:uLnTx/>
                  <a:uFillTx/>
                  <a:latin typeface="Arial"/>
                  <a:ea typeface="微软雅黑"/>
                  <a:cs typeface="+mn-cs"/>
                </a:endParaRPr>
              </a:p>
            </p:txBody>
          </p:sp>
        </p:grpSp>
        <p:sp>
          <p:nvSpPr>
            <p:cNvPr id="12" name="!!!IO">
              <a:extLst>
                <a:ext uri="{FF2B5EF4-FFF2-40B4-BE49-F238E27FC236}">
                  <a16:creationId xmlns:a16="http://schemas.microsoft.com/office/drawing/2014/main" id="{D95CBC16-D42C-9A39-D1FE-432482694B05}"/>
                </a:ext>
              </a:extLst>
            </p:cNvPr>
            <p:cNvSpPr txBox="1"/>
            <p:nvPr/>
          </p:nvSpPr>
          <p:spPr>
            <a:xfrm>
              <a:off x="3256017" y="3081637"/>
              <a:ext cx="3133241" cy="416407"/>
            </a:xfrm>
            <a:prstGeom prst="rect">
              <a:avLst/>
            </a:prstGeom>
            <a:noFill/>
          </p:spPr>
          <p:txBody>
            <a:bodyPr wrap="square" rtlCol="0">
              <a:spAutoFit/>
            </a:bodyPr>
            <a:lstStyle/>
            <a:p>
              <a:pPr fontAlgn="auto">
                <a:spcBef>
                  <a:spcPts val="0"/>
                </a:spcBef>
                <a:spcAft>
                  <a:spcPts val="0"/>
                </a:spcAft>
              </a:pPr>
              <a:r>
                <a:rPr lang="en-US" altLang="zh-CN" sz="1600" dirty="0">
                  <a:solidFill>
                    <a:srgbClr val="C00000"/>
                  </a:solidFill>
                  <a:latin typeface="Consolas" panose="020B0609020204030204" pitchFamily="49" charset="0"/>
                  <a:ea typeface="阿里巴巴普惠体" panose="00020600040101010101" pitchFamily="18" charset="-122"/>
                  <a:cs typeface="阿里巴巴普惠体" panose="00020600040101010101" pitchFamily="18" charset="-122"/>
                </a:rPr>
                <a:t>UTF-16</a:t>
              </a:r>
              <a:r>
                <a:rPr lang="zh-CN" altLang="en-US" sz="1600" dirty="0">
                  <a:solidFill>
                    <a:srgbClr val="C00000"/>
                  </a:solidFill>
                  <a:latin typeface="Consolas" panose="020B0609020204030204" pitchFamily="49" charset="0"/>
                  <a:ea typeface="阿里巴巴普惠体" panose="00020600040101010101" pitchFamily="18" charset="-122"/>
                  <a:cs typeface="阿里巴巴普惠体" panose="00020600040101010101" pitchFamily="18" charset="-122"/>
                </a:rPr>
                <a:t>编码规则：</a:t>
              </a:r>
              <a:r>
                <a:rPr lang="zh-CN" altLang="en-US" sz="1600" dirty="0">
                  <a:solidFill>
                    <a:prstClr val="black">
                      <a:lumMod val="85000"/>
                      <a:lumOff val="15000"/>
                    </a:prstClr>
                  </a:solidFill>
                  <a:latin typeface="Consolas" panose="020B0609020204030204" pitchFamily="49" charset="0"/>
                  <a:ea typeface="阿里巴巴普惠体" panose="00020600040101010101" pitchFamily="18" charset="-122"/>
                  <a:cs typeface="阿里巴巴普惠体" panose="00020600040101010101" pitchFamily="18" charset="-122"/>
                </a:rPr>
                <a:t>用</a:t>
              </a:r>
              <a:r>
                <a:rPr lang="en-US" altLang="zh-CN" sz="1600" dirty="0">
                  <a:solidFill>
                    <a:prstClr val="black">
                      <a:lumMod val="85000"/>
                      <a:lumOff val="15000"/>
                    </a:prstClr>
                  </a:solidFill>
                  <a:latin typeface="Consolas" panose="020B0609020204030204" pitchFamily="49" charset="0"/>
                  <a:ea typeface="阿里巴巴普惠体" panose="00020600040101010101" pitchFamily="18" charset="-122"/>
                  <a:cs typeface="阿里巴巴普惠体" panose="00020600040101010101" pitchFamily="18" charset="-122"/>
                </a:rPr>
                <a:t>2~4</a:t>
              </a:r>
              <a:r>
                <a:rPr lang="zh-CN" altLang="en-US" sz="1600" dirty="0">
                  <a:solidFill>
                    <a:prstClr val="black">
                      <a:lumMod val="85000"/>
                      <a:lumOff val="15000"/>
                    </a:prstClr>
                  </a:solidFill>
                  <a:latin typeface="Consolas" panose="020B0609020204030204" pitchFamily="49" charset="0"/>
                  <a:ea typeface="阿里巴巴普惠体" panose="00020600040101010101" pitchFamily="18" charset="-122"/>
                  <a:cs typeface="阿里巴巴普惠体" panose="00020600040101010101" pitchFamily="18" charset="-122"/>
                </a:rPr>
                <a:t>个字节保存</a:t>
              </a:r>
            </a:p>
          </p:txBody>
        </p:sp>
      </p:grpSp>
      <p:sp>
        <p:nvSpPr>
          <p:cNvPr id="15" name="圆角矩形 5">
            <a:extLst>
              <a:ext uri="{FF2B5EF4-FFF2-40B4-BE49-F238E27FC236}">
                <a16:creationId xmlns:a16="http://schemas.microsoft.com/office/drawing/2014/main" id="{632468B0-9A24-0E17-BEA1-17F4E8C99232}"/>
              </a:ext>
            </a:extLst>
          </p:cNvPr>
          <p:cNvSpPr>
            <a:spLocks noChangeArrowheads="1"/>
          </p:cNvSpPr>
          <p:nvPr/>
        </p:nvSpPr>
        <p:spPr bwMode="auto">
          <a:xfrm>
            <a:off x="1866696" y="3541600"/>
            <a:ext cx="3876285" cy="483399"/>
          </a:xfrm>
          <a:prstGeom prst="roundRect">
            <a:avLst>
              <a:gd name="adj" fmla="val 16667"/>
            </a:avLst>
          </a:prstGeom>
          <a:noFill/>
          <a:ln w="9525">
            <a:noFill/>
            <a:round/>
            <a:headEnd/>
            <a:tailEnd/>
          </a:ln>
          <a:effectLst>
            <a:outerShdw dist="63500" dir="5400000" algn="ctr" rotWithShape="0">
              <a:srgbClr val="000000">
                <a:alpha val="10999"/>
              </a:srgbClr>
            </a:outerShdw>
          </a:effectLst>
        </p:spPr>
        <p:txBody>
          <a:bodyPr anchor="ctr"/>
          <a:lstStyle/>
          <a:p>
            <a:pPr algn="ctr">
              <a:defRPr/>
            </a:pPr>
            <a:r>
              <a:rPr lang="en-US" altLang="zh-CN" sz="1600" dirty="0">
                <a:solidFill>
                  <a:schemeClr val="tx1">
                    <a:lumMod val="95000"/>
                    <a:lumOff val="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Unicode Transfer Format</a:t>
            </a:r>
          </a:p>
        </p:txBody>
      </p:sp>
      <p:grpSp>
        <p:nvGrpSpPr>
          <p:cNvPr id="16" name="组合 15">
            <a:extLst>
              <a:ext uri="{FF2B5EF4-FFF2-40B4-BE49-F238E27FC236}">
                <a16:creationId xmlns:a16="http://schemas.microsoft.com/office/drawing/2014/main" id="{DC5CAE65-EAA5-5109-42F8-0596E41CBA2D}"/>
              </a:ext>
            </a:extLst>
          </p:cNvPr>
          <p:cNvGrpSpPr/>
          <p:nvPr/>
        </p:nvGrpSpPr>
        <p:grpSpPr>
          <a:xfrm>
            <a:off x="1822174" y="5125486"/>
            <a:ext cx="4646957" cy="483399"/>
            <a:chOff x="2964006" y="2992561"/>
            <a:chExt cx="3717264" cy="594560"/>
          </a:xfrm>
        </p:grpSpPr>
        <p:grpSp>
          <p:nvGrpSpPr>
            <p:cNvPr id="17" name="组合 16">
              <a:extLst>
                <a:ext uri="{FF2B5EF4-FFF2-40B4-BE49-F238E27FC236}">
                  <a16:creationId xmlns:a16="http://schemas.microsoft.com/office/drawing/2014/main" id="{7FD0A29F-2081-7F09-BD3E-B3D0138CC166}"/>
                </a:ext>
              </a:extLst>
            </p:cNvPr>
            <p:cNvGrpSpPr/>
            <p:nvPr/>
          </p:nvGrpSpPr>
          <p:grpSpPr>
            <a:xfrm>
              <a:off x="2964006" y="2992561"/>
              <a:ext cx="3717264" cy="594560"/>
              <a:chOff x="3456488" y="1286668"/>
              <a:chExt cx="4164132" cy="2757793"/>
            </a:xfrm>
            <a:effectLst>
              <a:outerShdw blurRad="381000" dist="254000" dir="8100000" algn="tr" rotWithShape="0">
                <a:prstClr val="black">
                  <a:alpha val="40000"/>
                </a:prstClr>
              </a:outerShdw>
            </a:effectLst>
          </p:grpSpPr>
          <p:sp>
            <p:nvSpPr>
              <p:cNvPr id="19" name="圆角矩形 70">
                <a:extLst>
                  <a:ext uri="{FF2B5EF4-FFF2-40B4-BE49-F238E27FC236}">
                    <a16:creationId xmlns:a16="http://schemas.microsoft.com/office/drawing/2014/main" id="{EDE2F1B8-EF0C-45A7-B419-37AAB6905E37}"/>
                  </a:ext>
                </a:extLst>
              </p:cNvPr>
              <p:cNvSpPr/>
              <p:nvPr/>
            </p:nvSpPr>
            <p:spPr>
              <a:xfrm>
                <a:off x="4304044" y="1286668"/>
                <a:ext cx="3316575" cy="2757793"/>
              </a:xfrm>
              <a:prstGeom prst="roundRect">
                <a:avLst/>
              </a:prstGeom>
              <a:gradFill>
                <a:gsLst>
                  <a:gs pos="62000">
                    <a:sysClr val="window" lastClr="FFFFFF">
                      <a:lumMod val="95000"/>
                    </a:sysClr>
                  </a:gs>
                  <a:gs pos="0">
                    <a:sysClr val="window" lastClr="FFFFFF"/>
                  </a:gs>
                  <a:gs pos="100000">
                    <a:sysClr val="window" lastClr="FFFFFF">
                      <a:lumMod val="85000"/>
                    </a:sysClr>
                  </a:gs>
                  <a:gs pos="0">
                    <a:sysClr val="window" lastClr="FFFFFF"/>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995" b="0" i="0" u="none" strike="noStrike" kern="0" cap="none" spc="0" normalizeH="0" baseline="0" noProof="0">
                  <a:ln>
                    <a:noFill/>
                  </a:ln>
                  <a:solidFill>
                    <a:sysClr val="window" lastClr="FFFFFF"/>
                  </a:solidFill>
                  <a:effectLst/>
                  <a:uLnTx/>
                  <a:uFillTx/>
                  <a:latin typeface="Arial"/>
                  <a:ea typeface="微软雅黑"/>
                  <a:cs typeface="+mn-cs"/>
                </a:endParaRPr>
              </a:p>
            </p:txBody>
          </p:sp>
          <p:sp>
            <p:nvSpPr>
              <p:cNvPr id="20" name="圆角矩形 71">
                <a:extLst>
                  <a:ext uri="{FF2B5EF4-FFF2-40B4-BE49-F238E27FC236}">
                    <a16:creationId xmlns:a16="http://schemas.microsoft.com/office/drawing/2014/main" id="{FE45F85A-465F-90E3-3E0C-EC022B38B81B}"/>
                  </a:ext>
                </a:extLst>
              </p:cNvPr>
              <p:cNvSpPr/>
              <p:nvPr/>
            </p:nvSpPr>
            <p:spPr>
              <a:xfrm>
                <a:off x="3456488" y="1286668"/>
                <a:ext cx="4164132" cy="2757793"/>
              </a:xfrm>
              <a:prstGeom prst="roundRect">
                <a:avLst/>
              </a:prstGeom>
              <a:gradFill>
                <a:gsLst>
                  <a:gs pos="42000">
                    <a:srgbClr val="F0F0F0"/>
                  </a:gs>
                  <a:gs pos="0">
                    <a:sysClr val="window" lastClr="FFFFFF"/>
                  </a:gs>
                  <a:gs pos="100000">
                    <a:sysClr val="window" lastClr="FFFFFF">
                      <a:lumMod val="85000"/>
                    </a:sysClr>
                  </a:gs>
                  <a:gs pos="0">
                    <a:sysClr val="window" lastClr="FFFFFF"/>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995" b="0" i="0" u="none" strike="noStrike" kern="0" cap="none" spc="0" normalizeH="0" baseline="0" noProof="0">
                  <a:ln>
                    <a:noFill/>
                  </a:ln>
                  <a:solidFill>
                    <a:sysClr val="window" lastClr="FFFFFF"/>
                  </a:solidFill>
                  <a:effectLst/>
                  <a:uLnTx/>
                  <a:uFillTx/>
                  <a:latin typeface="Arial"/>
                  <a:ea typeface="微软雅黑"/>
                  <a:cs typeface="+mn-cs"/>
                </a:endParaRPr>
              </a:p>
            </p:txBody>
          </p:sp>
        </p:grpSp>
        <p:sp>
          <p:nvSpPr>
            <p:cNvPr id="18" name="!!!IO">
              <a:extLst>
                <a:ext uri="{FF2B5EF4-FFF2-40B4-BE49-F238E27FC236}">
                  <a16:creationId xmlns:a16="http://schemas.microsoft.com/office/drawing/2014/main" id="{47444DF7-58D2-952F-617E-DADD4988CDE1}"/>
                </a:ext>
              </a:extLst>
            </p:cNvPr>
            <p:cNvSpPr txBox="1"/>
            <p:nvPr/>
          </p:nvSpPr>
          <p:spPr>
            <a:xfrm>
              <a:off x="3239609" y="3093050"/>
              <a:ext cx="3405625" cy="416407"/>
            </a:xfrm>
            <a:prstGeom prst="rect">
              <a:avLst/>
            </a:prstGeom>
            <a:noFill/>
          </p:spPr>
          <p:txBody>
            <a:bodyPr wrap="square" rtlCol="0">
              <a:spAutoFit/>
            </a:bodyPr>
            <a:lstStyle/>
            <a:p>
              <a:r>
                <a:rPr lang="en-US" altLang="zh-CN" sz="1600" dirty="0">
                  <a:solidFill>
                    <a:srgbClr val="C00000"/>
                  </a:solidFill>
                  <a:latin typeface="Consolas" panose="020B0609020204030204" pitchFamily="49" charset="0"/>
                  <a:ea typeface="阿里巴巴普惠体" panose="00020600040101010101" pitchFamily="18" charset="-122"/>
                  <a:cs typeface="阿里巴巴普惠体" panose="00020600040101010101" pitchFamily="18" charset="-122"/>
                </a:rPr>
                <a:t>UTF-32</a:t>
              </a:r>
              <a:r>
                <a:rPr lang="zh-CN" altLang="en-US" sz="1600" dirty="0">
                  <a:solidFill>
                    <a:srgbClr val="C00000"/>
                  </a:solidFill>
                  <a:latin typeface="Consolas" panose="020B0609020204030204" pitchFamily="49" charset="0"/>
                  <a:ea typeface="阿里巴巴普惠体" panose="00020600040101010101" pitchFamily="18" charset="-122"/>
                  <a:cs typeface="阿里巴巴普惠体" panose="00020600040101010101" pitchFamily="18" charset="-122"/>
                </a:rPr>
                <a:t>编码规则：</a:t>
              </a:r>
              <a:r>
                <a:rPr lang="zh-CN" altLang="en-US" sz="1600" dirty="0">
                  <a:solidFill>
                    <a:schemeClr val="tx1">
                      <a:lumMod val="95000"/>
                      <a:lumOff val="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固定使用四个字节保存</a:t>
              </a:r>
            </a:p>
          </p:txBody>
        </p:sp>
      </p:grpSp>
      <p:grpSp>
        <p:nvGrpSpPr>
          <p:cNvPr id="21" name="组合 20">
            <a:extLst>
              <a:ext uri="{FF2B5EF4-FFF2-40B4-BE49-F238E27FC236}">
                <a16:creationId xmlns:a16="http://schemas.microsoft.com/office/drawing/2014/main" id="{F1C0BCB4-7FEF-4850-8C1E-0CDE61A7C52D}"/>
              </a:ext>
            </a:extLst>
          </p:cNvPr>
          <p:cNvGrpSpPr/>
          <p:nvPr/>
        </p:nvGrpSpPr>
        <p:grpSpPr>
          <a:xfrm>
            <a:off x="1822174" y="5970214"/>
            <a:ext cx="4055165" cy="483399"/>
            <a:chOff x="2964006" y="2992561"/>
            <a:chExt cx="3717264" cy="594560"/>
          </a:xfrm>
        </p:grpSpPr>
        <p:grpSp>
          <p:nvGrpSpPr>
            <p:cNvPr id="22" name="组合 21">
              <a:extLst>
                <a:ext uri="{FF2B5EF4-FFF2-40B4-BE49-F238E27FC236}">
                  <a16:creationId xmlns:a16="http://schemas.microsoft.com/office/drawing/2014/main" id="{3505722C-6483-F8A1-E49C-CB24875A3A8D}"/>
                </a:ext>
              </a:extLst>
            </p:cNvPr>
            <p:cNvGrpSpPr/>
            <p:nvPr/>
          </p:nvGrpSpPr>
          <p:grpSpPr>
            <a:xfrm>
              <a:off x="2964006" y="2992561"/>
              <a:ext cx="3717264" cy="594560"/>
              <a:chOff x="3456488" y="1286668"/>
              <a:chExt cx="4164132" cy="2757793"/>
            </a:xfrm>
            <a:effectLst>
              <a:outerShdw blurRad="381000" dist="254000" dir="8100000" algn="tr" rotWithShape="0">
                <a:prstClr val="black">
                  <a:alpha val="40000"/>
                </a:prstClr>
              </a:outerShdw>
            </a:effectLst>
          </p:grpSpPr>
          <p:sp>
            <p:nvSpPr>
              <p:cNvPr id="24" name="圆角矩形 70">
                <a:extLst>
                  <a:ext uri="{FF2B5EF4-FFF2-40B4-BE49-F238E27FC236}">
                    <a16:creationId xmlns:a16="http://schemas.microsoft.com/office/drawing/2014/main" id="{4E8EE66F-680E-77C8-7764-0A2B9F456355}"/>
                  </a:ext>
                </a:extLst>
              </p:cNvPr>
              <p:cNvSpPr/>
              <p:nvPr/>
            </p:nvSpPr>
            <p:spPr>
              <a:xfrm>
                <a:off x="4304044" y="1286668"/>
                <a:ext cx="3316575" cy="2757793"/>
              </a:xfrm>
              <a:prstGeom prst="roundRect">
                <a:avLst/>
              </a:prstGeom>
              <a:gradFill>
                <a:gsLst>
                  <a:gs pos="62000">
                    <a:sysClr val="window" lastClr="FFFFFF">
                      <a:lumMod val="95000"/>
                    </a:sysClr>
                  </a:gs>
                  <a:gs pos="0">
                    <a:sysClr val="window" lastClr="FFFFFF"/>
                  </a:gs>
                  <a:gs pos="100000">
                    <a:sysClr val="window" lastClr="FFFFFF">
                      <a:lumMod val="85000"/>
                    </a:sysClr>
                  </a:gs>
                  <a:gs pos="0">
                    <a:sysClr val="window" lastClr="FFFFFF"/>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995" b="0" i="0" u="none" strike="noStrike" kern="0" cap="none" spc="0" normalizeH="0" baseline="0" noProof="0">
                  <a:ln>
                    <a:noFill/>
                  </a:ln>
                  <a:solidFill>
                    <a:sysClr val="window" lastClr="FFFFFF"/>
                  </a:solidFill>
                  <a:effectLst/>
                  <a:uLnTx/>
                  <a:uFillTx/>
                  <a:latin typeface="Arial"/>
                  <a:ea typeface="微软雅黑"/>
                  <a:cs typeface="+mn-cs"/>
                </a:endParaRPr>
              </a:p>
            </p:txBody>
          </p:sp>
          <p:sp>
            <p:nvSpPr>
              <p:cNvPr id="25" name="圆角矩形 71">
                <a:extLst>
                  <a:ext uri="{FF2B5EF4-FFF2-40B4-BE49-F238E27FC236}">
                    <a16:creationId xmlns:a16="http://schemas.microsoft.com/office/drawing/2014/main" id="{BE3B494D-C217-45C5-228F-598B68EA6A8F}"/>
                  </a:ext>
                </a:extLst>
              </p:cNvPr>
              <p:cNvSpPr/>
              <p:nvPr/>
            </p:nvSpPr>
            <p:spPr>
              <a:xfrm>
                <a:off x="3456488" y="1286668"/>
                <a:ext cx="4164132" cy="2757793"/>
              </a:xfrm>
              <a:prstGeom prst="roundRect">
                <a:avLst/>
              </a:prstGeom>
              <a:gradFill>
                <a:gsLst>
                  <a:gs pos="42000">
                    <a:srgbClr val="F0F0F0"/>
                  </a:gs>
                  <a:gs pos="0">
                    <a:sysClr val="window" lastClr="FFFFFF"/>
                  </a:gs>
                  <a:gs pos="100000">
                    <a:sysClr val="window" lastClr="FFFFFF">
                      <a:lumMod val="85000"/>
                    </a:sysClr>
                  </a:gs>
                  <a:gs pos="0">
                    <a:sysClr val="window" lastClr="FFFFFF"/>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995" b="0" i="0" u="none" strike="noStrike" kern="0" cap="none" spc="0" normalizeH="0" baseline="0" noProof="0">
                  <a:ln>
                    <a:noFill/>
                  </a:ln>
                  <a:solidFill>
                    <a:sysClr val="window" lastClr="FFFFFF"/>
                  </a:solidFill>
                  <a:effectLst/>
                  <a:uLnTx/>
                  <a:uFillTx/>
                  <a:latin typeface="Arial"/>
                  <a:ea typeface="微软雅黑"/>
                  <a:cs typeface="+mn-cs"/>
                </a:endParaRPr>
              </a:p>
            </p:txBody>
          </p:sp>
        </p:grpSp>
        <p:sp>
          <p:nvSpPr>
            <p:cNvPr id="23" name="!!!IO">
              <a:extLst>
                <a:ext uri="{FF2B5EF4-FFF2-40B4-BE49-F238E27FC236}">
                  <a16:creationId xmlns:a16="http://schemas.microsoft.com/office/drawing/2014/main" id="{B74B4A30-8633-D0F9-783A-8A30DEBC01D4}"/>
                </a:ext>
              </a:extLst>
            </p:cNvPr>
            <p:cNvSpPr txBox="1"/>
            <p:nvPr/>
          </p:nvSpPr>
          <p:spPr>
            <a:xfrm>
              <a:off x="3239609" y="3093050"/>
              <a:ext cx="3405625" cy="416407"/>
            </a:xfrm>
            <a:prstGeom prst="rect">
              <a:avLst/>
            </a:prstGeom>
            <a:noFill/>
          </p:spPr>
          <p:txBody>
            <a:bodyPr wrap="square" rtlCol="0">
              <a:spAutoFit/>
            </a:bodyPr>
            <a:lstStyle/>
            <a:p>
              <a:pPr fontAlgn="auto">
                <a:spcBef>
                  <a:spcPts val="0"/>
                </a:spcBef>
                <a:spcAft>
                  <a:spcPts val="0"/>
                </a:spcAft>
              </a:pPr>
              <a:r>
                <a:rPr lang="en-US" altLang="zh-CN" sz="1600" dirty="0">
                  <a:solidFill>
                    <a:srgbClr val="C00000"/>
                  </a:solidFill>
                  <a:latin typeface="Consolas" panose="020B0609020204030204" pitchFamily="49" charset="0"/>
                  <a:ea typeface="阿里巴巴普惠体" panose="00020600040101010101" pitchFamily="18" charset="-122"/>
                  <a:cs typeface="阿里巴巴普惠体" panose="00020600040101010101" pitchFamily="18" charset="-122"/>
                </a:rPr>
                <a:t>UTF-8</a:t>
              </a:r>
              <a:r>
                <a:rPr lang="zh-CN" altLang="en-US" sz="1600" dirty="0">
                  <a:solidFill>
                    <a:srgbClr val="C00000"/>
                  </a:solidFill>
                  <a:latin typeface="Consolas" panose="020B0609020204030204" pitchFamily="49" charset="0"/>
                  <a:ea typeface="阿里巴巴普惠体" panose="00020600040101010101" pitchFamily="18" charset="-122"/>
                  <a:cs typeface="阿里巴巴普惠体" panose="00020600040101010101" pitchFamily="18" charset="-122"/>
                </a:rPr>
                <a:t>编码规则：</a:t>
              </a:r>
              <a:r>
                <a:rPr lang="zh-CN" altLang="en-US" sz="1600" dirty="0">
                  <a:solidFill>
                    <a:schemeClr val="tx1">
                      <a:lumMod val="95000"/>
                      <a:lumOff val="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用</a:t>
              </a:r>
              <a:r>
                <a:rPr lang="en-US" altLang="zh-CN" sz="1600" dirty="0">
                  <a:solidFill>
                    <a:schemeClr val="tx1">
                      <a:lumMod val="95000"/>
                      <a:lumOff val="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1~4</a:t>
              </a:r>
              <a:r>
                <a:rPr lang="zh-CN" altLang="en-US" sz="1600" dirty="0">
                  <a:solidFill>
                    <a:schemeClr val="tx1">
                      <a:lumMod val="95000"/>
                      <a:lumOff val="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个字节保存</a:t>
              </a:r>
            </a:p>
          </p:txBody>
        </p:sp>
      </p:grpSp>
      <p:sp>
        <p:nvSpPr>
          <p:cNvPr id="26" name="!!!圆角矩形 5">
            <a:extLst>
              <a:ext uri="{FF2B5EF4-FFF2-40B4-BE49-F238E27FC236}">
                <a16:creationId xmlns:a16="http://schemas.microsoft.com/office/drawing/2014/main" id="{C0CD252A-BE02-B346-1878-C85690A127F6}"/>
              </a:ext>
            </a:extLst>
          </p:cNvPr>
          <p:cNvSpPr>
            <a:spLocks noChangeArrowheads="1"/>
          </p:cNvSpPr>
          <p:nvPr/>
        </p:nvSpPr>
        <p:spPr bwMode="auto">
          <a:xfrm>
            <a:off x="7468726" y="3743961"/>
            <a:ext cx="1674000" cy="446400"/>
          </a:xfrm>
          <a:prstGeom prst="roundRect">
            <a:avLst>
              <a:gd name="adj" fmla="val 24210"/>
            </a:avLst>
          </a:prstGeom>
          <a:solidFill>
            <a:schemeClr val="accent5">
              <a:lumMod val="75000"/>
            </a:schemeClr>
          </a:solidFill>
          <a:ln w="9525">
            <a:noFill/>
            <a:round/>
            <a:headEnd/>
            <a:tailEnd/>
          </a:ln>
          <a:effectLst>
            <a:outerShdw dist="63500" dir="5400000" algn="ctr" rotWithShape="0">
              <a:srgbClr val="000000">
                <a:alpha val="10999"/>
              </a:srgbClr>
            </a:outerShdw>
          </a:effectLst>
        </p:spPr>
        <p:txBody>
          <a:bodyPr anchor="ctr"/>
          <a:lstStyle/>
          <a:p>
            <a:pPr lvl="0" algn="ctr">
              <a:defRPr/>
            </a:pPr>
            <a:r>
              <a:rPr lang="en-US" altLang="zh-CN" kern="0" dirty="0">
                <a:solidFill>
                  <a:srgbClr val="FFFFFF"/>
                </a:solidFill>
                <a:latin typeface="Consolas" panose="020B0609020204030204" pitchFamily="49" charset="0"/>
                <a:ea typeface="阿里巴巴普惠体" panose="00020600040101010101" pitchFamily="18" charset="-122"/>
                <a:cs typeface="阿里巴巴普惠体" panose="00020600040101010101" pitchFamily="18" charset="-122"/>
              </a:rPr>
              <a:t>ASCII</a:t>
            </a:r>
            <a:endParaRPr lang="zh-CN" altLang="en-US" kern="0" dirty="0">
              <a:solidFill>
                <a:srgbClr val="FFFFFF"/>
              </a:solidFill>
              <a:latin typeface="Consolas" panose="020B0609020204030204" pitchFamily="49" charset="0"/>
              <a:ea typeface="阿里巴巴普惠体" panose="00020600040101010101" pitchFamily="18" charset="-122"/>
              <a:cs typeface="阿里巴巴普惠体" panose="00020600040101010101" pitchFamily="18" charset="-122"/>
            </a:endParaRPr>
          </a:p>
        </p:txBody>
      </p:sp>
      <p:sp>
        <p:nvSpPr>
          <p:cNvPr id="27" name="!!!圆角矩形 5">
            <a:extLst>
              <a:ext uri="{FF2B5EF4-FFF2-40B4-BE49-F238E27FC236}">
                <a16:creationId xmlns:a16="http://schemas.microsoft.com/office/drawing/2014/main" id="{CC1A8EE6-94AA-0474-9151-7C4D2356EC44}"/>
              </a:ext>
            </a:extLst>
          </p:cNvPr>
          <p:cNvSpPr>
            <a:spLocks noChangeArrowheads="1"/>
          </p:cNvSpPr>
          <p:nvPr/>
        </p:nvSpPr>
        <p:spPr bwMode="auto">
          <a:xfrm>
            <a:off x="7468852" y="4403374"/>
            <a:ext cx="1674000" cy="446400"/>
          </a:xfrm>
          <a:prstGeom prst="roundRect">
            <a:avLst>
              <a:gd name="adj" fmla="val 24210"/>
            </a:avLst>
          </a:prstGeom>
          <a:solidFill>
            <a:srgbClr val="5889EE"/>
          </a:solidFill>
          <a:ln w="9525">
            <a:noFill/>
            <a:round/>
            <a:headEnd/>
            <a:tailEnd/>
          </a:ln>
          <a:effectLst>
            <a:outerShdw dist="63500" dir="5400000" algn="ctr" rotWithShape="0">
              <a:srgbClr val="000000">
                <a:alpha val="10999"/>
              </a:srgbClr>
            </a:outerShdw>
          </a:effectLst>
        </p:spPr>
        <p:txBody>
          <a:bodyPr anchor="b" anchorCtr="1"/>
          <a:lstStyle/>
          <a:p>
            <a:pPr lvl="0" algn="ctr">
              <a:defRPr/>
            </a:pPr>
            <a:r>
              <a:rPr lang="zh-CN" altLang="en-US" kern="0" dirty="0">
                <a:solidFill>
                  <a:srgbClr val="FFFFFF"/>
                </a:solidFill>
                <a:latin typeface="Consolas" panose="020B0609020204030204" pitchFamily="49" charset="0"/>
                <a:ea typeface="阿里巴巴普惠体" panose="00020600040101010101" pitchFamily="18" charset="-122"/>
                <a:cs typeface="阿里巴巴普惠体" panose="00020600040101010101" pitchFamily="18" charset="-122"/>
              </a:rPr>
              <a:t>拉丁文</a:t>
            </a:r>
          </a:p>
        </p:txBody>
      </p:sp>
      <p:sp>
        <p:nvSpPr>
          <p:cNvPr id="28" name="!!!圆角矩形 5">
            <a:extLst>
              <a:ext uri="{FF2B5EF4-FFF2-40B4-BE49-F238E27FC236}">
                <a16:creationId xmlns:a16="http://schemas.microsoft.com/office/drawing/2014/main" id="{86B1A035-40FB-2464-F7A2-9791F29268CF}"/>
              </a:ext>
            </a:extLst>
          </p:cNvPr>
          <p:cNvSpPr>
            <a:spLocks noChangeArrowheads="1"/>
          </p:cNvSpPr>
          <p:nvPr/>
        </p:nvSpPr>
        <p:spPr bwMode="auto">
          <a:xfrm>
            <a:off x="7468726" y="5887931"/>
            <a:ext cx="1674000" cy="446400"/>
          </a:xfrm>
          <a:prstGeom prst="roundRect">
            <a:avLst>
              <a:gd name="adj" fmla="val 24210"/>
            </a:avLst>
          </a:prstGeom>
          <a:solidFill>
            <a:srgbClr val="FF8800"/>
          </a:solidFill>
          <a:ln w="9525">
            <a:noFill/>
            <a:round/>
            <a:headEnd/>
            <a:tailEnd/>
          </a:ln>
          <a:effectLst>
            <a:outerShdw dist="63500" dir="5400000" algn="ctr" rotWithShape="0">
              <a:srgbClr val="000000">
                <a:alpha val="10999"/>
              </a:srgbClr>
            </a:outerShdw>
          </a:effectLst>
        </p:spPr>
        <p:txBody>
          <a:bodyPr anchor="ctr"/>
          <a:lstStyle/>
          <a:p>
            <a:pPr lvl="0" algn="ctr">
              <a:defRPr/>
            </a:pPr>
            <a:r>
              <a:rPr lang="zh-CN" altLang="en-US" kern="0" dirty="0">
                <a:solidFill>
                  <a:srgbClr val="FFFFFF"/>
                </a:solidFill>
                <a:latin typeface="Consolas" panose="020B0609020204030204" pitchFamily="49" charset="0"/>
                <a:ea typeface="阿里巴巴普惠体" panose="00020600040101010101" pitchFamily="18" charset="-122"/>
                <a:cs typeface="阿里巴巴普惠体" panose="00020600040101010101" pitchFamily="18" charset="-122"/>
              </a:rPr>
              <a:t>其他语言</a:t>
            </a:r>
          </a:p>
        </p:txBody>
      </p:sp>
      <p:sp>
        <p:nvSpPr>
          <p:cNvPr id="29" name="圆角矩形 5">
            <a:extLst>
              <a:ext uri="{FF2B5EF4-FFF2-40B4-BE49-F238E27FC236}">
                <a16:creationId xmlns:a16="http://schemas.microsoft.com/office/drawing/2014/main" id="{FD4B9728-89B2-B079-D3FA-813B100A71C1}"/>
              </a:ext>
            </a:extLst>
          </p:cNvPr>
          <p:cNvSpPr>
            <a:spLocks noChangeArrowheads="1"/>
          </p:cNvSpPr>
          <p:nvPr/>
        </p:nvSpPr>
        <p:spPr bwMode="auto">
          <a:xfrm>
            <a:off x="10178757" y="3745570"/>
            <a:ext cx="1205121" cy="444791"/>
          </a:xfrm>
          <a:prstGeom prst="roundRect">
            <a:avLst>
              <a:gd name="adj" fmla="val 16667"/>
            </a:avLst>
          </a:prstGeom>
          <a:solidFill>
            <a:srgbClr val="0070C0"/>
          </a:solidFill>
          <a:ln w="9525">
            <a:noFill/>
            <a:round/>
            <a:headEnd/>
            <a:tailEnd/>
          </a:ln>
          <a:effectLst>
            <a:outerShdw dist="63500" dir="5400000" algn="ctr" rotWithShape="0">
              <a:srgbClr val="000000">
                <a:alpha val="10999"/>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 typeface="Arial" pitchFamily="34" charset="0"/>
              <a:buNone/>
              <a:tabLst/>
              <a:defRPr/>
            </a:pPr>
            <a:r>
              <a:rPr kumimoji="0" lang="en-US" altLang="zh-CN" sz="1600" i="0" u="none" strike="noStrike" kern="0" cap="none" spc="0" normalizeH="0" baseline="0" noProof="0" dirty="0">
                <a:ln>
                  <a:noFill/>
                </a:ln>
                <a:solidFill>
                  <a:srgbClr val="FFFFFF"/>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kumimoji="0" lang="zh-CN" altLang="en-US" sz="1600" i="0" u="none" strike="noStrike" kern="0" cap="none" spc="0" normalizeH="0" baseline="0" noProof="0" dirty="0">
                <a:ln>
                  <a:noFill/>
                </a:ln>
                <a:solidFill>
                  <a:srgbClr val="FFFFFF"/>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个字节</a:t>
            </a:r>
          </a:p>
        </p:txBody>
      </p:sp>
      <p:sp>
        <p:nvSpPr>
          <p:cNvPr id="30" name="圆角矩形 5">
            <a:extLst>
              <a:ext uri="{FF2B5EF4-FFF2-40B4-BE49-F238E27FC236}">
                <a16:creationId xmlns:a16="http://schemas.microsoft.com/office/drawing/2014/main" id="{D8729EED-3A3A-F405-E033-DF3B89F47BD2}"/>
              </a:ext>
            </a:extLst>
          </p:cNvPr>
          <p:cNvSpPr>
            <a:spLocks noChangeArrowheads="1"/>
          </p:cNvSpPr>
          <p:nvPr/>
        </p:nvSpPr>
        <p:spPr bwMode="auto">
          <a:xfrm>
            <a:off x="10178757" y="4404446"/>
            <a:ext cx="1205121" cy="444791"/>
          </a:xfrm>
          <a:prstGeom prst="roundRect">
            <a:avLst>
              <a:gd name="adj" fmla="val 16667"/>
            </a:avLst>
          </a:prstGeom>
          <a:solidFill>
            <a:srgbClr val="0070C0"/>
          </a:solidFill>
          <a:ln w="9525">
            <a:noFill/>
            <a:round/>
            <a:headEnd/>
            <a:tailEnd/>
          </a:ln>
          <a:effectLst>
            <a:outerShdw dist="63500" dir="5400000" algn="ctr" rotWithShape="0">
              <a:srgbClr val="000000">
                <a:alpha val="10999"/>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 typeface="Arial" pitchFamily="34" charset="0"/>
              <a:buNone/>
              <a:tabLst/>
              <a:defRPr/>
            </a:pPr>
            <a:r>
              <a:rPr lang="en-US" altLang="zh-CN" sz="1600" kern="0"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kumimoji="0" lang="zh-CN" altLang="en-US" sz="1600" i="0" u="none" strike="noStrike" kern="0" cap="none" spc="0" normalizeH="0" baseline="0" noProof="0" dirty="0">
                <a:ln>
                  <a:noFill/>
                </a:ln>
                <a:solidFill>
                  <a:srgbClr val="FFFFFF"/>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个字节</a:t>
            </a:r>
          </a:p>
        </p:txBody>
      </p:sp>
      <p:sp>
        <p:nvSpPr>
          <p:cNvPr id="31" name="圆角矩形 5">
            <a:extLst>
              <a:ext uri="{FF2B5EF4-FFF2-40B4-BE49-F238E27FC236}">
                <a16:creationId xmlns:a16="http://schemas.microsoft.com/office/drawing/2014/main" id="{07F4C88F-9F6A-7420-BCAA-B22CD9EF31BE}"/>
              </a:ext>
            </a:extLst>
          </p:cNvPr>
          <p:cNvSpPr>
            <a:spLocks noChangeArrowheads="1"/>
          </p:cNvSpPr>
          <p:nvPr/>
        </p:nvSpPr>
        <p:spPr bwMode="auto">
          <a:xfrm>
            <a:off x="10178756" y="5148575"/>
            <a:ext cx="1205121" cy="444791"/>
          </a:xfrm>
          <a:prstGeom prst="roundRect">
            <a:avLst>
              <a:gd name="adj" fmla="val 16667"/>
            </a:avLst>
          </a:prstGeom>
          <a:solidFill>
            <a:srgbClr val="0070C0"/>
          </a:solidFill>
          <a:ln w="9525">
            <a:noFill/>
            <a:round/>
            <a:headEnd/>
            <a:tailEnd/>
          </a:ln>
          <a:effectLst>
            <a:outerShdw dist="63500" dir="5400000" algn="ctr" rotWithShape="0">
              <a:srgbClr val="000000">
                <a:alpha val="10999"/>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 typeface="Arial" pitchFamily="34" charset="0"/>
              <a:buNone/>
              <a:tabLst/>
              <a:defRPr/>
            </a:pPr>
            <a:r>
              <a:rPr lang="en-US" altLang="zh-CN" sz="1600" kern="0"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kumimoji="0" lang="zh-CN" altLang="en-US" sz="1600" i="0" u="none" strike="noStrike" kern="0" cap="none" spc="0" normalizeH="0" baseline="0" noProof="0" dirty="0">
                <a:ln>
                  <a:noFill/>
                </a:ln>
                <a:solidFill>
                  <a:srgbClr val="FFFFFF"/>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个字节</a:t>
            </a:r>
          </a:p>
        </p:txBody>
      </p:sp>
      <p:sp>
        <p:nvSpPr>
          <p:cNvPr id="32" name="圆角矩形 5">
            <a:extLst>
              <a:ext uri="{FF2B5EF4-FFF2-40B4-BE49-F238E27FC236}">
                <a16:creationId xmlns:a16="http://schemas.microsoft.com/office/drawing/2014/main" id="{3F03DBD9-A3DD-30DC-8238-55E668B4544B}"/>
              </a:ext>
            </a:extLst>
          </p:cNvPr>
          <p:cNvSpPr>
            <a:spLocks noChangeArrowheads="1"/>
          </p:cNvSpPr>
          <p:nvPr/>
        </p:nvSpPr>
        <p:spPr bwMode="auto">
          <a:xfrm>
            <a:off x="10178756" y="5887124"/>
            <a:ext cx="1205121" cy="444791"/>
          </a:xfrm>
          <a:prstGeom prst="roundRect">
            <a:avLst>
              <a:gd name="adj" fmla="val 16667"/>
            </a:avLst>
          </a:prstGeom>
          <a:solidFill>
            <a:srgbClr val="0070C0"/>
          </a:solidFill>
          <a:ln w="9525">
            <a:noFill/>
            <a:round/>
            <a:headEnd/>
            <a:tailEnd/>
          </a:ln>
          <a:effectLst>
            <a:outerShdw dist="63500" dir="5400000" algn="ctr" rotWithShape="0">
              <a:srgbClr val="000000">
                <a:alpha val="10999"/>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 typeface="Arial" pitchFamily="34" charset="0"/>
              <a:buNone/>
              <a:tabLst/>
              <a:defRPr/>
            </a:pPr>
            <a:r>
              <a:rPr lang="en-US" altLang="zh-CN" sz="1600" kern="0"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r>
              <a:rPr kumimoji="0" lang="zh-CN" altLang="en-US" sz="1600" i="0" u="none" strike="noStrike" kern="0" cap="none" spc="0" normalizeH="0" baseline="0" noProof="0" dirty="0">
                <a:ln>
                  <a:noFill/>
                </a:ln>
                <a:solidFill>
                  <a:srgbClr val="FFFFFF"/>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个字节</a:t>
            </a:r>
          </a:p>
        </p:txBody>
      </p:sp>
      <p:sp>
        <p:nvSpPr>
          <p:cNvPr id="33" name="!!!圆角矩形 5">
            <a:extLst>
              <a:ext uri="{FF2B5EF4-FFF2-40B4-BE49-F238E27FC236}">
                <a16:creationId xmlns:a16="http://schemas.microsoft.com/office/drawing/2014/main" id="{E9CEC779-7F4D-723E-BDE1-145B39B63EE2}"/>
              </a:ext>
            </a:extLst>
          </p:cNvPr>
          <p:cNvSpPr>
            <a:spLocks noChangeArrowheads="1"/>
          </p:cNvSpPr>
          <p:nvPr/>
        </p:nvSpPr>
        <p:spPr bwMode="auto">
          <a:xfrm>
            <a:off x="7468852" y="4403374"/>
            <a:ext cx="1674000" cy="446400"/>
          </a:xfrm>
          <a:prstGeom prst="roundRect">
            <a:avLst>
              <a:gd name="adj" fmla="val 24210"/>
            </a:avLst>
          </a:prstGeom>
          <a:solidFill>
            <a:srgbClr val="C00000"/>
          </a:solidFill>
          <a:ln w="9525">
            <a:noFill/>
            <a:round/>
            <a:headEnd/>
            <a:tailEnd/>
          </a:ln>
          <a:effectLst>
            <a:outerShdw dist="63500" dir="5400000" algn="ctr" rotWithShape="0">
              <a:srgbClr val="000000">
                <a:alpha val="10999"/>
              </a:srgbClr>
            </a:outerShdw>
          </a:effectLst>
        </p:spPr>
        <p:txBody>
          <a:bodyPr anchor="b" anchorCtr="1"/>
          <a:lstStyle/>
          <a:p>
            <a:pPr lvl="0" algn="ctr">
              <a:defRPr/>
            </a:pPr>
            <a:r>
              <a:rPr lang="zh-CN" altLang="en-US" kern="0" dirty="0">
                <a:solidFill>
                  <a:srgbClr val="FFFFFF"/>
                </a:solidFill>
                <a:latin typeface="Consolas" panose="020B0609020204030204" pitchFamily="49" charset="0"/>
                <a:ea typeface="阿里巴巴普惠体" panose="00020600040101010101" pitchFamily="18" charset="-122"/>
                <a:cs typeface="阿里巴巴普惠体" panose="00020600040101010101" pitchFamily="18" charset="-122"/>
              </a:rPr>
              <a:t>希腊文</a:t>
            </a:r>
            <a:endParaRPr lang="en-US" altLang="zh-CN" kern="0" dirty="0">
              <a:solidFill>
                <a:srgbClr val="FFFFFF"/>
              </a:solidFill>
              <a:latin typeface="Consolas" panose="020B0609020204030204" pitchFamily="49" charset="0"/>
              <a:ea typeface="阿里巴巴普惠体" panose="00020600040101010101" pitchFamily="18" charset="-122"/>
              <a:cs typeface="阿里巴巴普惠体" panose="00020600040101010101" pitchFamily="18" charset="-122"/>
            </a:endParaRPr>
          </a:p>
        </p:txBody>
      </p:sp>
      <p:sp>
        <p:nvSpPr>
          <p:cNvPr id="34" name="!!!圆角矩形 5">
            <a:extLst>
              <a:ext uri="{FF2B5EF4-FFF2-40B4-BE49-F238E27FC236}">
                <a16:creationId xmlns:a16="http://schemas.microsoft.com/office/drawing/2014/main" id="{422CE5A2-C2FB-18C7-2006-718C054508C2}"/>
              </a:ext>
            </a:extLst>
          </p:cNvPr>
          <p:cNvSpPr>
            <a:spLocks noChangeArrowheads="1"/>
          </p:cNvSpPr>
          <p:nvPr/>
        </p:nvSpPr>
        <p:spPr bwMode="auto">
          <a:xfrm>
            <a:off x="7468852" y="4403374"/>
            <a:ext cx="1674000" cy="446400"/>
          </a:xfrm>
          <a:prstGeom prst="roundRect">
            <a:avLst>
              <a:gd name="adj" fmla="val 24210"/>
            </a:avLst>
          </a:prstGeom>
          <a:solidFill>
            <a:schemeClr val="accent5">
              <a:lumMod val="75000"/>
            </a:schemeClr>
          </a:solidFill>
          <a:ln w="9525">
            <a:noFill/>
            <a:round/>
            <a:headEnd/>
            <a:tailEnd/>
          </a:ln>
          <a:effectLst>
            <a:outerShdw dist="63500" dir="5400000" algn="ctr" rotWithShape="0">
              <a:srgbClr val="000000">
                <a:alpha val="10999"/>
              </a:srgbClr>
            </a:outerShdw>
          </a:effectLst>
        </p:spPr>
        <p:txBody>
          <a:bodyPr anchor="b" anchorCtr="1"/>
          <a:lstStyle/>
          <a:p>
            <a:pPr lvl="0" algn="ctr">
              <a:defRPr/>
            </a:pPr>
            <a:r>
              <a:rPr lang="zh-CN" altLang="en-US" kern="0" dirty="0">
                <a:solidFill>
                  <a:srgbClr val="FFFFFF"/>
                </a:solidFill>
                <a:latin typeface="Consolas" panose="020B0609020204030204" pitchFamily="49" charset="0"/>
                <a:ea typeface="阿里巴巴普惠体" panose="00020600040101010101" pitchFamily="18" charset="-122"/>
                <a:cs typeface="阿里巴巴普惠体" panose="00020600040101010101" pitchFamily="18" charset="-122"/>
              </a:rPr>
              <a:t>西里尔字母</a:t>
            </a:r>
          </a:p>
        </p:txBody>
      </p:sp>
      <p:sp>
        <p:nvSpPr>
          <p:cNvPr id="35" name="!!!圆角矩形 5">
            <a:extLst>
              <a:ext uri="{FF2B5EF4-FFF2-40B4-BE49-F238E27FC236}">
                <a16:creationId xmlns:a16="http://schemas.microsoft.com/office/drawing/2014/main" id="{AECD89C3-A056-4FD8-B45A-45A4292C380B}"/>
              </a:ext>
            </a:extLst>
          </p:cNvPr>
          <p:cNvSpPr>
            <a:spLocks noChangeArrowheads="1"/>
          </p:cNvSpPr>
          <p:nvPr/>
        </p:nvSpPr>
        <p:spPr bwMode="auto">
          <a:xfrm>
            <a:off x="7468852" y="4403374"/>
            <a:ext cx="1674000" cy="446400"/>
          </a:xfrm>
          <a:prstGeom prst="roundRect">
            <a:avLst>
              <a:gd name="adj" fmla="val 24210"/>
            </a:avLst>
          </a:prstGeom>
          <a:solidFill>
            <a:srgbClr val="FF8800"/>
          </a:solidFill>
          <a:ln w="9525">
            <a:noFill/>
            <a:round/>
            <a:headEnd/>
            <a:tailEnd/>
          </a:ln>
          <a:effectLst>
            <a:outerShdw dist="63500" dir="5400000" algn="ctr" rotWithShape="0">
              <a:srgbClr val="000000">
                <a:alpha val="10999"/>
              </a:srgbClr>
            </a:outerShdw>
          </a:effectLst>
        </p:spPr>
        <p:txBody>
          <a:bodyPr anchor="b" anchorCtr="1"/>
          <a:lstStyle/>
          <a:p>
            <a:pPr lvl="0" algn="ctr">
              <a:defRPr/>
            </a:pPr>
            <a:r>
              <a:rPr lang="zh-CN" altLang="en-US" kern="0" dirty="0">
                <a:solidFill>
                  <a:srgbClr val="FFFFFF"/>
                </a:solidFill>
                <a:latin typeface="Consolas" panose="020B0609020204030204" pitchFamily="49" charset="0"/>
                <a:ea typeface="阿里巴巴普惠体" panose="00020600040101010101" pitchFamily="18" charset="-122"/>
                <a:cs typeface="阿里巴巴普惠体" panose="00020600040101010101" pitchFamily="18" charset="-122"/>
              </a:rPr>
              <a:t>亚美尼亚语</a:t>
            </a:r>
          </a:p>
        </p:txBody>
      </p:sp>
      <p:sp>
        <p:nvSpPr>
          <p:cNvPr id="36" name="!!!圆角矩形 5">
            <a:extLst>
              <a:ext uri="{FF2B5EF4-FFF2-40B4-BE49-F238E27FC236}">
                <a16:creationId xmlns:a16="http://schemas.microsoft.com/office/drawing/2014/main" id="{A62AF456-9DB7-A552-3A49-75CD447C2396}"/>
              </a:ext>
            </a:extLst>
          </p:cNvPr>
          <p:cNvSpPr>
            <a:spLocks noChangeArrowheads="1"/>
          </p:cNvSpPr>
          <p:nvPr/>
        </p:nvSpPr>
        <p:spPr bwMode="auto">
          <a:xfrm>
            <a:off x="7468852" y="4403374"/>
            <a:ext cx="1674000" cy="446400"/>
          </a:xfrm>
          <a:prstGeom prst="roundRect">
            <a:avLst>
              <a:gd name="adj" fmla="val 24210"/>
            </a:avLst>
          </a:prstGeom>
          <a:solidFill>
            <a:srgbClr val="1363AC"/>
          </a:solidFill>
          <a:ln w="9525">
            <a:noFill/>
            <a:round/>
            <a:headEnd/>
            <a:tailEnd/>
          </a:ln>
          <a:effectLst>
            <a:outerShdw dist="63500" dir="5400000" algn="ctr" rotWithShape="0">
              <a:srgbClr val="000000">
                <a:alpha val="10999"/>
              </a:srgbClr>
            </a:outerShdw>
          </a:effectLst>
        </p:spPr>
        <p:txBody>
          <a:bodyPr anchor="b" anchorCtr="1"/>
          <a:lstStyle/>
          <a:p>
            <a:pPr lvl="0" algn="ctr">
              <a:defRPr/>
            </a:pPr>
            <a:r>
              <a:rPr lang="zh-CN" altLang="en-US" kern="0" dirty="0">
                <a:solidFill>
                  <a:srgbClr val="FFFFFF"/>
                </a:solidFill>
                <a:latin typeface="Consolas" panose="020B0609020204030204" pitchFamily="49" charset="0"/>
                <a:ea typeface="阿里巴巴普惠体" panose="00020600040101010101" pitchFamily="18" charset="-122"/>
                <a:cs typeface="阿里巴巴普惠体" panose="00020600040101010101" pitchFamily="18" charset="-122"/>
              </a:rPr>
              <a:t>希伯来文</a:t>
            </a:r>
          </a:p>
        </p:txBody>
      </p:sp>
      <p:sp>
        <p:nvSpPr>
          <p:cNvPr id="37" name="!!!圆角矩形 5">
            <a:extLst>
              <a:ext uri="{FF2B5EF4-FFF2-40B4-BE49-F238E27FC236}">
                <a16:creationId xmlns:a16="http://schemas.microsoft.com/office/drawing/2014/main" id="{1F76B1EF-A9B0-7C1B-2E90-943BD08271CC}"/>
              </a:ext>
            </a:extLst>
          </p:cNvPr>
          <p:cNvSpPr>
            <a:spLocks noChangeArrowheads="1"/>
          </p:cNvSpPr>
          <p:nvPr/>
        </p:nvSpPr>
        <p:spPr bwMode="auto">
          <a:xfrm>
            <a:off x="7468852" y="4403374"/>
            <a:ext cx="1674000" cy="446400"/>
          </a:xfrm>
          <a:prstGeom prst="roundRect">
            <a:avLst>
              <a:gd name="adj" fmla="val 24210"/>
            </a:avLst>
          </a:prstGeom>
          <a:solidFill>
            <a:srgbClr val="D99206"/>
          </a:solidFill>
          <a:ln w="9525">
            <a:noFill/>
            <a:round/>
            <a:headEnd/>
            <a:tailEnd/>
          </a:ln>
          <a:effectLst>
            <a:outerShdw dist="63500" dir="5400000" algn="ctr" rotWithShape="0">
              <a:srgbClr val="000000">
                <a:alpha val="10999"/>
              </a:srgbClr>
            </a:outerShdw>
          </a:effectLst>
        </p:spPr>
        <p:txBody>
          <a:bodyPr anchor="b" anchorCtr="1"/>
          <a:lstStyle/>
          <a:p>
            <a:pPr lvl="0" algn="ctr">
              <a:defRPr/>
            </a:pPr>
            <a:r>
              <a:rPr lang="zh-CN" altLang="en-US" kern="0" dirty="0">
                <a:solidFill>
                  <a:srgbClr val="FFFFFF"/>
                </a:solidFill>
                <a:latin typeface="Consolas" panose="020B0609020204030204" pitchFamily="49" charset="0"/>
                <a:ea typeface="阿里巴巴普惠体" panose="00020600040101010101" pitchFamily="18" charset="-122"/>
                <a:cs typeface="阿里巴巴普惠体" panose="00020600040101010101" pitchFamily="18" charset="-122"/>
              </a:rPr>
              <a:t>阿拉伯文</a:t>
            </a:r>
          </a:p>
        </p:txBody>
      </p:sp>
      <p:sp>
        <p:nvSpPr>
          <p:cNvPr id="38" name="!!!圆角矩形 5">
            <a:extLst>
              <a:ext uri="{FF2B5EF4-FFF2-40B4-BE49-F238E27FC236}">
                <a16:creationId xmlns:a16="http://schemas.microsoft.com/office/drawing/2014/main" id="{93796FDE-3F97-ED6E-2D62-21F4E8E9CFED}"/>
              </a:ext>
            </a:extLst>
          </p:cNvPr>
          <p:cNvSpPr>
            <a:spLocks noChangeArrowheads="1"/>
          </p:cNvSpPr>
          <p:nvPr/>
        </p:nvSpPr>
        <p:spPr bwMode="auto">
          <a:xfrm>
            <a:off x="7468852" y="4403374"/>
            <a:ext cx="1674000" cy="446400"/>
          </a:xfrm>
          <a:prstGeom prst="roundRect">
            <a:avLst>
              <a:gd name="adj" fmla="val 24210"/>
            </a:avLst>
          </a:prstGeom>
          <a:solidFill>
            <a:srgbClr val="5D5D5D"/>
          </a:solidFill>
          <a:ln w="9525">
            <a:noFill/>
            <a:round/>
            <a:headEnd/>
            <a:tailEnd/>
          </a:ln>
          <a:effectLst>
            <a:outerShdw dist="63500" dir="5400000" algn="ctr" rotWithShape="0">
              <a:srgbClr val="000000">
                <a:alpha val="10999"/>
              </a:srgbClr>
            </a:outerShdw>
          </a:effectLst>
        </p:spPr>
        <p:txBody>
          <a:bodyPr anchor="b" anchorCtr="1"/>
          <a:lstStyle/>
          <a:p>
            <a:pPr lvl="0" algn="ctr">
              <a:defRPr/>
            </a:pPr>
            <a:r>
              <a:rPr lang="zh-CN" altLang="en-US" kern="0" dirty="0">
                <a:solidFill>
                  <a:srgbClr val="FFFFFF"/>
                </a:solidFill>
                <a:latin typeface="Consolas" panose="020B0609020204030204" pitchFamily="49" charset="0"/>
                <a:ea typeface="阿里巴巴普惠体" panose="00020600040101010101" pitchFamily="18" charset="-122"/>
                <a:cs typeface="阿里巴巴普惠体" panose="00020600040101010101" pitchFamily="18" charset="-122"/>
              </a:rPr>
              <a:t>叙利亚文</a:t>
            </a:r>
          </a:p>
        </p:txBody>
      </p:sp>
      <p:sp>
        <p:nvSpPr>
          <p:cNvPr id="39" name="!!!圆角矩形 5">
            <a:extLst>
              <a:ext uri="{FF2B5EF4-FFF2-40B4-BE49-F238E27FC236}">
                <a16:creationId xmlns:a16="http://schemas.microsoft.com/office/drawing/2014/main" id="{6561DF7F-1823-FEA1-FA65-F6941DEBD434}"/>
              </a:ext>
            </a:extLst>
          </p:cNvPr>
          <p:cNvSpPr>
            <a:spLocks noChangeArrowheads="1"/>
          </p:cNvSpPr>
          <p:nvPr/>
        </p:nvSpPr>
        <p:spPr bwMode="auto">
          <a:xfrm>
            <a:off x="7468852" y="5148575"/>
            <a:ext cx="1674000" cy="446400"/>
          </a:xfrm>
          <a:prstGeom prst="roundRect">
            <a:avLst>
              <a:gd name="adj" fmla="val 24210"/>
            </a:avLst>
          </a:prstGeom>
          <a:solidFill>
            <a:srgbClr val="C00000"/>
          </a:solidFill>
          <a:ln w="9525">
            <a:noFill/>
            <a:round/>
            <a:headEnd/>
            <a:tailEnd/>
          </a:ln>
          <a:effectLst>
            <a:outerShdw dist="63500" dir="5400000" algn="ctr" rotWithShape="0">
              <a:srgbClr val="000000">
                <a:alpha val="10999"/>
              </a:srgbClr>
            </a:outerShdw>
          </a:effectLst>
        </p:spPr>
        <p:txBody>
          <a:bodyPr anchor="ctr"/>
          <a:lstStyle/>
          <a:p>
            <a:pPr lvl="0" algn="ctr">
              <a:defRPr/>
            </a:pPr>
            <a:r>
              <a:rPr lang="zh-CN" altLang="en-US" kern="0" dirty="0">
                <a:solidFill>
                  <a:srgbClr val="FFFFFF"/>
                </a:solidFill>
                <a:latin typeface="Consolas" panose="020B0609020204030204" pitchFamily="49" charset="0"/>
                <a:ea typeface="阿里巴巴普惠体" panose="00020600040101010101" pitchFamily="18" charset="-122"/>
                <a:cs typeface="阿里巴巴普惠体" panose="00020600040101010101" pitchFamily="18" charset="-122"/>
              </a:rPr>
              <a:t>中日韩文字</a:t>
            </a:r>
            <a:endParaRPr lang="en-US" altLang="zh-CN" kern="0" dirty="0">
              <a:solidFill>
                <a:srgbClr val="FFFFFF"/>
              </a:solidFill>
              <a:latin typeface="Consolas" panose="020B0609020204030204" pitchFamily="49" charset="0"/>
              <a:ea typeface="阿里巴巴普惠体" panose="00020600040101010101" pitchFamily="18" charset="-122"/>
              <a:cs typeface="阿里巴巴普惠体" panose="00020600040101010101" pitchFamily="18" charset="-122"/>
            </a:endParaRPr>
          </a:p>
        </p:txBody>
      </p:sp>
      <p:sp>
        <p:nvSpPr>
          <p:cNvPr id="40" name="!!!圆角矩形 5">
            <a:extLst>
              <a:ext uri="{FF2B5EF4-FFF2-40B4-BE49-F238E27FC236}">
                <a16:creationId xmlns:a16="http://schemas.microsoft.com/office/drawing/2014/main" id="{609F1F92-B803-DF3D-1F08-96F34CC513E5}"/>
              </a:ext>
            </a:extLst>
          </p:cNvPr>
          <p:cNvSpPr>
            <a:spLocks noChangeArrowheads="1"/>
          </p:cNvSpPr>
          <p:nvPr/>
        </p:nvSpPr>
        <p:spPr bwMode="auto">
          <a:xfrm>
            <a:off x="7468852" y="5148575"/>
            <a:ext cx="1674000" cy="446400"/>
          </a:xfrm>
          <a:prstGeom prst="roundRect">
            <a:avLst>
              <a:gd name="adj" fmla="val 24210"/>
            </a:avLst>
          </a:prstGeom>
          <a:solidFill>
            <a:srgbClr val="554D8A"/>
          </a:solidFill>
          <a:ln w="9525">
            <a:noFill/>
            <a:round/>
            <a:headEnd/>
            <a:tailEnd/>
          </a:ln>
          <a:effectLst>
            <a:outerShdw dist="63500" dir="5400000" algn="ctr" rotWithShape="0">
              <a:srgbClr val="000000">
                <a:alpha val="10999"/>
              </a:srgbClr>
            </a:outerShdw>
          </a:effectLst>
        </p:spPr>
        <p:txBody>
          <a:bodyPr anchor="ctr"/>
          <a:lstStyle/>
          <a:p>
            <a:pPr lvl="0" algn="ctr">
              <a:defRPr/>
            </a:pPr>
            <a:r>
              <a:rPr lang="zh-CN" altLang="en-US" kern="0" dirty="0">
                <a:solidFill>
                  <a:srgbClr val="FFFFFF"/>
                </a:solidFill>
                <a:latin typeface="Consolas" panose="020B0609020204030204" pitchFamily="49" charset="0"/>
                <a:ea typeface="阿里巴巴普惠体" panose="00020600040101010101" pitchFamily="18" charset="-122"/>
                <a:cs typeface="阿里巴巴普惠体" panose="00020600040101010101" pitchFamily="18" charset="-122"/>
              </a:rPr>
              <a:t>东南亚文字</a:t>
            </a:r>
          </a:p>
        </p:txBody>
      </p:sp>
      <p:sp>
        <p:nvSpPr>
          <p:cNvPr id="41" name="!!!圆角矩形 5">
            <a:extLst>
              <a:ext uri="{FF2B5EF4-FFF2-40B4-BE49-F238E27FC236}">
                <a16:creationId xmlns:a16="http://schemas.microsoft.com/office/drawing/2014/main" id="{94EC25C8-6BEC-2408-D3D8-74299270A678}"/>
              </a:ext>
            </a:extLst>
          </p:cNvPr>
          <p:cNvSpPr>
            <a:spLocks noChangeArrowheads="1"/>
          </p:cNvSpPr>
          <p:nvPr/>
        </p:nvSpPr>
        <p:spPr bwMode="auto">
          <a:xfrm>
            <a:off x="7468852" y="5148575"/>
            <a:ext cx="1674000" cy="446400"/>
          </a:xfrm>
          <a:prstGeom prst="roundRect">
            <a:avLst>
              <a:gd name="adj" fmla="val 24210"/>
            </a:avLst>
          </a:prstGeom>
          <a:solidFill>
            <a:srgbClr val="D7B368"/>
          </a:solidFill>
          <a:ln w="9525">
            <a:noFill/>
            <a:round/>
            <a:headEnd/>
            <a:tailEnd/>
          </a:ln>
          <a:effectLst>
            <a:outerShdw dist="63500" dir="5400000" algn="ctr" rotWithShape="0">
              <a:srgbClr val="000000">
                <a:alpha val="10999"/>
              </a:srgbClr>
            </a:outerShdw>
          </a:effectLst>
        </p:spPr>
        <p:txBody>
          <a:bodyPr anchor="ctr"/>
          <a:lstStyle/>
          <a:p>
            <a:pPr lvl="0" algn="ctr">
              <a:defRPr/>
            </a:pPr>
            <a:r>
              <a:rPr lang="zh-CN" altLang="en-US" kern="0" dirty="0">
                <a:solidFill>
                  <a:srgbClr val="FFFFFF"/>
                </a:solidFill>
                <a:latin typeface="Consolas" panose="020B0609020204030204" pitchFamily="49" charset="0"/>
                <a:ea typeface="阿里巴巴普惠体" panose="00020600040101010101" pitchFamily="18" charset="-122"/>
                <a:cs typeface="阿里巴巴普惠体" panose="00020600040101010101" pitchFamily="18" charset="-122"/>
              </a:rPr>
              <a:t>中东文字</a:t>
            </a:r>
            <a:endParaRPr lang="en-US" altLang="zh-CN" kern="0" dirty="0">
              <a:solidFill>
                <a:srgbClr val="FFFFFF"/>
              </a:solidFill>
              <a:latin typeface="Consolas" panose="020B0609020204030204" pitchFamily="49" charset="0"/>
              <a:ea typeface="阿里巴巴普惠体" panose="00020600040101010101" pitchFamily="18" charset="-122"/>
              <a:cs typeface="阿里巴巴普惠体" panose="00020600040101010101" pitchFamily="18" charset="-122"/>
            </a:endParaRPr>
          </a:p>
        </p:txBody>
      </p:sp>
      <p:sp>
        <p:nvSpPr>
          <p:cNvPr id="42" name="!!!圆角矩形 5">
            <a:extLst>
              <a:ext uri="{FF2B5EF4-FFF2-40B4-BE49-F238E27FC236}">
                <a16:creationId xmlns:a16="http://schemas.microsoft.com/office/drawing/2014/main" id="{3BD82EA6-D015-4258-705A-71B655834A83}"/>
              </a:ext>
            </a:extLst>
          </p:cNvPr>
          <p:cNvSpPr>
            <a:spLocks noChangeArrowheads="1"/>
          </p:cNvSpPr>
          <p:nvPr/>
        </p:nvSpPr>
        <p:spPr bwMode="auto">
          <a:xfrm>
            <a:off x="7468852" y="5148575"/>
            <a:ext cx="1674000" cy="446400"/>
          </a:xfrm>
          <a:prstGeom prst="roundRect">
            <a:avLst>
              <a:gd name="adj" fmla="val 24210"/>
            </a:avLst>
          </a:prstGeom>
          <a:solidFill>
            <a:srgbClr val="C00000"/>
          </a:solidFill>
          <a:ln w="9525">
            <a:noFill/>
            <a:round/>
            <a:headEnd/>
            <a:tailEnd/>
          </a:ln>
          <a:effectLst>
            <a:outerShdw dist="63500" dir="5400000" algn="ctr" rotWithShape="0">
              <a:srgbClr val="000000">
                <a:alpha val="10999"/>
              </a:srgbClr>
            </a:outerShdw>
          </a:effectLst>
        </p:spPr>
        <p:txBody>
          <a:bodyPr anchor="ctr"/>
          <a:lstStyle/>
          <a:p>
            <a:pPr lvl="0" algn="ctr">
              <a:defRPr/>
            </a:pPr>
            <a:r>
              <a:rPr lang="zh-CN" altLang="en-US" kern="0" dirty="0">
                <a:solidFill>
                  <a:srgbClr val="FFFFFF"/>
                </a:solidFill>
                <a:latin typeface="Consolas" panose="020B0609020204030204" pitchFamily="49" charset="0"/>
                <a:ea typeface="阿里巴巴普惠体" panose="00020600040101010101" pitchFamily="18" charset="-122"/>
                <a:cs typeface="阿里巴巴普惠体" panose="00020600040101010101" pitchFamily="18" charset="-122"/>
              </a:rPr>
              <a:t>简体中文</a:t>
            </a:r>
            <a:endParaRPr lang="en-US" altLang="zh-CN" kern="0" dirty="0">
              <a:solidFill>
                <a:srgbClr val="FFFFFF"/>
              </a:solidFill>
              <a:latin typeface="Consolas" panose="020B0609020204030204" pitchFamily="49" charset="0"/>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8266333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900" decel="100000" fill="hold"/>
                                        <p:tgtEl>
                                          <p:spTgt spid="1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37"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1000"/>
                                        <p:tgtEl>
                                          <p:spTgt spid="16"/>
                                        </p:tgtEl>
                                      </p:cBhvr>
                                    </p:animEffect>
                                    <p:anim calcmode="lin" valueType="num">
                                      <p:cBhvr>
                                        <p:cTn id="21" dur="1000" fill="hold"/>
                                        <p:tgtEl>
                                          <p:spTgt spid="16"/>
                                        </p:tgtEl>
                                        <p:attrNameLst>
                                          <p:attrName>ppt_x</p:attrName>
                                        </p:attrNameLst>
                                      </p:cBhvr>
                                      <p:tavLst>
                                        <p:tav tm="0">
                                          <p:val>
                                            <p:strVal val="#ppt_x"/>
                                          </p:val>
                                        </p:tav>
                                        <p:tav tm="100000">
                                          <p:val>
                                            <p:strVal val="#ppt_x"/>
                                          </p:val>
                                        </p:tav>
                                      </p:tavLst>
                                    </p:anim>
                                    <p:anim calcmode="lin" valueType="num">
                                      <p:cBhvr>
                                        <p:cTn id="22" dur="900" decel="100000" fill="hold"/>
                                        <p:tgtEl>
                                          <p:spTgt spid="16"/>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7"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1000"/>
                                        <p:tgtEl>
                                          <p:spTgt spid="21"/>
                                        </p:tgtEl>
                                      </p:cBhvr>
                                    </p:animEffect>
                                    <p:anim calcmode="lin" valueType="num">
                                      <p:cBhvr>
                                        <p:cTn id="29" dur="1000" fill="hold"/>
                                        <p:tgtEl>
                                          <p:spTgt spid="21"/>
                                        </p:tgtEl>
                                        <p:attrNameLst>
                                          <p:attrName>ppt_x</p:attrName>
                                        </p:attrNameLst>
                                      </p:cBhvr>
                                      <p:tavLst>
                                        <p:tav tm="0">
                                          <p:val>
                                            <p:strVal val="#ppt_x"/>
                                          </p:val>
                                        </p:tav>
                                        <p:tav tm="100000">
                                          <p:val>
                                            <p:strVal val="#ppt_x"/>
                                          </p:val>
                                        </p:tav>
                                      </p:tavLst>
                                    </p:anim>
                                    <p:anim calcmode="lin" valueType="num">
                                      <p:cBhvr>
                                        <p:cTn id="30" dur="900" decel="100000" fill="hold"/>
                                        <p:tgtEl>
                                          <p:spTgt spid="21"/>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2" presetClass="entr" presetSubtype="1"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additive="base">
                                        <p:cTn id="36" dur="500"/>
                                        <p:tgtEl>
                                          <p:spTgt spid="26"/>
                                        </p:tgtEl>
                                        <p:attrNameLst>
                                          <p:attrName>ppt_y</p:attrName>
                                        </p:attrNameLst>
                                      </p:cBhvr>
                                      <p:tavLst>
                                        <p:tav tm="0">
                                          <p:val>
                                            <p:strVal val="#ppt_y-#ppt_h*1.125000"/>
                                          </p:val>
                                        </p:tav>
                                        <p:tav tm="100000">
                                          <p:val>
                                            <p:strVal val="#ppt_y"/>
                                          </p:val>
                                        </p:tav>
                                      </p:tavLst>
                                    </p:anim>
                                    <p:animEffect transition="in" filter="wipe(down)">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500"/>
                                        <p:tgtEl>
                                          <p:spTgt spid="29"/>
                                        </p:tgtEl>
                                        <p:attrNameLst>
                                          <p:attrName>ppt_y</p:attrName>
                                        </p:attrNameLst>
                                      </p:cBhvr>
                                      <p:tavLst>
                                        <p:tav tm="0">
                                          <p:val>
                                            <p:strVal val="#ppt_y-#ppt_h*1.125000"/>
                                          </p:val>
                                        </p:tav>
                                        <p:tav tm="100000">
                                          <p:val>
                                            <p:strVal val="#ppt_y"/>
                                          </p:val>
                                        </p:tav>
                                      </p:tavLst>
                                    </p:anim>
                                    <p:animEffect transition="in" filter="wipe(down)">
                                      <p:cBhvr>
                                        <p:cTn id="43" dur="5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1" fill="hold" grpId="0" nodeType="clickEffect">
                                  <p:stCondLst>
                                    <p:cond delay="0"/>
                                  </p:stCondLst>
                                  <p:childTnLst>
                                    <p:set>
                                      <p:cBhvr>
                                        <p:cTn id="47" dur="1" fill="hold">
                                          <p:stCondLst>
                                            <p:cond delay="0"/>
                                          </p:stCondLst>
                                        </p:cTn>
                                        <p:tgtEl>
                                          <p:spTgt spid="30"/>
                                        </p:tgtEl>
                                        <p:attrNameLst>
                                          <p:attrName>style.visibility</p:attrName>
                                        </p:attrNameLst>
                                      </p:cBhvr>
                                      <p:to>
                                        <p:strVal val="visible"/>
                                      </p:to>
                                    </p:set>
                                    <p:anim calcmode="lin" valueType="num">
                                      <p:cBhvr additive="base">
                                        <p:cTn id="48" dur="500"/>
                                        <p:tgtEl>
                                          <p:spTgt spid="30"/>
                                        </p:tgtEl>
                                        <p:attrNameLst>
                                          <p:attrName>ppt_y</p:attrName>
                                        </p:attrNameLst>
                                      </p:cBhvr>
                                      <p:tavLst>
                                        <p:tav tm="0">
                                          <p:val>
                                            <p:strVal val="#ppt_y-#ppt_h*1.125000"/>
                                          </p:val>
                                        </p:tav>
                                        <p:tav tm="100000">
                                          <p:val>
                                            <p:strVal val="#ppt_y"/>
                                          </p:val>
                                        </p:tav>
                                      </p:tavLst>
                                    </p:anim>
                                    <p:animEffect transition="in" filter="wipe(down)">
                                      <p:cBhvr>
                                        <p:cTn id="49" dur="500"/>
                                        <p:tgtEl>
                                          <p:spTgt spid="30"/>
                                        </p:tgtEl>
                                      </p:cBhvr>
                                    </p:animEffect>
                                  </p:childTnLst>
                                </p:cTn>
                              </p:par>
                              <p:par>
                                <p:cTn id="50" presetID="12" presetClass="entr" presetSubtype="1"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additive="base">
                                        <p:cTn id="52" dur="500"/>
                                        <p:tgtEl>
                                          <p:spTgt spid="27"/>
                                        </p:tgtEl>
                                        <p:attrNameLst>
                                          <p:attrName>ppt_y</p:attrName>
                                        </p:attrNameLst>
                                      </p:cBhvr>
                                      <p:tavLst>
                                        <p:tav tm="0">
                                          <p:val>
                                            <p:strVal val="#ppt_y-#ppt_h*1.125000"/>
                                          </p:val>
                                        </p:tav>
                                        <p:tav tm="100000">
                                          <p:val>
                                            <p:strVal val="#ppt_y"/>
                                          </p:val>
                                        </p:tav>
                                      </p:tavLst>
                                    </p:anim>
                                    <p:animEffect transition="in" filter="wipe(down)">
                                      <p:cBhvr>
                                        <p:cTn id="53" dur="5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xit" presetSubtype="4" fill="hold" grpId="1" nodeType="clickEffect">
                                  <p:stCondLst>
                                    <p:cond delay="0"/>
                                  </p:stCondLst>
                                  <p:childTnLst>
                                    <p:anim calcmode="lin" valueType="num">
                                      <p:cBhvr additive="base">
                                        <p:cTn id="57" dur="500"/>
                                        <p:tgtEl>
                                          <p:spTgt spid="27"/>
                                        </p:tgtEl>
                                        <p:attrNameLst>
                                          <p:attrName>ppt_y</p:attrName>
                                        </p:attrNameLst>
                                      </p:cBhvr>
                                      <p:tavLst>
                                        <p:tav tm="0">
                                          <p:val>
                                            <p:strVal val="#ppt_y"/>
                                          </p:val>
                                        </p:tav>
                                        <p:tav tm="100000">
                                          <p:val>
                                            <p:strVal val="#ppt_y+#ppt_h*1.125000"/>
                                          </p:val>
                                        </p:tav>
                                      </p:tavLst>
                                    </p:anim>
                                    <p:animEffect transition="out" filter="wipe(down)">
                                      <p:cBhvr>
                                        <p:cTn id="58" dur="500"/>
                                        <p:tgtEl>
                                          <p:spTgt spid="27"/>
                                        </p:tgtEl>
                                      </p:cBhvr>
                                    </p:animEffect>
                                    <p:set>
                                      <p:cBhvr>
                                        <p:cTn id="59" dur="1" fill="hold">
                                          <p:stCondLst>
                                            <p:cond delay="499"/>
                                          </p:stCondLst>
                                        </p:cTn>
                                        <p:tgtEl>
                                          <p:spTgt spid="27"/>
                                        </p:tgtEl>
                                        <p:attrNameLst>
                                          <p:attrName>style.visibility</p:attrName>
                                        </p:attrNameLst>
                                      </p:cBhvr>
                                      <p:to>
                                        <p:strVal val="hidden"/>
                                      </p:to>
                                    </p:set>
                                  </p:childTnLst>
                                </p:cTn>
                              </p:par>
                              <p:par>
                                <p:cTn id="60" presetID="12" presetClass="entr" presetSubtype="1"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p:tgtEl>
                                          <p:spTgt spid="33"/>
                                        </p:tgtEl>
                                        <p:attrNameLst>
                                          <p:attrName>ppt_y</p:attrName>
                                        </p:attrNameLst>
                                      </p:cBhvr>
                                      <p:tavLst>
                                        <p:tav tm="0">
                                          <p:val>
                                            <p:strVal val="#ppt_y-#ppt_h*1.125000"/>
                                          </p:val>
                                        </p:tav>
                                        <p:tav tm="100000">
                                          <p:val>
                                            <p:strVal val="#ppt_y"/>
                                          </p:val>
                                        </p:tav>
                                      </p:tavLst>
                                    </p:anim>
                                    <p:animEffect transition="in" filter="wipe(down)">
                                      <p:cBhvr>
                                        <p:cTn id="63" dur="500"/>
                                        <p:tgtEl>
                                          <p:spTgt spid="33"/>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xit" presetSubtype="4" fill="hold" grpId="1" nodeType="clickEffect">
                                  <p:stCondLst>
                                    <p:cond delay="0"/>
                                  </p:stCondLst>
                                  <p:childTnLst>
                                    <p:anim calcmode="lin" valueType="num">
                                      <p:cBhvr additive="base">
                                        <p:cTn id="67" dur="500"/>
                                        <p:tgtEl>
                                          <p:spTgt spid="33"/>
                                        </p:tgtEl>
                                        <p:attrNameLst>
                                          <p:attrName>ppt_y</p:attrName>
                                        </p:attrNameLst>
                                      </p:cBhvr>
                                      <p:tavLst>
                                        <p:tav tm="0">
                                          <p:val>
                                            <p:strVal val="#ppt_y"/>
                                          </p:val>
                                        </p:tav>
                                        <p:tav tm="100000">
                                          <p:val>
                                            <p:strVal val="#ppt_y+#ppt_h*1.125000"/>
                                          </p:val>
                                        </p:tav>
                                      </p:tavLst>
                                    </p:anim>
                                    <p:animEffect transition="out" filter="wipe(down)">
                                      <p:cBhvr>
                                        <p:cTn id="68" dur="500"/>
                                        <p:tgtEl>
                                          <p:spTgt spid="33"/>
                                        </p:tgtEl>
                                      </p:cBhvr>
                                    </p:animEffect>
                                    <p:set>
                                      <p:cBhvr>
                                        <p:cTn id="69" dur="1" fill="hold">
                                          <p:stCondLst>
                                            <p:cond delay="499"/>
                                          </p:stCondLst>
                                        </p:cTn>
                                        <p:tgtEl>
                                          <p:spTgt spid="33"/>
                                        </p:tgtEl>
                                        <p:attrNameLst>
                                          <p:attrName>style.visibility</p:attrName>
                                        </p:attrNameLst>
                                      </p:cBhvr>
                                      <p:to>
                                        <p:strVal val="hidden"/>
                                      </p:to>
                                    </p:set>
                                  </p:childTnLst>
                                </p:cTn>
                              </p:par>
                              <p:par>
                                <p:cTn id="70" presetID="12" presetClass="entr" presetSubtype="1"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 calcmode="lin" valueType="num">
                                      <p:cBhvr additive="base">
                                        <p:cTn id="72" dur="500"/>
                                        <p:tgtEl>
                                          <p:spTgt spid="34"/>
                                        </p:tgtEl>
                                        <p:attrNameLst>
                                          <p:attrName>ppt_y</p:attrName>
                                        </p:attrNameLst>
                                      </p:cBhvr>
                                      <p:tavLst>
                                        <p:tav tm="0">
                                          <p:val>
                                            <p:strVal val="#ppt_y-#ppt_h*1.125000"/>
                                          </p:val>
                                        </p:tav>
                                        <p:tav tm="100000">
                                          <p:val>
                                            <p:strVal val="#ppt_y"/>
                                          </p:val>
                                        </p:tav>
                                      </p:tavLst>
                                    </p:anim>
                                    <p:animEffect transition="in" filter="wipe(down)">
                                      <p:cBhvr>
                                        <p:cTn id="73" dur="500"/>
                                        <p:tgtEl>
                                          <p:spTgt spid="34"/>
                                        </p:tgtEl>
                                      </p:cBhvr>
                                    </p:animEffect>
                                  </p:childTnLst>
                                </p:cTn>
                              </p:par>
                            </p:childTnLst>
                          </p:cTn>
                        </p:par>
                      </p:childTnLst>
                    </p:cTn>
                  </p:par>
                  <p:par>
                    <p:cTn id="74" fill="hold">
                      <p:stCondLst>
                        <p:cond delay="indefinite"/>
                      </p:stCondLst>
                      <p:childTnLst>
                        <p:par>
                          <p:cTn id="75" fill="hold">
                            <p:stCondLst>
                              <p:cond delay="0"/>
                            </p:stCondLst>
                            <p:childTnLst>
                              <p:par>
                                <p:cTn id="76" presetID="12" presetClass="exit" presetSubtype="4" fill="hold" grpId="1" nodeType="clickEffect">
                                  <p:stCondLst>
                                    <p:cond delay="0"/>
                                  </p:stCondLst>
                                  <p:childTnLst>
                                    <p:anim calcmode="lin" valueType="num">
                                      <p:cBhvr additive="base">
                                        <p:cTn id="77" dur="500"/>
                                        <p:tgtEl>
                                          <p:spTgt spid="34"/>
                                        </p:tgtEl>
                                        <p:attrNameLst>
                                          <p:attrName>ppt_y</p:attrName>
                                        </p:attrNameLst>
                                      </p:cBhvr>
                                      <p:tavLst>
                                        <p:tav tm="0">
                                          <p:val>
                                            <p:strVal val="#ppt_y"/>
                                          </p:val>
                                        </p:tav>
                                        <p:tav tm="100000">
                                          <p:val>
                                            <p:strVal val="#ppt_y+#ppt_h*1.125000"/>
                                          </p:val>
                                        </p:tav>
                                      </p:tavLst>
                                    </p:anim>
                                    <p:animEffect transition="out" filter="wipe(down)">
                                      <p:cBhvr>
                                        <p:cTn id="78" dur="500"/>
                                        <p:tgtEl>
                                          <p:spTgt spid="34"/>
                                        </p:tgtEl>
                                      </p:cBhvr>
                                    </p:animEffect>
                                    <p:set>
                                      <p:cBhvr>
                                        <p:cTn id="79" dur="1" fill="hold">
                                          <p:stCondLst>
                                            <p:cond delay="499"/>
                                          </p:stCondLst>
                                        </p:cTn>
                                        <p:tgtEl>
                                          <p:spTgt spid="34"/>
                                        </p:tgtEl>
                                        <p:attrNameLst>
                                          <p:attrName>style.visibility</p:attrName>
                                        </p:attrNameLst>
                                      </p:cBhvr>
                                      <p:to>
                                        <p:strVal val="hidden"/>
                                      </p:to>
                                    </p:set>
                                  </p:childTnLst>
                                </p:cTn>
                              </p:par>
                              <p:par>
                                <p:cTn id="80" presetID="12" presetClass="entr" presetSubtype="1" fill="hold" grpId="0" nodeType="withEffect">
                                  <p:stCondLst>
                                    <p:cond delay="0"/>
                                  </p:stCondLst>
                                  <p:childTnLst>
                                    <p:set>
                                      <p:cBhvr>
                                        <p:cTn id="81" dur="1" fill="hold">
                                          <p:stCondLst>
                                            <p:cond delay="0"/>
                                          </p:stCondLst>
                                        </p:cTn>
                                        <p:tgtEl>
                                          <p:spTgt spid="35"/>
                                        </p:tgtEl>
                                        <p:attrNameLst>
                                          <p:attrName>style.visibility</p:attrName>
                                        </p:attrNameLst>
                                      </p:cBhvr>
                                      <p:to>
                                        <p:strVal val="visible"/>
                                      </p:to>
                                    </p:set>
                                    <p:anim calcmode="lin" valueType="num">
                                      <p:cBhvr additive="base">
                                        <p:cTn id="82" dur="500"/>
                                        <p:tgtEl>
                                          <p:spTgt spid="35"/>
                                        </p:tgtEl>
                                        <p:attrNameLst>
                                          <p:attrName>ppt_y</p:attrName>
                                        </p:attrNameLst>
                                      </p:cBhvr>
                                      <p:tavLst>
                                        <p:tav tm="0">
                                          <p:val>
                                            <p:strVal val="#ppt_y-#ppt_h*1.125000"/>
                                          </p:val>
                                        </p:tav>
                                        <p:tav tm="100000">
                                          <p:val>
                                            <p:strVal val="#ppt_y"/>
                                          </p:val>
                                        </p:tav>
                                      </p:tavLst>
                                    </p:anim>
                                    <p:animEffect transition="in" filter="wipe(down)">
                                      <p:cBhvr>
                                        <p:cTn id="83" dur="500"/>
                                        <p:tgtEl>
                                          <p:spTgt spid="35"/>
                                        </p:tgtEl>
                                      </p:cBhvr>
                                    </p:animEffect>
                                  </p:childTnLst>
                                </p:cTn>
                              </p:par>
                            </p:childTnLst>
                          </p:cTn>
                        </p:par>
                      </p:childTnLst>
                    </p:cTn>
                  </p:par>
                  <p:par>
                    <p:cTn id="84" fill="hold">
                      <p:stCondLst>
                        <p:cond delay="indefinite"/>
                      </p:stCondLst>
                      <p:childTnLst>
                        <p:par>
                          <p:cTn id="85" fill="hold">
                            <p:stCondLst>
                              <p:cond delay="0"/>
                            </p:stCondLst>
                            <p:childTnLst>
                              <p:par>
                                <p:cTn id="86" presetID="12" presetClass="exit" presetSubtype="4" fill="hold" grpId="1" nodeType="clickEffect">
                                  <p:stCondLst>
                                    <p:cond delay="0"/>
                                  </p:stCondLst>
                                  <p:childTnLst>
                                    <p:anim calcmode="lin" valueType="num">
                                      <p:cBhvr additive="base">
                                        <p:cTn id="87" dur="500"/>
                                        <p:tgtEl>
                                          <p:spTgt spid="35"/>
                                        </p:tgtEl>
                                        <p:attrNameLst>
                                          <p:attrName>ppt_y</p:attrName>
                                        </p:attrNameLst>
                                      </p:cBhvr>
                                      <p:tavLst>
                                        <p:tav tm="0">
                                          <p:val>
                                            <p:strVal val="#ppt_y"/>
                                          </p:val>
                                        </p:tav>
                                        <p:tav tm="100000">
                                          <p:val>
                                            <p:strVal val="#ppt_y+#ppt_h*1.125000"/>
                                          </p:val>
                                        </p:tav>
                                      </p:tavLst>
                                    </p:anim>
                                    <p:animEffect transition="out" filter="wipe(down)">
                                      <p:cBhvr>
                                        <p:cTn id="88" dur="500"/>
                                        <p:tgtEl>
                                          <p:spTgt spid="35"/>
                                        </p:tgtEl>
                                      </p:cBhvr>
                                    </p:animEffect>
                                    <p:set>
                                      <p:cBhvr>
                                        <p:cTn id="89" dur="1" fill="hold">
                                          <p:stCondLst>
                                            <p:cond delay="499"/>
                                          </p:stCondLst>
                                        </p:cTn>
                                        <p:tgtEl>
                                          <p:spTgt spid="35"/>
                                        </p:tgtEl>
                                        <p:attrNameLst>
                                          <p:attrName>style.visibility</p:attrName>
                                        </p:attrNameLst>
                                      </p:cBhvr>
                                      <p:to>
                                        <p:strVal val="hidden"/>
                                      </p:to>
                                    </p:set>
                                  </p:childTnLst>
                                </p:cTn>
                              </p:par>
                              <p:par>
                                <p:cTn id="90" presetID="12" presetClass="entr" presetSubtype="1" fill="hold" grpId="0" nodeType="withEffect">
                                  <p:stCondLst>
                                    <p:cond delay="0"/>
                                  </p:stCondLst>
                                  <p:childTnLst>
                                    <p:set>
                                      <p:cBhvr>
                                        <p:cTn id="91" dur="1" fill="hold">
                                          <p:stCondLst>
                                            <p:cond delay="0"/>
                                          </p:stCondLst>
                                        </p:cTn>
                                        <p:tgtEl>
                                          <p:spTgt spid="36"/>
                                        </p:tgtEl>
                                        <p:attrNameLst>
                                          <p:attrName>style.visibility</p:attrName>
                                        </p:attrNameLst>
                                      </p:cBhvr>
                                      <p:to>
                                        <p:strVal val="visible"/>
                                      </p:to>
                                    </p:set>
                                    <p:anim calcmode="lin" valueType="num">
                                      <p:cBhvr additive="base">
                                        <p:cTn id="92" dur="500"/>
                                        <p:tgtEl>
                                          <p:spTgt spid="36"/>
                                        </p:tgtEl>
                                        <p:attrNameLst>
                                          <p:attrName>ppt_y</p:attrName>
                                        </p:attrNameLst>
                                      </p:cBhvr>
                                      <p:tavLst>
                                        <p:tav tm="0">
                                          <p:val>
                                            <p:strVal val="#ppt_y-#ppt_h*1.125000"/>
                                          </p:val>
                                        </p:tav>
                                        <p:tav tm="100000">
                                          <p:val>
                                            <p:strVal val="#ppt_y"/>
                                          </p:val>
                                        </p:tav>
                                      </p:tavLst>
                                    </p:anim>
                                    <p:animEffect transition="in" filter="wipe(down)">
                                      <p:cBhvr>
                                        <p:cTn id="93" dur="500"/>
                                        <p:tgtEl>
                                          <p:spTgt spid="36"/>
                                        </p:tgtEl>
                                      </p:cBhvr>
                                    </p:animEffect>
                                  </p:childTnLst>
                                </p:cTn>
                              </p:par>
                            </p:childTnLst>
                          </p:cTn>
                        </p:par>
                      </p:childTnLst>
                    </p:cTn>
                  </p:par>
                  <p:par>
                    <p:cTn id="94" fill="hold">
                      <p:stCondLst>
                        <p:cond delay="indefinite"/>
                      </p:stCondLst>
                      <p:childTnLst>
                        <p:par>
                          <p:cTn id="95" fill="hold">
                            <p:stCondLst>
                              <p:cond delay="0"/>
                            </p:stCondLst>
                            <p:childTnLst>
                              <p:par>
                                <p:cTn id="96" presetID="12" presetClass="exit" presetSubtype="4" fill="hold" grpId="1" nodeType="clickEffect">
                                  <p:stCondLst>
                                    <p:cond delay="0"/>
                                  </p:stCondLst>
                                  <p:childTnLst>
                                    <p:anim calcmode="lin" valueType="num">
                                      <p:cBhvr additive="base">
                                        <p:cTn id="97" dur="500"/>
                                        <p:tgtEl>
                                          <p:spTgt spid="36"/>
                                        </p:tgtEl>
                                        <p:attrNameLst>
                                          <p:attrName>ppt_y</p:attrName>
                                        </p:attrNameLst>
                                      </p:cBhvr>
                                      <p:tavLst>
                                        <p:tav tm="0">
                                          <p:val>
                                            <p:strVal val="#ppt_y"/>
                                          </p:val>
                                        </p:tav>
                                        <p:tav tm="100000">
                                          <p:val>
                                            <p:strVal val="#ppt_y+#ppt_h*1.125000"/>
                                          </p:val>
                                        </p:tav>
                                      </p:tavLst>
                                    </p:anim>
                                    <p:animEffect transition="out" filter="wipe(down)">
                                      <p:cBhvr>
                                        <p:cTn id="98" dur="500"/>
                                        <p:tgtEl>
                                          <p:spTgt spid="36"/>
                                        </p:tgtEl>
                                      </p:cBhvr>
                                    </p:animEffect>
                                    <p:set>
                                      <p:cBhvr>
                                        <p:cTn id="99" dur="1" fill="hold">
                                          <p:stCondLst>
                                            <p:cond delay="499"/>
                                          </p:stCondLst>
                                        </p:cTn>
                                        <p:tgtEl>
                                          <p:spTgt spid="36"/>
                                        </p:tgtEl>
                                        <p:attrNameLst>
                                          <p:attrName>style.visibility</p:attrName>
                                        </p:attrNameLst>
                                      </p:cBhvr>
                                      <p:to>
                                        <p:strVal val="hidden"/>
                                      </p:to>
                                    </p:set>
                                  </p:childTnLst>
                                </p:cTn>
                              </p:par>
                              <p:par>
                                <p:cTn id="100" presetID="12" presetClass="entr" presetSubtype="1" fill="hold" grpId="0" nodeType="withEffect">
                                  <p:stCondLst>
                                    <p:cond delay="0"/>
                                  </p:stCondLst>
                                  <p:childTnLst>
                                    <p:set>
                                      <p:cBhvr>
                                        <p:cTn id="101" dur="1" fill="hold">
                                          <p:stCondLst>
                                            <p:cond delay="0"/>
                                          </p:stCondLst>
                                        </p:cTn>
                                        <p:tgtEl>
                                          <p:spTgt spid="37"/>
                                        </p:tgtEl>
                                        <p:attrNameLst>
                                          <p:attrName>style.visibility</p:attrName>
                                        </p:attrNameLst>
                                      </p:cBhvr>
                                      <p:to>
                                        <p:strVal val="visible"/>
                                      </p:to>
                                    </p:set>
                                    <p:anim calcmode="lin" valueType="num">
                                      <p:cBhvr additive="base">
                                        <p:cTn id="102" dur="500"/>
                                        <p:tgtEl>
                                          <p:spTgt spid="37"/>
                                        </p:tgtEl>
                                        <p:attrNameLst>
                                          <p:attrName>ppt_y</p:attrName>
                                        </p:attrNameLst>
                                      </p:cBhvr>
                                      <p:tavLst>
                                        <p:tav tm="0">
                                          <p:val>
                                            <p:strVal val="#ppt_y-#ppt_h*1.125000"/>
                                          </p:val>
                                        </p:tav>
                                        <p:tav tm="100000">
                                          <p:val>
                                            <p:strVal val="#ppt_y"/>
                                          </p:val>
                                        </p:tav>
                                      </p:tavLst>
                                    </p:anim>
                                    <p:animEffect transition="in" filter="wipe(down)">
                                      <p:cBhvr>
                                        <p:cTn id="103" dur="500"/>
                                        <p:tgtEl>
                                          <p:spTgt spid="37"/>
                                        </p:tgtEl>
                                      </p:cBhvr>
                                    </p:animEffect>
                                  </p:childTnLst>
                                </p:cTn>
                              </p:par>
                            </p:childTnLst>
                          </p:cTn>
                        </p:par>
                      </p:childTnLst>
                    </p:cTn>
                  </p:par>
                  <p:par>
                    <p:cTn id="104" fill="hold">
                      <p:stCondLst>
                        <p:cond delay="indefinite"/>
                      </p:stCondLst>
                      <p:childTnLst>
                        <p:par>
                          <p:cTn id="105" fill="hold">
                            <p:stCondLst>
                              <p:cond delay="0"/>
                            </p:stCondLst>
                            <p:childTnLst>
                              <p:par>
                                <p:cTn id="106" presetID="12" presetClass="exit" presetSubtype="4" fill="hold" grpId="1" nodeType="clickEffect">
                                  <p:stCondLst>
                                    <p:cond delay="0"/>
                                  </p:stCondLst>
                                  <p:childTnLst>
                                    <p:anim calcmode="lin" valueType="num">
                                      <p:cBhvr additive="base">
                                        <p:cTn id="107" dur="500"/>
                                        <p:tgtEl>
                                          <p:spTgt spid="37"/>
                                        </p:tgtEl>
                                        <p:attrNameLst>
                                          <p:attrName>ppt_y</p:attrName>
                                        </p:attrNameLst>
                                      </p:cBhvr>
                                      <p:tavLst>
                                        <p:tav tm="0">
                                          <p:val>
                                            <p:strVal val="#ppt_y"/>
                                          </p:val>
                                        </p:tav>
                                        <p:tav tm="100000">
                                          <p:val>
                                            <p:strVal val="#ppt_y+#ppt_h*1.125000"/>
                                          </p:val>
                                        </p:tav>
                                      </p:tavLst>
                                    </p:anim>
                                    <p:animEffect transition="out" filter="wipe(down)">
                                      <p:cBhvr>
                                        <p:cTn id="108" dur="500"/>
                                        <p:tgtEl>
                                          <p:spTgt spid="37"/>
                                        </p:tgtEl>
                                      </p:cBhvr>
                                    </p:animEffect>
                                    <p:set>
                                      <p:cBhvr>
                                        <p:cTn id="109" dur="1" fill="hold">
                                          <p:stCondLst>
                                            <p:cond delay="499"/>
                                          </p:stCondLst>
                                        </p:cTn>
                                        <p:tgtEl>
                                          <p:spTgt spid="37"/>
                                        </p:tgtEl>
                                        <p:attrNameLst>
                                          <p:attrName>style.visibility</p:attrName>
                                        </p:attrNameLst>
                                      </p:cBhvr>
                                      <p:to>
                                        <p:strVal val="hidden"/>
                                      </p:to>
                                    </p:set>
                                  </p:childTnLst>
                                </p:cTn>
                              </p:par>
                              <p:par>
                                <p:cTn id="110" presetID="12" presetClass="entr" presetSubtype="1" fill="hold" grpId="0" nodeType="withEffect">
                                  <p:stCondLst>
                                    <p:cond delay="0"/>
                                  </p:stCondLst>
                                  <p:childTnLst>
                                    <p:set>
                                      <p:cBhvr>
                                        <p:cTn id="111" dur="1" fill="hold">
                                          <p:stCondLst>
                                            <p:cond delay="0"/>
                                          </p:stCondLst>
                                        </p:cTn>
                                        <p:tgtEl>
                                          <p:spTgt spid="38"/>
                                        </p:tgtEl>
                                        <p:attrNameLst>
                                          <p:attrName>style.visibility</p:attrName>
                                        </p:attrNameLst>
                                      </p:cBhvr>
                                      <p:to>
                                        <p:strVal val="visible"/>
                                      </p:to>
                                    </p:set>
                                    <p:anim calcmode="lin" valueType="num">
                                      <p:cBhvr additive="base">
                                        <p:cTn id="112" dur="500"/>
                                        <p:tgtEl>
                                          <p:spTgt spid="38"/>
                                        </p:tgtEl>
                                        <p:attrNameLst>
                                          <p:attrName>ppt_y</p:attrName>
                                        </p:attrNameLst>
                                      </p:cBhvr>
                                      <p:tavLst>
                                        <p:tav tm="0">
                                          <p:val>
                                            <p:strVal val="#ppt_y-#ppt_h*1.125000"/>
                                          </p:val>
                                        </p:tav>
                                        <p:tav tm="100000">
                                          <p:val>
                                            <p:strVal val="#ppt_y"/>
                                          </p:val>
                                        </p:tav>
                                      </p:tavLst>
                                    </p:anim>
                                    <p:animEffect transition="in" filter="wipe(down)">
                                      <p:cBhvr>
                                        <p:cTn id="113" dur="500"/>
                                        <p:tgtEl>
                                          <p:spTgt spid="38"/>
                                        </p:tgtEl>
                                      </p:cBhvr>
                                    </p:animEffect>
                                  </p:childTnLst>
                                </p:cTn>
                              </p:par>
                            </p:childTnLst>
                          </p:cTn>
                        </p:par>
                      </p:childTnLst>
                    </p:cTn>
                  </p:par>
                  <p:par>
                    <p:cTn id="114" fill="hold">
                      <p:stCondLst>
                        <p:cond delay="indefinite"/>
                      </p:stCondLst>
                      <p:childTnLst>
                        <p:par>
                          <p:cTn id="115" fill="hold">
                            <p:stCondLst>
                              <p:cond delay="0"/>
                            </p:stCondLst>
                            <p:childTnLst>
                              <p:par>
                                <p:cTn id="116" presetID="12" presetClass="entr" presetSubtype="1" fill="hold" grpId="0" nodeType="clickEffect">
                                  <p:stCondLst>
                                    <p:cond delay="0"/>
                                  </p:stCondLst>
                                  <p:childTnLst>
                                    <p:set>
                                      <p:cBhvr>
                                        <p:cTn id="117" dur="1" fill="hold">
                                          <p:stCondLst>
                                            <p:cond delay="0"/>
                                          </p:stCondLst>
                                        </p:cTn>
                                        <p:tgtEl>
                                          <p:spTgt spid="31"/>
                                        </p:tgtEl>
                                        <p:attrNameLst>
                                          <p:attrName>style.visibility</p:attrName>
                                        </p:attrNameLst>
                                      </p:cBhvr>
                                      <p:to>
                                        <p:strVal val="visible"/>
                                      </p:to>
                                    </p:set>
                                    <p:anim calcmode="lin" valueType="num">
                                      <p:cBhvr additive="base">
                                        <p:cTn id="118" dur="500"/>
                                        <p:tgtEl>
                                          <p:spTgt spid="31"/>
                                        </p:tgtEl>
                                        <p:attrNameLst>
                                          <p:attrName>ppt_y</p:attrName>
                                        </p:attrNameLst>
                                      </p:cBhvr>
                                      <p:tavLst>
                                        <p:tav tm="0">
                                          <p:val>
                                            <p:strVal val="#ppt_y-#ppt_h*1.125000"/>
                                          </p:val>
                                        </p:tav>
                                        <p:tav tm="100000">
                                          <p:val>
                                            <p:strVal val="#ppt_y"/>
                                          </p:val>
                                        </p:tav>
                                      </p:tavLst>
                                    </p:anim>
                                    <p:animEffect transition="in" filter="wipe(down)">
                                      <p:cBhvr>
                                        <p:cTn id="119" dur="500"/>
                                        <p:tgtEl>
                                          <p:spTgt spid="31"/>
                                        </p:tgtEl>
                                      </p:cBhvr>
                                    </p:animEffect>
                                  </p:childTnLst>
                                </p:cTn>
                              </p:par>
                              <p:par>
                                <p:cTn id="120" presetID="12" presetClass="entr" presetSubtype="1" fill="hold" grpId="0" nodeType="withEffect">
                                  <p:stCondLst>
                                    <p:cond delay="0"/>
                                  </p:stCondLst>
                                  <p:childTnLst>
                                    <p:set>
                                      <p:cBhvr>
                                        <p:cTn id="121" dur="1" fill="hold">
                                          <p:stCondLst>
                                            <p:cond delay="0"/>
                                          </p:stCondLst>
                                        </p:cTn>
                                        <p:tgtEl>
                                          <p:spTgt spid="39"/>
                                        </p:tgtEl>
                                        <p:attrNameLst>
                                          <p:attrName>style.visibility</p:attrName>
                                        </p:attrNameLst>
                                      </p:cBhvr>
                                      <p:to>
                                        <p:strVal val="visible"/>
                                      </p:to>
                                    </p:set>
                                    <p:anim calcmode="lin" valueType="num">
                                      <p:cBhvr additive="base">
                                        <p:cTn id="122" dur="500"/>
                                        <p:tgtEl>
                                          <p:spTgt spid="39"/>
                                        </p:tgtEl>
                                        <p:attrNameLst>
                                          <p:attrName>ppt_y</p:attrName>
                                        </p:attrNameLst>
                                      </p:cBhvr>
                                      <p:tavLst>
                                        <p:tav tm="0">
                                          <p:val>
                                            <p:strVal val="#ppt_y-#ppt_h*1.125000"/>
                                          </p:val>
                                        </p:tav>
                                        <p:tav tm="100000">
                                          <p:val>
                                            <p:strVal val="#ppt_y"/>
                                          </p:val>
                                        </p:tav>
                                      </p:tavLst>
                                    </p:anim>
                                    <p:animEffect transition="in" filter="wipe(down)">
                                      <p:cBhvr>
                                        <p:cTn id="123" dur="500"/>
                                        <p:tgtEl>
                                          <p:spTgt spid="39"/>
                                        </p:tgtEl>
                                      </p:cBhvr>
                                    </p:animEffect>
                                  </p:childTnLst>
                                </p:cTn>
                              </p:par>
                            </p:childTnLst>
                          </p:cTn>
                        </p:par>
                      </p:childTnLst>
                    </p:cTn>
                  </p:par>
                  <p:par>
                    <p:cTn id="124" fill="hold">
                      <p:stCondLst>
                        <p:cond delay="indefinite"/>
                      </p:stCondLst>
                      <p:childTnLst>
                        <p:par>
                          <p:cTn id="125" fill="hold">
                            <p:stCondLst>
                              <p:cond delay="0"/>
                            </p:stCondLst>
                            <p:childTnLst>
                              <p:par>
                                <p:cTn id="126" presetID="12" presetClass="exit" presetSubtype="4" fill="hold" grpId="1" nodeType="clickEffect">
                                  <p:stCondLst>
                                    <p:cond delay="0"/>
                                  </p:stCondLst>
                                  <p:childTnLst>
                                    <p:anim calcmode="lin" valueType="num">
                                      <p:cBhvr additive="base">
                                        <p:cTn id="127" dur="500"/>
                                        <p:tgtEl>
                                          <p:spTgt spid="39"/>
                                        </p:tgtEl>
                                        <p:attrNameLst>
                                          <p:attrName>ppt_y</p:attrName>
                                        </p:attrNameLst>
                                      </p:cBhvr>
                                      <p:tavLst>
                                        <p:tav tm="0">
                                          <p:val>
                                            <p:strVal val="#ppt_y"/>
                                          </p:val>
                                        </p:tav>
                                        <p:tav tm="100000">
                                          <p:val>
                                            <p:strVal val="#ppt_y+#ppt_h*1.125000"/>
                                          </p:val>
                                        </p:tav>
                                      </p:tavLst>
                                    </p:anim>
                                    <p:animEffect transition="out" filter="wipe(down)">
                                      <p:cBhvr>
                                        <p:cTn id="128" dur="500"/>
                                        <p:tgtEl>
                                          <p:spTgt spid="39"/>
                                        </p:tgtEl>
                                      </p:cBhvr>
                                    </p:animEffect>
                                    <p:set>
                                      <p:cBhvr>
                                        <p:cTn id="129" dur="1" fill="hold">
                                          <p:stCondLst>
                                            <p:cond delay="499"/>
                                          </p:stCondLst>
                                        </p:cTn>
                                        <p:tgtEl>
                                          <p:spTgt spid="39"/>
                                        </p:tgtEl>
                                        <p:attrNameLst>
                                          <p:attrName>style.visibility</p:attrName>
                                        </p:attrNameLst>
                                      </p:cBhvr>
                                      <p:to>
                                        <p:strVal val="hidden"/>
                                      </p:to>
                                    </p:set>
                                  </p:childTnLst>
                                </p:cTn>
                              </p:par>
                              <p:par>
                                <p:cTn id="130" presetID="12" presetClass="entr" presetSubtype="1" fill="hold" grpId="0" nodeType="withEffect">
                                  <p:stCondLst>
                                    <p:cond delay="0"/>
                                  </p:stCondLst>
                                  <p:childTnLst>
                                    <p:set>
                                      <p:cBhvr>
                                        <p:cTn id="131" dur="1" fill="hold">
                                          <p:stCondLst>
                                            <p:cond delay="0"/>
                                          </p:stCondLst>
                                        </p:cTn>
                                        <p:tgtEl>
                                          <p:spTgt spid="40"/>
                                        </p:tgtEl>
                                        <p:attrNameLst>
                                          <p:attrName>style.visibility</p:attrName>
                                        </p:attrNameLst>
                                      </p:cBhvr>
                                      <p:to>
                                        <p:strVal val="visible"/>
                                      </p:to>
                                    </p:set>
                                    <p:anim calcmode="lin" valueType="num">
                                      <p:cBhvr additive="base">
                                        <p:cTn id="132" dur="500"/>
                                        <p:tgtEl>
                                          <p:spTgt spid="40"/>
                                        </p:tgtEl>
                                        <p:attrNameLst>
                                          <p:attrName>ppt_y</p:attrName>
                                        </p:attrNameLst>
                                      </p:cBhvr>
                                      <p:tavLst>
                                        <p:tav tm="0">
                                          <p:val>
                                            <p:strVal val="#ppt_y-#ppt_h*1.125000"/>
                                          </p:val>
                                        </p:tav>
                                        <p:tav tm="100000">
                                          <p:val>
                                            <p:strVal val="#ppt_y"/>
                                          </p:val>
                                        </p:tav>
                                      </p:tavLst>
                                    </p:anim>
                                    <p:animEffect transition="in" filter="wipe(down)">
                                      <p:cBhvr>
                                        <p:cTn id="133" dur="500"/>
                                        <p:tgtEl>
                                          <p:spTgt spid="40"/>
                                        </p:tgtEl>
                                      </p:cBhvr>
                                    </p:animEffect>
                                  </p:childTnLst>
                                </p:cTn>
                              </p:par>
                            </p:childTnLst>
                          </p:cTn>
                        </p:par>
                      </p:childTnLst>
                    </p:cTn>
                  </p:par>
                  <p:par>
                    <p:cTn id="134" fill="hold">
                      <p:stCondLst>
                        <p:cond delay="indefinite"/>
                      </p:stCondLst>
                      <p:childTnLst>
                        <p:par>
                          <p:cTn id="135" fill="hold">
                            <p:stCondLst>
                              <p:cond delay="0"/>
                            </p:stCondLst>
                            <p:childTnLst>
                              <p:par>
                                <p:cTn id="136" presetID="12" presetClass="exit" presetSubtype="4" fill="hold" grpId="1" nodeType="clickEffect">
                                  <p:stCondLst>
                                    <p:cond delay="0"/>
                                  </p:stCondLst>
                                  <p:childTnLst>
                                    <p:anim calcmode="lin" valueType="num">
                                      <p:cBhvr additive="base">
                                        <p:cTn id="137" dur="500"/>
                                        <p:tgtEl>
                                          <p:spTgt spid="40"/>
                                        </p:tgtEl>
                                        <p:attrNameLst>
                                          <p:attrName>ppt_y</p:attrName>
                                        </p:attrNameLst>
                                      </p:cBhvr>
                                      <p:tavLst>
                                        <p:tav tm="0">
                                          <p:val>
                                            <p:strVal val="#ppt_y"/>
                                          </p:val>
                                        </p:tav>
                                        <p:tav tm="100000">
                                          <p:val>
                                            <p:strVal val="#ppt_y+#ppt_h*1.125000"/>
                                          </p:val>
                                        </p:tav>
                                      </p:tavLst>
                                    </p:anim>
                                    <p:animEffect transition="out" filter="wipe(down)">
                                      <p:cBhvr>
                                        <p:cTn id="138" dur="500"/>
                                        <p:tgtEl>
                                          <p:spTgt spid="40"/>
                                        </p:tgtEl>
                                      </p:cBhvr>
                                    </p:animEffect>
                                    <p:set>
                                      <p:cBhvr>
                                        <p:cTn id="139" dur="1" fill="hold">
                                          <p:stCondLst>
                                            <p:cond delay="499"/>
                                          </p:stCondLst>
                                        </p:cTn>
                                        <p:tgtEl>
                                          <p:spTgt spid="40"/>
                                        </p:tgtEl>
                                        <p:attrNameLst>
                                          <p:attrName>style.visibility</p:attrName>
                                        </p:attrNameLst>
                                      </p:cBhvr>
                                      <p:to>
                                        <p:strVal val="hidden"/>
                                      </p:to>
                                    </p:set>
                                  </p:childTnLst>
                                </p:cTn>
                              </p:par>
                              <p:par>
                                <p:cTn id="140" presetID="12" presetClass="entr" presetSubtype="1" fill="hold" grpId="0" nodeType="withEffect">
                                  <p:stCondLst>
                                    <p:cond delay="0"/>
                                  </p:stCondLst>
                                  <p:childTnLst>
                                    <p:set>
                                      <p:cBhvr>
                                        <p:cTn id="141" dur="1" fill="hold">
                                          <p:stCondLst>
                                            <p:cond delay="0"/>
                                          </p:stCondLst>
                                        </p:cTn>
                                        <p:tgtEl>
                                          <p:spTgt spid="41"/>
                                        </p:tgtEl>
                                        <p:attrNameLst>
                                          <p:attrName>style.visibility</p:attrName>
                                        </p:attrNameLst>
                                      </p:cBhvr>
                                      <p:to>
                                        <p:strVal val="visible"/>
                                      </p:to>
                                    </p:set>
                                    <p:anim calcmode="lin" valueType="num">
                                      <p:cBhvr additive="base">
                                        <p:cTn id="142" dur="500"/>
                                        <p:tgtEl>
                                          <p:spTgt spid="41"/>
                                        </p:tgtEl>
                                        <p:attrNameLst>
                                          <p:attrName>ppt_y</p:attrName>
                                        </p:attrNameLst>
                                      </p:cBhvr>
                                      <p:tavLst>
                                        <p:tav tm="0">
                                          <p:val>
                                            <p:strVal val="#ppt_y-#ppt_h*1.125000"/>
                                          </p:val>
                                        </p:tav>
                                        <p:tav tm="100000">
                                          <p:val>
                                            <p:strVal val="#ppt_y"/>
                                          </p:val>
                                        </p:tav>
                                      </p:tavLst>
                                    </p:anim>
                                    <p:animEffect transition="in" filter="wipe(down)">
                                      <p:cBhvr>
                                        <p:cTn id="143" dur="500"/>
                                        <p:tgtEl>
                                          <p:spTgt spid="41"/>
                                        </p:tgtEl>
                                      </p:cBhvr>
                                    </p:animEffect>
                                  </p:childTnLst>
                                </p:cTn>
                              </p:par>
                            </p:childTnLst>
                          </p:cTn>
                        </p:par>
                      </p:childTnLst>
                    </p:cTn>
                  </p:par>
                  <p:par>
                    <p:cTn id="144" fill="hold">
                      <p:stCondLst>
                        <p:cond delay="indefinite"/>
                      </p:stCondLst>
                      <p:childTnLst>
                        <p:par>
                          <p:cTn id="145" fill="hold">
                            <p:stCondLst>
                              <p:cond delay="0"/>
                            </p:stCondLst>
                            <p:childTnLst>
                              <p:par>
                                <p:cTn id="146" presetID="12" presetClass="exit" presetSubtype="4" fill="hold" grpId="1" nodeType="clickEffect">
                                  <p:stCondLst>
                                    <p:cond delay="0"/>
                                  </p:stCondLst>
                                  <p:childTnLst>
                                    <p:anim calcmode="lin" valueType="num">
                                      <p:cBhvr additive="base">
                                        <p:cTn id="147" dur="500"/>
                                        <p:tgtEl>
                                          <p:spTgt spid="41"/>
                                        </p:tgtEl>
                                        <p:attrNameLst>
                                          <p:attrName>ppt_y</p:attrName>
                                        </p:attrNameLst>
                                      </p:cBhvr>
                                      <p:tavLst>
                                        <p:tav tm="0">
                                          <p:val>
                                            <p:strVal val="#ppt_y"/>
                                          </p:val>
                                        </p:tav>
                                        <p:tav tm="100000">
                                          <p:val>
                                            <p:strVal val="#ppt_y+#ppt_h*1.125000"/>
                                          </p:val>
                                        </p:tav>
                                      </p:tavLst>
                                    </p:anim>
                                    <p:animEffect transition="out" filter="wipe(down)">
                                      <p:cBhvr>
                                        <p:cTn id="148" dur="500"/>
                                        <p:tgtEl>
                                          <p:spTgt spid="41"/>
                                        </p:tgtEl>
                                      </p:cBhvr>
                                    </p:animEffect>
                                    <p:set>
                                      <p:cBhvr>
                                        <p:cTn id="149" dur="1" fill="hold">
                                          <p:stCondLst>
                                            <p:cond delay="499"/>
                                          </p:stCondLst>
                                        </p:cTn>
                                        <p:tgtEl>
                                          <p:spTgt spid="41"/>
                                        </p:tgtEl>
                                        <p:attrNameLst>
                                          <p:attrName>style.visibility</p:attrName>
                                        </p:attrNameLst>
                                      </p:cBhvr>
                                      <p:to>
                                        <p:strVal val="hidden"/>
                                      </p:to>
                                    </p:set>
                                  </p:childTnLst>
                                </p:cTn>
                              </p:par>
                              <p:par>
                                <p:cTn id="150" presetID="12" presetClass="entr" presetSubtype="1" fill="hold" grpId="0" nodeType="withEffect">
                                  <p:stCondLst>
                                    <p:cond delay="0"/>
                                  </p:stCondLst>
                                  <p:childTnLst>
                                    <p:set>
                                      <p:cBhvr>
                                        <p:cTn id="151" dur="1" fill="hold">
                                          <p:stCondLst>
                                            <p:cond delay="0"/>
                                          </p:stCondLst>
                                        </p:cTn>
                                        <p:tgtEl>
                                          <p:spTgt spid="42"/>
                                        </p:tgtEl>
                                        <p:attrNameLst>
                                          <p:attrName>style.visibility</p:attrName>
                                        </p:attrNameLst>
                                      </p:cBhvr>
                                      <p:to>
                                        <p:strVal val="visible"/>
                                      </p:to>
                                    </p:set>
                                    <p:anim calcmode="lin" valueType="num">
                                      <p:cBhvr additive="base">
                                        <p:cTn id="152" dur="500"/>
                                        <p:tgtEl>
                                          <p:spTgt spid="42"/>
                                        </p:tgtEl>
                                        <p:attrNameLst>
                                          <p:attrName>ppt_y</p:attrName>
                                        </p:attrNameLst>
                                      </p:cBhvr>
                                      <p:tavLst>
                                        <p:tav tm="0">
                                          <p:val>
                                            <p:strVal val="#ppt_y-#ppt_h*1.125000"/>
                                          </p:val>
                                        </p:tav>
                                        <p:tav tm="100000">
                                          <p:val>
                                            <p:strVal val="#ppt_y"/>
                                          </p:val>
                                        </p:tav>
                                      </p:tavLst>
                                    </p:anim>
                                    <p:animEffect transition="in" filter="wipe(down)">
                                      <p:cBhvr>
                                        <p:cTn id="153" dur="500"/>
                                        <p:tgtEl>
                                          <p:spTgt spid="42"/>
                                        </p:tgtEl>
                                      </p:cBhvr>
                                    </p:animEffect>
                                  </p:childTnLst>
                                </p:cTn>
                              </p:par>
                            </p:childTnLst>
                          </p:cTn>
                        </p:par>
                      </p:childTnLst>
                    </p:cTn>
                  </p:par>
                  <p:par>
                    <p:cTn id="154" fill="hold">
                      <p:stCondLst>
                        <p:cond delay="indefinite"/>
                      </p:stCondLst>
                      <p:childTnLst>
                        <p:par>
                          <p:cTn id="155" fill="hold">
                            <p:stCondLst>
                              <p:cond delay="0"/>
                            </p:stCondLst>
                            <p:childTnLst>
                              <p:par>
                                <p:cTn id="156" presetID="12" presetClass="entr" presetSubtype="1" fill="hold" grpId="0" nodeType="clickEffect">
                                  <p:stCondLst>
                                    <p:cond delay="0"/>
                                  </p:stCondLst>
                                  <p:childTnLst>
                                    <p:set>
                                      <p:cBhvr>
                                        <p:cTn id="157" dur="1" fill="hold">
                                          <p:stCondLst>
                                            <p:cond delay="0"/>
                                          </p:stCondLst>
                                        </p:cTn>
                                        <p:tgtEl>
                                          <p:spTgt spid="32"/>
                                        </p:tgtEl>
                                        <p:attrNameLst>
                                          <p:attrName>style.visibility</p:attrName>
                                        </p:attrNameLst>
                                      </p:cBhvr>
                                      <p:to>
                                        <p:strVal val="visible"/>
                                      </p:to>
                                    </p:set>
                                    <p:anim calcmode="lin" valueType="num">
                                      <p:cBhvr additive="base">
                                        <p:cTn id="158" dur="500"/>
                                        <p:tgtEl>
                                          <p:spTgt spid="32"/>
                                        </p:tgtEl>
                                        <p:attrNameLst>
                                          <p:attrName>ppt_y</p:attrName>
                                        </p:attrNameLst>
                                      </p:cBhvr>
                                      <p:tavLst>
                                        <p:tav tm="0">
                                          <p:val>
                                            <p:strVal val="#ppt_y-#ppt_h*1.125000"/>
                                          </p:val>
                                        </p:tav>
                                        <p:tav tm="100000">
                                          <p:val>
                                            <p:strVal val="#ppt_y"/>
                                          </p:val>
                                        </p:tav>
                                      </p:tavLst>
                                    </p:anim>
                                    <p:animEffect transition="in" filter="wipe(down)">
                                      <p:cBhvr>
                                        <p:cTn id="159" dur="500"/>
                                        <p:tgtEl>
                                          <p:spTgt spid="32"/>
                                        </p:tgtEl>
                                      </p:cBhvr>
                                    </p:animEffect>
                                  </p:childTnLst>
                                </p:cTn>
                              </p:par>
                              <p:par>
                                <p:cTn id="160" presetID="12" presetClass="entr" presetSubtype="1" fill="hold" grpId="0" nodeType="withEffect">
                                  <p:stCondLst>
                                    <p:cond delay="0"/>
                                  </p:stCondLst>
                                  <p:childTnLst>
                                    <p:set>
                                      <p:cBhvr>
                                        <p:cTn id="161" dur="1" fill="hold">
                                          <p:stCondLst>
                                            <p:cond delay="0"/>
                                          </p:stCondLst>
                                        </p:cTn>
                                        <p:tgtEl>
                                          <p:spTgt spid="28"/>
                                        </p:tgtEl>
                                        <p:attrNameLst>
                                          <p:attrName>style.visibility</p:attrName>
                                        </p:attrNameLst>
                                      </p:cBhvr>
                                      <p:to>
                                        <p:strVal val="visible"/>
                                      </p:to>
                                    </p:set>
                                    <p:anim calcmode="lin" valueType="num">
                                      <p:cBhvr additive="base">
                                        <p:cTn id="162" dur="500"/>
                                        <p:tgtEl>
                                          <p:spTgt spid="28"/>
                                        </p:tgtEl>
                                        <p:attrNameLst>
                                          <p:attrName>ppt_y</p:attrName>
                                        </p:attrNameLst>
                                      </p:cBhvr>
                                      <p:tavLst>
                                        <p:tav tm="0">
                                          <p:val>
                                            <p:strVal val="#ppt_y-#ppt_h*1.125000"/>
                                          </p:val>
                                        </p:tav>
                                        <p:tav tm="100000">
                                          <p:val>
                                            <p:strVal val="#ppt_y"/>
                                          </p:val>
                                        </p:tav>
                                      </p:tavLst>
                                    </p:anim>
                                    <p:animEffect transition="in" filter="wipe(down)">
                                      <p:cBhvr>
                                        <p:cTn id="16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6" grpId="0" animBg="1"/>
      <p:bldP spid="27" grpId="0" animBg="1"/>
      <p:bldP spid="27" grpId="1" animBg="1"/>
      <p:bldP spid="28" grpId="0" animBg="1"/>
      <p:bldP spid="29" grpId="0" animBg="1"/>
      <p:bldP spid="30" grpId="0" animBg="1"/>
      <p:bldP spid="31" grpId="0" animBg="1"/>
      <p:bldP spid="32" grpId="0"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9" grpId="0" animBg="1"/>
      <p:bldP spid="39" grpId="1" animBg="1"/>
      <p:bldP spid="40" grpId="0" animBg="1"/>
      <p:bldP spid="40" grpId="1" animBg="1"/>
      <p:bldP spid="41" grpId="0" animBg="1"/>
      <p:bldP spid="41" grpId="1" animBg="1"/>
      <p:bldP spid="4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编码和解码</a:t>
            </a:r>
          </a:p>
        </p:txBody>
      </p:sp>
      <p:graphicFrame>
        <p:nvGraphicFramePr>
          <p:cNvPr id="6" name="表格 5">
            <a:extLst>
              <a:ext uri="{FF2B5EF4-FFF2-40B4-BE49-F238E27FC236}">
                <a16:creationId xmlns:a16="http://schemas.microsoft.com/office/drawing/2014/main" id="{959A5AB9-4C66-C901-0DEB-2905CA9C697B}"/>
              </a:ext>
            </a:extLst>
          </p:cNvPr>
          <p:cNvGraphicFramePr>
            <a:graphicFrameLocks noGrp="1"/>
          </p:cNvGraphicFramePr>
          <p:nvPr>
            <p:extLst>
              <p:ext uri="{D42A27DB-BD31-4B8C-83A1-F6EECF244321}">
                <p14:modId xmlns:p14="http://schemas.microsoft.com/office/powerpoint/2010/main" val="4148869026"/>
              </p:ext>
            </p:extLst>
          </p:nvPr>
        </p:nvGraphicFramePr>
        <p:xfrm>
          <a:off x="1250323" y="2429650"/>
          <a:ext cx="10047155" cy="1335519"/>
        </p:xfrm>
        <a:graphic>
          <a:graphicData uri="http://schemas.openxmlformats.org/drawingml/2006/table">
            <a:tbl>
              <a:tblPr/>
              <a:tblGrid>
                <a:gridCol w="5269336">
                  <a:extLst>
                    <a:ext uri="{9D8B030D-6E8A-4147-A177-3AD203B41FA5}">
                      <a16:colId xmlns:a16="http://schemas.microsoft.com/office/drawing/2014/main" val="3903616913"/>
                    </a:ext>
                  </a:extLst>
                </a:gridCol>
                <a:gridCol w="4777819">
                  <a:extLst>
                    <a:ext uri="{9D8B030D-6E8A-4147-A177-3AD203B41FA5}">
                      <a16:colId xmlns:a16="http://schemas.microsoft.com/office/drawing/2014/main" val="3501032722"/>
                    </a:ext>
                  </a:extLst>
                </a:gridCol>
              </a:tblGrid>
              <a:tr h="24481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成员方法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373553032"/>
                  </a:ext>
                </a:extLst>
              </a:tr>
              <a:tr h="34295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algn="l"/>
                      <a:r>
                        <a:rPr lang="en-US" altLang="zh-CN" sz="1600" kern="1200" dirty="0">
                          <a:solidFill>
                            <a:schemeClr val="tx1"/>
                          </a:solidFill>
                          <a:effectLst/>
                          <a:latin typeface="Consolas" panose="020B0609020204030204" pitchFamily="49" charset="0"/>
                          <a:ea typeface="黑体" panose="02010609060101010101" pitchFamily="49" charset="-122"/>
                          <a:cs typeface="+mn-cs"/>
                        </a:rPr>
                        <a:t>public byte[] </a:t>
                      </a:r>
                      <a:r>
                        <a:rPr lang="en-US" altLang="zh-CN" sz="1600" kern="1200" dirty="0" err="1">
                          <a:solidFill>
                            <a:schemeClr val="tx1"/>
                          </a:solidFill>
                          <a:effectLst/>
                          <a:latin typeface="Consolas" panose="020B0609020204030204" pitchFamily="49" charset="0"/>
                          <a:ea typeface="黑体" panose="02010609060101010101" pitchFamily="49" charset="-122"/>
                          <a:cs typeface="+mn-cs"/>
                        </a:rPr>
                        <a:t>getBytes</a:t>
                      </a:r>
                      <a:r>
                        <a:rPr lang="en-US" altLang="zh-CN" sz="1600" kern="1200" dirty="0">
                          <a:solidFill>
                            <a:schemeClr val="tx1"/>
                          </a:solidFill>
                          <a:effectLst/>
                          <a:latin typeface="Consolas" panose="020B0609020204030204" pitchFamily="49" charset="0"/>
                          <a:ea typeface="黑体" panose="02010609060101010101" pitchFamily="49" charset="-122"/>
                          <a:cs typeface="+mn-cs"/>
                        </a:rPr>
                        <a:t>() </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gn="l" eaLnBrk="0" hangingPunct="0">
                        <a:lnSpc>
                          <a:spcPct val="150000"/>
                        </a:lnSpc>
                        <a:buFont typeface="Wingdings" pitchFamily="2" charset="2"/>
                        <a:buNone/>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使用平台默认字符编码方式</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对字符串编码</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02623438"/>
                  </a:ext>
                </a:extLst>
              </a:tr>
              <a:tr h="538001">
                <a:tc>
                  <a:txBody>
                    <a:bodyPr/>
                    <a:lstStyle/>
                    <a:p>
                      <a:pPr algn="l"/>
                      <a:r>
                        <a:rPr lang="en-US" altLang="zh-CN" sz="1600" dirty="0">
                          <a:latin typeface="Consolas" panose="020B0609020204030204" pitchFamily="49" charset="0"/>
                        </a:rPr>
                        <a:t>public byte[] </a:t>
                      </a:r>
                      <a:r>
                        <a:rPr lang="en-US" altLang="zh-CN" sz="1600" dirty="0" err="1">
                          <a:latin typeface="Consolas" panose="020B0609020204030204" pitchFamily="49" charset="0"/>
                        </a:rPr>
                        <a:t>getBytes</a:t>
                      </a:r>
                      <a:r>
                        <a:rPr lang="en-US" altLang="zh-CN" sz="1600" dirty="0">
                          <a:latin typeface="Consolas" panose="020B0609020204030204" pitchFamily="49" charset="0"/>
                        </a:rPr>
                        <a:t>(String </a:t>
                      </a:r>
                      <a:r>
                        <a:rPr lang="en-US" altLang="zh-CN" sz="1600" dirty="0" err="1">
                          <a:latin typeface="Consolas" panose="020B0609020204030204" pitchFamily="49" charset="0"/>
                        </a:rPr>
                        <a:t>charsetName</a:t>
                      </a:r>
                      <a:r>
                        <a:rPr lang="en-US" altLang="zh-CN" sz="1600" dirty="0">
                          <a:latin typeface="Consolas" panose="020B0609020204030204" pitchFamily="49" charset="0"/>
                        </a:rPr>
                        <a:t>) </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algn="l" eaLnBrk="0" hangingPunct="0">
                        <a:lnSpc>
                          <a:spcPct val="150000"/>
                        </a:lnSpc>
                        <a:buFont typeface="Wingdings" pitchFamily="2" charset="2"/>
                        <a:buNone/>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使用使用字符编码方式</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对字符串编码</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400720702"/>
                  </a:ext>
                </a:extLst>
              </a:tr>
            </a:tbl>
          </a:graphicData>
        </a:graphic>
      </p:graphicFrame>
      <p:sp>
        <p:nvSpPr>
          <p:cNvPr id="7" name="TextBox 6">
            <a:extLst>
              <a:ext uri="{FF2B5EF4-FFF2-40B4-BE49-F238E27FC236}">
                <a16:creationId xmlns:a16="http://schemas.microsoft.com/office/drawing/2014/main" id="{56E63B1A-76C7-D8FD-EF44-6918D5D67D46}"/>
              </a:ext>
            </a:extLst>
          </p:cNvPr>
          <p:cNvSpPr txBox="1"/>
          <p:nvPr/>
        </p:nvSpPr>
        <p:spPr>
          <a:xfrm>
            <a:off x="877751" y="1834936"/>
            <a:ext cx="8769831" cy="427105"/>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en-US" sz="1600" dirty="0">
                <a:solidFill>
                  <a:schemeClr val="tx1">
                    <a:lumMod val="95000"/>
                    <a:lumOff val="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编码</a:t>
            </a:r>
            <a:r>
              <a:rPr lang="en-US" altLang="zh-CN" sz="1600" dirty="0">
                <a:solidFill>
                  <a:schemeClr val="tx1">
                    <a:lumMod val="95000"/>
                    <a:lumOff val="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sz="1600" dirty="0">
                <a:solidFill>
                  <a:schemeClr val="tx1">
                    <a:lumMod val="95000"/>
                    <a:lumOff val="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字符转字节</a:t>
            </a:r>
            <a:endParaRPr lang="en-US" altLang="zh-CN" sz="16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TextBox 6">
            <a:extLst>
              <a:ext uri="{FF2B5EF4-FFF2-40B4-BE49-F238E27FC236}">
                <a16:creationId xmlns:a16="http://schemas.microsoft.com/office/drawing/2014/main" id="{EDB763FE-618E-0589-BE48-66CB5E3441B1}"/>
              </a:ext>
            </a:extLst>
          </p:cNvPr>
          <p:cNvSpPr txBox="1"/>
          <p:nvPr/>
        </p:nvSpPr>
        <p:spPr>
          <a:xfrm>
            <a:off x="877751" y="4048049"/>
            <a:ext cx="8769831" cy="427105"/>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en-US" sz="1600" dirty="0">
                <a:solidFill>
                  <a:schemeClr val="tx1">
                    <a:lumMod val="95000"/>
                    <a:lumOff val="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解码</a:t>
            </a:r>
            <a:r>
              <a:rPr lang="en-US" altLang="zh-CN" sz="1600" dirty="0">
                <a:solidFill>
                  <a:schemeClr val="tx1">
                    <a:lumMod val="95000"/>
                    <a:lumOff val="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sz="1600" dirty="0">
                <a:solidFill>
                  <a:schemeClr val="tx1">
                    <a:lumMod val="95000"/>
                    <a:lumOff val="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字节转字符</a:t>
            </a:r>
            <a:endParaRPr lang="en-US" altLang="zh-CN" sz="16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43" name="表格 42">
            <a:extLst>
              <a:ext uri="{FF2B5EF4-FFF2-40B4-BE49-F238E27FC236}">
                <a16:creationId xmlns:a16="http://schemas.microsoft.com/office/drawing/2014/main" id="{A1610E85-3C5E-B6D1-B900-ECE3733C2F38}"/>
              </a:ext>
            </a:extLst>
          </p:cNvPr>
          <p:cNvGraphicFramePr>
            <a:graphicFrameLocks noGrp="1"/>
          </p:cNvGraphicFramePr>
          <p:nvPr>
            <p:extLst>
              <p:ext uri="{D42A27DB-BD31-4B8C-83A1-F6EECF244321}">
                <p14:modId xmlns:p14="http://schemas.microsoft.com/office/powerpoint/2010/main" val="623022000"/>
              </p:ext>
            </p:extLst>
          </p:nvPr>
        </p:nvGraphicFramePr>
        <p:xfrm>
          <a:off x="1250322" y="4689146"/>
          <a:ext cx="10451348" cy="1335519"/>
        </p:xfrm>
        <a:graphic>
          <a:graphicData uri="http://schemas.openxmlformats.org/drawingml/2006/table">
            <a:tbl>
              <a:tblPr/>
              <a:tblGrid>
                <a:gridCol w="5481319">
                  <a:extLst>
                    <a:ext uri="{9D8B030D-6E8A-4147-A177-3AD203B41FA5}">
                      <a16:colId xmlns:a16="http://schemas.microsoft.com/office/drawing/2014/main" val="3903616913"/>
                    </a:ext>
                  </a:extLst>
                </a:gridCol>
                <a:gridCol w="4970029">
                  <a:extLst>
                    <a:ext uri="{9D8B030D-6E8A-4147-A177-3AD203B41FA5}">
                      <a16:colId xmlns:a16="http://schemas.microsoft.com/office/drawing/2014/main" val="3501032722"/>
                    </a:ext>
                  </a:extLst>
                </a:gridCol>
              </a:tblGrid>
              <a:tr h="244814">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构造方法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373553032"/>
                  </a:ext>
                </a:extLst>
              </a:tr>
              <a:tr h="342957">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algn="l"/>
                      <a:r>
                        <a:rPr lang="en-US" altLang="zh-CN" sz="1600" kern="1200" dirty="0">
                          <a:solidFill>
                            <a:schemeClr val="tx1"/>
                          </a:solidFill>
                          <a:effectLst/>
                          <a:latin typeface="Consolas" panose="020B0609020204030204" pitchFamily="49" charset="0"/>
                          <a:ea typeface="黑体" panose="02010609060101010101" pitchFamily="49" charset="-122"/>
                          <a:cs typeface="+mn-cs"/>
                        </a:rPr>
                        <a:t>public String(byte[] bytes)</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algn="l" eaLnBrk="0" hangingPunct="0">
                        <a:lnSpc>
                          <a:spcPct val="150000"/>
                        </a:lnSpc>
                        <a:buFont typeface="Wingdings" pitchFamily="2" charset="2"/>
                        <a:buNone/>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使用平台默认字符编码方式</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对字符串解码</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02623438"/>
                  </a:ext>
                </a:extLst>
              </a:tr>
              <a:tr h="538001">
                <a:tc>
                  <a:txBody>
                    <a:bodyPr/>
                    <a:lstStyle/>
                    <a:p>
                      <a:pPr algn="l"/>
                      <a:r>
                        <a:rPr lang="en-US" altLang="zh-CN" sz="1600" dirty="0">
                          <a:latin typeface="Consolas" panose="020B0609020204030204" pitchFamily="49" charset="0"/>
                        </a:rPr>
                        <a:t>public String(byte[] bytes, String </a:t>
                      </a:r>
                      <a:r>
                        <a:rPr lang="en-US" altLang="zh-CN" sz="1600" dirty="0" err="1">
                          <a:latin typeface="Consolas" panose="020B0609020204030204" pitchFamily="49" charset="0"/>
                        </a:rPr>
                        <a:t>charsetName</a:t>
                      </a:r>
                      <a:r>
                        <a:rPr lang="en-US" altLang="zh-CN" sz="1600" dirty="0">
                          <a:latin typeface="Consolas" panose="020B0609020204030204" pitchFamily="49" charset="0"/>
                        </a:rPr>
                        <a:t>)</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indent="0" algn="l" eaLnBrk="0" hangingPunct="0">
                        <a:lnSpc>
                          <a:spcPct val="150000"/>
                        </a:lnSpc>
                        <a:buFont typeface="Wingdings" pitchFamily="2" charset="2"/>
                        <a:buNone/>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使用使用字符编码方式</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对字符串解码</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400720702"/>
                  </a:ext>
                </a:extLst>
              </a:tr>
            </a:tbl>
          </a:graphicData>
        </a:graphic>
      </p:graphicFrame>
    </p:spTree>
    <p:extLst>
      <p:ext uri="{BB962C8B-B14F-4D97-AF65-F5344CB8AC3E}">
        <p14:creationId xmlns:p14="http://schemas.microsoft.com/office/powerpoint/2010/main" val="11863746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2AC2AAE6-6FD0-8249-0208-71A2036C89B7}"/>
              </a:ext>
            </a:extLst>
          </p:cNvPr>
          <p:cNvSpPr>
            <a:spLocks noGrp="1"/>
          </p:cNvSpPr>
          <p:nvPr>
            <p:ph type="body" sz="quarter" idx="10"/>
          </p:nvPr>
        </p:nvSpPr>
        <p:spPr>
          <a:xfrm>
            <a:off x="5126583" y="1463040"/>
            <a:ext cx="6959399" cy="4511040"/>
          </a:xfrm>
        </p:spPr>
        <p:txBody>
          <a:bodyPr/>
          <a:lstStyle/>
          <a:p>
            <a:pPr marL="0" indent="0">
              <a:buNone/>
            </a:pPr>
            <a:r>
              <a:rPr lang="zh-CN" altLang="en-US" dirty="0">
                <a:latin typeface="Consolas" panose="020B0609020204030204" pitchFamily="49" charset="0"/>
              </a:rPr>
              <a:t>字符集</a:t>
            </a:r>
            <a:r>
              <a:rPr lang="en-US" altLang="zh-CN" sz="1800" dirty="0">
                <a:solidFill>
                  <a:schemeClr val="tx1">
                    <a:lumMod val="85000"/>
                    <a:lumOff val="15000"/>
                  </a:schemeClr>
                </a:solidFill>
                <a:latin typeface="Consolas" panose="020B0609020204030204" pitchFamily="49" charset="0"/>
              </a:rPr>
              <a:t>: </a:t>
            </a:r>
            <a:r>
              <a:rPr lang="zh-CN" altLang="en-US" sz="1800" dirty="0">
                <a:solidFill>
                  <a:schemeClr val="tx1">
                    <a:lumMod val="85000"/>
                    <a:lumOff val="15000"/>
                  </a:schemeClr>
                </a:solidFill>
                <a:latin typeface="Consolas" panose="020B0609020204030204" pitchFamily="49" charset="0"/>
              </a:rPr>
              <a:t>是指多个字符的集合 </a:t>
            </a:r>
            <a:r>
              <a:rPr lang="en-US" altLang="zh-CN" sz="1800" dirty="0">
                <a:solidFill>
                  <a:schemeClr val="tx1">
                    <a:lumMod val="85000"/>
                    <a:lumOff val="15000"/>
                  </a:schemeClr>
                </a:solidFill>
                <a:latin typeface="Consolas" panose="020B0609020204030204" pitchFamily="49" charset="0"/>
              </a:rPr>
              <a:t>(GBK, Unicode...)</a:t>
            </a:r>
          </a:p>
          <a:p>
            <a:pPr marL="0" indent="0">
              <a:buNone/>
            </a:pPr>
            <a:r>
              <a:rPr lang="zh-CN" altLang="en-US" sz="1800" dirty="0">
                <a:solidFill>
                  <a:schemeClr val="tx1">
                    <a:lumMod val="85000"/>
                    <a:lumOff val="15000"/>
                  </a:schemeClr>
                </a:solidFill>
                <a:latin typeface="Consolas" panose="020B0609020204030204" pitchFamily="49" charset="0"/>
              </a:rPr>
              <a:t>字符编码</a:t>
            </a:r>
            <a:r>
              <a:rPr lang="en-US" altLang="zh-CN" sz="1800" dirty="0">
                <a:solidFill>
                  <a:schemeClr val="tx1">
                    <a:lumMod val="85000"/>
                    <a:lumOff val="15000"/>
                  </a:schemeClr>
                </a:solidFill>
                <a:latin typeface="Consolas" panose="020B0609020204030204" pitchFamily="49" charset="0"/>
              </a:rPr>
              <a:t>: </a:t>
            </a:r>
            <a:r>
              <a:rPr lang="zh-CN" altLang="en-US" sz="1800" b="0" i="0" dirty="0">
                <a:solidFill>
                  <a:schemeClr val="tx1">
                    <a:lumMod val="95000"/>
                    <a:lumOff val="5000"/>
                  </a:schemeClr>
                </a:solidFill>
                <a:effectLst/>
                <a:latin typeface="Consolas" panose="020B0609020204030204" pitchFamily="49" charset="0"/>
              </a:rPr>
              <a:t>字符编码是指一种映射规则</a:t>
            </a:r>
            <a:endParaRPr lang="en-US" altLang="zh-CN" sz="1800" b="0" i="0" dirty="0">
              <a:solidFill>
                <a:schemeClr val="tx1">
                  <a:lumMod val="95000"/>
                  <a:lumOff val="5000"/>
                </a:schemeClr>
              </a:solidFill>
              <a:effectLst/>
              <a:latin typeface="Consolas" panose="020B0609020204030204" pitchFamily="49" charset="0"/>
            </a:endParaRPr>
          </a:p>
          <a:p>
            <a:pPr marL="0" indent="0">
              <a:buNone/>
            </a:pPr>
            <a:r>
              <a:rPr lang="en-US" altLang="zh-CN" dirty="0">
                <a:solidFill>
                  <a:schemeClr val="tx1">
                    <a:lumMod val="95000"/>
                    <a:lumOff val="5000"/>
                  </a:schemeClr>
                </a:solidFill>
                <a:latin typeface="Consolas" panose="020B0609020204030204" pitchFamily="49" charset="0"/>
              </a:rPr>
              <a:t>	</a:t>
            </a:r>
            <a:r>
              <a:rPr lang="zh-CN" altLang="en-US" dirty="0">
                <a:solidFill>
                  <a:schemeClr val="tx1">
                    <a:lumMod val="95000"/>
                    <a:lumOff val="5000"/>
                  </a:schemeClr>
                </a:solidFill>
                <a:latin typeface="Consolas" panose="020B0609020204030204" pitchFamily="49" charset="0"/>
              </a:rPr>
              <a:t>英文字符</a:t>
            </a:r>
            <a:r>
              <a:rPr lang="en-US" altLang="zh-CN" dirty="0">
                <a:solidFill>
                  <a:schemeClr val="tx1">
                    <a:lumMod val="95000"/>
                    <a:lumOff val="5000"/>
                  </a:schemeClr>
                </a:solidFill>
                <a:latin typeface="Consolas" panose="020B0609020204030204" pitchFamily="49" charset="0"/>
              </a:rPr>
              <a:t>: </a:t>
            </a:r>
            <a:r>
              <a:rPr lang="zh-CN" altLang="en-US" dirty="0">
                <a:solidFill>
                  <a:schemeClr val="tx1">
                    <a:lumMod val="95000"/>
                    <a:lumOff val="5000"/>
                  </a:schemeClr>
                </a:solidFill>
                <a:latin typeface="Consolas" panose="020B0609020204030204" pitchFamily="49" charset="0"/>
              </a:rPr>
              <a:t>占用一个字节</a:t>
            </a:r>
            <a:r>
              <a:rPr lang="en-US" altLang="zh-CN" dirty="0">
                <a:solidFill>
                  <a:schemeClr val="tx1">
                    <a:lumMod val="95000"/>
                    <a:lumOff val="5000"/>
                  </a:schemeClr>
                </a:solidFill>
                <a:latin typeface="Consolas" panose="020B0609020204030204" pitchFamily="49" charset="0"/>
              </a:rPr>
              <a:t>, </a:t>
            </a:r>
            <a:r>
              <a:rPr lang="zh-CN" altLang="en-US" dirty="0">
                <a:solidFill>
                  <a:schemeClr val="tx1">
                    <a:lumMod val="95000"/>
                    <a:lumOff val="5000"/>
                  </a:schemeClr>
                </a:solidFill>
                <a:latin typeface="Consolas" panose="020B0609020204030204" pitchFamily="49" charset="0"/>
              </a:rPr>
              <a:t>使用正数表示</a:t>
            </a:r>
            <a:endParaRPr lang="en-US" altLang="zh-CN" dirty="0">
              <a:solidFill>
                <a:schemeClr val="tx1">
                  <a:lumMod val="95000"/>
                  <a:lumOff val="5000"/>
                </a:schemeClr>
              </a:solidFill>
              <a:latin typeface="Consolas" panose="020B0609020204030204" pitchFamily="49" charset="0"/>
            </a:endParaRPr>
          </a:p>
          <a:p>
            <a:pPr marL="0" indent="0">
              <a:buNone/>
            </a:pPr>
            <a:r>
              <a:rPr lang="en-US" altLang="zh-CN" sz="1800" b="0" i="0" dirty="0">
                <a:solidFill>
                  <a:schemeClr val="tx1">
                    <a:lumMod val="95000"/>
                    <a:lumOff val="5000"/>
                  </a:schemeClr>
                </a:solidFill>
                <a:effectLst/>
                <a:latin typeface="Consolas" panose="020B0609020204030204" pitchFamily="49" charset="0"/>
              </a:rPr>
              <a:t>	</a:t>
            </a:r>
            <a:r>
              <a:rPr lang="zh-CN" altLang="en-US" sz="1800" b="0" i="0" dirty="0">
                <a:solidFill>
                  <a:schemeClr val="tx1">
                    <a:lumMod val="95000"/>
                    <a:lumOff val="5000"/>
                  </a:schemeClr>
                </a:solidFill>
                <a:effectLst/>
                <a:latin typeface="Consolas" panose="020B0609020204030204" pitchFamily="49" charset="0"/>
              </a:rPr>
              <a:t>中文字符</a:t>
            </a:r>
            <a:r>
              <a:rPr lang="en-US" altLang="zh-CN" sz="1800" b="0" i="0" dirty="0">
                <a:solidFill>
                  <a:schemeClr val="tx1">
                    <a:lumMod val="95000"/>
                    <a:lumOff val="5000"/>
                  </a:schemeClr>
                </a:solidFill>
                <a:effectLst/>
                <a:latin typeface="Consolas" panose="020B0609020204030204" pitchFamily="49" charset="0"/>
              </a:rPr>
              <a:t>: </a:t>
            </a:r>
            <a:endParaRPr lang="en-US" altLang="zh-CN" dirty="0">
              <a:solidFill>
                <a:schemeClr val="tx1">
                  <a:lumMod val="95000"/>
                  <a:lumOff val="5000"/>
                </a:schemeClr>
              </a:solidFill>
              <a:latin typeface="Consolas" panose="020B0609020204030204" pitchFamily="49" charset="0"/>
            </a:endParaRPr>
          </a:p>
          <a:p>
            <a:pPr marL="0" indent="0">
              <a:buNone/>
            </a:pPr>
            <a:r>
              <a:rPr lang="en-US" altLang="zh-CN" sz="1800" b="0" i="0" dirty="0">
                <a:solidFill>
                  <a:schemeClr val="tx1">
                    <a:lumMod val="95000"/>
                    <a:lumOff val="5000"/>
                  </a:schemeClr>
                </a:solidFill>
                <a:effectLst/>
                <a:latin typeface="Consolas" panose="020B0609020204030204" pitchFamily="49" charset="0"/>
              </a:rPr>
              <a:t>			GBK</a:t>
            </a:r>
            <a:r>
              <a:rPr lang="zh-CN" altLang="en-US" dirty="0">
                <a:solidFill>
                  <a:schemeClr val="tx1">
                    <a:lumMod val="95000"/>
                    <a:lumOff val="5000"/>
                  </a:schemeClr>
                </a:solidFill>
                <a:latin typeface="Consolas" panose="020B0609020204030204" pitchFamily="49" charset="0"/>
              </a:rPr>
              <a:t>占用</a:t>
            </a:r>
            <a:r>
              <a:rPr lang="en-US" altLang="zh-CN" dirty="0">
                <a:solidFill>
                  <a:schemeClr val="tx1">
                    <a:lumMod val="95000"/>
                    <a:lumOff val="5000"/>
                  </a:schemeClr>
                </a:solidFill>
                <a:latin typeface="Consolas" panose="020B0609020204030204" pitchFamily="49" charset="0"/>
              </a:rPr>
              <a:t>2</a:t>
            </a:r>
            <a:r>
              <a:rPr lang="zh-CN" altLang="en-US" dirty="0">
                <a:solidFill>
                  <a:schemeClr val="tx1">
                    <a:lumMod val="95000"/>
                    <a:lumOff val="5000"/>
                  </a:schemeClr>
                </a:solidFill>
                <a:latin typeface="Consolas" panose="020B0609020204030204" pitchFamily="49" charset="0"/>
              </a:rPr>
              <a:t>个字节</a:t>
            </a:r>
            <a:endParaRPr lang="en-US" altLang="zh-CN" dirty="0">
              <a:solidFill>
                <a:schemeClr val="tx1">
                  <a:lumMod val="95000"/>
                  <a:lumOff val="5000"/>
                </a:schemeClr>
              </a:solidFill>
              <a:latin typeface="Consolas" panose="020B0609020204030204" pitchFamily="49" charset="0"/>
            </a:endParaRPr>
          </a:p>
          <a:p>
            <a:pPr marL="0" indent="0">
              <a:buNone/>
            </a:pPr>
            <a:r>
              <a:rPr lang="en-US" altLang="zh-CN" sz="1800" b="0" i="0" dirty="0">
                <a:solidFill>
                  <a:schemeClr val="tx1">
                    <a:lumMod val="95000"/>
                    <a:lumOff val="5000"/>
                  </a:schemeClr>
                </a:solidFill>
                <a:effectLst/>
                <a:latin typeface="Consolas" panose="020B0609020204030204" pitchFamily="49" charset="0"/>
              </a:rPr>
              <a:t>			Unicode(UTF-8) </a:t>
            </a:r>
            <a:r>
              <a:rPr lang="zh-CN" altLang="en-US" sz="1800" b="0" i="0" dirty="0">
                <a:solidFill>
                  <a:schemeClr val="tx1">
                    <a:lumMod val="95000"/>
                    <a:lumOff val="5000"/>
                  </a:schemeClr>
                </a:solidFill>
                <a:effectLst/>
                <a:latin typeface="Consolas" panose="020B0609020204030204" pitchFamily="49" charset="0"/>
              </a:rPr>
              <a:t>占用</a:t>
            </a:r>
            <a:r>
              <a:rPr lang="en-US" altLang="zh-CN" sz="1800" b="0" i="0" dirty="0">
                <a:solidFill>
                  <a:schemeClr val="tx1">
                    <a:lumMod val="95000"/>
                    <a:lumOff val="5000"/>
                  </a:schemeClr>
                </a:solidFill>
                <a:effectLst/>
                <a:latin typeface="Consolas" panose="020B0609020204030204" pitchFamily="49" charset="0"/>
              </a:rPr>
              <a:t>3</a:t>
            </a:r>
            <a:r>
              <a:rPr lang="zh-CN" altLang="en-US" sz="1800" b="0" i="0" dirty="0">
                <a:solidFill>
                  <a:schemeClr val="tx1">
                    <a:lumMod val="95000"/>
                    <a:lumOff val="5000"/>
                  </a:schemeClr>
                </a:solidFill>
                <a:effectLst/>
                <a:latin typeface="Consolas" panose="020B0609020204030204" pitchFamily="49" charset="0"/>
              </a:rPr>
              <a:t>个字节</a:t>
            </a:r>
            <a:endParaRPr lang="en-US" altLang="zh-CN" sz="1800" b="0" i="0" dirty="0">
              <a:solidFill>
                <a:schemeClr val="tx1">
                  <a:lumMod val="95000"/>
                  <a:lumOff val="5000"/>
                </a:schemeClr>
              </a:solidFill>
              <a:effectLst/>
              <a:latin typeface="Consolas" panose="020B0609020204030204" pitchFamily="49" charset="0"/>
            </a:endParaRPr>
          </a:p>
          <a:p>
            <a:pPr marL="0" indent="0">
              <a:buNone/>
            </a:pPr>
            <a:r>
              <a:rPr lang="en-US" altLang="zh-CN" dirty="0">
                <a:solidFill>
                  <a:schemeClr val="tx1">
                    <a:lumMod val="95000"/>
                    <a:lumOff val="5000"/>
                  </a:schemeClr>
                </a:solidFill>
                <a:latin typeface="Consolas" panose="020B0609020204030204" pitchFamily="49" charset="0"/>
              </a:rPr>
              <a:t>			</a:t>
            </a:r>
            <a:r>
              <a:rPr lang="zh-CN" altLang="en-US" dirty="0">
                <a:solidFill>
                  <a:schemeClr val="tx1">
                    <a:lumMod val="95000"/>
                    <a:lumOff val="5000"/>
                  </a:schemeClr>
                </a:solidFill>
                <a:latin typeface="Consolas" panose="020B0609020204030204" pitchFamily="49" charset="0"/>
              </a:rPr>
              <a:t>中文字节以负数开头</a:t>
            </a:r>
            <a:endParaRPr lang="en-US" altLang="zh-CN" sz="1800" b="0" i="0" dirty="0">
              <a:solidFill>
                <a:schemeClr val="tx1">
                  <a:lumMod val="95000"/>
                  <a:lumOff val="5000"/>
                </a:schemeClr>
              </a:solidFill>
              <a:effectLst/>
              <a:latin typeface="Consolas" panose="020B0609020204030204" pitchFamily="49" charset="0"/>
            </a:endParaRPr>
          </a:p>
        </p:txBody>
      </p:sp>
    </p:spTree>
    <p:extLst>
      <p:ext uri="{BB962C8B-B14F-4D97-AF65-F5344CB8AC3E}">
        <p14:creationId xmlns:p14="http://schemas.microsoft.com/office/powerpoint/2010/main" val="11148449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308F35AE-2CB2-F0D7-F51E-6DC90EAA58CC}"/>
              </a:ext>
            </a:extLst>
          </p:cNvPr>
          <p:cNvSpPr/>
          <p:nvPr/>
        </p:nvSpPr>
        <p:spPr>
          <a:xfrm>
            <a:off x="453682" y="907663"/>
            <a:ext cx="2323645" cy="923330"/>
          </a:xfrm>
          <a:prstGeom prst="rect">
            <a:avLst/>
          </a:prstGeom>
          <a:noFill/>
        </p:spPr>
        <p:txBody>
          <a:bodyPr wrap="square" lIns="91440" tIns="45720" rIns="91440" bIns="45720">
            <a:spAutoFit/>
          </a:bodyPr>
          <a:lstStyle/>
          <a:p>
            <a:r>
              <a:rPr lang="en-US" altLang="zh-CN"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I : input </a:t>
            </a:r>
          </a:p>
        </p:txBody>
      </p:sp>
      <p:sp>
        <p:nvSpPr>
          <p:cNvPr id="16" name="矩形 15">
            <a:extLst>
              <a:ext uri="{FF2B5EF4-FFF2-40B4-BE49-F238E27FC236}">
                <a16:creationId xmlns:a16="http://schemas.microsoft.com/office/drawing/2014/main" id="{B5F7037C-2A3F-5EA8-F61A-7AD79AC1E8CD}"/>
              </a:ext>
            </a:extLst>
          </p:cNvPr>
          <p:cNvSpPr/>
          <p:nvPr/>
        </p:nvSpPr>
        <p:spPr>
          <a:xfrm>
            <a:off x="5786384" y="5448187"/>
            <a:ext cx="2735044" cy="923330"/>
          </a:xfrm>
          <a:prstGeom prst="rect">
            <a:avLst/>
          </a:prstGeom>
          <a:noFill/>
        </p:spPr>
        <p:txBody>
          <a:bodyPr wrap="none" lIns="91440" tIns="45720" rIns="91440" bIns="45720">
            <a:spAutoFit/>
          </a:bodyPr>
          <a:lstStyle/>
          <a:p>
            <a:pPr algn="ctr"/>
            <a:r>
              <a:rPr lang="en-US" altLang="zh-CN" sz="5400" b="1" cap="none" spc="0" dirty="0">
                <a:ln w="12700">
                  <a:solidFill>
                    <a:schemeClr val="accent5"/>
                  </a:solidFill>
                  <a:prstDash val="solid"/>
                </a:ln>
                <a:pattFill prst="ltDnDiag">
                  <a:fgClr>
                    <a:schemeClr val="accent5">
                      <a:lumMod val="60000"/>
                      <a:lumOff val="40000"/>
                    </a:schemeClr>
                  </a:fgClr>
                  <a:bgClr>
                    <a:schemeClr val="bg1"/>
                  </a:bgClr>
                </a:pattFill>
                <a:effectLst/>
                <a:latin typeface="杨任东竹石体-Bold" panose="02000000000000000000" pitchFamily="2" charset="-122"/>
                <a:ea typeface="杨任东竹石体-Bold" panose="02000000000000000000" pitchFamily="2" charset="-122"/>
              </a:rPr>
              <a:t>O : output </a:t>
            </a:r>
            <a:endParaRPr lang="zh-CN" alt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17" name="矩形 16">
            <a:extLst>
              <a:ext uri="{FF2B5EF4-FFF2-40B4-BE49-F238E27FC236}">
                <a16:creationId xmlns:a16="http://schemas.microsoft.com/office/drawing/2014/main" id="{9DA048C9-CF56-7A2F-8D4E-1A50BED4E59D}"/>
              </a:ext>
            </a:extLst>
          </p:cNvPr>
          <p:cNvSpPr/>
          <p:nvPr/>
        </p:nvSpPr>
        <p:spPr>
          <a:xfrm>
            <a:off x="2777327" y="954046"/>
            <a:ext cx="1576073" cy="923330"/>
          </a:xfrm>
          <a:prstGeom prst="rect">
            <a:avLst/>
          </a:prstGeom>
          <a:noFill/>
        </p:spPr>
        <p:txBody>
          <a:bodyPr wrap="square" lIns="91440" tIns="45720" rIns="91440" bIns="45720">
            <a:spAutoFit/>
          </a:bodyPr>
          <a:lstStyle/>
          <a:p>
            <a:r>
              <a:rPr lang="zh-CN" altLang="en-US"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输入</a:t>
            </a:r>
            <a:endParaRPr lang="en-US" altLang="zh-CN"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endParaRPr>
          </a:p>
        </p:txBody>
      </p:sp>
      <p:sp>
        <p:nvSpPr>
          <p:cNvPr id="18" name="矩形 17">
            <a:extLst>
              <a:ext uri="{FF2B5EF4-FFF2-40B4-BE49-F238E27FC236}">
                <a16:creationId xmlns:a16="http://schemas.microsoft.com/office/drawing/2014/main" id="{333DE0F5-B13D-F070-70D3-9041F9979C15}"/>
              </a:ext>
            </a:extLst>
          </p:cNvPr>
          <p:cNvSpPr/>
          <p:nvPr/>
        </p:nvSpPr>
        <p:spPr>
          <a:xfrm>
            <a:off x="8483814" y="5494570"/>
            <a:ext cx="1576073" cy="923330"/>
          </a:xfrm>
          <a:prstGeom prst="rect">
            <a:avLst/>
          </a:prstGeom>
          <a:noFill/>
        </p:spPr>
        <p:txBody>
          <a:bodyPr wrap="none" lIns="91440" tIns="45720" rIns="91440" bIns="45720">
            <a:spAutoFit/>
          </a:bodyPr>
          <a:lstStyle/>
          <a:p>
            <a:pPr algn="ctr"/>
            <a:r>
              <a:rPr lang="zh-CN" altLang="en-US" sz="5400" b="1" dirty="0">
                <a:ln w="12700">
                  <a:solidFill>
                    <a:schemeClr val="accent5"/>
                  </a:solidFill>
                  <a:prstDash val="solid"/>
                </a:ln>
                <a:pattFill prst="ltDnDiag">
                  <a:fgClr>
                    <a:schemeClr val="accent5">
                      <a:lumMod val="60000"/>
                      <a:lumOff val="40000"/>
                    </a:schemeClr>
                  </a:fgClr>
                  <a:bgClr>
                    <a:schemeClr val="bg1"/>
                  </a:bgClr>
                </a:pattFill>
                <a:latin typeface="杨任东竹石体-Bold" panose="02000000000000000000" pitchFamily="2" charset="-122"/>
                <a:ea typeface="杨任东竹石体-Bold" panose="02000000000000000000" pitchFamily="2" charset="-122"/>
              </a:rPr>
              <a:t>输出</a:t>
            </a:r>
            <a:endParaRPr lang="zh-CN" alt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19" name="矩形 18">
            <a:extLst>
              <a:ext uri="{FF2B5EF4-FFF2-40B4-BE49-F238E27FC236}">
                <a16:creationId xmlns:a16="http://schemas.microsoft.com/office/drawing/2014/main" id="{BF3A93B4-404D-A5BB-52DD-258E6657D702}"/>
              </a:ext>
            </a:extLst>
          </p:cNvPr>
          <p:cNvSpPr/>
          <p:nvPr/>
        </p:nvSpPr>
        <p:spPr>
          <a:xfrm>
            <a:off x="4528402" y="955055"/>
            <a:ext cx="2148643" cy="923330"/>
          </a:xfrm>
          <a:prstGeom prst="rect">
            <a:avLst/>
          </a:prstGeom>
          <a:noFill/>
        </p:spPr>
        <p:txBody>
          <a:bodyPr wrap="square" lIns="91440" tIns="45720" rIns="91440" bIns="45720">
            <a:spAutoFit/>
          </a:bodyPr>
          <a:lstStyle/>
          <a:p>
            <a:r>
              <a:rPr lang="en-US" altLang="zh-CN"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a:t>
            </a:r>
            <a:r>
              <a:rPr lang="zh-CN" altLang="en-US"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读取</a:t>
            </a:r>
            <a:r>
              <a:rPr lang="en-US" altLang="zh-CN"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a:t>
            </a:r>
          </a:p>
        </p:txBody>
      </p:sp>
      <p:sp>
        <p:nvSpPr>
          <p:cNvPr id="20" name="矩形 19">
            <a:extLst>
              <a:ext uri="{FF2B5EF4-FFF2-40B4-BE49-F238E27FC236}">
                <a16:creationId xmlns:a16="http://schemas.microsoft.com/office/drawing/2014/main" id="{96DFF0C8-712D-703A-C525-60E87C9EEC2A}"/>
              </a:ext>
            </a:extLst>
          </p:cNvPr>
          <p:cNvSpPr/>
          <p:nvPr/>
        </p:nvSpPr>
        <p:spPr>
          <a:xfrm>
            <a:off x="10171228" y="5494570"/>
            <a:ext cx="1912704" cy="923330"/>
          </a:xfrm>
          <a:prstGeom prst="rect">
            <a:avLst/>
          </a:prstGeom>
          <a:noFill/>
        </p:spPr>
        <p:txBody>
          <a:bodyPr wrap="none" lIns="91440" tIns="45720" rIns="91440" bIns="45720">
            <a:spAutoFit/>
          </a:bodyPr>
          <a:lstStyle/>
          <a:p>
            <a:pPr algn="ctr"/>
            <a:r>
              <a:rPr lang="en-US" altLang="zh-CN" sz="5400" b="1" dirty="0">
                <a:ln w="12700">
                  <a:solidFill>
                    <a:schemeClr val="accent5"/>
                  </a:solidFill>
                  <a:prstDash val="solid"/>
                </a:ln>
                <a:pattFill prst="ltDnDiag">
                  <a:fgClr>
                    <a:schemeClr val="accent5">
                      <a:lumMod val="60000"/>
                      <a:lumOff val="40000"/>
                    </a:schemeClr>
                  </a:fgClr>
                  <a:bgClr>
                    <a:schemeClr val="bg1"/>
                  </a:bgClr>
                </a:pattFill>
                <a:latin typeface="杨任东竹石体-Bold" panose="02000000000000000000" pitchFamily="2" charset="-122"/>
                <a:ea typeface="杨任东竹石体-Bold" panose="02000000000000000000" pitchFamily="2" charset="-122"/>
              </a:rPr>
              <a:t>(</a:t>
            </a:r>
            <a:r>
              <a:rPr lang="zh-CN" altLang="en-US" sz="5400" b="1" dirty="0">
                <a:ln w="12700">
                  <a:solidFill>
                    <a:schemeClr val="accent5"/>
                  </a:solidFill>
                  <a:prstDash val="solid"/>
                </a:ln>
                <a:pattFill prst="ltDnDiag">
                  <a:fgClr>
                    <a:schemeClr val="accent5">
                      <a:lumMod val="60000"/>
                      <a:lumOff val="40000"/>
                    </a:schemeClr>
                  </a:fgClr>
                  <a:bgClr>
                    <a:schemeClr val="bg1"/>
                  </a:bgClr>
                </a:pattFill>
                <a:latin typeface="杨任东竹石体-Bold" panose="02000000000000000000" pitchFamily="2" charset="-122"/>
                <a:ea typeface="杨任东竹石体-Bold" panose="02000000000000000000" pitchFamily="2" charset="-122"/>
              </a:rPr>
              <a:t>写出</a:t>
            </a:r>
            <a:r>
              <a:rPr lang="en-US" altLang="zh-CN" sz="5400" b="1" dirty="0">
                <a:ln w="12700">
                  <a:solidFill>
                    <a:schemeClr val="accent5"/>
                  </a:solidFill>
                  <a:prstDash val="solid"/>
                </a:ln>
                <a:pattFill prst="ltDnDiag">
                  <a:fgClr>
                    <a:schemeClr val="accent5">
                      <a:lumMod val="60000"/>
                      <a:lumOff val="40000"/>
                    </a:schemeClr>
                  </a:fgClr>
                  <a:bgClr>
                    <a:schemeClr val="bg1"/>
                  </a:bgClr>
                </a:pattFill>
                <a:latin typeface="杨任东竹石体-Bold" panose="02000000000000000000" pitchFamily="2" charset="-122"/>
                <a:ea typeface="杨任东竹石体-Bold" panose="02000000000000000000" pitchFamily="2" charset="-122"/>
              </a:rPr>
              <a:t>)</a:t>
            </a:r>
            <a:endParaRPr lang="zh-CN" alt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6" name="流程图: 磁盘 5">
            <a:extLst>
              <a:ext uri="{FF2B5EF4-FFF2-40B4-BE49-F238E27FC236}">
                <a16:creationId xmlns:a16="http://schemas.microsoft.com/office/drawing/2014/main" id="{FE0B9B44-0BB4-662E-A03F-D20A2FAE5273}"/>
              </a:ext>
            </a:extLst>
          </p:cNvPr>
          <p:cNvSpPr/>
          <p:nvPr/>
        </p:nvSpPr>
        <p:spPr>
          <a:xfrm>
            <a:off x="7536444" y="3156389"/>
            <a:ext cx="2782428" cy="1186070"/>
          </a:xfrm>
          <a:prstGeom prst="flowChartMagneticDisk">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latin typeface="Consolas" panose="020B0609020204030204" pitchFamily="49" charset="0"/>
              </a:rPr>
              <a:t>Java </a:t>
            </a:r>
            <a:r>
              <a:rPr lang="zh-CN" altLang="en-US" dirty="0">
                <a:latin typeface="Consolas" panose="020B0609020204030204" pitchFamily="49" charset="0"/>
              </a:rPr>
              <a:t>程序</a:t>
            </a:r>
          </a:p>
        </p:txBody>
      </p:sp>
      <p:sp>
        <p:nvSpPr>
          <p:cNvPr id="7" name="矩形: 折角 6">
            <a:extLst>
              <a:ext uri="{FF2B5EF4-FFF2-40B4-BE49-F238E27FC236}">
                <a16:creationId xmlns:a16="http://schemas.microsoft.com/office/drawing/2014/main" id="{0F4C16F6-6E56-BDB8-1D4B-314E815377AF}"/>
              </a:ext>
            </a:extLst>
          </p:cNvPr>
          <p:cNvSpPr/>
          <p:nvPr/>
        </p:nvSpPr>
        <p:spPr>
          <a:xfrm>
            <a:off x="662609" y="2743201"/>
            <a:ext cx="3127513" cy="2065148"/>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r>
              <a:rPr lang="en-US" altLang="zh-CN" dirty="0">
                <a:latin typeface="Consolas" panose="020B0609020204030204" pitchFamily="49" charset="0"/>
              </a:rPr>
              <a:t>D:\user.txt</a:t>
            </a:r>
          </a:p>
          <a:p>
            <a:endParaRPr lang="en-US" altLang="zh-CN" dirty="0">
              <a:latin typeface="Consolas" panose="020B0609020204030204" pitchFamily="49" charset="0"/>
            </a:endParaRPr>
          </a:p>
          <a:p>
            <a:r>
              <a:rPr lang="en-US" altLang="zh-CN" dirty="0">
                <a:latin typeface="Consolas" panose="020B0609020204030204" pitchFamily="49" charset="0"/>
              </a:rPr>
              <a:t>Ashen_666  </a:t>
            </a:r>
            <a:r>
              <a:rPr lang="zh-CN" altLang="en-US" dirty="0">
                <a:latin typeface="Consolas" panose="020B0609020204030204" pitchFamily="49" charset="0"/>
              </a:rPr>
              <a:t>  </a:t>
            </a:r>
            <a:r>
              <a:rPr lang="en-US" altLang="zh-CN" dirty="0">
                <a:latin typeface="Consolas" panose="020B0609020204030204" pitchFamily="49" charset="0"/>
              </a:rPr>
              <a:t>123456</a:t>
            </a:r>
          </a:p>
          <a:p>
            <a:r>
              <a:rPr lang="en-US" altLang="zh-CN" dirty="0">
                <a:latin typeface="Consolas" panose="020B0609020204030204" pitchFamily="49" charset="0"/>
              </a:rPr>
              <a:t>Ajie_888     111111</a:t>
            </a:r>
          </a:p>
          <a:p>
            <a:endParaRPr lang="en-US" altLang="zh-CN" dirty="0">
              <a:latin typeface="Consolas" panose="020B0609020204030204" pitchFamily="49" charset="0"/>
            </a:endParaRPr>
          </a:p>
          <a:p>
            <a:endParaRPr lang="zh-CN" altLang="en-US" dirty="0">
              <a:latin typeface="Consolas" panose="020B0609020204030204" pitchFamily="49" charset="0"/>
            </a:endParaRPr>
          </a:p>
        </p:txBody>
      </p:sp>
      <p:sp>
        <p:nvSpPr>
          <p:cNvPr id="8" name="箭头: 手杖形 7">
            <a:extLst>
              <a:ext uri="{FF2B5EF4-FFF2-40B4-BE49-F238E27FC236}">
                <a16:creationId xmlns:a16="http://schemas.microsoft.com/office/drawing/2014/main" id="{481DB5F2-0BBC-33DE-CEDF-6D1180DEBB00}"/>
              </a:ext>
            </a:extLst>
          </p:cNvPr>
          <p:cNvSpPr/>
          <p:nvPr/>
        </p:nvSpPr>
        <p:spPr>
          <a:xfrm flipH="1">
            <a:off x="1030387" y="2003268"/>
            <a:ext cx="8027474" cy="1186069"/>
          </a:xfrm>
          <a:prstGeom prst="uturnArrow">
            <a:avLst>
              <a:gd name="adj1" fmla="val 25000"/>
              <a:gd name="adj2" fmla="val 25000"/>
              <a:gd name="adj3" fmla="val 25000"/>
              <a:gd name="adj4" fmla="val 43750"/>
              <a:gd name="adj5" fmla="val 60475"/>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文本框 8">
            <a:extLst>
              <a:ext uri="{FF2B5EF4-FFF2-40B4-BE49-F238E27FC236}">
                <a16:creationId xmlns:a16="http://schemas.microsoft.com/office/drawing/2014/main" id="{1EA24F7D-E46F-946E-180C-4B819D98AB65}"/>
              </a:ext>
            </a:extLst>
          </p:cNvPr>
          <p:cNvSpPr txBox="1"/>
          <p:nvPr/>
        </p:nvSpPr>
        <p:spPr>
          <a:xfrm>
            <a:off x="662609" y="3929662"/>
            <a:ext cx="2654981" cy="369332"/>
          </a:xfrm>
          <a:prstGeom prst="rect">
            <a:avLst/>
          </a:prstGeom>
          <a:noFill/>
          <a:ln>
            <a:noFill/>
          </a:ln>
        </p:spPr>
        <p:txBody>
          <a:bodyPr wrap="square" rtlCol="0">
            <a:spAutoFit/>
          </a:bodyPr>
          <a:lstStyle/>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SanLian666      888888</a:t>
            </a:r>
          </a:p>
        </p:txBody>
      </p:sp>
      <p:pic>
        <p:nvPicPr>
          <p:cNvPr id="3" name="图形 2" descr="用户 纯色填充">
            <a:extLst>
              <a:ext uri="{FF2B5EF4-FFF2-40B4-BE49-F238E27FC236}">
                <a16:creationId xmlns:a16="http://schemas.microsoft.com/office/drawing/2014/main" id="{6D06E248-0032-6575-D0F1-25F90BADF8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95856" y="3472461"/>
            <a:ext cx="914400" cy="914400"/>
          </a:xfrm>
          <a:prstGeom prst="rect">
            <a:avLst/>
          </a:prstGeom>
        </p:spPr>
      </p:pic>
      <p:sp>
        <p:nvSpPr>
          <p:cNvPr id="5" name="文本框 4">
            <a:extLst>
              <a:ext uri="{FF2B5EF4-FFF2-40B4-BE49-F238E27FC236}">
                <a16:creationId xmlns:a16="http://schemas.microsoft.com/office/drawing/2014/main" id="{D1DEF040-E42C-2337-59AC-66E06E3E4114}"/>
              </a:ext>
            </a:extLst>
          </p:cNvPr>
          <p:cNvSpPr txBox="1"/>
          <p:nvPr/>
        </p:nvSpPr>
        <p:spPr>
          <a:xfrm>
            <a:off x="5206083" y="3329497"/>
            <a:ext cx="2056108" cy="1200329"/>
          </a:xfrm>
          <a:prstGeom prst="rect">
            <a:avLst/>
          </a:prstGeom>
          <a:noFill/>
          <a:ln>
            <a:noFill/>
          </a:ln>
        </p:spPr>
        <p:txBody>
          <a:bodyPr wrap="square" rtlCol="0">
            <a:spAutoFit/>
          </a:bodyPr>
          <a:lstStyle/>
          <a:p>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注册账号</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SanLian666</a:t>
            </a:r>
          </a:p>
          <a:p>
            <a:r>
              <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rPr>
              <a:t>888888</a:t>
            </a:r>
          </a:p>
        </p:txBody>
      </p:sp>
      <p:sp>
        <p:nvSpPr>
          <p:cNvPr id="10" name="箭头: 手杖形 9">
            <a:extLst>
              <a:ext uri="{FF2B5EF4-FFF2-40B4-BE49-F238E27FC236}">
                <a16:creationId xmlns:a16="http://schemas.microsoft.com/office/drawing/2014/main" id="{0FA56C06-B85A-239C-6F0D-46DFA2153CE1}"/>
              </a:ext>
            </a:extLst>
          </p:cNvPr>
          <p:cNvSpPr/>
          <p:nvPr/>
        </p:nvSpPr>
        <p:spPr>
          <a:xfrm flipH="1" flipV="1">
            <a:off x="2124919" y="4433244"/>
            <a:ext cx="6932942" cy="968560"/>
          </a:xfrm>
          <a:prstGeom prst="uturnArrow">
            <a:avLst>
              <a:gd name="adj1" fmla="val 31841"/>
              <a:gd name="adj2" fmla="val 25000"/>
              <a:gd name="adj3" fmla="val 25000"/>
              <a:gd name="adj4" fmla="val 43750"/>
              <a:gd name="adj5" fmla="val 62686"/>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solidFill>
                <a:schemeClr val="tx1"/>
              </a:solidFill>
            </a:endParaRPr>
          </a:p>
        </p:txBody>
      </p:sp>
      <p:sp>
        <p:nvSpPr>
          <p:cNvPr id="12" name="文本框 11">
            <a:extLst>
              <a:ext uri="{FF2B5EF4-FFF2-40B4-BE49-F238E27FC236}">
                <a16:creationId xmlns:a16="http://schemas.microsoft.com/office/drawing/2014/main" id="{F0BDAE85-6DB1-772A-628B-1729902528BD}"/>
              </a:ext>
            </a:extLst>
          </p:cNvPr>
          <p:cNvSpPr txBox="1"/>
          <p:nvPr/>
        </p:nvSpPr>
        <p:spPr>
          <a:xfrm>
            <a:off x="4412975" y="1993280"/>
            <a:ext cx="1073426" cy="307777"/>
          </a:xfrm>
          <a:prstGeom prst="rect">
            <a:avLst/>
          </a:prstGeom>
          <a:noFill/>
          <a:ln>
            <a:noFill/>
          </a:ln>
        </p:spPr>
        <p:txBody>
          <a:bodyPr wrap="square" rtlCol="0">
            <a:spAutoFit/>
          </a:bodyPr>
          <a:lstStyle/>
          <a:p>
            <a:pPr algn="l"/>
            <a:r>
              <a:rPr lang="zh-CN" altLang="en-US" sz="1400" dirty="0">
                <a:solidFill>
                  <a:schemeClr val="bg1"/>
                </a:solidFill>
                <a:latin typeface="杨任东竹石体-Bold" panose="02000000000000000000" pitchFamily="2" charset="-122"/>
                <a:ea typeface="杨任东竹石体-Bold" panose="02000000000000000000" pitchFamily="2" charset="-122"/>
              </a:rPr>
              <a:t>输入流管道</a:t>
            </a:r>
            <a:endParaRPr kumimoji="0" lang="zh-CN" altLang="en-US" sz="1400" b="0" i="0" u="none" strike="noStrike" cap="none" normalizeH="0" baseline="0" dirty="0">
              <a:ln>
                <a:noFill/>
              </a:ln>
              <a:solidFill>
                <a:schemeClr val="bg1"/>
              </a:solidFill>
              <a:effectLst/>
              <a:latin typeface="杨任东竹石体-Bold" panose="02000000000000000000" pitchFamily="2" charset="-122"/>
              <a:ea typeface="杨任东竹石体-Bold" panose="02000000000000000000" pitchFamily="2" charset="-122"/>
            </a:endParaRPr>
          </a:p>
        </p:txBody>
      </p:sp>
      <p:sp>
        <p:nvSpPr>
          <p:cNvPr id="13" name="文本框 12">
            <a:extLst>
              <a:ext uri="{FF2B5EF4-FFF2-40B4-BE49-F238E27FC236}">
                <a16:creationId xmlns:a16="http://schemas.microsoft.com/office/drawing/2014/main" id="{ED39F4CC-4C03-0133-2CE4-02E6711FAC16}"/>
              </a:ext>
            </a:extLst>
          </p:cNvPr>
          <p:cNvSpPr txBox="1"/>
          <p:nvPr/>
        </p:nvSpPr>
        <p:spPr>
          <a:xfrm>
            <a:off x="4507411" y="5094027"/>
            <a:ext cx="1073426" cy="307777"/>
          </a:xfrm>
          <a:prstGeom prst="rect">
            <a:avLst/>
          </a:prstGeom>
          <a:noFill/>
          <a:ln>
            <a:noFill/>
          </a:ln>
        </p:spPr>
        <p:txBody>
          <a:bodyPr wrap="square" rtlCol="0">
            <a:spAutoFit/>
          </a:bodyPr>
          <a:lstStyle/>
          <a:p>
            <a:pPr algn="l"/>
            <a:r>
              <a:rPr lang="zh-CN" altLang="en-US" sz="1400" dirty="0">
                <a:solidFill>
                  <a:schemeClr val="bg1"/>
                </a:solidFill>
                <a:latin typeface="杨任东竹石体-Bold" panose="02000000000000000000" pitchFamily="2" charset="-122"/>
                <a:ea typeface="杨任东竹石体-Bold" panose="02000000000000000000" pitchFamily="2" charset="-122"/>
              </a:rPr>
              <a:t>输出流管道</a:t>
            </a:r>
            <a:endParaRPr kumimoji="0" lang="zh-CN" altLang="en-US" sz="1400" b="0" i="0" u="none" strike="noStrike" cap="none" normalizeH="0" baseline="0" dirty="0">
              <a:ln>
                <a:noFill/>
              </a:ln>
              <a:solidFill>
                <a:schemeClr val="bg1"/>
              </a:solidFill>
              <a:effectLst/>
              <a:latin typeface="杨任东竹石体-Bold" panose="02000000000000000000" pitchFamily="2" charset="-122"/>
              <a:ea typeface="杨任东竹石体-Bold" panose="02000000000000000000" pitchFamily="2" charset="-122"/>
            </a:endParaRPr>
          </a:p>
        </p:txBody>
      </p:sp>
    </p:spTree>
    <p:extLst>
      <p:ext uri="{BB962C8B-B14F-4D97-AF65-F5344CB8AC3E}">
        <p14:creationId xmlns:p14="http://schemas.microsoft.com/office/powerpoint/2010/main" val="1709907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en-US" altLang="zh-CN" b="1" dirty="0" err="1">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FileReader</a:t>
            </a:r>
            <a:r>
              <a:rPr lang="en-US" altLang="zh-CN"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字符输入流</a:t>
            </a:r>
          </a:p>
        </p:txBody>
      </p:sp>
      <p:sp>
        <p:nvSpPr>
          <p:cNvPr id="17" name="TextBox 6">
            <a:extLst>
              <a:ext uri="{FF2B5EF4-FFF2-40B4-BE49-F238E27FC236}">
                <a16:creationId xmlns:a16="http://schemas.microsoft.com/office/drawing/2014/main" id="{E503AC6C-58AA-8487-C8B0-9D639A83C445}"/>
              </a:ext>
            </a:extLst>
          </p:cNvPr>
          <p:cNvSpPr txBox="1"/>
          <p:nvPr/>
        </p:nvSpPr>
        <p:spPr>
          <a:xfrm>
            <a:off x="877751" y="1834936"/>
            <a:ext cx="8769831" cy="427105"/>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en-US" sz="1600" dirty="0">
                <a:solidFill>
                  <a:schemeClr val="tx1">
                    <a:lumMod val="95000"/>
                    <a:lumOff val="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用于读取纯文本文件，解决中文乱码问题</a:t>
            </a:r>
            <a:endParaRPr lang="en-US" altLang="zh-CN" sz="16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5810370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en-US" altLang="zh-CN" b="1" dirty="0" err="1">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FileReader</a:t>
            </a:r>
            <a:r>
              <a:rPr lang="en-US" altLang="zh-CN"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字符输入流</a:t>
            </a:r>
          </a:p>
        </p:txBody>
      </p:sp>
      <p:pic>
        <p:nvPicPr>
          <p:cNvPr id="5" name="图片 4">
            <a:extLst>
              <a:ext uri="{FF2B5EF4-FFF2-40B4-BE49-F238E27FC236}">
                <a16:creationId xmlns:a16="http://schemas.microsoft.com/office/drawing/2014/main" id="{8C4CAAF6-46F2-A85F-2BC5-59CC962D723C}"/>
              </a:ext>
            </a:extLst>
          </p:cNvPr>
          <p:cNvPicPr>
            <a:picLocks noChangeAspect="1"/>
          </p:cNvPicPr>
          <p:nvPr/>
        </p:nvPicPr>
        <p:blipFill>
          <a:blip r:embed="rId3"/>
          <a:stretch>
            <a:fillRect/>
          </a:stretch>
        </p:blipFill>
        <p:spPr>
          <a:xfrm>
            <a:off x="1621538" y="1790110"/>
            <a:ext cx="7885027" cy="472803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6" name="图片 5">
            <a:extLst>
              <a:ext uri="{FF2B5EF4-FFF2-40B4-BE49-F238E27FC236}">
                <a16:creationId xmlns:a16="http://schemas.microsoft.com/office/drawing/2014/main" id="{BBE15CC7-522E-EE93-6F90-C7C44132D11B}"/>
              </a:ext>
            </a:extLst>
          </p:cNvPr>
          <p:cNvPicPr>
            <a:picLocks noChangeAspect="1"/>
          </p:cNvPicPr>
          <p:nvPr/>
        </p:nvPicPr>
        <p:blipFill>
          <a:blip r:embed="rId4"/>
          <a:stretch>
            <a:fillRect/>
          </a:stretch>
        </p:blipFill>
        <p:spPr>
          <a:xfrm>
            <a:off x="8310544" y="1380902"/>
            <a:ext cx="3003704" cy="149867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9909818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en-US" altLang="zh-CN" b="1" dirty="0" err="1">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FileReader</a:t>
            </a:r>
            <a:r>
              <a:rPr lang="en-US" altLang="zh-CN"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字符输入流</a:t>
            </a:r>
          </a:p>
        </p:txBody>
      </p:sp>
      <p:pic>
        <p:nvPicPr>
          <p:cNvPr id="4" name="图片 3">
            <a:extLst>
              <a:ext uri="{FF2B5EF4-FFF2-40B4-BE49-F238E27FC236}">
                <a16:creationId xmlns:a16="http://schemas.microsoft.com/office/drawing/2014/main" id="{EDA64041-03B0-8E8D-1898-02A75637CAFA}"/>
              </a:ext>
            </a:extLst>
          </p:cNvPr>
          <p:cNvPicPr>
            <a:picLocks noChangeAspect="1"/>
          </p:cNvPicPr>
          <p:nvPr/>
        </p:nvPicPr>
        <p:blipFill>
          <a:blip r:embed="rId3"/>
          <a:stretch>
            <a:fillRect/>
          </a:stretch>
        </p:blipFill>
        <p:spPr>
          <a:xfrm>
            <a:off x="1453292" y="1898647"/>
            <a:ext cx="8221519" cy="45000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8" name="图片 7">
            <a:extLst>
              <a:ext uri="{FF2B5EF4-FFF2-40B4-BE49-F238E27FC236}">
                <a16:creationId xmlns:a16="http://schemas.microsoft.com/office/drawing/2014/main" id="{33B973C7-47C5-55BB-05D1-6B741EABDDEF}"/>
              </a:ext>
            </a:extLst>
          </p:cNvPr>
          <p:cNvPicPr>
            <a:picLocks noChangeAspect="1"/>
          </p:cNvPicPr>
          <p:nvPr/>
        </p:nvPicPr>
        <p:blipFill>
          <a:blip r:embed="rId4"/>
          <a:stretch>
            <a:fillRect/>
          </a:stretch>
        </p:blipFill>
        <p:spPr>
          <a:xfrm>
            <a:off x="8310544" y="1380902"/>
            <a:ext cx="3003704" cy="149867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1485272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en-US" altLang="zh-CN" b="1" dirty="0" err="1">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FileWriter</a:t>
            </a:r>
            <a:r>
              <a:rPr lang="en-US" altLang="zh-CN"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字符输出流</a:t>
            </a:r>
          </a:p>
        </p:txBody>
      </p:sp>
      <p:graphicFrame>
        <p:nvGraphicFramePr>
          <p:cNvPr id="12" name="表格 11">
            <a:extLst>
              <a:ext uri="{FF2B5EF4-FFF2-40B4-BE49-F238E27FC236}">
                <a16:creationId xmlns:a16="http://schemas.microsoft.com/office/drawing/2014/main" id="{81756AF5-628E-47D3-265E-9D583E585B71}"/>
              </a:ext>
            </a:extLst>
          </p:cNvPr>
          <p:cNvGraphicFramePr>
            <a:graphicFrameLocks noGrp="1"/>
          </p:cNvGraphicFramePr>
          <p:nvPr>
            <p:extLst>
              <p:ext uri="{D42A27DB-BD31-4B8C-83A1-F6EECF244321}">
                <p14:modId xmlns:p14="http://schemas.microsoft.com/office/powerpoint/2010/main" val="965990175"/>
              </p:ext>
            </p:extLst>
          </p:nvPr>
        </p:nvGraphicFramePr>
        <p:xfrm>
          <a:off x="942200" y="2223682"/>
          <a:ext cx="10307599" cy="2410636"/>
        </p:xfrm>
        <a:graphic>
          <a:graphicData uri="http://schemas.openxmlformats.org/drawingml/2006/table">
            <a:tbl>
              <a:tblPr/>
              <a:tblGrid>
                <a:gridCol w="5405930">
                  <a:extLst>
                    <a:ext uri="{9D8B030D-6E8A-4147-A177-3AD203B41FA5}">
                      <a16:colId xmlns:a16="http://schemas.microsoft.com/office/drawing/2014/main" val="4059425573"/>
                    </a:ext>
                  </a:extLst>
                </a:gridCol>
                <a:gridCol w="4901669">
                  <a:extLst>
                    <a:ext uri="{9D8B030D-6E8A-4147-A177-3AD203B41FA5}">
                      <a16:colId xmlns:a16="http://schemas.microsoft.com/office/drawing/2014/main" val="1139361603"/>
                    </a:ext>
                  </a:extLst>
                </a:gridCol>
              </a:tblGrid>
              <a:tr h="47855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构造方法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3413402838"/>
                  </a:ext>
                </a:extLst>
              </a:tr>
              <a:tr h="48115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r>
                        <a:rPr lang="en-US" altLang="zh-CN" sz="1600" kern="1200" dirty="0" err="1">
                          <a:solidFill>
                            <a:schemeClr val="tx1"/>
                          </a:solidFill>
                          <a:effectLst/>
                          <a:latin typeface="Consolas" panose="020B0609020204030204" pitchFamily="49" charset="0"/>
                          <a:ea typeface="黑体" panose="02010609060101010101" pitchFamily="49" charset="-122"/>
                          <a:cs typeface="+mn-cs"/>
                        </a:rPr>
                        <a:t>FileWriter</a:t>
                      </a:r>
                      <a:r>
                        <a:rPr lang="en-US" altLang="zh-CN" sz="1600" kern="1200" dirty="0">
                          <a:solidFill>
                            <a:schemeClr val="tx1"/>
                          </a:solidFill>
                          <a:effectLst/>
                          <a:latin typeface="Consolas" panose="020B0609020204030204" pitchFamily="49" charset="0"/>
                          <a:ea typeface="黑体" panose="02010609060101010101" pitchFamily="49" charset="-122"/>
                          <a:cs typeface="+mn-cs"/>
                        </a:rPr>
                        <a:t>(String </a:t>
                      </a:r>
                      <a:r>
                        <a:rPr lang="en-US" altLang="zh-CN" sz="1600" kern="1200" dirty="0" err="1">
                          <a:solidFill>
                            <a:schemeClr val="tx1"/>
                          </a:solidFill>
                          <a:effectLst/>
                          <a:latin typeface="Consolas" panose="020B0609020204030204" pitchFamily="49" charset="0"/>
                          <a:ea typeface="黑体" panose="02010609060101010101" pitchFamily="49" charset="-122"/>
                          <a:cs typeface="+mn-cs"/>
                        </a:rPr>
                        <a:t>fileName</a:t>
                      </a:r>
                      <a:r>
                        <a:rPr lang="en-US" altLang="zh-CN" sz="1600" kern="1200" dirty="0">
                          <a:solidFill>
                            <a:schemeClr val="tx1"/>
                          </a:solidFill>
                          <a:effectLst/>
                          <a:latin typeface="Consolas" panose="020B0609020204030204" pitchFamily="49" charset="0"/>
                          <a:ea typeface="黑体" panose="02010609060101010101" pitchFamily="49" charset="-122"/>
                          <a:cs typeface="+mn-cs"/>
                        </a:rPr>
                        <a:t>)</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eaLnBrk="0" hangingPunct="0">
                        <a:lnSpc>
                          <a:spcPct val="150000"/>
                        </a:lnSpc>
                        <a:buFont typeface="Wingdings" pitchFamily="2" charset="2"/>
                        <a:buNone/>
                        <a:defRPr/>
                      </a:pPr>
                      <a:r>
                        <a:rPr lang="zh-CN" altLang="en-US" sz="1400" dirty="0">
                          <a:latin typeface="Consolas" panose="020B0609020204030204" pitchFamily="49" charset="0"/>
                          <a:ea typeface="Alibaba PuHuiTi R"/>
                        </a:rPr>
                        <a:t>字符输出流关联文件，路径以字符串形式给出</a:t>
                      </a:r>
                      <a:endParaRPr lang="en-US" altLang="zh-CN" sz="1400" dirty="0">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858313400"/>
                  </a:ext>
                </a:extLst>
              </a:tr>
              <a:tr h="483643">
                <a:tc>
                  <a:txBody>
                    <a:bodyPr/>
                    <a:lstStyle/>
                    <a:p>
                      <a:r>
                        <a:rPr lang="en-US" altLang="zh-CN" sz="1600" dirty="0" err="1">
                          <a:latin typeface="Consolas" panose="020B0609020204030204" pitchFamily="49" charset="0"/>
                          <a:ea typeface="微软雅黑" pitchFamily="34" charset="-122"/>
                        </a:rPr>
                        <a:t>FileWriter</a:t>
                      </a:r>
                      <a:r>
                        <a:rPr lang="en-US" altLang="zh-CN" sz="1600" dirty="0">
                          <a:latin typeface="Consolas" panose="020B0609020204030204" pitchFamily="49" charset="0"/>
                          <a:ea typeface="微软雅黑" pitchFamily="34" charset="-122"/>
                        </a:rPr>
                        <a:t>(String </a:t>
                      </a:r>
                      <a:r>
                        <a:rPr lang="en-US" altLang="zh-CN" sz="1600" dirty="0" err="1">
                          <a:latin typeface="Consolas" panose="020B0609020204030204" pitchFamily="49" charset="0"/>
                          <a:ea typeface="微软雅黑" pitchFamily="34" charset="-122"/>
                        </a:rPr>
                        <a:t>fileName</a:t>
                      </a:r>
                      <a:r>
                        <a:rPr lang="en-US" altLang="zh-CN" sz="1600" dirty="0">
                          <a:latin typeface="Consolas" panose="020B0609020204030204" pitchFamily="49" charset="0"/>
                          <a:ea typeface="微软雅黑" pitchFamily="34" charset="-122"/>
                        </a:rPr>
                        <a:t>, </a:t>
                      </a:r>
                      <a:r>
                        <a:rPr lang="en-US" altLang="zh-CN" sz="1600" dirty="0" err="1">
                          <a:latin typeface="Consolas" panose="020B0609020204030204" pitchFamily="49" charset="0"/>
                          <a:ea typeface="微软雅黑" pitchFamily="34" charset="-122"/>
                        </a:rPr>
                        <a:t>boolean</a:t>
                      </a:r>
                      <a:r>
                        <a:rPr lang="en-US" altLang="zh-CN" sz="1600" dirty="0">
                          <a:latin typeface="Consolas" panose="020B0609020204030204" pitchFamily="49" charset="0"/>
                          <a:ea typeface="微软雅黑" pitchFamily="34" charset="-122"/>
                        </a:rPr>
                        <a:t> append) </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400" dirty="0">
                          <a:latin typeface="Consolas" panose="020B0609020204030204" pitchFamily="49" charset="0"/>
                          <a:ea typeface="Alibaba PuHuiTi R"/>
                        </a:rPr>
                        <a:t>参数</a:t>
                      </a:r>
                      <a:r>
                        <a:rPr lang="en-US" altLang="zh-CN" sz="1400" dirty="0">
                          <a:latin typeface="Consolas" panose="020B0609020204030204" pitchFamily="49" charset="0"/>
                          <a:ea typeface="Alibaba PuHuiTi R"/>
                        </a:rPr>
                        <a:t>2: </a:t>
                      </a:r>
                      <a:r>
                        <a:rPr lang="zh-CN" altLang="en-US" sz="1400" dirty="0">
                          <a:latin typeface="Consolas" panose="020B0609020204030204" pitchFamily="49" charset="0"/>
                          <a:ea typeface="Alibaba PuHuiTi R"/>
                        </a:rPr>
                        <a:t>追加写入的开关</a:t>
                      </a:r>
                      <a:endParaRPr lang="en-US" altLang="zh-CN" sz="1400" b="0" dirty="0">
                        <a:solidFill>
                          <a:schemeClr val="tx1">
                            <a:lumMod val="95000"/>
                            <a:lumOff val="5000"/>
                          </a:schemeClr>
                        </a:solidFill>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53507733"/>
                  </a:ext>
                </a:extLst>
              </a:tr>
              <a:tr h="483643">
                <a:tc>
                  <a:txBody>
                    <a:bodyPr/>
                    <a:lstStyle/>
                    <a:p>
                      <a:r>
                        <a:rPr lang="en-US" altLang="zh-CN" sz="1600" dirty="0" err="1">
                          <a:latin typeface="Consolas" panose="020B0609020204030204" pitchFamily="49" charset="0"/>
                          <a:ea typeface="微软雅黑" pitchFamily="34" charset="-122"/>
                        </a:rPr>
                        <a:t>FileWriter</a:t>
                      </a:r>
                      <a:r>
                        <a:rPr lang="en-US" altLang="zh-CN" sz="1600" dirty="0">
                          <a:latin typeface="Consolas" panose="020B0609020204030204" pitchFamily="49" charset="0"/>
                          <a:ea typeface="微软雅黑" pitchFamily="34" charset="-122"/>
                        </a:rPr>
                        <a:t>(File file)</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400" dirty="0">
                          <a:latin typeface="Consolas" panose="020B0609020204030204" pitchFamily="49" charset="0"/>
                          <a:ea typeface="Alibaba PuHuiTi R"/>
                        </a:rPr>
                        <a:t>字符输出流关联文件，路径以</a:t>
                      </a:r>
                      <a:r>
                        <a:rPr lang="en-US" altLang="zh-CN" sz="1400" dirty="0">
                          <a:latin typeface="Consolas" panose="020B0609020204030204" pitchFamily="49" charset="0"/>
                          <a:ea typeface="Alibaba PuHuiTi R"/>
                        </a:rPr>
                        <a:t>File</a:t>
                      </a:r>
                      <a:r>
                        <a:rPr lang="zh-CN" altLang="en-US" sz="1400" dirty="0">
                          <a:latin typeface="Consolas" panose="020B0609020204030204" pitchFamily="49" charset="0"/>
                          <a:ea typeface="Alibaba PuHuiTi R"/>
                        </a:rPr>
                        <a:t>对象形式给出</a:t>
                      </a:r>
                      <a:endParaRPr lang="en-US" altLang="zh-CN" sz="1400" dirty="0">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298574392"/>
                  </a:ext>
                </a:extLst>
              </a:tr>
              <a:tr h="483643">
                <a:tc>
                  <a:txBody>
                    <a:bodyPr/>
                    <a:lstStyle/>
                    <a:p>
                      <a:r>
                        <a:rPr lang="en-US" altLang="zh-CN" sz="1600" dirty="0" err="1">
                          <a:latin typeface="Consolas" panose="020B0609020204030204" pitchFamily="49" charset="0"/>
                          <a:ea typeface="微软雅黑" pitchFamily="34" charset="-122"/>
                        </a:rPr>
                        <a:t>FileWriter</a:t>
                      </a:r>
                      <a:r>
                        <a:rPr lang="en-US" altLang="zh-CN" sz="1600" dirty="0">
                          <a:latin typeface="Consolas" panose="020B0609020204030204" pitchFamily="49" charset="0"/>
                          <a:ea typeface="微软雅黑" pitchFamily="34" charset="-122"/>
                        </a:rPr>
                        <a:t>(File </a:t>
                      </a:r>
                      <a:r>
                        <a:rPr lang="en-US" altLang="zh-CN" sz="1600" dirty="0" err="1">
                          <a:latin typeface="Consolas" panose="020B0609020204030204" pitchFamily="49" charset="0"/>
                          <a:ea typeface="微软雅黑" pitchFamily="34" charset="-122"/>
                        </a:rPr>
                        <a:t>file</a:t>
                      </a:r>
                      <a:r>
                        <a:rPr lang="en-US" altLang="zh-CN" sz="1600" dirty="0">
                          <a:latin typeface="Consolas" panose="020B0609020204030204" pitchFamily="49" charset="0"/>
                          <a:ea typeface="微软雅黑" pitchFamily="34" charset="-122"/>
                        </a:rPr>
                        <a:t>, </a:t>
                      </a:r>
                      <a:r>
                        <a:rPr lang="en-US" altLang="zh-CN" sz="1600" dirty="0" err="1">
                          <a:latin typeface="Consolas" panose="020B0609020204030204" pitchFamily="49" charset="0"/>
                          <a:ea typeface="微软雅黑" pitchFamily="34" charset="-122"/>
                        </a:rPr>
                        <a:t>boolean</a:t>
                      </a:r>
                      <a:r>
                        <a:rPr lang="en-US" altLang="zh-CN" sz="1600" dirty="0">
                          <a:latin typeface="Consolas" panose="020B0609020204030204" pitchFamily="49" charset="0"/>
                          <a:ea typeface="微软雅黑" pitchFamily="34" charset="-122"/>
                        </a:rPr>
                        <a:t> append)</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400" dirty="0">
                          <a:latin typeface="Consolas" panose="020B0609020204030204" pitchFamily="49" charset="0"/>
                          <a:ea typeface="Alibaba PuHuiTi R"/>
                        </a:rPr>
                        <a:t>参数</a:t>
                      </a:r>
                      <a:r>
                        <a:rPr lang="en-US" altLang="zh-CN" sz="1400" dirty="0">
                          <a:latin typeface="Consolas" panose="020B0609020204030204" pitchFamily="49" charset="0"/>
                          <a:ea typeface="Alibaba PuHuiTi R"/>
                        </a:rPr>
                        <a:t>2: </a:t>
                      </a:r>
                      <a:r>
                        <a:rPr lang="zh-CN" altLang="en-US" sz="1400" dirty="0">
                          <a:latin typeface="Consolas" panose="020B0609020204030204" pitchFamily="49" charset="0"/>
                          <a:ea typeface="Alibaba PuHuiTi R"/>
                        </a:rPr>
                        <a:t>追加写入的开关</a:t>
                      </a:r>
                      <a:endParaRPr lang="en-US" altLang="zh-CN" sz="1400" b="0" dirty="0">
                        <a:solidFill>
                          <a:schemeClr val="tx1">
                            <a:lumMod val="95000"/>
                            <a:lumOff val="5000"/>
                          </a:schemeClr>
                        </a:solidFill>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699974860"/>
                  </a:ext>
                </a:extLst>
              </a:tr>
            </a:tbl>
          </a:graphicData>
        </a:graphic>
      </p:graphicFrame>
    </p:spTree>
    <p:extLst>
      <p:ext uri="{BB962C8B-B14F-4D97-AF65-F5344CB8AC3E}">
        <p14:creationId xmlns:p14="http://schemas.microsoft.com/office/powerpoint/2010/main" val="3679711626"/>
      </p:ext>
    </p:extLst>
  </p:cSld>
  <p:clrMapOvr>
    <a:masterClrMapping/>
  </p:clrMapOvr>
  <p:transition spd="med">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47B8B1D-E70F-6788-832F-F07605E38FE8}"/>
              </a:ext>
            </a:extLst>
          </p:cNvPr>
          <p:cNvSpPr txBox="1"/>
          <p:nvPr/>
        </p:nvSpPr>
        <p:spPr>
          <a:xfrm>
            <a:off x="877752" y="1094478"/>
            <a:ext cx="4686300" cy="572849"/>
          </a:xfrm>
          <a:prstGeom prst="rect">
            <a:avLst/>
          </a:prstGeom>
          <a:noFill/>
        </p:spPr>
        <p:txBody>
          <a:bodyPr>
            <a:spAutoFit/>
          </a:bodyPr>
          <a:lstStyle/>
          <a:p>
            <a:pPr eaLnBrk="0" hangingPunct="0">
              <a:lnSpc>
                <a:spcPct val="200000"/>
              </a:lnSpc>
              <a:defRPr/>
            </a:pPr>
            <a:r>
              <a:rPr lang="en-US" altLang="zh-CN" b="1" dirty="0" err="1">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FileWriter</a:t>
            </a:r>
            <a:r>
              <a:rPr lang="en-US" altLang="zh-CN"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 </a:t>
            </a:r>
            <a:r>
              <a:rPr lang="zh-CN" altLang="en-US" b="1" dirty="0">
                <a:solidFill>
                  <a:srgbClr val="AD2B26"/>
                </a:solidFill>
                <a:latin typeface="Consolas" panose="020B0609020204030204" pitchFamily="49" charset="0"/>
                <a:ea typeface="阿里巴巴普惠体" panose="00020600040101010101" pitchFamily="18" charset="-122"/>
                <a:cs typeface="阿里巴巴普惠体" panose="00020600040101010101" pitchFamily="18" charset="-122"/>
              </a:rPr>
              <a:t>字符输出流</a:t>
            </a:r>
          </a:p>
        </p:txBody>
      </p:sp>
      <p:graphicFrame>
        <p:nvGraphicFramePr>
          <p:cNvPr id="12" name="表格 11">
            <a:extLst>
              <a:ext uri="{FF2B5EF4-FFF2-40B4-BE49-F238E27FC236}">
                <a16:creationId xmlns:a16="http://schemas.microsoft.com/office/drawing/2014/main" id="{81756AF5-628E-47D3-265E-9D583E585B71}"/>
              </a:ext>
            </a:extLst>
          </p:cNvPr>
          <p:cNvGraphicFramePr>
            <a:graphicFrameLocks noGrp="1"/>
          </p:cNvGraphicFramePr>
          <p:nvPr>
            <p:extLst>
              <p:ext uri="{D42A27DB-BD31-4B8C-83A1-F6EECF244321}">
                <p14:modId xmlns:p14="http://schemas.microsoft.com/office/powerpoint/2010/main" val="1062989401"/>
              </p:ext>
            </p:extLst>
          </p:nvPr>
        </p:nvGraphicFramePr>
        <p:xfrm>
          <a:off x="942200" y="1981860"/>
          <a:ext cx="10307599" cy="2894279"/>
        </p:xfrm>
        <a:graphic>
          <a:graphicData uri="http://schemas.openxmlformats.org/drawingml/2006/table">
            <a:tbl>
              <a:tblPr/>
              <a:tblGrid>
                <a:gridCol w="5405930">
                  <a:extLst>
                    <a:ext uri="{9D8B030D-6E8A-4147-A177-3AD203B41FA5}">
                      <a16:colId xmlns:a16="http://schemas.microsoft.com/office/drawing/2014/main" val="4059425573"/>
                    </a:ext>
                  </a:extLst>
                </a:gridCol>
                <a:gridCol w="4901669">
                  <a:extLst>
                    <a:ext uri="{9D8B030D-6E8A-4147-A177-3AD203B41FA5}">
                      <a16:colId xmlns:a16="http://schemas.microsoft.com/office/drawing/2014/main" val="1139361603"/>
                    </a:ext>
                  </a:extLst>
                </a:gridCol>
              </a:tblGrid>
              <a:tr h="478555">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成员方法</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marR="0" lvl="0" indent="0" algn="ctr" defTabSz="914400" rtl="0" eaLnBrk="1" fontAlgn="base" latinLnBrk="0" hangingPunct="1">
                        <a:lnSpc>
                          <a:spcPts val="2400"/>
                        </a:lnSpc>
                        <a:spcBef>
                          <a:spcPct val="0"/>
                        </a:spcBef>
                        <a:spcAft>
                          <a:spcPct val="0"/>
                        </a:spcAft>
                        <a:buClrTx/>
                        <a:buSzTx/>
                        <a:buFontTx/>
                        <a:buNone/>
                        <a:tabLst/>
                      </a:pPr>
                      <a:r>
                        <a:rPr kumimoji="0" lang="zh-CN" altLang="en-US" sz="1800" b="0" i="0" u="none" strike="noStrike" cap="none" normalizeH="0" baseline="0" dirty="0">
                          <a:ln>
                            <a:noFill/>
                          </a:ln>
                          <a:solidFill>
                            <a:srgbClr val="FFFFFF"/>
                          </a:solidFill>
                          <a:effectLst/>
                          <a:latin typeface="Alibaba PuHuiTi R" pitchFamily="18" charset="-122"/>
                          <a:ea typeface="Alibaba PuHuiTi R" pitchFamily="18" charset="-122"/>
                          <a:cs typeface="Alibaba PuHuiTi R" pitchFamily="18" charset="-122"/>
                        </a:rPr>
                        <a:t>说明</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AD2B26"/>
                    </a:solidFill>
                  </a:tcPr>
                </a:tc>
                <a:extLst>
                  <a:ext uri="{0D108BD9-81ED-4DB2-BD59-A6C34878D82A}">
                    <a16:rowId xmlns:a16="http://schemas.microsoft.com/office/drawing/2014/main" val="3413402838"/>
                  </a:ext>
                </a:extLst>
              </a:tr>
              <a:tr h="481152">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r>
                        <a:rPr lang="en-US" altLang="zh-CN" sz="1600" kern="1200" dirty="0">
                          <a:solidFill>
                            <a:schemeClr val="tx1"/>
                          </a:solidFill>
                          <a:effectLst/>
                          <a:latin typeface="Consolas" panose="020B0609020204030204" pitchFamily="49" charset="0"/>
                          <a:ea typeface="黑体" panose="02010609060101010101" pitchFamily="49" charset="-122"/>
                          <a:cs typeface="+mn-cs"/>
                        </a:rPr>
                        <a:t>public void write(int c) </a:t>
                      </a:r>
                      <a:endParaRPr lang="zh-CN" altLang="en-US" sz="1600" dirty="0">
                        <a:latin typeface="Consolas" panose="020B0609020204030204" pitchFamily="49" charset="0"/>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ea typeface="黑体" panose="02010609060101010101" pitchFamily="49" charset="-122"/>
                        </a:defRPr>
                      </a:lvl1pPr>
                      <a:lvl2pPr marL="742950" indent="-285750">
                        <a:spcBef>
                          <a:spcPct val="20000"/>
                        </a:spcBef>
                        <a:buFont typeface="Arial" panose="020B0604020202020204" pitchFamily="34" charset="0"/>
                        <a:defRPr sz="1600" b="1">
                          <a:solidFill>
                            <a:schemeClr val="tx1"/>
                          </a:solidFill>
                          <a:latin typeface="黑体" panose="02010609060101010101" pitchFamily="49" charset="-122"/>
                          <a:ea typeface="黑体" panose="02010609060101010101" pitchFamily="49" charset="-122"/>
                        </a:defRPr>
                      </a:lvl2pPr>
                      <a:lvl3pPr marL="1143000" indent="-228600">
                        <a:spcBef>
                          <a:spcPct val="20000"/>
                        </a:spcBef>
                        <a:buFont typeface="Arial" panose="020B0604020202020204" pitchFamily="34" charset="0"/>
                        <a:defRPr sz="1200" b="1">
                          <a:solidFill>
                            <a:schemeClr val="tx1"/>
                          </a:solidFill>
                          <a:latin typeface="黑体" panose="02010609060101010101" pitchFamily="49" charset="-122"/>
                          <a:ea typeface="黑体" panose="02010609060101010101" pitchFamily="49" charset="-122"/>
                        </a:defRPr>
                      </a:lvl3pPr>
                      <a:lvl4pPr marL="16002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4pPr>
                      <a:lvl5pPr marL="2057400" indent="-228600">
                        <a:spcBef>
                          <a:spcPct val="20000"/>
                        </a:spcBef>
                        <a:buFont typeface="Arial" panose="020B0604020202020204" pitchFamily="34" charset="0"/>
                        <a:defRPr>
                          <a:solidFill>
                            <a:schemeClr val="tx1"/>
                          </a:solidFill>
                          <a:latin typeface="Calibri" panose="020F0502020204030204" pitchFamily="34" charset="0"/>
                          <a:ea typeface="黑体"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defRPr>
                      </a:lvl9pPr>
                    </a:lstStyle>
                    <a:p>
                      <a:pPr marL="0" indent="0" eaLnBrk="0" hangingPunct="0">
                        <a:lnSpc>
                          <a:spcPct val="150000"/>
                        </a:lnSpc>
                        <a:buFont typeface="Wingdings" pitchFamily="2" charset="2"/>
                        <a:buNone/>
                        <a:defRPr/>
                      </a:pPr>
                      <a:r>
                        <a:rPr lang="zh-CN" altLang="en-US" sz="1400" dirty="0">
                          <a:latin typeface="Consolas" panose="020B0609020204030204" pitchFamily="49" charset="0"/>
                          <a:ea typeface="Alibaba PuHuiTi R"/>
                        </a:rPr>
                        <a:t>写出单个字符</a:t>
                      </a:r>
                      <a:endParaRPr lang="en-US" altLang="zh-CN" sz="1400" dirty="0">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858313400"/>
                  </a:ext>
                </a:extLst>
              </a:tr>
              <a:tr h="483643">
                <a:tc>
                  <a:txBody>
                    <a:bodyPr/>
                    <a:lstStyle/>
                    <a:p>
                      <a:r>
                        <a:rPr lang="en-US" altLang="zh-CN" sz="1600" dirty="0">
                          <a:latin typeface="Consolas" panose="020B0609020204030204" pitchFamily="49" charset="0"/>
                          <a:ea typeface="微软雅黑" pitchFamily="34" charset="-122"/>
                        </a:rPr>
                        <a:t>public void write(char[] </a:t>
                      </a:r>
                      <a:r>
                        <a:rPr lang="en-US" altLang="zh-CN" sz="1600" dirty="0" err="1">
                          <a:latin typeface="Consolas" panose="020B0609020204030204" pitchFamily="49" charset="0"/>
                          <a:ea typeface="微软雅黑" pitchFamily="34" charset="-122"/>
                        </a:rPr>
                        <a:t>cbuf</a:t>
                      </a:r>
                      <a:r>
                        <a:rPr lang="en-US" altLang="zh-CN" sz="1600" dirty="0">
                          <a:latin typeface="Consolas" panose="020B0609020204030204" pitchFamily="49" charset="0"/>
                          <a:ea typeface="微软雅黑" pitchFamily="34" charset="-122"/>
                        </a:rPr>
                        <a:t>) </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400" b="0" dirty="0">
                          <a:solidFill>
                            <a:schemeClr val="tx1">
                              <a:lumMod val="95000"/>
                              <a:lumOff val="5000"/>
                            </a:schemeClr>
                          </a:solidFill>
                          <a:latin typeface="Consolas" panose="020B0609020204030204" pitchFamily="49" charset="0"/>
                          <a:ea typeface="Alibaba PuHuiTi R"/>
                        </a:rPr>
                        <a:t>写出一个字符数组</a:t>
                      </a:r>
                      <a:endParaRPr lang="en-US" altLang="zh-CN" sz="1400" b="0" dirty="0">
                        <a:solidFill>
                          <a:schemeClr val="tx1">
                            <a:lumMod val="95000"/>
                            <a:lumOff val="5000"/>
                          </a:schemeClr>
                        </a:solidFill>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453507733"/>
                  </a:ext>
                </a:extLst>
              </a:tr>
              <a:tr h="483643">
                <a:tc>
                  <a:txBody>
                    <a:bodyPr/>
                    <a:lstStyle/>
                    <a:p>
                      <a:r>
                        <a:rPr lang="en-US" altLang="zh-CN" sz="1600" dirty="0">
                          <a:latin typeface="Consolas" panose="020B0609020204030204" pitchFamily="49" charset="0"/>
                          <a:ea typeface="微软雅黑" pitchFamily="34" charset="-122"/>
                        </a:rPr>
                        <a:t>public write(char[] </a:t>
                      </a:r>
                      <a:r>
                        <a:rPr lang="en-US" altLang="zh-CN" sz="1600" dirty="0" err="1">
                          <a:latin typeface="Consolas" panose="020B0609020204030204" pitchFamily="49" charset="0"/>
                          <a:ea typeface="微软雅黑" pitchFamily="34" charset="-122"/>
                        </a:rPr>
                        <a:t>cbuf</a:t>
                      </a:r>
                      <a:r>
                        <a:rPr lang="en-US" altLang="zh-CN" sz="1600" dirty="0">
                          <a:latin typeface="Consolas" panose="020B0609020204030204" pitchFamily="49" charset="0"/>
                          <a:ea typeface="微软雅黑" pitchFamily="34" charset="-122"/>
                        </a:rPr>
                        <a:t>, int off, int </a:t>
                      </a:r>
                      <a:r>
                        <a:rPr lang="en-US" altLang="zh-CN" sz="1600" dirty="0" err="1">
                          <a:latin typeface="Consolas" panose="020B0609020204030204" pitchFamily="49" charset="0"/>
                          <a:ea typeface="微软雅黑" pitchFamily="34" charset="-122"/>
                        </a:rPr>
                        <a:t>len</a:t>
                      </a:r>
                      <a:r>
                        <a:rPr lang="en-US" altLang="zh-CN" sz="1600" dirty="0">
                          <a:latin typeface="Consolas" panose="020B0609020204030204" pitchFamily="49" charset="0"/>
                          <a:ea typeface="微软雅黑" pitchFamily="34" charset="-122"/>
                        </a:rPr>
                        <a:t>)</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400" dirty="0">
                          <a:latin typeface="Consolas" panose="020B0609020204030204" pitchFamily="49" charset="0"/>
                          <a:ea typeface="Alibaba PuHuiTi R"/>
                        </a:rPr>
                        <a:t>写出字符数组的一部分</a:t>
                      </a:r>
                      <a:endParaRPr lang="en-US" altLang="zh-CN" sz="1400" dirty="0">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298574392"/>
                  </a:ext>
                </a:extLst>
              </a:tr>
              <a:tr h="483643">
                <a:tc>
                  <a:txBody>
                    <a:bodyPr/>
                    <a:lstStyle/>
                    <a:p>
                      <a:r>
                        <a:rPr lang="en-US" altLang="zh-CN" sz="1600" dirty="0">
                          <a:latin typeface="Consolas" panose="020B0609020204030204" pitchFamily="49" charset="0"/>
                          <a:ea typeface="微软雅黑" pitchFamily="34" charset="-122"/>
                        </a:rPr>
                        <a:t>public void write(String str) </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400" dirty="0">
                          <a:latin typeface="Consolas" panose="020B0609020204030204" pitchFamily="49" charset="0"/>
                          <a:ea typeface="Alibaba PuHuiTi R"/>
                        </a:rPr>
                        <a:t>写出字符串</a:t>
                      </a:r>
                      <a:endParaRPr lang="en-US" altLang="zh-CN" sz="1400" b="0" dirty="0">
                        <a:solidFill>
                          <a:schemeClr val="tx1">
                            <a:lumMod val="95000"/>
                            <a:lumOff val="5000"/>
                          </a:schemeClr>
                        </a:solidFill>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699974860"/>
                  </a:ext>
                </a:extLst>
              </a:tr>
              <a:tr h="483643">
                <a:tc>
                  <a:txBody>
                    <a:bodyPr/>
                    <a:lstStyle/>
                    <a:p>
                      <a:r>
                        <a:rPr lang="en-US" altLang="zh-CN" sz="1600" dirty="0">
                          <a:latin typeface="Consolas" panose="020B0609020204030204" pitchFamily="49" charset="0"/>
                          <a:ea typeface="微软雅黑" pitchFamily="34" charset="-122"/>
                        </a:rPr>
                        <a:t>public void write(String str, int off, int </a:t>
                      </a:r>
                      <a:r>
                        <a:rPr lang="en-US" altLang="zh-CN" sz="1600" dirty="0" err="1">
                          <a:latin typeface="Consolas" panose="020B0609020204030204" pitchFamily="49" charset="0"/>
                          <a:ea typeface="微软雅黑" pitchFamily="34" charset="-122"/>
                        </a:rPr>
                        <a:t>len</a:t>
                      </a:r>
                      <a:r>
                        <a:rPr lang="en-US" altLang="zh-CN" sz="1600" dirty="0">
                          <a:latin typeface="Consolas" panose="020B0609020204030204" pitchFamily="49" charset="0"/>
                          <a:ea typeface="微软雅黑" pitchFamily="34" charset="-122"/>
                        </a:rPr>
                        <a:t>) </a:t>
                      </a: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1400" b="0" dirty="0">
                          <a:solidFill>
                            <a:schemeClr val="tx1">
                              <a:lumMod val="95000"/>
                              <a:lumOff val="5000"/>
                            </a:schemeClr>
                          </a:solidFill>
                          <a:latin typeface="Consolas" panose="020B0609020204030204" pitchFamily="49" charset="0"/>
                          <a:ea typeface="Alibaba PuHuiTi R"/>
                        </a:rPr>
                        <a:t>写出字符串的一部分</a:t>
                      </a:r>
                      <a:endParaRPr lang="en-US" altLang="zh-CN" sz="1400" b="0" dirty="0">
                        <a:solidFill>
                          <a:schemeClr val="tx1">
                            <a:lumMod val="95000"/>
                            <a:lumOff val="5000"/>
                          </a:schemeClr>
                        </a:solidFill>
                        <a:latin typeface="Consolas" panose="020B0609020204030204" pitchFamily="49" charset="0"/>
                        <a:ea typeface="Alibaba PuHuiTi R"/>
                      </a:endParaRPr>
                    </a:p>
                  </a:txBody>
                  <a:tcPr marL="91408" marR="91408" marT="45741" marB="4574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369849088"/>
                  </a:ext>
                </a:extLst>
              </a:tr>
            </a:tbl>
          </a:graphicData>
        </a:graphic>
      </p:graphicFrame>
      <p:sp>
        <p:nvSpPr>
          <p:cNvPr id="3" name="三角形 9">
            <a:extLst>
              <a:ext uri="{FF2B5EF4-FFF2-40B4-BE49-F238E27FC236}">
                <a16:creationId xmlns:a16="http://schemas.microsoft.com/office/drawing/2014/main" id="{241BC1B2-C55B-016B-DF8D-B7F901C64C6F}"/>
              </a:ext>
            </a:extLst>
          </p:cNvPr>
          <p:cNvSpPr/>
          <p:nvPr/>
        </p:nvSpPr>
        <p:spPr>
          <a:xfrm rot="2651319">
            <a:off x="948815" y="5547255"/>
            <a:ext cx="145648" cy="7810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a:extLst>
              <a:ext uri="{FF2B5EF4-FFF2-40B4-BE49-F238E27FC236}">
                <a16:creationId xmlns:a16="http://schemas.microsoft.com/office/drawing/2014/main" id="{575D138F-8850-01AF-8E44-BFD0ADB00108}"/>
              </a:ext>
            </a:extLst>
          </p:cNvPr>
          <p:cNvSpPr/>
          <p:nvPr/>
        </p:nvSpPr>
        <p:spPr>
          <a:xfrm>
            <a:off x="1042129" y="5190672"/>
            <a:ext cx="6417547" cy="1029811"/>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a:extLst>
              <a:ext uri="{FF2B5EF4-FFF2-40B4-BE49-F238E27FC236}">
                <a16:creationId xmlns:a16="http://schemas.microsoft.com/office/drawing/2014/main" id="{DCEC4CB3-A612-D1F9-B480-E38CCFB799C1}"/>
              </a:ext>
            </a:extLst>
          </p:cNvPr>
          <p:cNvSpPr/>
          <p:nvPr/>
        </p:nvSpPr>
        <p:spPr>
          <a:xfrm>
            <a:off x="942201" y="5263142"/>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注意事项</a:t>
            </a:r>
          </a:p>
        </p:txBody>
      </p:sp>
      <p:sp>
        <p:nvSpPr>
          <p:cNvPr id="6" name="TextBox 6">
            <a:extLst>
              <a:ext uri="{FF2B5EF4-FFF2-40B4-BE49-F238E27FC236}">
                <a16:creationId xmlns:a16="http://schemas.microsoft.com/office/drawing/2014/main" id="{18230587-4DD6-B756-E10D-C804FC528C0E}"/>
              </a:ext>
            </a:extLst>
          </p:cNvPr>
          <p:cNvSpPr txBox="1"/>
          <p:nvPr/>
        </p:nvSpPr>
        <p:spPr>
          <a:xfrm>
            <a:off x="1201006" y="5636554"/>
            <a:ext cx="6364688" cy="384272"/>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auto">
              <a:lnSpc>
                <a:spcPct val="150000"/>
              </a:lnSpc>
              <a:spcBef>
                <a:spcPts val="0"/>
              </a:spcBef>
              <a:spcAft>
                <a:spcPts val="0"/>
              </a:spcAft>
              <a:defRPr/>
            </a:pPr>
            <a:r>
              <a:rPr lang="zh-CN" altLang="en-US" sz="1400" dirty="0">
                <a:latin typeface="Consolas" panose="020B0609020204030204" pitchFamily="49" charset="0"/>
                <a:ea typeface="阿里巴巴普惠体" panose="00020600040101010101" pitchFamily="18" charset="-122"/>
                <a:cs typeface="阿里巴巴普惠体" panose="00020600040101010101" pitchFamily="18" charset="-122"/>
              </a:rPr>
              <a:t>字符输出流写出数据，需要调用</a:t>
            </a:r>
            <a:r>
              <a:rPr lang="en-US" altLang="zh-CN" sz="1400" dirty="0">
                <a:latin typeface="Consolas" panose="020B0609020204030204" pitchFamily="49" charset="0"/>
                <a:ea typeface="阿里巴巴普惠体" panose="00020600040101010101" pitchFamily="18" charset="-122"/>
                <a:cs typeface="阿里巴巴普惠体" panose="00020600040101010101" pitchFamily="18" charset="-122"/>
              </a:rPr>
              <a:t>flush</a:t>
            </a:r>
            <a:r>
              <a:rPr lang="zh-CN" altLang="en-US" sz="1400" dirty="0">
                <a:latin typeface="Consolas" panose="020B0609020204030204" pitchFamily="49" charset="0"/>
                <a:ea typeface="阿里巴巴普惠体" panose="00020600040101010101" pitchFamily="18" charset="-122"/>
                <a:cs typeface="阿里巴巴普惠体" panose="00020600040101010101" pitchFamily="18" charset="-122"/>
              </a:rPr>
              <a:t>或</a:t>
            </a:r>
            <a:r>
              <a:rPr lang="en-US" altLang="zh-CN" sz="1400" dirty="0">
                <a:latin typeface="Consolas" panose="020B0609020204030204" pitchFamily="49" charset="0"/>
                <a:ea typeface="阿里巴巴普惠体" panose="00020600040101010101" pitchFamily="18" charset="-122"/>
                <a:cs typeface="阿里巴巴普惠体" panose="00020600040101010101" pitchFamily="18" charset="-122"/>
              </a:rPr>
              <a:t>close</a:t>
            </a:r>
            <a:r>
              <a:rPr lang="zh-CN" altLang="en-US" sz="1400" dirty="0">
                <a:latin typeface="Consolas" panose="020B0609020204030204" pitchFamily="49" charset="0"/>
                <a:ea typeface="阿里巴巴普惠体" panose="00020600040101010101" pitchFamily="18" charset="-122"/>
                <a:cs typeface="阿里巴巴普惠体" panose="00020600040101010101" pitchFamily="18" charset="-122"/>
              </a:rPr>
              <a:t>方法，数据才会写出</a:t>
            </a:r>
            <a:endParaRPr lang="en-US" altLang="zh-CN" sz="1400" dirty="0">
              <a:latin typeface="Consolas" panose="020B0609020204030204" pitchFamily="49" charset="0"/>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708DA48B-D1C8-AA11-FD69-62BC68F07EE2}"/>
              </a:ext>
            </a:extLst>
          </p:cNvPr>
          <p:cNvSpPr txBox="1"/>
          <p:nvPr/>
        </p:nvSpPr>
        <p:spPr>
          <a:xfrm>
            <a:off x="7878418" y="5174889"/>
            <a:ext cx="4081670" cy="923330"/>
          </a:xfrm>
          <a:prstGeom prst="rect">
            <a:avLst/>
          </a:prstGeom>
          <a:noFill/>
          <a:ln>
            <a:noFill/>
          </a:ln>
        </p:spPr>
        <p:txBody>
          <a:bodyPr wrap="square" rtlCol="0">
            <a:spAutoFit/>
          </a:bodyPr>
          <a:lstStyle/>
          <a:p>
            <a:pPr algn="l"/>
            <a:r>
              <a:rPr lang="en-US" altLang="zh-CN" dirty="0">
                <a:solidFill>
                  <a:schemeClr val="tx1">
                    <a:lumMod val="95000"/>
                    <a:lumOff val="5000"/>
                  </a:schemeClr>
                </a:solidFill>
                <a:latin typeface="Consolas" panose="020B0609020204030204" pitchFamily="49" charset="0"/>
                <a:ea typeface="杨任东竹石体-Bold" panose="02000000000000000000" pitchFamily="2" charset="-122"/>
              </a:rPr>
              <a:t>Flush</a:t>
            </a:r>
            <a:r>
              <a:rPr lang="zh-CN" altLang="en-US" dirty="0">
                <a:solidFill>
                  <a:schemeClr val="tx1">
                    <a:lumMod val="95000"/>
                    <a:lumOff val="5000"/>
                  </a:schemeClr>
                </a:solidFill>
                <a:latin typeface="杨任东竹石体-Bold" panose="02000000000000000000" pitchFamily="2" charset="-122"/>
                <a:ea typeface="杨任东竹石体-Bold" panose="02000000000000000000" pitchFamily="2" charset="-122"/>
              </a:rPr>
              <a:t>后可以继续写出</a:t>
            </a:r>
            <a:endParaRPr lang="en-US" altLang="zh-CN" dirty="0">
              <a:solidFill>
                <a:schemeClr val="tx1">
                  <a:lumMod val="95000"/>
                  <a:lumOff val="5000"/>
                </a:schemeClr>
              </a:solidFill>
              <a:latin typeface="杨任东竹石体-Bold" panose="02000000000000000000" pitchFamily="2" charset="-122"/>
              <a:ea typeface="杨任东竹石体-Bold" panose="02000000000000000000" pitchFamily="2" charset="-122"/>
            </a:endParaRPr>
          </a:p>
          <a:p>
            <a:pPr algn="l"/>
            <a:endParaRPr lang="en-US" altLang="zh-CN" dirty="0">
              <a:solidFill>
                <a:schemeClr val="tx1">
                  <a:lumMod val="95000"/>
                  <a:lumOff val="5000"/>
                </a:schemeClr>
              </a:solidFill>
              <a:latin typeface="杨任东竹石体-Bold" panose="02000000000000000000" pitchFamily="2" charset="-122"/>
              <a:ea typeface="杨任东竹石体-Bold" panose="02000000000000000000" pitchFamily="2" charset="-122"/>
            </a:endParaRPr>
          </a:p>
          <a:p>
            <a:pPr algn="l"/>
            <a:r>
              <a:rPr lang="en-US" altLang="zh-CN" dirty="0">
                <a:solidFill>
                  <a:schemeClr val="tx1">
                    <a:lumMod val="95000"/>
                    <a:lumOff val="5000"/>
                  </a:schemeClr>
                </a:solidFill>
                <a:latin typeface="Consolas" panose="020B0609020204030204" pitchFamily="49" charset="0"/>
                <a:ea typeface="杨任东竹石体-Bold" panose="02000000000000000000" pitchFamily="2" charset="-122"/>
              </a:rPr>
              <a:t>Close</a:t>
            </a:r>
            <a:r>
              <a:rPr lang="en-US" altLang="zh-CN" dirty="0">
                <a:solidFill>
                  <a:schemeClr val="tx1">
                    <a:lumMod val="95000"/>
                    <a:lumOff val="5000"/>
                  </a:schemeClr>
                </a:solidFill>
                <a:latin typeface="杨任东竹石体-Bold" panose="02000000000000000000" pitchFamily="2" charset="-122"/>
                <a:ea typeface="杨任东竹石体-Bold" panose="02000000000000000000" pitchFamily="2" charset="-122"/>
              </a:rPr>
              <a:t> </a:t>
            </a:r>
            <a:r>
              <a:rPr lang="zh-CN" altLang="en-US" dirty="0">
                <a:solidFill>
                  <a:schemeClr val="tx1">
                    <a:lumMod val="95000"/>
                    <a:lumOff val="5000"/>
                  </a:schemeClr>
                </a:solidFill>
                <a:latin typeface="杨任东竹石体-Bold" panose="02000000000000000000" pitchFamily="2" charset="-122"/>
                <a:ea typeface="杨任东竹石体-Bold" panose="02000000000000000000" pitchFamily="2" charset="-122"/>
              </a:rPr>
              <a:t>后不能继续写出</a:t>
            </a:r>
            <a:endParaRPr kumimoji="0" lang="zh-CN" altLang="en-US" b="0" i="0" u="none" strike="noStrike" cap="none" normalizeH="0" baseline="0" dirty="0">
              <a:ln>
                <a:noFill/>
              </a:ln>
              <a:solidFill>
                <a:schemeClr val="tx1">
                  <a:lumMod val="95000"/>
                  <a:lumOff val="5000"/>
                </a:schemeClr>
              </a:solidFill>
              <a:effectLst/>
              <a:latin typeface="杨任东竹石体-Bold" panose="02000000000000000000" pitchFamily="2" charset="-122"/>
              <a:ea typeface="杨任东竹石体-Bold" panose="02000000000000000000" pitchFamily="2" charset="-122"/>
            </a:endParaRPr>
          </a:p>
        </p:txBody>
      </p:sp>
    </p:spTree>
    <p:extLst>
      <p:ext uri="{BB962C8B-B14F-4D97-AF65-F5344CB8AC3E}">
        <p14:creationId xmlns:p14="http://schemas.microsoft.com/office/powerpoint/2010/main" val="234982896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D6DD3C95-69CA-448F-B6BC-8002BFEEC4DC}"/>
              </a:ext>
            </a:extLst>
          </p:cNvPr>
          <p:cNvSpPr>
            <a:spLocks noGrp="1"/>
          </p:cNvSpPr>
          <p:nvPr>
            <p:ph type="body" sz="quarter" idx="10"/>
          </p:nvPr>
        </p:nvSpPr>
        <p:spPr>
          <a:xfrm>
            <a:off x="5093454" y="926327"/>
            <a:ext cx="5760538" cy="4511040"/>
          </a:xfrm>
        </p:spPr>
        <p:txBody>
          <a:bodyPr/>
          <a:lstStyle/>
          <a:p>
            <a:pPr marL="0" indent="0">
              <a:buNone/>
            </a:pPr>
            <a:r>
              <a:rPr lang="zh-CN" altLang="en-US" dirty="0"/>
              <a:t>字符流使用场景</a:t>
            </a:r>
            <a:r>
              <a:rPr lang="zh-CN" altLang="en-US"/>
              <a:t>：读写纯</a:t>
            </a:r>
            <a:r>
              <a:rPr lang="zh-CN" altLang="en-US" dirty="0"/>
              <a:t>文本文件</a:t>
            </a:r>
            <a:endParaRPr lang="en-US" altLang="zh-CN" dirty="0"/>
          </a:p>
          <a:p>
            <a:pPr marL="0" indent="0">
              <a:buNone/>
            </a:pPr>
            <a:r>
              <a:rPr lang="zh-CN" altLang="en-US" dirty="0"/>
              <a:t>字节流使用场景：不是纯文本文件都用字节流</a:t>
            </a:r>
          </a:p>
        </p:txBody>
      </p:sp>
    </p:spTree>
    <p:extLst>
      <p:ext uri="{BB962C8B-B14F-4D97-AF65-F5344CB8AC3E}">
        <p14:creationId xmlns:p14="http://schemas.microsoft.com/office/powerpoint/2010/main" val="42407573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15E82DD2-4220-8FCD-2BB3-DBD2858B5110}"/>
              </a:ext>
            </a:extLst>
          </p:cNvPr>
          <p:cNvSpPr>
            <a:spLocks noGrp="1"/>
          </p:cNvSpPr>
          <p:nvPr>
            <p:ph type="body" sz="quarter" idx="10"/>
          </p:nvPr>
        </p:nvSpPr>
        <p:spPr/>
        <p:txBody>
          <a:bodyPr/>
          <a:lstStyle/>
          <a:p>
            <a:r>
              <a:rPr lang="zh-CN" altLang="en-US" dirty="0"/>
              <a:t>图片文件加密解密</a:t>
            </a:r>
          </a:p>
        </p:txBody>
      </p:sp>
      <p:sp>
        <p:nvSpPr>
          <p:cNvPr id="9" name="文本占位符 8">
            <a:extLst>
              <a:ext uri="{FF2B5EF4-FFF2-40B4-BE49-F238E27FC236}">
                <a16:creationId xmlns:a16="http://schemas.microsoft.com/office/drawing/2014/main" id="{E30BC70D-26A3-CB85-AD8A-E4F9F31A27F3}"/>
              </a:ext>
            </a:extLst>
          </p:cNvPr>
          <p:cNvSpPr>
            <a:spLocks noGrp="1"/>
          </p:cNvSpPr>
          <p:nvPr>
            <p:ph type="body" sz="quarter" idx="11"/>
          </p:nvPr>
        </p:nvSpPr>
        <p:spPr/>
        <p:txBody>
          <a:bodyPr/>
          <a:lstStyle/>
          <a:p>
            <a:r>
              <a:rPr lang="zh-CN" altLang="en-US" dirty="0"/>
              <a:t>加密思路：改变原始文件中的字节，就无法打开了</a:t>
            </a:r>
            <a:endParaRPr lang="en-US" altLang="zh-CN" dirty="0"/>
          </a:p>
          <a:p>
            <a:r>
              <a:rPr lang="en-US" altLang="zh-CN" dirty="0"/>
              <a:t>		</a:t>
            </a:r>
            <a:r>
              <a:rPr lang="zh-CN" altLang="en-US" dirty="0"/>
              <a:t>字节</a:t>
            </a:r>
            <a:r>
              <a:rPr lang="en-US" altLang="zh-CN" dirty="0"/>
              <a:t> ^ 2 </a:t>
            </a:r>
          </a:p>
          <a:p>
            <a:r>
              <a:rPr lang="zh-CN" altLang="en-US" dirty="0"/>
              <a:t>解密思路：将文件中的字节还原成原始字节即可</a:t>
            </a:r>
            <a:endParaRPr lang="en-US" altLang="zh-CN" dirty="0"/>
          </a:p>
          <a:p>
            <a:r>
              <a:rPr lang="en-US" altLang="zh-CN" dirty="0"/>
              <a:t>		</a:t>
            </a:r>
            <a:r>
              <a:rPr lang="zh-CN" altLang="en-US" dirty="0"/>
              <a:t>字节 </a:t>
            </a:r>
            <a:r>
              <a:rPr lang="en-US" altLang="zh-CN" dirty="0"/>
              <a:t>^ 2</a:t>
            </a:r>
          </a:p>
        </p:txBody>
      </p:sp>
    </p:spTree>
    <p:extLst>
      <p:ext uri="{BB962C8B-B14F-4D97-AF65-F5344CB8AC3E}">
        <p14:creationId xmlns:p14="http://schemas.microsoft.com/office/powerpoint/2010/main" val="164716035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15E82DD2-4220-8FCD-2BB3-DBD2858B5110}"/>
              </a:ext>
            </a:extLst>
          </p:cNvPr>
          <p:cNvSpPr>
            <a:spLocks noGrp="1"/>
          </p:cNvSpPr>
          <p:nvPr>
            <p:ph type="body" sz="quarter" idx="10"/>
          </p:nvPr>
        </p:nvSpPr>
        <p:spPr/>
        <p:txBody>
          <a:bodyPr/>
          <a:lstStyle/>
          <a:p>
            <a:r>
              <a:rPr lang="zh-CN" altLang="en-US" dirty="0"/>
              <a:t>统计字符次数</a:t>
            </a:r>
          </a:p>
        </p:txBody>
      </p:sp>
      <p:sp>
        <p:nvSpPr>
          <p:cNvPr id="9" name="文本占位符 8">
            <a:extLst>
              <a:ext uri="{FF2B5EF4-FFF2-40B4-BE49-F238E27FC236}">
                <a16:creationId xmlns:a16="http://schemas.microsoft.com/office/drawing/2014/main" id="{E30BC70D-26A3-CB85-AD8A-E4F9F31A27F3}"/>
              </a:ext>
            </a:extLst>
          </p:cNvPr>
          <p:cNvSpPr>
            <a:spLocks noGrp="1"/>
          </p:cNvSpPr>
          <p:nvPr>
            <p:ph type="body" sz="quarter" idx="11"/>
          </p:nvPr>
        </p:nvSpPr>
        <p:spPr/>
        <p:txBody>
          <a:bodyPr/>
          <a:lstStyle/>
          <a:p>
            <a:r>
              <a:rPr lang="zh-CN" altLang="en-US" dirty="0"/>
              <a:t>统计文件中每一个字符出现的次数，随后展示在控制台</a:t>
            </a:r>
            <a:endParaRPr lang="en-US" altLang="zh-CN" dirty="0"/>
          </a:p>
          <a:p>
            <a:endParaRPr lang="en-US" altLang="zh-CN" dirty="0"/>
          </a:p>
          <a:p>
            <a:r>
              <a:rPr lang="zh-CN" altLang="en-US" dirty="0"/>
              <a:t>效果：</a:t>
            </a:r>
            <a:endParaRPr lang="en-US" altLang="zh-CN" dirty="0"/>
          </a:p>
          <a:p>
            <a:r>
              <a:rPr lang="en-US" altLang="zh-CN" dirty="0"/>
              <a:t>A(1)B(2)C(3)</a:t>
            </a:r>
          </a:p>
        </p:txBody>
      </p:sp>
    </p:spTree>
    <p:extLst>
      <p:ext uri="{BB962C8B-B14F-4D97-AF65-F5344CB8AC3E}">
        <p14:creationId xmlns:p14="http://schemas.microsoft.com/office/powerpoint/2010/main" val="3579733166"/>
      </p:ext>
    </p:extLst>
  </p:cSld>
  <p:clrMapOvr>
    <a:masterClrMapping/>
  </p:clrMapOvr>
  <p:transition spd="slow">
    <p:randomBar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15E82DD2-4220-8FCD-2BB3-DBD2858B5110}"/>
              </a:ext>
            </a:extLst>
          </p:cNvPr>
          <p:cNvSpPr>
            <a:spLocks noGrp="1"/>
          </p:cNvSpPr>
          <p:nvPr>
            <p:ph type="body" sz="quarter" idx="10"/>
          </p:nvPr>
        </p:nvSpPr>
        <p:spPr/>
        <p:txBody>
          <a:bodyPr/>
          <a:lstStyle/>
          <a:p>
            <a:r>
              <a:rPr lang="zh-CN" altLang="en-US" dirty="0"/>
              <a:t>文件夹拷贝</a:t>
            </a:r>
          </a:p>
        </p:txBody>
      </p:sp>
      <p:sp>
        <p:nvSpPr>
          <p:cNvPr id="9" name="文本占位符 8">
            <a:extLst>
              <a:ext uri="{FF2B5EF4-FFF2-40B4-BE49-F238E27FC236}">
                <a16:creationId xmlns:a16="http://schemas.microsoft.com/office/drawing/2014/main" id="{E30BC70D-26A3-CB85-AD8A-E4F9F31A27F3}"/>
              </a:ext>
            </a:extLst>
          </p:cNvPr>
          <p:cNvSpPr>
            <a:spLocks noGrp="1"/>
          </p:cNvSpPr>
          <p:nvPr>
            <p:ph type="body" sz="quarter" idx="11"/>
          </p:nvPr>
        </p:nvSpPr>
        <p:spPr/>
        <p:txBody>
          <a:bodyPr/>
          <a:lstStyle/>
          <a:p>
            <a:r>
              <a:rPr lang="zh-CN" altLang="en-US" dirty="0"/>
              <a:t>拷贝一个文件夹，考虑子文件夹</a:t>
            </a:r>
            <a:endParaRPr lang="en-US" altLang="zh-CN" dirty="0"/>
          </a:p>
        </p:txBody>
      </p:sp>
    </p:spTree>
    <p:extLst>
      <p:ext uri="{BB962C8B-B14F-4D97-AF65-F5344CB8AC3E}">
        <p14:creationId xmlns:p14="http://schemas.microsoft.com/office/powerpoint/2010/main" val="2031331507"/>
      </p:ext>
    </p:extLst>
  </p:cSld>
  <p:clrMapOvr>
    <a:masterClrMapping/>
  </p:clrMapOvr>
  <p:transition spd="slow">
    <p:randomBar dir="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F5C5422-AD5A-0AB5-14D6-16F0FB47282A}"/>
              </a:ext>
            </a:extLst>
          </p:cNvPr>
          <p:cNvPicPr>
            <a:picLocks noChangeAspect="1"/>
          </p:cNvPicPr>
          <p:nvPr/>
        </p:nvPicPr>
        <p:blipFill>
          <a:blip r:embed="rId2"/>
          <a:stretch>
            <a:fillRect/>
          </a:stretch>
        </p:blipFill>
        <p:spPr>
          <a:xfrm>
            <a:off x="590550" y="1508188"/>
            <a:ext cx="5438775" cy="614055"/>
          </a:xfrm>
          <a:prstGeom prst="rect">
            <a:avLst/>
          </a:prstGeom>
        </p:spPr>
      </p:pic>
      <p:sp>
        <p:nvSpPr>
          <p:cNvPr id="2" name="TextBox 4">
            <a:extLst>
              <a:ext uri="{FF2B5EF4-FFF2-40B4-BE49-F238E27FC236}">
                <a16:creationId xmlns:a16="http://schemas.microsoft.com/office/drawing/2014/main" id="{37B4B368-8333-D04C-8AF4-2A260E2CBA49}"/>
              </a:ext>
            </a:extLst>
          </p:cNvPr>
          <p:cNvSpPr txBox="1"/>
          <p:nvPr/>
        </p:nvSpPr>
        <p:spPr>
          <a:xfrm>
            <a:off x="665195" y="2463148"/>
            <a:ext cx="8974296" cy="1530099"/>
          </a:xfrm>
          <a:prstGeom prst="rect">
            <a:avLst/>
          </a:prstGeom>
          <a:noFill/>
        </p:spPr>
        <p:txBody>
          <a:bodyPr wrap="square">
            <a:spAutoFit/>
          </a:bodyPr>
          <a:lstStyle/>
          <a:p>
            <a:pPr marL="285750" indent="-285750" fontAlgn="auto">
              <a:lnSpc>
                <a:spcPct val="150000"/>
              </a:lnSpc>
              <a:spcBef>
                <a:spcPts val="0"/>
              </a:spcBef>
              <a:spcAft>
                <a:spcPts val="0"/>
              </a:spcAft>
              <a:buFont typeface="Wingdings" panose="05000000000000000000" pitchFamily="2" charset="2"/>
              <a:buChar char="l"/>
              <a:defRPr/>
            </a:pPr>
            <a:r>
              <a:rPr lang="zh-CN" altLang="en-US" sz="1600" dirty="0">
                <a:solidFill>
                  <a:schemeClr val="tx1">
                    <a:lumMod val="95000"/>
                    <a:lumOff val="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清楚字节流和字符流的使用场景</a:t>
            </a:r>
            <a:endParaRPr lang="en-US" altLang="zh-CN" sz="1600" dirty="0">
              <a:solidFill>
                <a:schemeClr val="tx1">
                  <a:lumMod val="95000"/>
                  <a:lumOff val="5000"/>
                </a:schemeClr>
              </a:solidFill>
              <a:latin typeface="Consolas" panose="020B0609020204030204" pitchFamily="49" charset="0"/>
              <a:ea typeface="阿里巴巴普惠体" panose="00020600040101010101" pitchFamily="18" charset="-122"/>
              <a:cs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defRPr/>
            </a:pPr>
            <a:r>
              <a:rPr lang="zh-CN" altLang="en-US" sz="1600" dirty="0">
                <a:solidFill>
                  <a:schemeClr val="tx1">
                    <a:lumMod val="95000"/>
                    <a:lumOff val="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能够使用字节流读写数据</a:t>
            </a:r>
            <a:endParaRPr lang="en-US" altLang="zh-CN" sz="1600" dirty="0">
              <a:solidFill>
                <a:schemeClr val="tx1">
                  <a:lumMod val="95000"/>
                  <a:lumOff val="5000"/>
                </a:schemeClr>
              </a:solidFill>
              <a:latin typeface="Consolas" panose="020B0609020204030204" pitchFamily="49" charset="0"/>
              <a:ea typeface="阿里巴巴普惠体" panose="00020600040101010101" pitchFamily="18" charset="-122"/>
              <a:cs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defRPr/>
            </a:pPr>
            <a:r>
              <a:rPr lang="zh-CN" altLang="en-US" sz="1600" dirty="0">
                <a:solidFill>
                  <a:schemeClr val="tx1">
                    <a:lumMod val="95000"/>
                    <a:lumOff val="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能够使用字符流读写数据</a:t>
            </a:r>
            <a:endParaRPr lang="en-US" altLang="zh-CN" sz="1600" dirty="0">
              <a:solidFill>
                <a:schemeClr val="tx1">
                  <a:lumMod val="95000"/>
                  <a:lumOff val="5000"/>
                </a:schemeClr>
              </a:solidFill>
              <a:latin typeface="Consolas" panose="020B0609020204030204" pitchFamily="49" charset="0"/>
              <a:ea typeface="阿里巴巴普惠体" panose="00020600040101010101" pitchFamily="18" charset="-122"/>
              <a:cs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pitchFamily="2" charset="2"/>
              <a:buChar char="l"/>
              <a:defRPr/>
            </a:pPr>
            <a:r>
              <a:rPr lang="zh-CN" altLang="en-US" sz="1600" dirty="0">
                <a:solidFill>
                  <a:schemeClr val="tx1">
                    <a:lumMod val="95000"/>
                    <a:lumOff val="5000"/>
                  </a:schemeClr>
                </a:solidFill>
                <a:latin typeface="Consolas" panose="020B0609020204030204" pitchFamily="49" charset="0"/>
                <a:ea typeface="阿里巴巴普惠体" panose="00020600040101010101" pitchFamily="18" charset="-122"/>
                <a:cs typeface="阿里巴巴普惠体" panose="00020600040101010101" pitchFamily="18" charset="-122"/>
              </a:rPr>
              <a:t>能够独立完成课上案例</a:t>
            </a:r>
            <a:endParaRPr lang="en-US" altLang="zh-CN" sz="1600" dirty="0">
              <a:solidFill>
                <a:schemeClr val="tx1">
                  <a:lumMod val="95000"/>
                  <a:lumOff val="5000"/>
                </a:schemeClr>
              </a:solidFill>
              <a:latin typeface="Consolas" panose="020B0609020204030204" pitchFamily="49" charset="0"/>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562996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308F35AE-2CB2-F0D7-F51E-6DC90EAA58CC}"/>
              </a:ext>
            </a:extLst>
          </p:cNvPr>
          <p:cNvSpPr/>
          <p:nvPr/>
        </p:nvSpPr>
        <p:spPr>
          <a:xfrm>
            <a:off x="592829" y="1328034"/>
            <a:ext cx="2323645" cy="923330"/>
          </a:xfrm>
          <a:prstGeom prst="rect">
            <a:avLst/>
          </a:prstGeom>
          <a:noFill/>
        </p:spPr>
        <p:txBody>
          <a:bodyPr wrap="square" lIns="91440" tIns="45720" rIns="91440" bIns="45720">
            <a:spAutoFit/>
          </a:bodyPr>
          <a:lstStyle/>
          <a:p>
            <a:r>
              <a:rPr lang="en-US" altLang="zh-CN"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I : input </a:t>
            </a:r>
          </a:p>
        </p:txBody>
      </p:sp>
      <p:sp>
        <p:nvSpPr>
          <p:cNvPr id="16" name="矩形 15">
            <a:extLst>
              <a:ext uri="{FF2B5EF4-FFF2-40B4-BE49-F238E27FC236}">
                <a16:creationId xmlns:a16="http://schemas.microsoft.com/office/drawing/2014/main" id="{B5F7037C-2A3F-5EA8-F61A-7AD79AC1E8CD}"/>
              </a:ext>
            </a:extLst>
          </p:cNvPr>
          <p:cNvSpPr/>
          <p:nvPr/>
        </p:nvSpPr>
        <p:spPr>
          <a:xfrm>
            <a:off x="518644" y="2290580"/>
            <a:ext cx="2735044" cy="923330"/>
          </a:xfrm>
          <a:prstGeom prst="rect">
            <a:avLst/>
          </a:prstGeom>
          <a:noFill/>
        </p:spPr>
        <p:txBody>
          <a:bodyPr wrap="none" lIns="91440" tIns="45720" rIns="91440" bIns="45720">
            <a:spAutoFit/>
          </a:bodyPr>
          <a:lstStyle/>
          <a:p>
            <a:pPr algn="ctr"/>
            <a:r>
              <a:rPr lang="en-US" altLang="zh-CN" sz="5400" b="1" cap="none" spc="0" dirty="0">
                <a:ln w="12700">
                  <a:solidFill>
                    <a:schemeClr val="accent5"/>
                  </a:solidFill>
                  <a:prstDash val="solid"/>
                </a:ln>
                <a:pattFill prst="ltDnDiag">
                  <a:fgClr>
                    <a:schemeClr val="accent5">
                      <a:lumMod val="60000"/>
                      <a:lumOff val="40000"/>
                    </a:schemeClr>
                  </a:fgClr>
                  <a:bgClr>
                    <a:schemeClr val="bg1"/>
                  </a:bgClr>
                </a:pattFill>
                <a:effectLst/>
                <a:latin typeface="杨任东竹石体-Bold" panose="02000000000000000000" pitchFamily="2" charset="-122"/>
                <a:ea typeface="杨任东竹石体-Bold" panose="02000000000000000000" pitchFamily="2" charset="-122"/>
              </a:rPr>
              <a:t>O : output </a:t>
            </a:r>
            <a:endParaRPr lang="zh-CN" alt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17" name="矩形 16">
            <a:extLst>
              <a:ext uri="{FF2B5EF4-FFF2-40B4-BE49-F238E27FC236}">
                <a16:creationId xmlns:a16="http://schemas.microsoft.com/office/drawing/2014/main" id="{9DA048C9-CF56-7A2F-8D4E-1A50BED4E59D}"/>
              </a:ext>
            </a:extLst>
          </p:cNvPr>
          <p:cNvSpPr/>
          <p:nvPr/>
        </p:nvSpPr>
        <p:spPr>
          <a:xfrm>
            <a:off x="2916474" y="1374417"/>
            <a:ext cx="1576073" cy="923330"/>
          </a:xfrm>
          <a:prstGeom prst="rect">
            <a:avLst/>
          </a:prstGeom>
          <a:noFill/>
        </p:spPr>
        <p:txBody>
          <a:bodyPr wrap="square" lIns="91440" tIns="45720" rIns="91440" bIns="45720">
            <a:spAutoFit/>
          </a:bodyPr>
          <a:lstStyle/>
          <a:p>
            <a:r>
              <a:rPr lang="zh-CN" altLang="en-US"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输入</a:t>
            </a:r>
            <a:endParaRPr lang="en-US" altLang="zh-CN"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endParaRPr>
          </a:p>
        </p:txBody>
      </p:sp>
      <p:sp>
        <p:nvSpPr>
          <p:cNvPr id="18" name="矩形 17">
            <a:extLst>
              <a:ext uri="{FF2B5EF4-FFF2-40B4-BE49-F238E27FC236}">
                <a16:creationId xmlns:a16="http://schemas.microsoft.com/office/drawing/2014/main" id="{333DE0F5-B13D-F070-70D3-9041F9979C15}"/>
              </a:ext>
            </a:extLst>
          </p:cNvPr>
          <p:cNvSpPr/>
          <p:nvPr/>
        </p:nvSpPr>
        <p:spPr>
          <a:xfrm>
            <a:off x="3216074" y="2336963"/>
            <a:ext cx="1576073" cy="923330"/>
          </a:xfrm>
          <a:prstGeom prst="rect">
            <a:avLst/>
          </a:prstGeom>
          <a:noFill/>
        </p:spPr>
        <p:txBody>
          <a:bodyPr wrap="none" lIns="91440" tIns="45720" rIns="91440" bIns="45720">
            <a:spAutoFit/>
          </a:bodyPr>
          <a:lstStyle/>
          <a:p>
            <a:pPr algn="ctr"/>
            <a:r>
              <a:rPr lang="zh-CN" altLang="en-US" sz="5400" b="1" dirty="0">
                <a:ln w="12700">
                  <a:solidFill>
                    <a:schemeClr val="accent5"/>
                  </a:solidFill>
                  <a:prstDash val="solid"/>
                </a:ln>
                <a:pattFill prst="ltDnDiag">
                  <a:fgClr>
                    <a:schemeClr val="accent5">
                      <a:lumMod val="60000"/>
                      <a:lumOff val="40000"/>
                    </a:schemeClr>
                  </a:fgClr>
                  <a:bgClr>
                    <a:schemeClr val="bg1"/>
                  </a:bgClr>
                </a:pattFill>
                <a:latin typeface="杨任东竹石体-Bold" panose="02000000000000000000" pitchFamily="2" charset="-122"/>
                <a:ea typeface="杨任东竹石体-Bold" panose="02000000000000000000" pitchFamily="2" charset="-122"/>
              </a:rPr>
              <a:t>输出</a:t>
            </a:r>
            <a:endParaRPr lang="zh-CN" alt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19" name="矩形 18">
            <a:extLst>
              <a:ext uri="{FF2B5EF4-FFF2-40B4-BE49-F238E27FC236}">
                <a16:creationId xmlns:a16="http://schemas.microsoft.com/office/drawing/2014/main" id="{BF3A93B4-404D-A5BB-52DD-258E6657D702}"/>
              </a:ext>
            </a:extLst>
          </p:cNvPr>
          <p:cNvSpPr/>
          <p:nvPr/>
        </p:nvSpPr>
        <p:spPr>
          <a:xfrm>
            <a:off x="4667549" y="1375426"/>
            <a:ext cx="2148643" cy="923330"/>
          </a:xfrm>
          <a:prstGeom prst="rect">
            <a:avLst/>
          </a:prstGeom>
          <a:noFill/>
        </p:spPr>
        <p:txBody>
          <a:bodyPr wrap="square" lIns="91440" tIns="45720" rIns="91440" bIns="45720">
            <a:spAutoFit/>
          </a:bodyPr>
          <a:lstStyle/>
          <a:p>
            <a:r>
              <a:rPr lang="en-US" altLang="zh-CN"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a:t>
            </a:r>
            <a:r>
              <a:rPr lang="zh-CN" altLang="en-US"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读取</a:t>
            </a:r>
            <a:r>
              <a:rPr lang="en-US" altLang="zh-CN"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a:t>
            </a:r>
          </a:p>
        </p:txBody>
      </p:sp>
      <p:sp>
        <p:nvSpPr>
          <p:cNvPr id="20" name="矩形 19">
            <a:extLst>
              <a:ext uri="{FF2B5EF4-FFF2-40B4-BE49-F238E27FC236}">
                <a16:creationId xmlns:a16="http://schemas.microsoft.com/office/drawing/2014/main" id="{96DFF0C8-712D-703A-C525-60E87C9EEC2A}"/>
              </a:ext>
            </a:extLst>
          </p:cNvPr>
          <p:cNvSpPr/>
          <p:nvPr/>
        </p:nvSpPr>
        <p:spPr>
          <a:xfrm>
            <a:off x="4903488" y="2336963"/>
            <a:ext cx="1912704" cy="923330"/>
          </a:xfrm>
          <a:prstGeom prst="rect">
            <a:avLst/>
          </a:prstGeom>
          <a:noFill/>
        </p:spPr>
        <p:txBody>
          <a:bodyPr wrap="none" lIns="91440" tIns="45720" rIns="91440" bIns="45720">
            <a:spAutoFit/>
          </a:bodyPr>
          <a:lstStyle/>
          <a:p>
            <a:pPr algn="ctr"/>
            <a:r>
              <a:rPr lang="en-US" altLang="zh-CN" sz="5400" b="1" dirty="0">
                <a:ln w="12700">
                  <a:solidFill>
                    <a:schemeClr val="accent5"/>
                  </a:solidFill>
                  <a:prstDash val="solid"/>
                </a:ln>
                <a:pattFill prst="ltDnDiag">
                  <a:fgClr>
                    <a:schemeClr val="accent5">
                      <a:lumMod val="60000"/>
                      <a:lumOff val="40000"/>
                    </a:schemeClr>
                  </a:fgClr>
                  <a:bgClr>
                    <a:schemeClr val="bg1"/>
                  </a:bgClr>
                </a:pattFill>
                <a:latin typeface="杨任东竹石体-Bold" panose="02000000000000000000" pitchFamily="2" charset="-122"/>
                <a:ea typeface="杨任东竹石体-Bold" panose="02000000000000000000" pitchFamily="2" charset="-122"/>
              </a:rPr>
              <a:t>(</a:t>
            </a:r>
            <a:r>
              <a:rPr lang="zh-CN" altLang="en-US" sz="5400" b="1" dirty="0">
                <a:ln w="12700">
                  <a:solidFill>
                    <a:schemeClr val="accent5"/>
                  </a:solidFill>
                  <a:prstDash val="solid"/>
                </a:ln>
                <a:pattFill prst="ltDnDiag">
                  <a:fgClr>
                    <a:schemeClr val="accent5">
                      <a:lumMod val="60000"/>
                      <a:lumOff val="40000"/>
                    </a:schemeClr>
                  </a:fgClr>
                  <a:bgClr>
                    <a:schemeClr val="bg1"/>
                  </a:bgClr>
                </a:pattFill>
                <a:latin typeface="杨任东竹石体-Bold" panose="02000000000000000000" pitchFamily="2" charset="-122"/>
                <a:ea typeface="杨任东竹石体-Bold" panose="02000000000000000000" pitchFamily="2" charset="-122"/>
              </a:rPr>
              <a:t>写出</a:t>
            </a:r>
            <a:r>
              <a:rPr lang="en-US" altLang="zh-CN" sz="5400" b="1" dirty="0">
                <a:ln w="12700">
                  <a:solidFill>
                    <a:schemeClr val="accent5"/>
                  </a:solidFill>
                  <a:prstDash val="solid"/>
                </a:ln>
                <a:pattFill prst="ltDnDiag">
                  <a:fgClr>
                    <a:schemeClr val="accent5">
                      <a:lumMod val="60000"/>
                      <a:lumOff val="40000"/>
                    </a:schemeClr>
                  </a:fgClr>
                  <a:bgClr>
                    <a:schemeClr val="bg1"/>
                  </a:bgClr>
                </a:pattFill>
                <a:latin typeface="杨任东竹石体-Bold" panose="02000000000000000000" pitchFamily="2" charset="-122"/>
                <a:ea typeface="杨任东竹石体-Bold" panose="02000000000000000000" pitchFamily="2" charset="-122"/>
              </a:rPr>
              <a:t>)</a:t>
            </a:r>
            <a:endParaRPr lang="zh-CN" alt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6" name="流程图: 磁盘 5">
            <a:extLst>
              <a:ext uri="{FF2B5EF4-FFF2-40B4-BE49-F238E27FC236}">
                <a16:creationId xmlns:a16="http://schemas.microsoft.com/office/drawing/2014/main" id="{FE0B9B44-0BB4-662E-A03F-D20A2FAE5273}"/>
              </a:ext>
            </a:extLst>
          </p:cNvPr>
          <p:cNvSpPr/>
          <p:nvPr/>
        </p:nvSpPr>
        <p:spPr>
          <a:xfrm>
            <a:off x="5352941" y="4468085"/>
            <a:ext cx="1832843" cy="618411"/>
          </a:xfrm>
          <a:prstGeom prst="flowChartMagneticDisk">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latin typeface="Consolas" panose="020B0609020204030204" pitchFamily="49" charset="0"/>
              </a:rPr>
              <a:t>Java </a:t>
            </a:r>
            <a:r>
              <a:rPr lang="zh-CN" altLang="en-US" dirty="0">
                <a:latin typeface="Consolas" panose="020B0609020204030204" pitchFamily="49" charset="0"/>
              </a:rPr>
              <a:t>程序</a:t>
            </a:r>
          </a:p>
        </p:txBody>
      </p:sp>
      <p:sp>
        <p:nvSpPr>
          <p:cNvPr id="7" name="矩形: 折角 6">
            <a:extLst>
              <a:ext uri="{FF2B5EF4-FFF2-40B4-BE49-F238E27FC236}">
                <a16:creationId xmlns:a16="http://schemas.microsoft.com/office/drawing/2014/main" id="{0F4C16F6-6E56-BDB8-1D4B-314E815377AF}"/>
              </a:ext>
            </a:extLst>
          </p:cNvPr>
          <p:cNvSpPr/>
          <p:nvPr/>
        </p:nvSpPr>
        <p:spPr>
          <a:xfrm>
            <a:off x="592829" y="4500039"/>
            <a:ext cx="2114717" cy="618411"/>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r>
              <a:rPr lang="en-US" altLang="zh-CN" sz="1050" dirty="0">
                <a:latin typeface="Consolas" panose="020B0609020204030204" pitchFamily="49" charset="0"/>
              </a:rPr>
              <a:t>D:\user.txt</a:t>
            </a:r>
          </a:p>
          <a:p>
            <a:endParaRPr lang="en-US" altLang="zh-CN" sz="1050" dirty="0">
              <a:latin typeface="Consolas" panose="020B0609020204030204" pitchFamily="49" charset="0"/>
            </a:endParaRPr>
          </a:p>
          <a:p>
            <a:r>
              <a:rPr lang="en-US" altLang="zh-CN" sz="1050" dirty="0">
                <a:latin typeface="Consolas" panose="020B0609020204030204" pitchFamily="49" charset="0"/>
              </a:rPr>
              <a:t>Ashen_666  </a:t>
            </a:r>
            <a:r>
              <a:rPr lang="zh-CN" altLang="en-US" sz="1050" dirty="0">
                <a:latin typeface="Consolas" panose="020B0609020204030204" pitchFamily="49" charset="0"/>
              </a:rPr>
              <a:t>  </a:t>
            </a:r>
            <a:r>
              <a:rPr lang="en-US" altLang="zh-CN" sz="1050" dirty="0">
                <a:latin typeface="Consolas" panose="020B0609020204030204" pitchFamily="49" charset="0"/>
              </a:rPr>
              <a:t>123456</a:t>
            </a:r>
          </a:p>
          <a:p>
            <a:r>
              <a:rPr lang="en-US" altLang="zh-CN" sz="1050" dirty="0">
                <a:latin typeface="Consolas" panose="020B0609020204030204" pitchFamily="49" charset="0"/>
              </a:rPr>
              <a:t>Ajie_888     111111</a:t>
            </a:r>
          </a:p>
          <a:p>
            <a:r>
              <a:rPr lang="en-US" altLang="zh-CN" sz="1050" dirty="0">
                <a:latin typeface="Consolas" panose="020B0609020204030204" pitchFamily="49" charset="0"/>
                <a:ea typeface="阿里巴巴普惠体" panose="00020600040101010101" pitchFamily="18" charset="-122"/>
                <a:cs typeface="阿里巴巴普惠体" panose="00020600040101010101" pitchFamily="18" charset="-122"/>
              </a:rPr>
              <a:t>SanLian666   888888</a:t>
            </a:r>
            <a:endParaRPr lang="en-US" altLang="zh-CN" sz="1050" dirty="0">
              <a:latin typeface="Consolas" panose="020B0609020204030204" pitchFamily="49" charset="0"/>
            </a:endParaRPr>
          </a:p>
          <a:p>
            <a:endParaRPr lang="zh-CN" altLang="en-US" sz="1050" dirty="0">
              <a:latin typeface="Consolas" panose="020B0609020204030204" pitchFamily="49" charset="0"/>
            </a:endParaRPr>
          </a:p>
        </p:txBody>
      </p:sp>
      <p:sp>
        <p:nvSpPr>
          <p:cNvPr id="8" name="箭头: 手杖形 7">
            <a:extLst>
              <a:ext uri="{FF2B5EF4-FFF2-40B4-BE49-F238E27FC236}">
                <a16:creationId xmlns:a16="http://schemas.microsoft.com/office/drawing/2014/main" id="{481DB5F2-0BBC-33DE-CEDF-6D1180DEBB00}"/>
              </a:ext>
            </a:extLst>
          </p:cNvPr>
          <p:cNvSpPr/>
          <p:nvPr/>
        </p:nvSpPr>
        <p:spPr>
          <a:xfrm flipH="1">
            <a:off x="960606" y="3760106"/>
            <a:ext cx="5357161" cy="739933"/>
          </a:xfrm>
          <a:prstGeom prst="uturnArrow">
            <a:avLst>
              <a:gd name="adj1" fmla="val 25000"/>
              <a:gd name="adj2" fmla="val 25000"/>
              <a:gd name="adj3" fmla="val 25000"/>
              <a:gd name="adj4" fmla="val 43750"/>
              <a:gd name="adj5" fmla="val 60475"/>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箭头: 手杖形 9">
            <a:extLst>
              <a:ext uri="{FF2B5EF4-FFF2-40B4-BE49-F238E27FC236}">
                <a16:creationId xmlns:a16="http://schemas.microsoft.com/office/drawing/2014/main" id="{0FA56C06-B85A-239C-6F0D-46DFA2153CE1}"/>
              </a:ext>
            </a:extLst>
          </p:cNvPr>
          <p:cNvSpPr/>
          <p:nvPr/>
        </p:nvSpPr>
        <p:spPr>
          <a:xfrm flipH="1" flipV="1">
            <a:off x="1016897" y="5134330"/>
            <a:ext cx="5300870" cy="572029"/>
          </a:xfrm>
          <a:prstGeom prst="uturnArrow">
            <a:avLst>
              <a:gd name="adj1" fmla="val 31841"/>
              <a:gd name="adj2" fmla="val 25000"/>
              <a:gd name="adj3" fmla="val 21786"/>
              <a:gd name="adj4" fmla="val 43750"/>
              <a:gd name="adj5" fmla="val 98045"/>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solidFill>
                <a:schemeClr val="tx1"/>
              </a:solidFill>
            </a:endParaRPr>
          </a:p>
        </p:txBody>
      </p:sp>
      <p:sp>
        <p:nvSpPr>
          <p:cNvPr id="12" name="文本框 11">
            <a:extLst>
              <a:ext uri="{FF2B5EF4-FFF2-40B4-BE49-F238E27FC236}">
                <a16:creationId xmlns:a16="http://schemas.microsoft.com/office/drawing/2014/main" id="{F0BDAE85-6DB1-772A-628B-1729902528BD}"/>
              </a:ext>
            </a:extLst>
          </p:cNvPr>
          <p:cNvSpPr txBox="1"/>
          <p:nvPr/>
        </p:nvSpPr>
        <p:spPr>
          <a:xfrm>
            <a:off x="2958869" y="3696034"/>
            <a:ext cx="1073426" cy="307777"/>
          </a:xfrm>
          <a:prstGeom prst="rect">
            <a:avLst/>
          </a:prstGeom>
          <a:noFill/>
          <a:ln>
            <a:noFill/>
          </a:ln>
        </p:spPr>
        <p:txBody>
          <a:bodyPr wrap="square" rtlCol="0">
            <a:spAutoFit/>
          </a:bodyPr>
          <a:lstStyle/>
          <a:p>
            <a:pPr algn="l"/>
            <a:r>
              <a:rPr lang="zh-CN" altLang="en-US" sz="1400" dirty="0">
                <a:solidFill>
                  <a:schemeClr val="bg1"/>
                </a:solidFill>
                <a:latin typeface="杨任东竹石体-Bold" panose="02000000000000000000" pitchFamily="2" charset="-122"/>
                <a:ea typeface="杨任东竹石体-Bold" panose="02000000000000000000" pitchFamily="2" charset="-122"/>
              </a:rPr>
              <a:t>输入流管道</a:t>
            </a:r>
            <a:endParaRPr kumimoji="0" lang="zh-CN" altLang="en-US" sz="1400" b="0" i="0" u="none" strike="noStrike" cap="none" normalizeH="0" baseline="0" dirty="0">
              <a:ln>
                <a:noFill/>
              </a:ln>
              <a:solidFill>
                <a:schemeClr val="bg1"/>
              </a:solidFill>
              <a:effectLst/>
              <a:latin typeface="杨任东竹石体-Bold" panose="02000000000000000000" pitchFamily="2" charset="-122"/>
              <a:ea typeface="杨任东竹石体-Bold" panose="02000000000000000000" pitchFamily="2" charset="-122"/>
            </a:endParaRPr>
          </a:p>
        </p:txBody>
      </p:sp>
      <p:sp>
        <p:nvSpPr>
          <p:cNvPr id="13" name="文本框 12">
            <a:extLst>
              <a:ext uri="{FF2B5EF4-FFF2-40B4-BE49-F238E27FC236}">
                <a16:creationId xmlns:a16="http://schemas.microsoft.com/office/drawing/2014/main" id="{ED39F4CC-4C03-0133-2CE4-02E6711FAC16}"/>
              </a:ext>
            </a:extLst>
          </p:cNvPr>
          <p:cNvSpPr txBox="1"/>
          <p:nvPr/>
        </p:nvSpPr>
        <p:spPr>
          <a:xfrm>
            <a:off x="4438411" y="4428869"/>
            <a:ext cx="1073426" cy="307777"/>
          </a:xfrm>
          <a:prstGeom prst="rect">
            <a:avLst/>
          </a:prstGeom>
          <a:noFill/>
          <a:ln>
            <a:noFill/>
          </a:ln>
        </p:spPr>
        <p:txBody>
          <a:bodyPr wrap="square" rtlCol="0">
            <a:spAutoFit/>
          </a:bodyPr>
          <a:lstStyle/>
          <a:p>
            <a:pPr algn="l"/>
            <a:r>
              <a:rPr lang="zh-CN" altLang="en-US" sz="1400" dirty="0">
                <a:solidFill>
                  <a:schemeClr val="bg1"/>
                </a:solidFill>
                <a:latin typeface="杨任东竹石体-Bold" panose="02000000000000000000" pitchFamily="2" charset="-122"/>
                <a:ea typeface="杨任东竹石体-Bold" panose="02000000000000000000" pitchFamily="2" charset="-122"/>
              </a:rPr>
              <a:t>输出流管道</a:t>
            </a:r>
            <a:endParaRPr kumimoji="0" lang="zh-CN" altLang="en-US" sz="1400" b="0" i="0" u="none" strike="noStrike" cap="none" normalizeH="0" baseline="0" dirty="0">
              <a:ln>
                <a:noFill/>
              </a:ln>
              <a:solidFill>
                <a:schemeClr val="bg1"/>
              </a:solidFill>
              <a:effectLst/>
              <a:latin typeface="杨任东竹石体-Bold" panose="02000000000000000000" pitchFamily="2" charset="-122"/>
              <a:ea typeface="杨任东竹石体-Bold" panose="02000000000000000000" pitchFamily="2" charset="-122"/>
            </a:endParaRPr>
          </a:p>
        </p:txBody>
      </p:sp>
      <p:sp>
        <p:nvSpPr>
          <p:cNvPr id="2" name="文本框 1">
            <a:extLst>
              <a:ext uri="{FF2B5EF4-FFF2-40B4-BE49-F238E27FC236}">
                <a16:creationId xmlns:a16="http://schemas.microsoft.com/office/drawing/2014/main" id="{6C781A99-8857-C025-423B-A98EEBE33161}"/>
              </a:ext>
            </a:extLst>
          </p:cNvPr>
          <p:cNvSpPr txBox="1"/>
          <p:nvPr/>
        </p:nvSpPr>
        <p:spPr>
          <a:xfrm>
            <a:off x="8523706" y="3105834"/>
            <a:ext cx="2124415" cy="646331"/>
          </a:xfrm>
          <a:prstGeom prst="rect">
            <a:avLst/>
          </a:prstGeom>
          <a:noFill/>
          <a:ln>
            <a:noFill/>
          </a:ln>
        </p:spPr>
        <p:txBody>
          <a:bodyPr wrap="square" rtlCol="0">
            <a:spAutoFit/>
          </a:bodyPr>
          <a:lstStyle/>
          <a:p>
            <a:pPr algn="l"/>
            <a:r>
              <a:rPr kumimoji="0" lang="zh-CN" altLang="en-US" sz="3600" b="0" i="0" u="none" strike="noStrike" cap="none" normalizeH="0" baseline="0" dirty="0">
                <a:ln>
                  <a:noFill/>
                </a:ln>
                <a:solidFill>
                  <a:schemeClr val="tx1">
                    <a:lumMod val="95000"/>
                    <a:lumOff val="5000"/>
                  </a:schemeClr>
                </a:solidFill>
                <a:effectLst/>
                <a:latin typeface="杨任东竹石体-Bold" panose="02000000000000000000" pitchFamily="2" charset="-122"/>
                <a:ea typeface="杨任东竹石体-Bold" panose="02000000000000000000" pitchFamily="2" charset="-122"/>
              </a:rPr>
              <a:t>数据传输</a:t>
            </a:r>
          </a:p>
        </p:txBody>
      </p:sp>
    </p:spTree>
    <p:extLst>
      <p:ext uri="{BB962C8B-B14F-4D97-AF65-F5344CB8AC3E}">
        <p14:creationId xmlns:p14="http://schemas.microsoft.com/office/powerpoint/2010/main" val="2340669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308F35AE-2CB2-F0D7-F51E-6DC90EAA58CC}"/>
              </a:ext>
            </a:extLst>
          </p:cNvPr>
          <p:cNvSpPr/>
          <p:nvPr/>
        </p:nvSpPr>
        <p:spPr>
          <a:xfrm>
            <a:off x="592829" y="1328034"/>
            <a:ext cx="2323645" cy="923330"/>
          </a:xfrm>
          <a:prstGeom prst="rect">
            <a:avLst/>
          </a:prstGeom>
          <a:noFill/>
        </p:spPr>
        <p:txBody>
          <a:bodyPr wrap="square" lIns="91440" tIns="45720" rIns="91440" bIns="45720">
            <a:spAutoFit/>
          </a:bodyPr>
          <a:lstStyle/>
          <a:p>
            <a:r>
              <a:rPr lang="en-US" altLang="zh-CN"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I : input </a:t>
            </a:r>
          </a:p>
        </p:txBody>
      </p:sp>
      <p:sp>
        <p:nvSpPr>
          <p:cNvPr id="16" name="矩形 15">
            <a:extLst>
              <a:ext uri="{FF2B5EF4-FFF2-40B4-BE49-F238E27FC236}">
                <a16:creationId xmlns:a16="http://schemas.microsoft.com/office/drawing/2014/main" id="{B5F7037C-2A3F-5EA8-F61A-7AD79AC1E8CD}"/>
              </a:ext>
            </a:extLst>
          </p:cNvPr>
          <p:cNvSpPr/>
          <p:nvPr/>
        </p:nvSpPr>
        <p:spPr>
          <a:xfrm>
            <a:off x="518644" y="2290580"/>
            <a:ext cx="2735044" cy="923330"/>
          </a:xfrm>
          <a:prstGeom prst="rect">
            <a:avLst/>
          </a:prstGeom>
          <a:noFill/>
        </p:spPr>
        <p:txBody>
          <a:bodyPr wrap="none" lIns="91440" tIns="45720" rIns="91440" bIns="45720">
            <a:spAutoFit/>
          </a:bodyPr>
          <a:lstStyle/>
          <a:p>
            <a:pPr algn="ctr"/>
            <a:r>
              <a:rPr lang="en-US" altLang="zh-CN" sz="5400" b="1" cap="none" spc="0" dirty="0">
                <a:ln w="12700">
                  <a:solidFill>
                    <a:schemeClr val="accent5"/>
                  </a:solidFill>
                  <a:prstDash val="solid"/>
                </a:ln>
                <a:pattFill prst="ltDnDiag">
                  <a:fgClr>
                    <a:schemeClr val="accent5">
                      <a:lumMod val="60000"/>
                      <a:lumOff val="40000"/>
                    </a:schemeClr>
                  </a:fgClr>
                  <a:bgClr>
                    <a:schemeClr val="bg1"/>
                  </a:bgClr>
                </a:pattFill>
                <a:effectLst/>
                <a:latin typeface="杨任东竹石体-Bold" panose="02000000000000000000" pitchFamily="2" charset="-122"/>
                <a:ea typeface="杨任东竹石体-Bold" panose="02000000000000000000" pitchFamily="2" charset="-122"/>
              </a:rPr>
              <a:t>O : output </a:t>
            </a:r>
            <a:endParaRPr lang="zh-CN" alt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17" name="矩形 16">
            <a:extLst>
              <a:ext uri="{FF2B5EF4-FFF2-40B4-BE49-F238E27FC236}">
                <a16:creationId xmlns:a16="http://schemas.microsoft.com/office/drawing/2014/main" id="{9DA048C9-CF56-7A2F-8D4E-1A50BED4E59D}"/>
              </a:ext>
            </a:extLst>
          </p:cNvPr>
          <p:cNvSpPr/>
          <p:nvPr/>
        </p:nvSpPr>
        <p:spPr>
          <a:xfrm>
            <a:off x="2916474" y="1374417"/>
            <a:ext cx="1576073" cy="923330"/>
          </a:xfrm>
          <a:prstGeom prst="rect">
            <a:avLst/>
          </a:prstGeom>
          <a:noFill/>
        </p:spPr>
        <p:txBody>
          <a:bodyPr wrap="square" lIns="91440" tIns="45720" rIns="91440" bIns="45720">
            <a:spAutoFit/>
          </a:bodyPr>
          <a:lstStyle/>
          <a:p>
            <a:r>
              <a:rPr lang="zh-CN" altLang="en-US"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输入</a:t>
            </a:r>
            <a:endParaRPr lang="en-US" altLang="zh-CN"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endParaRPr>
          </a:p>
        </p:txBody>
      </p:sp>
      <p:sp>
        <p:nvSpPr>
          <p:cNvPr id="18" name="矩形 17">
            <a:extLst>
              <a:ext uri="{FF2B5EF4-FFF2-40B4-BE49-F238E27FC236}">
                <a16:creationId xmlns:a16="http://schemas.microsoft.com/office/drawing/2014/main" id="{333DE0F5-B13D-F070-70D3-9041F9979C15}"/>
              </a:ext>
            </a:extLst>
          </p:cNvPr>
          <p:cNvSpPr/>
          <p:nvPr/>
        </p:nvSpPr>
        <p:spPr>
          <a:xfrm>
            <a:off x="3216074" y="2336963"/>
            <a:ext cx="1576073" cy="923330"/>
          </a:xfrm>
          <a:prstGeom prst="rect">
            <a:avLst/>
          </a:prstGeom>
          <a:noFill/>
        </p:spPr>
        <p:txBody>
          <a:bodyPr wrap="none" lIns="91440" tIns="45720" rIns="91440" bIns="45720">
            <a:spAutoFit/>
          </a:bodyPr>
          <a:lstStyle/>
          <a:p>
            <a:pPr algn="ctr"/>
            <a:r>
              <a:rPr lang="zh-CN" altLang="en-US" sz="5400" b="1" dirty="0">
                <a:ln w="12700">
                  <a:solidFill>
                    <a:schemeClr val="accent5"/>
                  </a:solidFill>
                  <a:prstDash val="solid"/>
                </a:ln>
                <a:pattFill prst="ltDnDiag">
                  <a:fgClr>
                    <a:schemeClr val="accent5">
                      <a:lumMod val="60000"/>
                      <a:lumOff val="40000"/>
                    </a:schemeClr>
                  </a:fgClr>
                  <a:bgClr>
                    <a:schemeClr val="bg1"/>
                  </a:bgClr>
                </a:pattFill>
                <a:latin typeface="杨任东竹石体-Bold" panose="02000000000000000000" pitchFamily="2" charset="-122"/>
                <a:ea typeface="杨任东竹石体-Bold" panose="02000000000000000000" pitchFamily="2" charset="-122"/>
              </a:rPr>
              <a:t>输出</a:t>
            </a:r>
            <a:endParaRPr lang="zh-CN" alt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19" name="矩形 18">
            <a:extLst>
              <a:ext uri="{FF2B5EF4-FFF2-40B4-BE49-F238E27FC236}">
                <a16:creationId xmlns:a16="http://schemas.microsoft.com/office/drawing/2014/main" id="{BF3A93B4-404D-A5BB-52DD-258E6657D702}"/>
              </a:ext>
            </a:extLst>
          </p:cNvPr>
          <p:cNvSpPr/>
          <p:nvPr/>
        </p:nvSpPr>
        <p:spPr>
          <a:xfrm>
            <a:off x="4667549" y="1375426"/>
            <a:ext cx="2148643" cy="923330"/>
          </a:xfrm>
          <a:prstGeom prst="rect">
            <a:avLst/>
          </a:prstGeom>
          <a:noFill/>
        </p:spPr>
        <p:txBody>
          <a:bodyPr wrap="square" lIns="91440" tIns="45720" rIns="91440" bIns="45720">
            <a:spAutoFit/>
          </a:bodyPr>
          <a:lstStyle/>
          <a:p>
            <a:r>
              <a:rPr lang="en-US" altLang="zh-CN"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a:t>
            </a:r>
            <a:r>
              <a:rPr lang="zh-CN" altLang="en-US"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读取</a:t>
            </a:r>
            <a:r>
              <a:rPr lang="en-US" altLang="zh-CN" sz="5400" b="1" dirty="0">
                <a:ln w="22225">
                  <a:solidFill>
                    <a:schemeClr val="accent2"/>
                  </a:solidFill>
                  <a:prstDash val="solid"/>
                </a:ln>
                <a:solidFill>
                  <a:schemeClr val="accent2">
                    <a:lumMod val="40000"/>
                    <a:lumOff val="60000"/>
                  </a:schemeClr>
                </a:solidFill>
                <a:latin typeface="杨任东竹石体-Bold" panose="02000000000000000000" pitchFamily="2" charset="-122"/>
                <a:ea typeface="杨任东竹石体-Bold" panose="02000000000000000000" pitchFamily="2" charset="-122"/>
              </a:rPr>
              <a:t>)</a:t>
            </a:r>
          </a:p>
        </p:txBody>
      </p:sp>
      <p:sp>
        <p:nvSpPr>
          <p:cNvPr id="20" name="矩形 19">
            <a:extLst>
              <a:ext uri="{FF2B5EF4-FFF2-40B4-BE49-F238E27FC236}">
                <a16:creationId xmlns:a16="http://schemas.microsoft.com/office/drawing/2014/main" id="{96DFF0C8-712D-703A-C525-60E87C9EEC2A}"/>
              </a:ext>
            </a:extLst>
          </p:cNvPr>
          <p:cNvSpPr/>
          <p:nvPr/>
        </p:nvSpPr>
        <p:spPr>
          <a:xfrm>
            <a:off x="4903488" y="2336963"/>
            <a:ext cx="1912704" cy="923330"/>
          </a:xfrm>
          <a:prstGeom prst="rect">
            <a:avLst/>
          </a:prstGeom>
          <a:noFill/>
        </p:spPr>
        <p:txBody>
          <a:bodyPr wrap="none" lIns="91440" tIns="45720" rIns="91440" bIns="45720">
            <a:spAutoFit/>
          </a:bodyPr>
          <a:lstStyle/>
          <a:p>
            <a:pPr algn="ctr"/>
            <a:r>
              <a:rPr lang="en-US" altLang="zh-CN" sz="5400" b="1" dirty="0">
                <a:ln w="12700">
                  <a:solidFill>
                    <a:schemeClr val="accent5"/>
                  </a:solidFill>
                  <a:prstDash val="solid"/>
                </a:ln>
                <a:pattFill prst="ltDnDiag">
                  <a:fgClr>
                    <a:schemeClr val="accent5">
                      <a:lumMod val="60000"/>
                      <a:lumOff val="40000"/>
                    </a:schemeClr>
                  </a:fgClr>
                  <a:bgClr>
                    <a:schemeClr val="bg1"/>
                  </a:bgClr>
                </a:pattFill>
                <a:latin typeface="杨任东竹石体-Bold" panose="02000000000000000000" pitchFamily="2" charset="-122"/>
                <a:ea typeface="杨任东竹石体-Bold" panose="02000000000000000000" pitchFamily="2" charset="-122"/>
              </a:rPr>
              <a:t>(</a:t>
            </a:r>
            <a:r>
              <a:rPr lang="zh-CN" altLang="en-US" sz="5400" b="1" dirty="0">
                <a:ln w="12700">
                  <a:solidFill>
                    <a:schemeClr val="accent5"/>
                  </a:solidFill>
                  <a:prstDash val="solid"/>
                </a:ln>
                <a:pattFill prst="ltDnDiag">
                  <a:fgClr>
                    <a:schemeClr val="accent5">
                      <a:lumMod val="60000"/>
                      <a:lumOff val="40000"/>
                    </a:schemeClr>
                  </a:fgClr>
                  <a:bgClr>
                    <a:schemeClr val="bg1"/>
                  </a:bgClr>
                </a:pattFill>
                <a:latin typeface="杨任东竹石体-Bold" panose="02000000000000000000" pitchFamily="2" charset="-122"/>
                <a:ea typeface="杨任东竹石体-Bold" panose="02000000000000000000" pitchFamily="2" charset="-122"/>
              </a:rPr>
              <a:t>写出</a:t>
            </a:r>
            <a:r>
              <a:rPr lang="en-US" altLang="zh-CN" sz="5400" b="1" dirty="0">
                <a:ln w="12700">
                  <a:solidFill>
                    <a:schemeClr val="accent5"/>
                  </a:solidFill>
                  <a:prstDash val="solid"/>
                </a:ln>
                <a:pattFill prst="ltDnDiag">
                  <a:fgClr>
                    <a:schemeClr val="accent5">
                      <a:lumMod val="60000"/>
                      <a:lumOff val="40000"/>
                    </a:schemeClr>
                  </a:fgClr>
                  <a:bgClr>
                    <a:schemeClr val="bg1"/>
                  </a:bgClr>
                </a:pattFill>
                <a:latin typeface="杨任东竹石体-Bold" panose="02000000000000000000" pitchFamily="2" charset="-122"/>
                <a:ea typeface="杨任东竹石体-Bold" panose="02000000000000000000" pitchFamily="2" charset="-122"/>
              </a:rPr>
              <a:t>)</a:t>
            </a:r>
            <a:endParaRPr lang="zh-CN" alt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6" name="流程图: 磁盘 5">
            <a:extLst>
              <a:ext uri="{FF2B5EF4-FFF2-40B4-BE49-F238E27FC236}">
                <a16:creationId xmlns:a16="http://schemas.microsoft.com/office/drawing/2014/main" id="{FE0B9B44-0BB4-662E-A03F-D20A2FAE5273}"/>
              </a:ext>
            </a:extLst>
          </p:cNvPr>
          <p:cNvSpPr/>
          <p:nvPr/>
        </p:nvSpPr>
        <p:spPr>
          <a:xfrm>
            <a:off x="5352941" y="4468085"/>
            <a:ext cx="1832843" cy="618411"/>
          </a:xfrm>
          <a:prstGeom prst="flowChartMagneticDisk">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a:latin typeface="Consolas" panose="020B0609020204030204" pitchFamily="49" charset="0"/>
              </a:rPr>
              <a:t>Java </a:t>
            </a:r>
            <a:r>
              <a:rPr lang="zh-CN" altLang="en-US" dirty="0">
                <a:latin typeface="Consolas" panose="020B0609020204030204" pitchFamily="49" charset="0"/>
              </a:rPr>
              <a:t>程序</a:t>
            </a:r>
          </a:p>
        </p:txBody>
      </p:sp>
      <p:sp>
        <p:nvSpPr>
          <p:cNvPr id="7" name="矩形: 折角 6">
            <a:extLst>
              <a:ext uri="{FF2B5EF4-FFF2-40B4-BE49-F238E27FC236}">
                <a16:creationId xmlns:a16="http://schemas.microsoft.com/office/drawing/2014/main" id="{0F4C16F6-6E56-BDB8-1D4B-314E815377AF}"/>
              </a:ext>
            </a:extLst>
          </p:cNvPr>
          <p:cNvSpPr/>
          <p:nvPr/>
        </p:nvSpPr>
        <p:spPr>
          <a:xfrm>
            <a:off x="592829" y="4500039"/>
            <a:ext cx="2114717" cy="618411"/>
          </a:xfrm>
          <a:prstGeom prst="foldedCorner">
            <a:avLst/>
          </a:prstGeom>
          <a:ln/>
        </p:spPr>
        <p:style>
          <a:lnRef idx="1">
            <a:schemeClr val="dk1"/>
          </a:lnRef>
          <a:fillRef idx="2">
            <a:schemeClr val="dk1"/>
          </a:fillRef>
          <a:effectRef idx="1">
            <a:schemeClr val="dk1"/>
          </a:effectRef>
          <a:fontRef idx="minor">
            <a:schemeClr val="dk1"/>
          </a:fontRef>
        </p:style>
        <p:txBody>
          <a:bodyPr rtlCol="0" anchor="ctr"/>
          <a:lstStyle/>
          <a:p>
            <a:r>
              <a:rPr lang="en-US" altLang="zh-CN" sz="1050" dirty="0">
                <a:latin typeface="Consolas" panose="020B0609020204030204" pitchFamily="49" charset="0"/>
              </a:rPr>
              <a:t>D:\user.txt</a:t>
            </a:r>
          </a:p>
          <a:p>
            <a:endParaRPr lang="en-US" altLang="zh-CN" sz="1050" dirty="0">
              <a:latin typeface="Consolas" panose="020B0609020204030204" pitchFamily="49" charset="0"/>
            </a:endParaRPr>
          </a:p>
          <a:p>
            <a:r>
              <a:rPr lang="en-US" altLang="zh-CN" sz="1050" dirty="0">
                <a:latin typeface="Consolas" panose="020B0609020204030204" pitchFamily="49" charset="0"/>
              </a:rPr>
              <a:t>Ashen_666  </a:t>
            </a:r>
            <a:r>
              <a:rPr lang="zh-CN" altLang="en-US" sz="1050" dirty="0">
                <a:latin typeface="Consolas" panose="020B0609020204030204" pitchFamily="49" charset="0"/>
              </a:rPr>
              <a:t>  </a:t>
            </a:r>
            <a:r>
              <a:rPr lang="en-US" altLang="zh-CN" sz="1050" dirty="0">
                <a:latin typeface="Consolas" panose="020B0609020204030204" pitchFamily="49" charset="0"/>
              </a:rPr>
              <a:t>123456</a:t>
            </a:r>
          </a:p>
          <a:p>
            <a:r>
              <a:rPr lang="en-US" altLang="zh-CN" sz="1050" dirty="0">
                <a:latin typeface="Consolas" panose="020B0609020204030204" pitchFamily="49" charset="0"/>
              </a:rPr>
              <a:t>Ajie_888     111111</a:t>
            </a:r>
          </a:p>
          <a:p>
            <a:r>
              <a:rPr lang="en-US" altLang="zh-CN" sz="1050" dirty="0">
                <a:latin typeface="Consolas" panose="020B0609020204030204" pitchFamily="49" charset="0"/>
                <a:ea typeface="阿里巴巴普惠体" panose="00020600040101010101" pitchFamily="18" charset="-122"/>
                <a:cs typeface="阿里巴巴普惠体" panose="00020600040101010101" pitchFamily="18" charset="-122"/>
              </a:rPr>
              <a:t>SanLian666   888888</a:t>
            </a:r>
            <a:endParaRPr lang="en-US" altLang="zh-CN" sz="1050" dirty="0">
              <a:latin typeface="Consolas" panose="020B0609020204030204" pitchFamily="49" charset="0"/>
            </a:endParaRPr>
          </a:p>
          <a:p>
            <a:endParaRPr lang="zh-CN" altLang="en-US" sz="1050" dirty="0">
              <a:latin typeface="Consolas" panose="020B0609020204030204" pitchFamily="49" charset="0"/>
            </a:endParaRPr>
          </a:p>
        </p:txBody>
      </p:sp>
      <p:sp>
        <p:nvSpPr>
          <p:cNvPr id="8" name="箭头: 手杖形 7">
            <a:extLst>
              <a:ext uri="{FF2B5EF4-FFF2-40B4-BE49-F238E27FC236}">
                <a16:creationId xmlns:a16="http://schemas.microsoft.com/office/drawing/2014/main" id="{481DB5F2-0BBC-33DE-CEDF-6D1180DEBB00}"/>
              </a:ext>
            </a:extLst>
          </p:cNvPr>
          <p:cNvSpPr/>
          <p:nvPr/>
        </p:nvSpPr>
        <p:spPr>
          <a:xfrm flipH="1">
            <a:off x="960606" y="3760106"/>
            <a:ext cx="5357161" cy="739933"/>
          </a:xfrm>
          <a:prstGeom prst="uturnArrow">
            <a:avLst>
              <a:gd name="adj1" fmla="val 25000"/>
              <a:gd name="adj2" fmla="val 25000"/>
              <a:gd name="adj3" fmla="val 25000"/>
              <a:gd name="adj4" fmla="val 43750"/>
              <a:gd name="adj5" fmla="val 60475"/>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箭头: 手杖形 9">
            <a:extLst>
              <a:ext uri="{FF2B5EF4-FFF2-40B4-BE49-F238E27FC236}">
                <a16:creationId xmlns:a16="http://schemas.microsoft.com/office/drawing/2014/main" id="{0FA56C06-B85A-239C-6F0D-46DFA2153CE1}"/>
              </a:ext>
            </a:extLst>
          </p:cNvPr>
          <p:cNvSpPr/>
          <p:nvPr/>
        </p:nvSpPr>
        <p:spPr>
          <a:xfrm flipH="1" flipV="1">
            <a:off x="1016897" y="5134330"/>
            <a:ext cx="5300870" cy="572029"/>
          </a:xfrm>
          <a:prstGeom prst="uturnArrow">
            <a:avLst>
              <a:gd name="adj1" fmla="val 31841"/>
              <a:gd name="adj2" fmla="val 25000"/>
              <a:gd name="adj3" fmla="val 21786"/>
              <a:gd name="adj4" fmla="val 43750"/>
              <a:gd name="adj5" fmla="val 98045"/>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solidFill>
                <a:schemeClr val="tx1"/>
              </a:solidFill>
            </a:endParaRPr>
          </a:p>
        </p:txBody>
      </p:sp>
      <p:sp>
        <p:nvSpPr>
          <p:cNvPr id="12" name="文本框 11">
            <a:extLst>
              <a:ext uri="{FF2B5EF4-FFF2-40B4-BE49-F238E27FC236}">
                <a16:creationId xmlns:a16="http://schemas.microsoft.com/office/drawing/2014/main" id="{F0BDAE85-6DB1-772A-628B-1729902528BD}"/>
              </a:ext>
            </a:extLst>
          </p:cNvPr>
          <p:cNvSpPr txBox="1"/>
          <p:nvPr/>
        </p:nvSpPr>
        <p:spPr>
          <a:xfrm>
            <a:off x="2958869" y="3696034"/>
            <a:ext cx="1073426" cy="307777"/>
          </a:xfrm>
          <a:prstGeom prst="rect">
            <a:avLst/>
          </a:prstGeom>
          <a:noFill/>
          <a:ln>
            <a:noFill/>
          </a:ln>
        </p:spPr>
        <p:txBody>
          <a:bodyPr wrap="square" rtlCol="0">
            <a:spAutoFit/>
          </a:bodyPr>
          <a:lstStyle/>
          <a:p>
            <a:pPr algn="l"/>
            <a:r>
              <a:rPr lang="zh-CN" altLang="en-US" sz="1400" dirty="0">
                <a:solidFill>
                  <a:schemeClr val="bg1"/>
                </a:solidFill>
                <a:latin typeface="杨任东竹石体-Bold" panose="02000000000000000000" pitchFamily="2" charset="-122"/>
                <a:ea typeface="杨任东竹石体-Bold" panose="02000000000000000000" pitchFamily="2" charset="-122"/>
              </a:rPr>
              <a:t>输入流管道</a:t>
            </a:r>
            <a:endParaRPr kumimoji="0" lang="zh-CN" altLang="en-US" sz="1400" b="0" i="0" u="none" strike="noStrike" cap="none" normalizeH="0" baseline="0" dirty="0">
              <a:ln>
                <a:noFill/>
              </a:ln>
              <a:solidFill>
                <a:schemeClr val="bg1"/>
              </a:solidFill>
              <a:effectLst/>
              <a:latin typeface="杨任东竹石体-Bold" panose="02000000000000000000" pitchFamily="2" charset="-122"/>
              <a:ea typeface="杨任东竹石体-Bold" panose="02000000000000000000" pitchFamily="2" charset="-122"/>
            </a:endParaRPr>
          </a:p>
        </p:txBody>
      </p:sp>
      <p:sp>
        <p:nvSpPr>
          <p:cNvPr id="13" name="文本框 12">
            <a:extLst>
              <a:ext uri="{FF2B5EF4-FFF2-40B4-BE49-F238E27FC236}">
                <a16:creationId xmlns:a16="http://schemas.microsoft.com/office/drawing/2014/main" id="{ED39F4CC-4C03-0133-2CE4-02E6711FAC16}"/>
              </a:ext>
            </a:extLst>
          </p:cNvPr>
          <p:cNvSpPr txBox="1"/>
          <p:nvPr/>
        </p:nvSpPr>
        <p:spPr>
          <a:xfrm>
            <a:off x="4438411" y="4428869"/>
            <a:ext cx="1073426" cy="307777"/>
          </a:xfrm>
          <a:prstGeom prst="rect">
            <a:avLst/>
          </a:prstGeom>
          <a:noFill/>
          <a:ln>
            <a:noFill/>
          </a:ln>
        </p:spPr>
        <p:txBody>
          <a:bodyPr wrap="square" rtlCol="0">
            <a:spAutoFit/>
          </a:bodyPr>
          <a:lstStyle/>
          <a:p>
            <a:pPr algn="l"/>
            <a:r>
              <a:rPr lang="zh-CN" altLang="en-US" sz="1400" dirty="0">
                <a:solidFill>
                  <a:schemeClr val="bg1"/>
                </a:solidFill>
                <a:latin typeface="杨任东竹石体-Bold" panose="02000000000000000000" pitchFamily="2" charset="-122"/>
                <a:ea typeface="杨任东竹石体-Bold" panose="02000000000000000000" pitchFamily="2" charset="-122"/>
              </a:rPr>
              <a:t>输出流管道</a:t>
            </a:r>
            <a:endParaRPr kumimoji="0" lang="zh-CN" altLang="en-US" sz="1400" b="0" i="0" u="none" strike="noStrike" cap="none" normalizeH="0" baseline="0" dirty="0">
              <a:ln>
                <a:noFill/>
              </a:ln>
              <a:solidFill>
                <a:schemeClr val="bg1"/>
              </a:solidFill>
              <a:effectLst/>
              <a:latin typeface="杨任东竹石体-Bold" panose="02000000000000000000" pitchFamily="2" charset="-122"/>
              <a:ea typeface="杨任东竹石体-Bold" panose="02000000000000000000" pitchFamily="2" charset="-122"/>
            </a:endParaRPr>
          </a:p>
        </p:txBody>
      </p:sp>
      <p:sp>
        <p:nvSpPr>
          <p:cNvPr id="2" name="文本框 1">
            <a:extLst>
              <a:ext uri="{FF2B5EF4-FFF2-40B4-BE49-F238E27FC236}">
                <a16:creationId xmlns:a16="http://schemas.microsoft.com/office/drawing/2014/main" id="{6C781A99-8857-C025-423B-A98EEBE33161}"/>
              </a:ext>
            </a:extLst>
          </p:cNvPr>
          <p:cNvSpPr txBox="1"/>
          <p:nvPr/>
        </p:nvSpPr>
        <p:spPr>
          <a:xfrm>
            <a:off x="8430940" y="1651416"/>
            <a:ext cx="2124415" cy="646331"/>
          </a:xfrm>
          <a:prstGeom prst="rect">
            <a:avLst/>
          </a:prstGeom>
          <a:noFill/>
          <a:ln>
            <a:noFill/>
          </a:ln>
        </p:spPr>
        <p:txBody>
          <a:bodyPr wrap="square" rtlCol="0">
            <a:spAutoFit/>
          </a:bodyPr>
          <a:lstStyle/>
          <a:p>
            <a:pPr algn="l"/>
            <a:r>
              <a:rPr kumimoji="0" lang="zh-CN" altLang="en-US" sz="3600" b="0" i="0" u="none" strike="noStrike" cap="none" normalizeH="0" baseline="0" dirty="0">
                <a:ln>
                  <a:noFill/>
                </a:ln>
                <a:solidFill>
                  <a:schemeClr val="tx1">
                    <a:lumMod val="95000"/>
                    <a:lumOff val="5000"/>
                  </a:schemeClr>
                </a:solidFill>
                <a:effectLst/>
                <a:latin typeface="杨任东竹石体-Bold" panose="02000000000000000000" pitchFamily="2" charset="-122"/>
                <a:ea typeface="杨任东竹石体-Bold" panose="02000000000000000000" pitchFamily="2" charset="-122"/>
              </a:rPr>
              <a:t>数据传输</a:t>
            </a:r>
          </a:p>
        </p:txBody>
      </p:sp>
      <p:sp>
        <p:nvSpPr>
          <p:cNvPr id="3" name="矩形: 圆角 2">
            <a:extLst>
              <a:ext uri="{FF2B5EF4-FFF2-40B4-BE49-F238E27FC236}">
                <a16:creationId xmlns:a16="http://schemas.microsoft.com/office/drawing/2014/main" id="{9BFC4E10-019C-25BE-2116-C5DE27A0B8D8}"/>
              </a:ext>
            </a:extLst>
          </p:cNvPr>
          <p:cNvSpPr/>
          <p:nvPr/>
        </p:nvSpPr>
        <p:spPr>
          <a:xfrm>
            <a:off x="7653131" y="2613962"/>
            <a:ext cx="4048538" cy="64633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latin typeface="Consolas" panose="020B0609020204030204" pitchFamily="49" charset="0"/>
              </a:rPr>
              <a:t>场景</a:t>
            </a:r>
            <a:r>
              <a:rPr lang="en-US" altLang="zh-CN" dirty="0">
                <a:latin typeface="Consolas" panose="020B0609020204030204" pitchFamily="49" charset="0"/>
              </a:rPr>
              <a:t>1: </a:t>
            </a:r>
            <a:r>
              <a:rPr lang="zh-CN" altLang="en-US" dirty="0">
                <a:latin typeface="Consolas" panose="020B0609020204030204" pitchFamily="49" charset="0"/>
              </a:rPr>
              <a:t>读写配置文件、日志文件</a:t>
            </a:r>
          </a:p>
        </p:txBody>
      </p:sp>
      <p:sp>
        <p:nvSpPr>
          <p:cNvPr id="4" name="矩形: 圆角 3">
            <a:extLst>
              <a:ext uri="{FF2B5EF4-FFF2-40B4-BE49-F238E27FC236}">
                <a16:creationId xmlns:a16="http://schemas.microsoft.com/office/drawing/2014/main" id="{3C014BDC-7B33-6C4C-4161-CB72AB86A5F0}"/>
              </a:ext>
            </a:extLst>
          </p:cNvPr>
          <p:cNvSpPr/>
          <p:nvPr/>
        </p:nvSpPr>
        <p:spPr>
          <a:xfrm>
            <a:off x="7653131" y="3526756"/>
            <a:ext cx="4048538" cy="64633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latin typeface="Consolas" panose="020B0609020204030204" pitchFamily="49" charset="0"/>
              </a:rPr>
              <a:t>场景</a:t>
            </a:r>
            <a:r>
              <a:rPr lang="en-US" altLang="zh-CN" dirty="0">
                <a:latin typeface="Consolas" panose="020B0609020204030204" pitchFamily="49" charset="0"/>
              </a:rPr>
              <a:t>2: </a:t>
            </a:r>
            <a:r>
              <a:rPr lang="zh-CN" altLang="en-US" dirty="0">
                <a:latin typeface="Consolas" panose="020B0609020204030204" pitchFamily="49" charset="0"/>
              </a:rPr>
              <a:t>客户端与服务端的通讯</a:t>
            </a:r>
          </a:p>
        </p:txBody>
      </p:sp>
      <p:sp>
        <p:nvSpPr>
          <p:cNvPr id="5" name="矩形: 圆角 4">
            <a:extLst>
              <a:ext uri="{FF2B5EF4-FFF2-40B4-BE49-F238E27FC236}">
                <a16:creationId xmlns:a16="http://schemas.microsoft.com/office/drawing/2014/main" id="{BC5F9FCC-EF8F-FB6C-7340-A33A59D414FC}"/>
              </a:ext>
            </a:extLst>
          </p:cNvPr>
          <p:cNvSpPr/>
          <p:nvPr/>
        </p:nvSpPr>
        <p:spPr>
          <a:xfrm>
            <a:off x="7653131" y="4366670"/>
            <a:ext cx="4048538" cy="64633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a:latin typeface="Consolas" panose="020B0609020204030204" pitchFamily="49" charset="0"/>
              </a:rPr>
              <a:t>场景</a:t>
            </a:r>
            <a:r>
              <a:rPr lang="en-US" altLang="zh-CN" dirty="0">
                <a:latin typeface="Consolas" panose="020B0609020204030204" pitchFamily="49" charset="0"/>
              </a:rPr>
              <a:t>3: </a:t>
            </a:r>
            <a:r>
              <a:rPr lang="zh-CN" altLang="en-US" dirty="0">
                <a:latin typeface="Consolas" panose="020B0609020204030204" pitchFamily="49" charset="0"/>
              </a:rPr>
              <a:t>文件上传下载</a:t>
            </a:r>
          </a:p>
        </p:txBody>
      </p:sp>
      <p:sp>
        <p:nvSpPr>
          <p:cNvPr id="9" name="矩形: 圆角 8">
            <a:extLst>
              <a:ext uri="{FF2B5EF4-FFF2-40B4-BE49-F238E27FC236}">
                <a16:creationId xmlns:a16="http://schemas.microsoft.com/office/drawing/2014/main" id="{8D9A3E93-3971-44D1-79A0-4758D2D14A48}"/>
              </a:ext>
            </a:extLst>
          </p:cNvPr>
          <p:cNvSpPr/>
          <p:nvPr/>
        </p:nvSpPr>
        <p:spPr>
          <a:xfrm>
            <a:off x="7653131" y="5206584"/>
            <a:ext cx="4048538" cy="646331"/>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latin typeface="Consolas" panose="020B0609020204030204" pitchFamily="49" charset="0"/>
              </a:rPr>
              <a:t>...</a:t>
            </a:r>
            <a:endParaRPr lang="zh-CN" altLang="en-US" dirty="0">
              <a:latin typeface="Consolas" panose="020B0609020204030204" pitchFamily="49" charset="0"/>
            </a:endParaRPr>
          </a:p>
        </p:txBody>
      </p:sp>
    </p:spTree>
    <p:extLst>
      <p:ext uri="{BB962C8B-B14F-4D97-AF65-F5344CB8AC3E}">
        <p14:creationId xmlns:p14="http://schemas.microsoft.com/office/powerpoint/2010/main" val="1301154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anim calcmode="lin" valueType="num">
                                      <p:cBhvr>
                                        <p:cTn id="29" dur="500" fill="hold"/>
                                        <p:tgtEl>
                                          <p:spTgt spid="9"/>
                                        </p:tgtEl>
                                        <p:attrNameLst>
                                          <p:attrName>ppt_x</p:attrName>
                                        </p:attrNameLst>
                                      </p:cBhvr>
                                      <p:tavLst>
                                        <p:tav tm="0">
                                          <p:val>
                                            <p:strVal val="#ppt_x"/>
                                          </p:val>
                                        </p:tav>
                                        <p:tav tm="100000">
                                          <p:val>
                                            <p:strVal val="#ppt_x"/>
                                          </p:val>
                                        </p:tav>
                                      </p:tavLst>
                                    </p:anim>
                                    <p:anim calcmode="lin" valueType="num">
                                      <p:cBhvr>
                                        <p:cTn id="30"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948276" y="1075510"/>
            <a:ext cx="5973761" cy="4256405"/>
          </a:xfrm>
        </p:spPr>
        <p:txBody>
          <a:bodyPr/>
          <a:lstStyle/>
          <a:p>
            <a:r>
              <a:rPr kumimoji="1" lang="en-US" altLang="zh-CN" dirty="0">
                <a:solidFill>
                  <a:schemeClr val="tx1">
                    <a:lumMod val="95000"/>
                    <a:lumOff val="5000"/>
                  </a:schemeClr>
                </a:solidFill>
                <a:latin typeface="Consolas" panose="020B0609020204030204" pitchFamily="49" charset="0"/>
              </a:rPr>
              <a:t>IO</a:t>
            </a:r>
            <a:r>
              <a:rPr kumimoji="1" lang="zh-CN" altLang="en-US" dirty="0">
                <a:solidFill>
                  <a:schemeClr val="tx1">
                    <a:lumMod val="95000"/>
                    <a:lumOff val="5000"/>
                  </a:schemeClr>
                </a:solidFill>
                <a:latin typeface="Consolas" panose="020B0609020204030204" pitchFamily="49" charset="0"/>
              </a:rPr>
              <a:t> 流体系结构 </a:t>
            </a:r>
            <a:endParaRPr kumimoji="1" lang="en-US" altLang="zh-CN" dirty="0">
              <a:solidFill>
                <a:schemeClr val="tx1">
                  <a:lumMod val="95000"/>
                  <a:lumOff val="5000"/>
                </a:schemeClr>
              </a:solidFill>
              <a:latin typeface="Consolas" panose="020B0609020204030204" pitchFamily="49" charset="0"/>
            </a:endParaRPr>
          </a:p>
          <a:p>
            <a:r>
              <a:rPr kumimoji="1" lang="en-US" altLang="zh-CN" dirty="0" err="1">
                <a:solidFill>
                  <a:schemeClr val="tx1">
                    <a:lumMod val="95000"/>
                    <a:lumOff val="5000"/>
                  </a:schemeClr>
                </a:solidFill>
                <a:latin typeface="Consolas" panose="020B0609020204030204" pitchFamily="49" charset="0"/>
              </a:rPr>
              <a:t>FileOutputStream</a:t>
            </a:r>
            <a:r>
              <a:rPr kumimoji="1" lang="en-US" altLang="zh-CN" dirty="0">
                <a:solidFill>
                  <a:schemeClr val="tx1">
                    <a:lumMod val="95000"/>
                    <a:lumOff val="5000"/>
                  </a:schemeClr>
                </a:solidFill>
                <a:latin typeface="Consolas" panose="020B0609020204030204" pitchFamily="49" charset="0"/>
              </a:rPr>
              <a:t> </a:t>
            </a:r>
            <a:r>
              <a:rPr kumimoji="1" lang="zh-CN" altLang="en-US" dirty="0">
                <a:solidFill>
                  <a:schemeClr val="tx1">
                    <a:lumMod val="95000"/>
                    <a:lumOff val="5000"/>
                  </a:schemeClr>
                </a:solidFill>
                <a:latin typeface="Consolas" panose="020B0609020204030204" pitchFamily="49" charset="0"/>
              </a:rPr>
              <a:t>字节输出流</a:t>
            </a:r>
            <a:endParaRPr kumimoji="1" lang="en-US" altLang="zh-CN" dirty="0">
              <a:solidFill>
                <a:schemeClr val="tx1">
                  <a:lumMod val="95000"/>
                  <a:lumOff val="5000"/>
                </a:schemeClr>
              </a:solidFill>
              <a:latin typeface="Consolas" panose="020B0609020204030204" pitchFamily="49" charset="0"/>
            </a:endParaRPr>
          </a:p>
          <a:p>
            <a:r>
              <a:rPr kumimoji="1" lang="en-US" altLang="zh-CN" dirty="0" err="1">
                <a:solidFill>
                  <a:schemeClr val="tx1">
                    <a:lumMod val="95000"/>
                    <a:lumOff val="5000"/>
                  </a:schemeClr>
                </a:solidFill>
                <a:latin typeface="Consolas" panose="020B0609020204030204" pitchFamily="49" charset="0"/>
              </a:rPr>
              <a:t>FileInputStream</a:t>
            </a:r>
            <a:r>
              <a:rPr kumimoji="1" lang="en-US" altLang="zh-CN" dirty="0">
                <a:solidFill>
                  <a:schemeClr val="tx1">
                    <a:lumMod val="95000"/>
                    <a:lumOff val="5000"/>
                  </a:schemeClr>
                </a:solidFill>
                <a:latin typeface="Consolas" panose="020B0609020204030204" pitchFamily="49" charset="0"/>
              </a:rPr>
              <a:t> </a:t>
            </a:r>
            <a:r>
              <a:rPr kumimoji="1" lang="zh-CN" altLang="en-US" dirty="0">
                <a:solidFill>
                  <a:schemeClr val="tx1">
                    <a:lumMod val="95000"/>
                    <a:lumOff val="5000"/>
                  </a:schemeClr>
                </a:solidFill>
                <a:latin typeface="Consolas" panose="020B0609020204030204" pitchFamily="49" charset="0"/>
              </a:rPr>
              <a:t>字节输入流</a:t>
            </a:r>
            <a:endParaRPr kumimoji="1" lang="en-US" altLang="zh-CN" dirty="0">
              <a:solidFill>
                <a:schemeClr val="tx1">
                  <a:lumMod val="95000"/>
                  <a:lumOff val="5000"/>
                </a:schemeClr>
              </a:solidFill>
              <a:latin typeface="Consolas" panose="020B0609020204030204" pitchFamily="49" charset="0"/>
            </a:endParaRPr>
          </a:p>
          <a:p>
            <a:r>
              <a:rPr kumimoji="1" lang="zh-CN" altLang="en-US" dirty="0">
                <a:solidFill>
                  <a:schemeClr val="tx1">
                    <a:lumMod val="95000"/>
                    <a:lumOff val="5000"/>
                  </a:schemeClr>
                </a:solidFill>
                <a:latin typeface="Consolas" panose="020B0609020204030204" pitchFamily="49" charset="0"/>
              </a:rPr>
              <a:t>字节缓冲流</a:t>
            </a:r>
            <a:endParaRPr kumimoji="1" lang="en-US" altLang="zh-CN" dirty="0">
              <a:solidFill>
                <a:schemeClr val="tx1">
                  <a:lumMod val="95000"/>
                  <a:lumOff val="5000"/>
                </a:schemeClr>
              </a:solidFill>
              <a:latin typeface="Consolas" panose="020B0609020204030204" pitchFamily="49" charset="0"/>
            </a:endParaRPr>
          </a:p>
          <a:p>
            <a:r>
              <a:rPr kumimoji="1" lang="en-US" altLang="zh-CN" dirty="0" err="1">
                <a:solidFill>
                  <a:schemeClr val="tx1">
                    <a:lumMod val="95000"/>
                    <a:lumOff val="5000"/>
                  </a:schemeClr>
                </a:solidFill>
                <a:latin typeface="Consolas" panose="020B0609020204030204" pitchFamily="49" charset="0"/>
              </a:rPr>
              <a:t>FileReader</a:t>
            </a:r>
            <a:r>
              <a:rPr kumimoji="1" lang="en-US" altLang="zh-CN" dirty="0">
                <a:solidFill>
                  <a:schemeClr val="tx1">
                    <a:lumMod val="95000"/>
                    <a:lumOff val="5000"/>
                  </a:schemeClr>
                </a:solidFill>
                <a:latin typeface="Consolas" panose="020B0609020204030204" pitchFamily="49" charset="0"/>
              </a:rPr>
              <a:t> </a:t>
            </a:r>
            <a:r>
              <a:rPr kumimoji="1" lang="zh-CN" altLang="en-US" dirty="0">
                <a:solidFill>
                  <a:schemeClr val="tx1">
                    <a:lumMod val="95000"/>
                    <a:lumOff val="5000"/>
                  </a:schemeClr>
                </a:solidFill>
                <a:latin typeface="Consolas" panose="020B0609020204030204" pitchFamily="49" charset="0"/>
              </a:rPr>
              <a:t>字符输入流</a:t>
            </a:r>
            <a:endParaRPr kumimoji="1" lang="en-US" altLang="zh-CN" dirty="0">
              <a:solidFill>
                <a:schemeClr val="tx1">
                  <a:lumMod val="95000"/>
                  <a:lumOff val="5000"/>
                </a:schemeClr>
              </a:solidFill>
              <a:latin typeface="Consolas" panose="020B0609020204030204" pitchFamily="49" charset="0"/>
            </a:endParaRPr>
          </a:p>
          <a:p>
            <a:r>
              <a:rPr kumimoji="1" lang="en-US" altLang="zh-CN" dirty="0" err="1">
                <a:solidFill>
                  <a:schemeClr val="tx1">
                    <a:lumMod val="95000"/>
                    <a:lumOff val="5000"/>
                  </a:schemeClr>
                </a:solidFill>
                <a:latin typeface="Consolas" panose="020B0609020204030204" pitchFamily="49" charset="0"/>
              </a:rPr>
              <a:t>FileWriter</a:t>
            </a:r>
            <a:r>
              <a:rPr kumimoji="1" lang="en-US" altLang="zh-CN" dirty="0">
                <a:solidFill>
                  <a:schemeClr val="tx1">
                    <a:lumMod val="95000"/>
                    <a:lumOff val="5000"/>
                  </a:schemeClr>
                </a:solidFill>
                <a:latin typeface="Consolas" panose="020B0609020204030204" pitchFamily="49" charset="0"/>
              </a:rPr>
              <a:t> </a:t>
            </a:r>
            <a:r>
              <a:rPr kumimoji="1" lang="zh-CN" altLang="en-US" dirty="0">
                <a:solidFill>
                  <a:schemeClr val="tx1">
                    <a:lumMod val="95000"/>
                    <a:lumOff val="5000"/>
                  </a:schemeClr>
                </a:solidFill>
                <a:latin typeface="Consolas" panose="020B0609020204030204" pitchFamily="49" charset="0"/>
              </a:rPr>
              <a:t>字符输出流</a:t>
            </a:r>
            <a:endParaRPr kumimoji="1" lang="en-US" altLang="zh-CN" dirty="0">
              <a:solidFill>
                <a:schemeClr val="tx1">
                  <a:lumMod val="95000"/>
                  <a:lumOff val="5000"/>
                </a:schemeClr>
              </a:solidFill>
              <a:latin typeface="Consolas" panose="020B0609020204030204" pitchFamily="49" charset="0"/>
            </a:endParaRPr>
          </a:p>
        </p:txBody>
      </p:sp>
    </p:spTree>
    <p:extLst>
      <p:ext uri="{BB962C8B-B14F-4D97-AF65-F5344CB8AC3E}">
        <p14:creationId xmlns:p14="http://schemas.microsoft.com/office/powerpoint/2010/main" val="3115930779"/>
      </p:ext>
    </p:extLst>
  </p:cSld>
  <p:clrMapOvr>
    <a:masterClrMapping/>
  </p:clrMapOvr>
  <mc:AlternateContent xmlns:mc="http://schemas.openxmlformats.org/markup-compatibility/2006" xmlns:p14="http://schemas.microsoft.com/office/powerpoint/2010/main">
    <mc:Choice Requires="p14">
      <p:transition spd="slow" p14:dur="1500">
        <p14:prism isContent="1"/>
      </p:transition>
    </mc:Choice>
    <mc:Fallback xmlns="">
      <p:transition spd="slow">
        <p:fade/>
      </p:transition>
    </mc:Fallback>
  </mc:AlternateContent>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rgbClr val="FFFFE4"/>
        </a:solidFill>
        <a:ln>
          <a:solidFill>
            <a:schemeClr val="tx1">
              <a:lumMod val="95000"/>
              <a:lumOff val="5000"/>
            </a:schemeClr>
          </a:solidFill>
        </a:ln>
      </a:spPr>
      <a:bodyPr wrap="square" rtlCol="0">
        <a:spAutoFit/>
      </a:bodyPr>
      <a:lstStyle>
        <a:defPPr algn="l">
          <a:defRPr kumimoji="0" sz="1400" b="0" i="0" u="none" strike="noStrike" cap="none" normalizeH="0" baseline="0" dirty="0" smtClean="0">
            <a:ln>
              <a:noFill/>
            </a:ln>
            <a:solidFill>
              <a:srgbClr val="0033B3"/>
            </a:solidFill>
            <a:effectLst/>
            <a:latin typeface="Consolas" panose="020B0609020204030204" pitchFamily="49" charset="0"/>
            <a:ea typeface="JetBrains Mono"/>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49722</TotalTime>
  <Words>4258</Words>
  <Application>Microsoft Office PowerPoint</Application>
  <PresentationFormat>宽屏</PresentationFormat>
  <Paragraphs>807</Paragraphs>
  <Slides>70</Slides>
  <Notes>62</Notes>
  <HiddenSlides>0</HiddenSlides>
  <MMClips>0</MMClips>
  <ScaleCrop>false</ScaleCrop>
  <HeadingPairs>
    <vt:vector size="6" baseType="variant">
      <vt:variant>
        <vt:lpstr>已用的字体</vt:lpstr>
      </vt:variant>
      <vt:variant>
        <vt:i4>15</vt:i4>
      </vt:variant>
      <vt:variant>
        <vt:lpstr>主题</vt:lpstr>
      </vt:variant>
      <vt:variant>
        <vt:i4>7</vt:i4>
      </vt:variant>
      <vt:variant>
        <vt:lpstr>幻灯片标题</vt:lpstr>
      </vt:variant>
      <vt:variant>
        <vt:i4>70</vt:i4>
      </vt:variant>
    </vt:vector>
  </HeadingPairs>
  <TitlesOfParts>
    <vt:vector size="92" baseType="lpstr">
      <vt:lpstr>Alibaba PuHuiTi B</vt:lpstr>
      <vt:lpstr>Alibaba PuHuiTi Medium</vt:lpstr>
      <vt:lpstr>Alibaba PuHuiTi R</vt:lpstr>
      <vt:lpstr>阿里巴巴普惠体</vt:lpstr>
      <vt:lpstr>等线</vt:lpstr>
      <vt:lpstr>黑体</vt:lpstr>
      <vt:lpstr>华文楷体</vt:lpstr>
      <vt:lpstr>华文楷体</vt:lpstr>
      <vt:lpstr>杨任东竹石体-Bold</vt:lpstr>
      <vt:lpstr>Arial</vt:lpstr>
      <vt:lpstr>Calibri</vt:lpstr>
      <vt:lpstr>Consolas</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IO 流体系结构</vt:lpstr>
      <vt:lpstr>IO 流体系结构</vt:lpstr>
      <vt:lpstr>PowerPoint 演示文稿</vt:lpstr>
      <vt:lpstr>FileOutputStream  字节输出流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FileInputStream 字节输入流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IO 流体系结构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h ys</cp:lastModifiedBy>
  <cp:revision>2057</cp:revision>
  <dcterms:created xsi:type="dcterms:W3CDTF">2020-03-31T02:23:27Z</dcterms:created>
  <dcterms:modified xsi:type="dcterms:W3CDTF">2023-09-18T08:10:11Z</dcterms:modified>
</cp:coreProperties>
</file>