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338" autoAdjust="0"/>
  </p:normalViewPr>
  <p:slideViewPr>
    <p:cSldViewPr snapToGrid="0">
      <p:cViewPr varScale="1">
        <p:scale>
          <a:sx n="57" d="100"/>
          <a:sy n="57" d="100"/>
        </p:scale>
        <p:origin x="12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2A9482-356A-4459-B9AE-1BB201E87D36}" type="datetimeFigureOut">
              <a:rPr lang="zh-CN" altLang="en-US" smtClean="0"/>
              <a:t>2017/11/7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6C12F4-9FE8-4819-83DE-96BF83BBCA7D}" type="slidenum">
              <a:rPr lang="zh-CN" altLang="en-US" smtClean="0"/>
              <a:t>‹#›</a:t>
            </a:fld>
            <a:endParaRPr lang="zh-CN" altLang="en-US"/>
          </a:p>
        </p:txBody>
      </p:sp>
    </p:spTree>
    <p:extLst>
      <p:ext uri="{BB962C8B-B14F-4D97-AF65-F5344CB8AC3E}">
        <p14:creationId xmlns:p14="http://schemas.microsoft.com/office/powerpoint/2010/main" val="1447424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arenR"/>
            </a:pPr>
            <a:r>
              <a:rPr lang="en-US" altLang="zh-CN" sz="1200" b="0" i="0" u="none" strike="noStrike" kern="1200" baseline="0" dirty="0" smtClean="0">
                <a:solidFill>
                  <a:schemeClr val="tx1"/>
                </a:solidFill>
                <a:latin typeface="+mn-lt"/>
                <a:ea typeface="+mn-ea"/>
                <a:cs typeface="+mn-cs"/>
              </a:rPr>
              <a:t>Technical replication is used to estimate the variability of the measurement technique, for example, RNA-</a:t>
            </a:r>
            <a:r>
              <a:rPr lang="en-US" altLang="zh-CN" sz="1200" b="0" i="0" u="none" strike="noStrike" kern="1200" baseline="0" dirty="0" err="1" smtClean="0">
                <a:solidFill>
                  <a:schemeClr val="tx1"/>
                </a:solidFill>
                <a:latin typeface="+mn-lt"/>
                <a:ea typeface="+mn-ea"/>
                <a:cs typeface="+mn-cs"/>
              </a:rPr>
              <a:t>seq</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2) Biological replication is used to find out the variability within a biological group</a:t>
            </a:r>
          </a:p>
          <a:p>
            <a:r>
              <a:rPr lang="en-US" altLang="zh-CN" sz="1200" b="0" i="0" u="none" strike="noStrike" kern="1200" baseline="0" dirty="0" smtClean="0">
                <a:solidFill>
                  <a:schemeClr val="tx1"/>
                </a:solidFill>
                <a:latin typeface="+mn-lt"/>
                <a:ea typeface="+mn-ea"/>
                <a:cs typeface="+mn-cs"/>
              </a:rPr>
              <a:t>3) There can be different kinds of technical replicates, for example, sequencing the same library in two different lanes of a sequencer or different library preparations performed on the same sample of extracted RNA</a:t>
            </a:r>
          </a:p>
          <a:p>
            <a:endParaRPr lang="zh-CN" altLang="en-US" dirty="0"/>
          </a:p>
        </p:txBody>
      </p:sp>
      <p:sp>
        <p:nvSpPr>
          <p:cNvPr id="4" name="灯片编号占位符 3"/>
          <p:cNvSpPr>
            <a:spLocks noGrp="1"/>
          </p:cNvSpPr>
          <p:nvPr>
            <p:ph type="sldNum" sz="quarter" idx="10"/>
          </p:nvPr>
        </p:nvSpPr>
        <p:spPr/>
        <p:txBody>
          <a:bodyPr/>
          <a:lstStyle/>
          <a:p>
            <a:fld id="{B26C12F4-9FE8-4819-83DE-96BF83BBCA7D}" type="slidenum">
              <a:rPr lang="zh-CN" altLang="en-US" smtClean="0"/>
              <a:t>4</a:t>
            </a:fld>
            <a:endParaRPr lang="zh-CN" altLang="en-US"/>
          </a:p>
        </p:txBody>
      </p:sp>
    </p:spTree>
    <p:extLst>
      <p:ext uri="{BB962C8B-B14F-4D97-AF65-F5344CB8AC3E}">
        <p14:creationId xmlns:p14="http://schemas.microsoft.com/office/powerpoint/2010/main" val="2899040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You may want to try a power calculation tool for RNA-</a:t>
            </a:r>
            <a:r>
              <a:rPr lang="en-US" altLang="zh-CN" sz="1200" b="0" i="0" u="none" strike="noStrike" kern="1200" baseline="0" dirty="0" err="1" smtClean="0">
                <a:solidFill>
                  <a:schemeClr val="tx1"/>
                </a:solidFill>
                <a:latin typeface="+mn-lt"/>
                <a:ea typeface="+mn-ea"/>
                <a:cs typeface="+mn-cs"/>
              </a:rPr>
              <a:t>seq</a:t>
            </a:r>
            <a:r>
              <a:rPr lang="en-US" altLang="zh-CN" sz="1200" b="0" i="0" u="none" strike="noStrike" kern="1200" baseline="0" dirty="0" smtClean="0">
                <a:solidFill>
                  <a:schemeClr val="tx1"/>
                </a:solidFill>
                <a:latin typeface="+mn-lt"/>
                <a:ea typeface="+mn-ea"/>
                <a:cs typeface="+mn-cs"/>
              </a:rPr>
              <a:t> such as Scotty (http://euler.bc.edu/marthlab/scotty/scotty.php) to determine the number of replicates.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Many sequencing core facilities require or suggest using at least three or four replicates per group to be compared; two is almost always too few.</a:t>
            </a:r>
          </a:p>
          <a:p>
            <a:r>
              <a:rPr lang="en-US" altLang="zh-CN" sz="1200" b="0" i="0" u="none" strike="noStrike" kern="1200" baseline="0" dirty="0" smtClean="0">
                <a:solidFill>
                  <a:schemeClr val="tx1"/>
                </a:solidFill>
                <a:latin typeface="+mn-lt"/>
                <a:ea typeface="+mn-ea"/>
                <a:cs typeface="+mn-cs"/>
              </a:rPr>
              <a:t>With three, there is the risk that at least one sample will fail in library preparation or sequencing and you still end up with only two replicates in</a:t>
            </a:r>
          </a:p>
          <a:p>
            <a:r>
              <a:rPr lang="en-US" altLang="zh-CN" sz="1200" b="0" i="0" u="none" strike="noStrike" kern="1200" baseline="0" dirty="0" smtClean="0">
                <a:solidFill>
                  <a:schemeClr val="tx1"/>
                </a:solidFill>
                <a:latin typeface="+mn-lt"/>
                <a:ea typeface="+mn-ea"/>
                <a:cs typeface="+mn-cs"/>
              </a:rPr>
              <a:t>one of the groups.</a:t>
            </a:r>
            <a:endParaRPr lang="zh-CN" altLang="en-US" dirty="0"/>
          </a:p>
        </p:txBody>
      </p:sp>
      <p:sp>
        <p:nvSpPr>
          <p:cNvPr id="4" name="灯片编号占位符 3"/>
          <p:cNvSpPr>
            <a:spLocks noGrp="1"/>
          </p:cNvSpPr>
          <p:nvPr>
            <p:ph type="sldNum" sz="quarter" idx="10"/>
          </p:nvPr>
        </p:nvSpPr>
        <p:spPr/>
        <p:txBody>
          <a:bodyPr/>
          <a:lstStyle/>
          <a:p>
            <a:fld id="{B26C12F4-9FE8-4819-83DE-96BF83BBCA7D}" type="slidenum">
              <a:rPr lang="zh-CN" altLang="en-US" smtClean="0"/>
              <a:t>5</a:t>
            </a:fld>
            <a:endParaRPr lang="zh-CN" altLang="en-US"/>
          </a:p>
        </p:txBody>
      </p:sp>
    </p:spTree>
    <p:extLst>
      <p:ext uri="{BB962C8B-B14F-4D97-AF65-F5344CB8AC3E}">
        <p14:creationId xmlns:p14="http://schemas.microsoft.com/office/powerpoint/2010/main" val="118624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1" u="none" strike="noStrike" kern="1200" baseline="0" dirty="0" smtClean="0">
                <a:solidFill>
                  <a:schemeClr val="tx1"/>
                </a:solidFill>
                <a:latin typeface="+mn-lt"/>
                <a:ea typeface="+mn-ea"/>
                <a:cs typeface="+mn-cs"/>
              </a:rPr>
              <a:t>Non-parametric </a:t>
            </a:r>
            <a:r>
              <a:rPr lang="en-US" altLang="zh-CN" sz="1200" b="0" i="0" u="none" strike="noStrike" kern="1200" baseline="0" dirty="0" smtClean="0">
                <a:solidFill>
                  <a:schemeClr val="tx1"/>
                </a:solidFill>
                <a:latin typeface="+mn-lt"/>
                <a:ea typeface="+mn-ea"/>
                <a:cs typeface="+mn-cs"/>
              </a:rPr>
              <a:t>methods such as </a:t>
            </a:r>
            <a:r>
              <a:rPr lang="en-US" altLang="zh-CN" sz="1200" b="0" i="1" u="none" strike="noStrike" kern="1200" baseline="0" dirty="0" err="1" smtClean="0">
                <a:solidFill>
                  <a:schemeClr val="tx1"/>
                </a:solidFill>
                <a:latin typeface="+mn-lt"/>
                <a:ea typeface="+mn-ea"/>
                <a:cs typeface="+mn-cs"/>
              </a:rPr>
              <a:t>SAMSeq</a:t>
            </a:r>
            <a:r>
              <a:rPr lang="en-US" altLang="zh-CN" sz="1200" b="0" i="1"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[10] and </a:t>
            </a:r>
            <a:r>
              <a:rPr lang="en-US" altLang="zh-CN" sz="1200" b="0" i="1" u="none" strike="noStrike" kern="1200" baseline="0" dirty="0" err="1" smtClean="0">
                <a:solidFill>
                  <a:schemeClr val="tx1"/>
                </a:solidFill>
                <a:latin typeface="+mn-lt"/>
                <a:ea typeface="+mn-ea"/>
                <a:cs typeface="+mn-cs"/>
              </a:rPr>
              <a:t>NOISeq</a:t>
            </a:r>
            <a:r>
              <a:rPr lang="en-US" altLang="zh-CN" sz="1200" b="0" i="1"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lt"/>
                <a:ea typeface="+mn-ea"/>
                <a:cs typeface="+mn-cs"/>
              </a:rPr>
              <a:t>[11] do not assume anything about the form of the distribution but rather rank the genes by expression and use statistics and tests based on these ranked lists, and random permutations of those lists, to </a:t>
            </a:r>
            <a:r>
              <a:rPr lang="en-US" altLang="zh-CN" sz="1200" b="0" i="0" u="none" strike="noStrike" kern="1200" baseline="0" smtClean="0">
                <a:solidFill>
                  <a:schemeClr val="tx1"/>
                </a:solidFill>
                <a:latin typeface="+mn-lt"/>
                <a:ea typeface="+mn-ea"/>
                <a:cs typeface="+mn-cs"/>
              </a:rPr>
              <a:t>identify differentially expressed </a:t>
            </a:r>
            <a:r>
              <a:rPr lang="en-US" altLang="zh-CN" sz="1200" b="0" i="0" u="none" strike="noStrike" kern="1200" baseline="0" dirty="0" smtClean="0">
                <a:solidFill>
                  <a:schemeClr val="tx1"/>
                </a:solidFill>
                <a:latin typeface="+mn-lt"/>
                <a:ea typeface="+mn-ea"/>
                <a:cs typeface="+mn-cs"/>
              </a:rPr>
              <a:t>genes</a:t>
            </a:r>
            <a:endParaRPr lang="zh-CN" altLang="en-US" dirty="0"/>
          </a:p>
        </p:txBody>
      </p:sp>
      <p:sp>
        <p:nvSpPr>
          <p:cNvPr id="4" name="灯片编号占位符 3"/>
          <p:cNvSpPr>
            <a:spLocks noGrp="1"/>
          </p:cNvSpPr>
          <p:nvPr>
            <p:ph type="sldNum" sz="quarter" idx="10"/>
          </p:nvPr>
        </p:nvSpPr>
        <p:spPr/>
        <p:txBody>
          <a:bodyPr/>
          <a:lstStyle/>
          <a:p>
            <a:fld id="{B26C12F4-9FE8-4819-83DE-96BF83BBCA7D}" type="slidenum">
              <a:rPr lang="zh-CN" altLang="en-US" smtClean="0"/>
              <a:t>8</a:t>
            </a:fld>
            <a:endParaRPr lang="zh-CN" altLang="en-US"/>
          </a:p>
        </p:txBody>
      </p:sp>
    </p:spTree>
    <p:extLst>
      <p:ext uri="{BB962C8B-B14F-4D97-AF65-F5344CB8AC3E}">
        <p14:creationId xmlns:p14="http://schemas.microsoft.com/office/powerpoint/2010/main" val="2121437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6C12F4-9FE8-4819-83DE-96BF83BBCA7D}" type="slidenum">
              <a:rPr lang="zh-CN" altLang="en-US" smtClean="0"/>
              <a:t>9</a:t>
            </a:fld>
            <a:endParaRPr lang="zh-CN" altLang="en-US"/>
          </a:p>
        </p:txBody>
      </p:sp>
    </p:spTree>
    <p:extLst>
      <p:ext uri="{BB962C8B-B14F-4D97-AF65-F5344CB8AC3E}">
        <p14:creationId xmlns:p14="http://schemas.microsoft.com/office/powerpoint/2010/main" val="3709245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7A0F708-C897-40BC-B020-49060F3505C4}" type="datetimeFigureOut">
              <a:rPr lang="zh-CN" altLang="en-US" smtClean="0"/>
              <a:t>2017/11/7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D2E82D-007C-4A4C-9A2D-2472602BCCAC}" type="slidenum">
              <a:rPr lang="zh-CN" altLang="en-US" smtClean="0"/>
              <a:t>‹#›</a:t>
            </a:fld>
            <a:endParaRPr lang="zh-CN" altLang="en-US"/>
          </a:p>
        </p:txBody>
      </p:sp>
    </p:spTree>
    <p:extLst>
      <p:ext uri="{BB962C8B-B14F-4D97-AF65-F5344CB8AC3E}">
        <p14:creationId xmlns:p14="http://schemas.microsoft.com/office/powerpoint/2010/main" val="3861660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A0F708-C897-40BC-B020-49060F3505C4}" type="datetimeFigureOut">
              <a:rPr lang="zh-CN" altLang="en-US" smtClean="0"/>
              <a:t>2017/11/7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D2E82D-007C-4A4C-9A2D-2472602BCCAC}" type="slidenum">
              <a:rPr lang="zh-CN" altLang="en-US" smtClean="0"/>
              <a:t>‹#›</a:t>
            </a:fld>
            <a:endParaRPr lang="zh-CN" altLang="en-US"/>
          </a:p>
        </p:txBody>
      </p:sp>
    </p:spTree>
    <p:extLst>
      <p:ext uri="{BB962C8B-B14F-4D97-AF65-F5344CB8AC3E}">
        <p14:creationId xmlns:p14="http://schemas.microsoft.com/office/powerpoint/2010/main" val="3860417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A0F708-C897-40BC-B020-49060F3505C4}" type="datetimeFigureOut">
              <a:rPr lang="zh-CN" altLang="en-US" smtClean="0"/>
              <a:t>2017/11/7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D2E82D-007C-4A4C-9A2D-2472602BCCAC}" type="slidenum">
              <a:rPr lang="zh-CN" altLang="en-US" smtClean="0"/>
              <a:t>‹#›</a:t>
            </a:fld>
            <a:endParaRPr lang="zh-CN" altLang="en-US"/>
          </a:p>
        </p:txBody>
      </p:sp>
    </p:spTree>
    <p:extLst>
      <p:ext uri="{BB962C8B-B14F-4D97-AF65-F5344CB8AC3E}">
        <p14:creationId xmlns:p14="http://schemas.microsoft.com/office/powerpoint/2010/main" val="3480780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A0F708-C897-40BC-B020-49060F3505C4}" type="datetimeFigureOut">
              <a:rPr lang="zh-CN" altLang="en-US" smtClean="0"/>
              <a:t>2017/11/7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D2E82D-007C-4A4C-9A2D-2472602BCCAC}" type="slidenum">
              <a:rPr lang="zh-CN" altLang="en-US" smtClean="0"/>
              <a:t>‹#›</a:t>
            </a:fld>
            <a:endParaRPr lang="zh-CN" altLang="en-US"/>
          </a:p>
        </p:txBody>
      </p:sp>
    </p:spTree>
    <p:extLst>
      <p:ext uri="{BB962C8B-B14F-4D97-AF65-F5344CB8AC3E}">
        <p14:creationId xmlns:p14="http://schemas.microsoft.com/office/powerpoint/2010/main" val="1953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7A0F708-C897-40BC-B020-49060F3505C4}" type="datetimeFigureOut">
              <a:rPr lang="zh-CN" altLang="en-US" smtClean="0"/>
              <a:t>2017/11/7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D2E82D-007C-4A4C-9A2D-2472602BCCAC}" type="slidenum">
              <a:rPr lang="zh-CN" altLang="en-US" smtClean="0"/>
              <a:t>‹#›</a:t>
            </a:fld>
            <a:endParaRPr lang="zh-CN" altLang="en-US"/>
          </a:p>
        </p:txBody>
      </p:sp>
    </p:spTree>
    <p:extLst>
      <p:ext uri="{BB962C8B-B14F-4D97-AF65-F5344CB8AC3E}">
        <p14:creationId xmlns:p14="http://schemas.microsoft.com/office/powerpoint/2010/main" val="3215990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A0F708-C897-40BC-B020-49060F3505C4}" type="datetimeFigureOut">
              <a:rPr lang="zh-CN" altLang="en-US" smtClean="0"/>
              <a:t>2017/11/7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D2E82D-007C-4A4C-9A2D-2472602BCCAC}" type="slidenum">
              <a:rPr lang="zh-CN" altLang="en-US" smtClean="0"/>
              <a:t>‹#›</a:t>
            </a:fld>
            <a:endParaRPr lang="zh-CN" altLang="en-US"/>
          </a:p>
        </p:txBody>
      </p:sp>
    </p:spTree>
    <p:extLst>
      <p:ext uri="{BB962C8B-B14F-4D97-AF65-F5344CB8AC3E}">
        <p14:creationId xmlns:p14="http://schemas.microsoft.com/office/powerpoint/2010/main" val="1003504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7A0F708-C897-40BC-B020-49060F3505C4}" type="datetimeFigureOut">
              <a:rPr lang="zh-CN" altLang="en-US" smtClean="0"/>
              <a:t>2017/11/7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2D2E82D-007C-4A4C-9A2D-2472602BCCAC}" type="slidenum">
              <a:rPr lang="zh-CN" altLang="en-US" smtClean="0"/>
              <a:t>‹#›</a:t>
            </a:fld>
            <a:endParaRPr lang="zh-CN" altLang="en-US"/>
          </a:p>
        </p:txBody>
      </p:sp>
    </p:spTree>
    <p:extLst>
      <p:ext uri="{BB962C8B-B14F-4D97-AF65-F5344CB8AC3E}">
        <p14:creationId xmlns:p14="http://schemas.microsoft.com/office/powerpoint/2010/main" val="791769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7A0F708-C897-40BC-B020-49060F3505C4}" type="datetimeFigureOut">
              <a:rPr lang="zh-CN" altLang="en-US" smtClean="0"/>
              <a:t>2017/11/7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2D2E82D-007C-4A4C-9A2D-2472602BCCAC}" type="slidenum">
              <a:rPr lang="zh-CN" altLang="en-US" smtClean="0"/>
              <a:t>‹#›</a:t>
            </a:fld>
            <a:endParaRPr lang="zh-CN" altLang="en-US"/>
          </a:p>
        </p:txBody>
      </p:sp>
    </p:spTree>
    <p:extLst>
      <p:ext uri="{BB962C8B-B14F-4D97-AF65-F5344CB8AC3E}">
        <p14:creationId xmlns:p14="http://schemas.microsoft.com/office/powerpoint/2010/main" val="3852004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A0F708-C897-40BC-B020-49060F3505C4}" type="datetimeFigureOut">
              <a:rPr lang="zh-CN" altLang="en-US" smtClean="0"/>
              <a:t>2017/11/7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2D2E82D-007C-4A4C-9A2D-2472602BCCAC}" type="slidenum">
              <a:rPr lang="zh-CN" altLang="en-US" smtClean="0"/>
              <a:t>‹#›</a:t>
            </a:fld>
            <a:endParaRPr lang="zh-CN" altLang="en-US"/>
          </a:p>
        </p:txBody>
      </p:sp>
    </p:spTree>
    <p:extLst>
      <p:ext uri="{BB962C8B-B14F-4D97-AF65-F5344CB8AC3E}">
        <p14:creationId xmlns:p14="http://schemas.microsoft.com/office/powerpoint/2010/main" val="748736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7A0F708-C897-40BC-B020-49060F3505C4}" type="datetimeFigureOut">
              <a:rPr lang="zh-CN" altLang="en-US" smtClean="0"/>
              <a:t>2017/11/7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D2E82D-007C-4A4C-9A2D-2472602BCCAC}" type="slidenum">
              <a:rPr lang="zh-CN" altLang="en-US" smtClean="0"/>
              <a:t>‹#›</a:t>
            </a:fld>
            <a:endParaRPr lang="zh-CN" altLang="en-US"/>
          </a:p>
        </p:txBody>
      </p:sp>
    </p:spTree>
    <p:extLst>
      <p:ext uri="{BB962C8B-B14F-4D97-AF65-F5344CB8AC3E}">
        <p14:creationId xmlns:p14="http://schemas.microsoft.com/office/powerpoint/2010/main" val="271957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7A0F708-C897-40BC-B020-49060F3505C4}" type="datetimeFigureOut">
              <a:rPr lang="zh-CN" altLang="en-US" smtClean="0"/>
              <a:t>2017/11/7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2D2E82D-007C-4A4C-9A2D-2472602BCCAC}" type="slidenum">
              <a:rPr lang="zh-CN" altLang="en-US" smtClean="0"/>
              <a:t>‹#›</a:t>
            </a:fld>
            <a:endParaRPr lang="zh-CN" altLang="en-US"/>
          </a:p>
        </p:txBody>
      </p:sp>
    </p:spTree>
    <p:extLst>
      <p:ext uri="{BB962C8B-B14F-4D97-AF65-F5344CB8AC3E}">
        <p14:creationId xmlns:p14="http://schemas.microsoft.com/office/powerpoint/2010/main" val="2637433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0F708-C897-40BC-B020-49060F3505C4}" type="datetimeFigureOut">
              <a:rPr lang="zh-CN" altLang="en-US" smtClean="0"/>
              <a:t>2017/11/7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D2E82D-007C-4A4C-9A2D-2472602BCCAC}" type="slidenum">
              <a:rPr lang="zh-CN" altLang="en-US" smtClean="0"/>
              <a:t>‹#›</a:t>
            </a:fld>
            <a:endParaRPr lang="zh-CN" altLang="en-US"/>
          </a:p>
        </p:txBody>
      </p:sp>
    </p:spTree>
    <p:extLst>
      <p:ext uri="{BB962C8B-B14F-4D97-AF65-F5344CB8AC3E}">
        <p14:creationId xmlns:p14="http://schemas.microsoft.com/office/powerpoint/2010/main" val="2587229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Differential Expression</a:t>
            </a:r>
            <a:br>
              <a:rPr lang="en-US" altLang="zh-CN" dirty="0"/>
            </a:br>
            <a:r>
              <a:rPr lang="en-US" altLang="zh-CN" dirty="0"/>
              <a:t>Analysis</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320252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Differential expression</a:t>
            </a:r>
            <a:endParaRPr lang="zh-CN" altLang="en-US" dirty="0"/>
          </a:p>
        </p:txBody>
      </p:sp>
      <p:sp>
        <p:nvSpPr>
          <p:cNvPr id="3" name="内容占位符 2"/>
          <p:cNvSpPr>
            <a:spLocks noGrp="1"/>
          </p:cNvSpPr>
          <p:nvPr>
            <p:ph idx="1"/>
          </p:nvPr>
        </p:nvSpPr>
        <p:spPr/>
        <p:txBody>
          <a:bodyPr/>
          <a:lstStyle/>
          <a:p>
            <a:r>
              <a:rPr lang="en-US" altLang="zh-CN" dirty="0"/>
              <a:t>Differential expression (DE) analysis refers to the identification of </a:t>
            </a:r>
            <a:r>
              <a:rPr lang="en-US" altLang="zh-CN" dirty="0" smtClean="0"/>
              <a:t>genes </a:t>
            </a:r>
            <a:r>
              <a:rPr lang="en-US" altLang="zh-CN" dirty="0"/>
              <a:t>that </a:t>
            </a:r>
            <a:r>
              <a:rPr lang="en-US" altLang="zh-CN" dirty="0" smtClean="0"/>
              <a:t>are expressed </a:t>
            </a:r>
            <a:r>
              <a:rPr lang="en-US" altLang="zh-CN" dirty="0"/>
              <a:t>in significantly different quantities in distinct groups of </a:t>
            </a:r>
            <a:r>
              <a:rPr lang="en-US" altLang="zh-CN" dirty="0" smtClean="0"/>
              <a:t>samples</a:t>
            </a:r>
          </a:p>
          <a:p>
            <a:r>
              <a:rPr lang="en-US" altLang="zh-CN" dirty="0"/>
              <a:t>drug-treated vs. </a:t>
            </a:r>
            <a:r>
              <a:rPr lang="en-US" altLang="zh-CN" dirty="0" smtClean="0"/>
              <a:t>controls</a:t>
            </a:r>
          </a:p>
          <a:p>
            <a:r>
              <a:rPr lang="en-US" altLang="zh-CN" dirty="0"/>
              <a:t>diseased vs. </a:t>
            </a:r>
            <a:r>
              <a:rPr lang="en-US" altLang="zh-CN" dirty="0" smtClean="0"/>
              <a:t>healthy individuals</a:t>
            </a:r>
          </a:p>
          <a:p>
            <a:r>
              <a:rPr lang="en-US" altLang="zh-CN" dirty="0"/>
              <a:t>different </a:t>
            </a:r>
            <a:r>
              <a:rPr lang="en-US" altLang="zh-CN" dirty="0" smtClean="0"/>
              <a:t>tissues</a:t>
            </a:r>
          </a:p>
          <a:p>
            <a:r>
              <a:rPr lang="en-US" altLang="zh-CN" dirty="0"/>
              <a:t>different stages of </a:t>
            </a:r>
            <a:r>
              <a:rPr lang="en-US" altLang="zh-CN" dirty="0" smtClean="0"/>
              <a:t>development</a:t>
            </a:r>
          </a:p>
          <a:p>
            <a:r>
              <a:rPr lang="en-US" altLang="zh-CN" dirty="0" smtClean="0"/>
              <a:t>Something else</a:t>
            </a:r>
          </a:p>
          <a:p>
            <a:endParaRPr lang="zh-CN" altLang="en-US" dirty="0"/>
          </a:p>
        </p:txBody>
      </p:sp>
    </p:spTree>
    <p:extLst>
      <p:ext uri="{BB962C8B-B14F-4D97-AF65-F5344CB8AC3E}">
        <p14:creationId xmlns:p14="http://schemas.microsoft.com/office/powerpoint/2010/main" val="3877922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RNA-</a:t>
            </a:r>
            <a:r>
              <a:rPr lang="en-US" altLang="zh-CN" dirty="0" err="1"/>
              <a:t>seq</a:t>
            </a:r>
            <a:r>
              <a:rPr lang="en-US" altLang="zh-CN" dirty="0"/>
              <a:t> </a:t>
            </a:r>
            <a:r>
              <a:rPr lang="en-US" altLang="zh-CN" dirty="0" smtClean="0"/>
              <a:t>data vs </a:t>
            </a:r>
            <a:r>
              <a:rPr lang="en-US" altLang="zh-CN" dirty="0"/>
              <a:t>microarray</a:t>
            </a:r>
            <a:endParaRPr lang="zh-CN" altLang="en-US" dirty="0"/>
          </a:p>
        </p:txBody>
      </p:sp>
      <p:sp>
        <p:nvSpPr>
          <p:cNvPr id="3" name="内容占位符 2"/>
          <p:cNvSpPr>
            <a:spLocks noGrp="1"/>
          </p:cNvSpPr>
          <p:nvPr>
            <p:ph idx="1"/>
          </p:nvPr>
        </p:nvSpPr>
        <p:spPr/>
        <p:txBody>
          <a:bodyPr/>
          <a:lstStyle/>
          <a:p>
            <a:r>
              <a:rPr lang="en-US" altLang="zh-CN" dirty="0"/>
              <a:t>discrete </a:t>
            </a:r>
            <a:r>
              <a:rPr lang="en-US" altLang="zh-CN" dirty="0" smtClean="0"/>
              <a:t>counts vs </a:t>
            </a:r>
            <a:r>
              <a:rPr lang="en-US" altLang="zh-CN" dirty="0"/>
              <a:t>continuous </a:t>
            </a:r>
            <a:r>
              <a:rPr lang="en-US" altLang="zh-CN" dirty="0" smtClean="0"/>
              <a:t>measurements of </a:t>
            </a:r>
            <a:r>
              <a:rPr lang="en-US" altLang="zh-CN" dirty="0"/>
              <a:t>a fluorescence </a:t>
            </a:r>
            <a:r>
              <a:rPr lang="en-US" altLang="zh-CN" dirty="0" smtClean="0"/>
              <a:t>signal</a:t>
            </a:r>
          </a:p>
          <a:p>
            <a:r>
              <a:rPr lang="en-US" altLang="zh-CN" dirty="0"/>
              <a:t>re-sequence the same library </a:t>
            </a:r>
            <a:r>
              <a:rPr lang="en-US" altLang="zh-CN" dirty="0" smtClean="0"/>
              <a:t>to potentially </a:t>
            </a:r>
            <a:r>
              <a:rPr lang="en-US" altLang="zh-CN" dirty="0"/>
              <a:t>recover more expressed transcripts</a:t>
            </a:r>
            <a:endParaRPr lang="zh-CN" altLang="en-US" dirty="0"/>
          </a:p>
        </p:txBody>
      </p:sp>
    </p:spTree>
    <p:extLst>
      <p:ext uri="{BB962C8B-B14F-4D97-AF65-F5344CB8AC3E}">
        <p14:creationId xmlns:p14="http://schemas.microsoft.com/office/powerpoint/2010/main" val="3848152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replication</a:t>
            </a:r>
            <a:endParaRPr lang="zh-CN" altLang="en-US" dirty="0"/>
          </a:p>
        </p:txBody>
      </p:sp>
      <p:sp>
        <p:nvSpPr>
          <p:cNvPr id="3" name="内容占位符 2"/>
          <p:cNvSpPr>
            <a:spLocks noGrp="1"/>
          </p:cNvSpPr>
          <p:nvPr>
            <p:ph idx="1"/>
          </p:nvPr>
        </p:nvSpPr>
        <p:spPr/>
        <p:txBody>
          <a:bodyPr/>
          <a:lstStyle/>
          <a:p>
            <a:r>
              <a:rPr lang="en-US" altLang="zh-CN" dirty="0"/>
              <a:t>The purpose of replication is to be able to estimate the variability </a:t>
            </a:r>
            <a:r>
              <a:rPr lang="en-US" altLang="zh-CN" dirty="0" smtClean="0"/>
              <a:t>between and </a:t>
            </a:r>
            <a:r>
              <a:rPr lang="en-US" altLang="zh-CN" dirty="0"/>
              <a:t>among groups, which is important for, for example, hypothesis </a:t>
            </a:r>
            <a:r>
              <a:rPr lang="en-US" altLang="zh-CN" dirty="0" smtClean="0"/>
              <a:t>testing</a:t>
            </a:r>
          </a:p>
          <a:p>
            <a:r>
              <a:rPr lang="en-US" altLang="zh-CN" dirty="0"/>
              <a:t>Technical </a:t>
            </a:r>
            <a:r>
              <a:rPr lang="en-US" altLang="zh-CN" dirty="0" smtClean="0"/>
              <a:t>replication</a:t>
            </a:r>
          </a:p>
          <a:p>
            <a:r>
              <a:rPr lang="en-US" altLang="zh-CN" dirty="0"/>
              <a:t>Biological replication</a:t>
            </a:r>
            <a:endParaRPr lang="zh-CN" altLang="en-US" dirty="0"/>
          </a:p>
        </p:txBody>
      </p:sp>
    </p:spTree>
    <p:extLst>
      <p:ext uri="{BB962C8B-B14F-4D97-AF65-F5344CB8AC3E}">
        <p14:creationId xmlns:p14="http://schemas.microsoft.com/office/powerpoint/2010/main" val="1425132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many </a:t>
            </a:r>
            <a:r>
              <a:rPr lang="en-US" altLang="zh-CN" dirty="0" smtClean="0"/>
              <a:t>replicates?</a:t>
            </a:r>
            <a:endParaRPr lang="zh-CN" altLang="en-US" dirty="0"/>
          </a:p>
        </p:txBody>
      </p:sp>
      <p:sp>
        <p:nvSpPr>
          <p:cNvPr id="3" name="内容占位符 2"/>
          <p:cNvSpPr>
            <a:spLocks noGrp="1"/>
          </p:cNvSpPr>
          <p:nvPr>
            <p:ph idx="1"/>
          </p:nvPr>
        </p:nvSpPr>
        <p:spPr/>
        <p:txBody>
          <a:bodyPr/>
          <a:lstStyle/>
          <a:p>
            <a:r>
              <a:rPr lang="en-US" altLang="zh-CN" dirty="0"/>
              <a:t>The biological homogeneity of the different </a:t>
            </a:r>
            <a:r>
              <a:rPr lang="en-US" altLang="zh-CN" dirty="0" smtClean="0"/>
              <a:t>samples</a:t>
            </a:r>
          </a:p>
          <a:p>
            <a:r>
              <a:rPr lang="en-US" altLang="zh-CN" dirty="0" smtClean="0"/>
              <a:t>The purpose </a:t>
            </a:r>
            <a:r>
              <a:rPr lang="en-US" altLang="zh-CN" dirty="0"/>
              <a:t>of the </a:t>
            </a:r>
            <a:r>
              <a:rPr lang="en-US" altLang="zh-CN" dirty="0" smtClean="0"/>
              <a:t>experiment</a:t>
            </a:r>
          </a:p>
          <a:p>
            <a:r>
              <a:rPr lang="en-US" altLang="zh-CN" dirty="0"/>
              <a:t>the desired level of statistical </a:t>
            </a:r>
            <a:r>
              <a:rPr lang="en-US" altLang="zh-CN" dirty="0" smtClean="0"/>
              <a:t>power</a:t>
            </a:r>
          </a:p>
          <a:p>
            <a:endParaRPr lang="en-US" altLang="zh-CN" dirty="0"/>
          </a:p>
          <a:p>
            <a:r>
              <a:rPr lang="en-US" altLang="zh-CN" dirty="0"/>
              <a:t>Many sequencing core facilities require or suggest using at least three</a:t>
            </a:r>
          </a:p>
          <a:p>
            <a:pPr marL="0" indent="0">
              <a:buNone/>
            </a:pPr>
            <a:r>
              <a:rPr lang="en-US" altLang="zh-CN" dirty="0" smtClean="0"/>
              <a:t> or </a:t>
            </a:r>
            <a:r>
              <a:rPr lang="en-US" altLang="zh-CN" dirty="0"/>
              <a:t>four replicates per group to be compared;</a:t>
            </a:r>
            <a:endParaRPr lang="zh-CN" altLang="en-US" dirty="0"/>
          </a:p>
        </p:txBody>
      </p:sp>
    </p:spTree>
    <p:extLst>
      <p:ext uri="{BB962C8B-B14F-4D97-AF65-F5344CB8AC3E}">
        <p14:creationId xmlns:p14="http://schemas.microsoft.com/office/powerpoint/2010/main" val="3907424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STATISTICAL DISTRIBUTIONS IN RNA-SEQ DATA</a:t>
            </a:r>
            <a:endParaRPr lang="zh-CN" altLang="en-US" dirty="0"/>
          </a:p>
        </p:txBody>
      </p:sp>
      <p:sp>
        <p:nvSpPr>
          <p:cNvPr id="3" name="内容占位符 2"/>
          <p:cNvSpPr>
            <a:spLocks noGrp="1"/>
          </p:cNvSpPr>
          <p:nvPr>
            <p:ph idx="1"/>
          </p:nvPr>
        </p:nvSpPr>
        <p:spPr/>
        <p:txBody>
          <a:bodyPr/>
          <a:lstStyle/>
          <a:p>
            <a:r>
              <a:rPr lang="en-US" altLang="zh-CN" dirty="0"/>
              <a:t>Expression levels of the same gene across different cells have been </a:t>
            </a:r>
            <a:r>
              <a:rPr lang="en-US" altLang="zh-CN" dirty="0" smtClean="0"/>
              <a:t>shown to </a:t>
            </a:r>
            <a:r>
              <a:rPr lang="en-US" altLang="zh-CN" dirty="0"/>
              <a:t>follow a </a:t>
            </a:r>
            <a:r>
              <a:rPr lang="en-US" altLang="zh-CN" i="1" dirty="0"/>
              <a:t>log-normal </a:t>
            </a:r>
            <a:r>
              <a:rPr lang="en-US" altLang="zh-CN" dirty="0"/>
              <a:t>distribution as measured by quantitative </a:t>
            </a:r>
            <a:r>
              <a:rPr lang="en-US" altLang="zh-CN" dirty="0" smtClean="0"/>
              <a:t>PCR</a:t>
            </a:r>
          </a:p>
          <a:p>
            <a:r>
              <a:rPr lang="en-US" altLang="zh-CN" dirty="0"/>
              <a:t>For RNA-</a:t>
            </a:r>
            <a:r>
              <a:rPr lang="en-US" altLang="zh-CN" dirty="0" err="1"/>
              <a:t>seq</a:t>
            </a:r>
            <a:r>
              <a:rPr lang="en-US" altLang="zh-CN" dirty="0"/>
              <a:t> experiments, where one might assume that </a:t>
            </a:r>
            <a:r>
              <a:rPr lang="en-US" altLang="zh-CN" dirty="0" smtClean="0"/>
              <a:t>sequences are </a:t>
            </a:r>
            <a:r>
              <a:rPr lang="en-US" altLang="zh-CN" dirty="0"/>
              <a:t>sampled at random from the sequencing library, the raw read </a:t>
            </a:r>
            <a:r>
              <a:rPr lang="en-US" altLang="zh-CN" dirty="0" smtClean="0"/>
              <a:t>counts would </a:t>
            </a:r>
            <a:r>
              <a:rPr lang="en-US" altLang="zh-CN" dirty="0"/>
              <a:t>be expected to be Poisson-distributed.</a:t>
            </a:r>
            <a:endParaRPr lang="zh-CN" altLang="en-US" dirty="0"/>
          </a:p>
        </p:txBody>
      </p:sp>
    </p:spTree>
    <p:extLst>
      <p:ext uri="{BB962C8B-B14F-4D97-AF65-F5344CB8AC3E}">
        <p14:creationId xmlns:p14="http://schemas.microsoft.com/office/powerpoint/2010/main" val="3608661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a:t>variability </a:t>
            </a:r>
            <a:r>
              <a:rPr lang="en-US" altLang="zh-CN" dirty="0" smtClean="0"/>
              <a:t>between technical </a:t>
            </a:r>
            <a:r>
              <a:rPr lang="en-US" altLang="zh-CN" dirty="0"/>
              <a:t>replicates in RNA-</a:t>
            </a:r>
            <a:r>
              <a:rPr lang="en-US" altLang="zh-CN" dirty="0" err="1"/>
              <a:t>seq</a:t>
            </a:r>
            <a:r>
              <a:rPr lang="en-US" altLang="zh-CN" dirty="0"/>
              <a:t> can be described quite well by this type </a:t>
            </a:r>
            <a:r>
              <a:rPr lang="en-US" altLang="zh-CN" dirty="0" smtClean="0"/>
              <a:t>of Poisson </a:t>
            </a:r>
            <a:r>
              <a:rPr lang="en-US" altLang="zh-CN" dirty="0"/>
              <a:t>noise</a:t>
            </a:r>
            <a:r>
              <a:rPr lang="en-US" altLang="zh-CN" dirty="0" smtClean="0"/>
              <a:t>.</a:t>
            </a:r>
          </a:p>
          <a:p>
            <a:r>
              <a:rPr lang="en-US" altLang="zh-CN" dirty="0"/>
              <a:t>the variability between biologically </a:t>
            </a:r>
            <a:r>
              <a:rPr lang="en-US" altLang="zh-CN" dirty="0" smtClean="0"/>
              <a:t>distinct sources  has often </a:t>
            </a:r>
            <a:r>
              <a:rPr lang="en-US" altLang="zh-CN" dirty="0"/>
              <a:t>been modeled by a </a:t>
            </a:r>
            <a:r>
              <a:rPr lang="en-US" altLang="zh-CN" i="1" dirty="0"/>
              <a:t>negative binomial </a:t>
            </a:r>
            <a:r>
              <a:rPr lang="en-US" altLang="zh-CN" dirty="0"/>
              <a:t>distribution (sometimes </a:t>
            </a:r>
            <a:r>
              <a:rPr lang="en-US" altLang="zh-CN" dirty="0" smtClean="0"/>
              <a:t>called gamma-Poisson </a:t>
            </a:r>
            <a:r>
              <a:rPr lang="en-US" altLang="zh-CN" dirty="0"/>
              <a:t>distribution</a:t>
            </a:r>
            <a:r>
              <a:rPr lang="en-US" altLang="zh-CN" dirty="0" smtClean="0"/>
              <a:t>).</a:t>
            </a:r>
          </a:p>
          <a:p>
            <a:r>
              <a:rPr lang="en-US" altLang="zh-CN" dirty="0"/>
              <a:t>While a Poisson distribution has the same variance as </a:t>
            </a:r>
            <a:r>
              <a:rPr lang="en-US" altLang="zh-CN" dirty="0" smtClean="0"/>
              <a:t>its mean </a:t>
            </a:r>
            <a:r>
              <a:rPr lang="en-US" altLang="zh-CN" dirty="0"/>
              <a:t>μ, the negative binomial distribution’s variance can be written </a:t>
            </a:r>
            <a:r>
              <a:rPr lang="en-US" altLang="zh-CN" dirty="0" smtClean="0"/>
              <a:t>as (sigma)</a:t>
            </a:r>
            <a:r>
              <a:rPr lang="en-US" altLang="zh-CN" sz="2000" dirty="0" smtClean="0"/>
              <a:t>2</a:t>
            </a:r>
            <a:r>
              <a:rPr lang="en-US" altLang="zh-CN" dirty="0" smtClean="0"/>
              <a:t> </a:t>
            </a:r>
            <a:r>
              <a:rPr lang="en-US" altLang="zh-CN" dirty="0"/>
              <a:t>= μ + (1/</a:t>
            </a:r>
            <a:r>
              <a:rPr lang="en-US" altLang="zh-CN" i="1" dirty="0"/>
              <a:t>r</a:t>
            </a:r>
            <a:r>
              <a:rPr lang="en-US" altLang="zh-CN" dirty="0"/>
              <a:t>)μ2 where </a:t>
            </a:r>
            <a:r>
              <a:rPr lang="en-US" altLang="zh-CN" i="1" dirty="0"/>
              <a:t>r </a:t>
            </a:r>
            <a:r>
              <a:rPr lang="en-US" altLang="zh-CN" dirty="0"/>
              <a:t>is a positive integer (which means that the </a:t>
            </a:r>
            <a:r>
              <a:rPr lang="en-US" altLang="zh-CN" dirty="0" smtClean="0"/>
              <a:t>variance will </a:t>
            </a:r>
            <a:r>
              <a:rPr lang="en-US" altLang="zh-CN" dirty="0"/>
              <a:t>always be larger than the mean).</a:t>
            </a:r>
            <a:endParaRPr lang="zh-CN" altLang="en-US" dirty="0"/>
          </a:p>
        </p:txBody>
      </p:sp>
    </p:spTree>
    <p:extLst>
      <p:ext uri="{BB962C8B-B14F-4D97-AF65-F5344CB8AC3E}">
        <p14:creationId xmlns:p14="http://schemas.microsoft.com/office/powerpoint/2010/main" val="678896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software</a:t>
            </a:r>
            <a:endParaRPr lang="zh-CN" altLang="en-US" dirty="0"/>
          </a:p>
        </p:txBody>
      </p:sp>
      <p:sp>
        <p:nvSpPr>
          <p:cNvPr id="3" name="内容占位符 2"/>
          <p:cNvSpPr>
            <a:spLocks noGrp="1"/>
          </p:cNvSpPr>
          <p:nvPr>
            <p:ph idx="1"/>
          </p:nvPr>
        </p:nvSpPr>
        <p:spPr>
          <a:xfrm>
            <a:off x="838200" y="1825625"/>
            <a:ext cx="10515600" cy="1527175"/>
          </a:xfrm>
        </p:spPr>
        <p:txBody>
          <a:bodyPr/>
          <a:lstStyle/>
          <a:p>
            <a:r>
              <a:rPr lang="en-US" altLang="zh-CN" i="1" dirty="0" err="1" smtClean="0"/>
              <a:t>DESeq</a:t>
            </a:r>
            <a:r>
              <a:rPr lang="en-US" altLang="zh-CN" i="1" dirty="0" smtClean="0"/>
              <a:t>/DESeq2</a:t>
            </a:r>
          </a:p>
          <a:p>
            <a:r>
              <a:rPr lang="en-US" altLang="zh-CN" i="1" dirty="0" err="1" smtClean="0"/>
              <a:t>edgeR</a:t>
            </a:r>
            <a:endParaRPr lang="en-US" altLang="zh-CN" i="1" dirty="0" smtClean="0"/>
          </a:p>
          <a:p>
            <a:r>
              <a:rPr lang="en-US" altLang="zh-CN" i="1" dirty="0" err="1" smtClean="0"/>
              <a:t>tweeDESeq</a:t>
            </a:r>
            <a:endParaRPr lang="en-US" altLang="zh-CN" i="1" dirty="0" smtClean="0"/>
          </a:p>
          <a:p>
            <a:endParaRPr lang="zh-CN" altLang="en-US" dirty="0"/>
          </a:p>
        </p:txBody>
      </p:sp>
      <p:sp>
        <p:nvSpPr>
          <p:cNvPr id="5" name="矩形 4"/>
          <p:cNvSpPr/>
          <p:nvPr/>
        </p:nvSpPr>
        <p:spPr>
          <a:xfrm>
            <a:off x="1041695" y="3352800"/>
            <a:ext cx="3405356" cy="461665"/>
          </a:xfrm>
          <a:prstGeom prst="rect">
            <a:avLst/>
          </a:prstGeom>
        </p:spPr>
        <p:txBody>
          <a:bodyPr wrap="none">
            <a:spAutoFit/>
          </a:bodyPr>
          <a:lstStyle/>
          <a:p>
            <a:r>
              <a:rPr lang="en-US" altLang="zh-CN" sz="2400" b="1" dirty="0" smtClean="0"/>
              <a:t>Non-parametric methods</a:t>
            </a:r>
            <a:endParaRPr lang="zh-CN" altLang="en-US" sz="2400" b="1" dirty="0"/>
          </a:p>
        </p:txBody>
      </p:sp>
      <p:sp>
        <p:nvSpPr>
          <p:cNvPr id="6" name="矩形 5"/>
          <p:cNvSpPr/>
          <p:nvPr/>
        </p:nvSpPr>
        <p:spPr>
          <a:xfrm>
            <a:off x="838200" y="3814465"/>
            <a:ext cx="2250449" cy="131818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800" b="0" i="1" u="none" strike="noStrike" baseline="0" dirty="0" err="1" smtClean="0">
                <a:latin typeface="MinionPro-It"/>
              </a:rPr>
              <a:t>SAMSeq</a:t>
            </a:r>
            <a:endParaRPr lang="en-US" altLang="zh-CN" sz="2800" b="0" i="1" u="none" strike="noStrike" baseline="0" dirty="0" smtClean="0">
              <a:latin typeface="MinionPro-It"/>
            </a:endParaRPr>
          </a:p>
          <a:p>
            <a:pPr marL="285750" indent="-285750">
              <a:lnSpc>
                <a:spcPct val="150000"/>
              </a:lnSpc>
              <a:buFont typeface="Arial" panose="020B0604020202020204" pitchFamily="34" charset="0"/>
              <a:buChar char="•"/>
            </a:pPr>
            <a:r>
              <a:rPr lang="en-US" altLang="zh-CN" sz="2800" i="1" dirty="0" err="1"/>
              <a:t>NOISeq</a:t>
            </a:r>
            <a:endParaRPr lang="zh-CN" altLang="en-US" sz="2800" dirty="0"/>
          </a:p>
        </p:txBody>
      </p:sp>
    </p:spTree>
    <p:extLst>
      <p:ext uri="{BB962C8B-B14F-4D97-AF65-F5344CB8AC3E}">
        <p14:creationId xmlns:p14="http://schemas.microsoft.com/office/powerpoint/2010/main" val="797778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Biological Replication, Count Distributions, and</a:t>
            </a:r>
            <a:br>
              <a:rPr lang="en-US" altLang="zh-CN" dirty="0"/>
            </a:br>
            <a:r>
              <a:rPr lang="en-US" altLang="zh-CN" dirty="0"/>
              <a:t>Choice of Software</a:t>
            </a:r>
            <a:endParaRPr lang="zh-CN" altLang="en-US" dirty="0"/>
          </a:p>
        </p:txBody>
      </p:sp>
      <p:sp>
        <p:nvSpPr>
          <p:cNvPr id="3" name="内容占位符 2"/>
          <p:cNvSpPr>
            <a:spLocks noGrp="1"/>
          </p:cNvSpPr>
          <p:nvPr>
            <p:ph idx="1"/>
          </p:nvPr>
        </p:nvSpPr>
        <p:spPr/>
        <p:txBody>
          <a:bodyPr/>
          <a:lstStyle/>
          <a:p>
            <a:r>
              <a:rPr lang="en-US" altLang="zh-CN" dirty="0"/>
              <a:t>With a fair number of </a:t>
            </a:r>
            <a:r>
              <a:rPr lang="en-US" altLang="zh-CN" dirty="0" smtClean="0"/>
              <a:t>biological replicates </a:t>
            </a:r>
            <a:r>
              <a:rPr lang="en-US" altLang="zh-CN" dirty="0"/>
              <a:t>(perhaps at least 5–10 biological replicates per group, </a:t>
            </a:r>
            <a:r>
              <a:rPr lang="en-US" altLang="zh-CN" dirty="0" smtClean="0"/>
              <a:t>depending on </a:t>
            </a:r>
            <a:r>
              <a:rPr lang="en-US" altLang="zh-CN" dirty="0"/>
              <a:t>the specifics of the data set), it may be beneficial to use a </a:t>
            </a:r>
            <a:r>
              <a:rPr lang="en-US" altLang="zh-CN" dirty="0" smtClean="0"/>
              <a:t>nonparametric method </a:t>
            </a:r>
            <a:r>
              <a:rPr lang="en-US" altLang="zh-CN" dirty="0"/>
              <a:t>that does not make assumptions about the form of the statistical </a:t>
            </a:r>
            <a:r>
              <a:rPr lang="en-US" altLang="zh-CN" dirty="0" smtClean="0"/>
              <a:t>distribution of </a:t>
            </a:r>
            <a:r>
              <a:rPr lang="en-US" altLang="zh-CN" dirty="0"/>
              <a:t>the observed data</a:t>
            </a:r>
            <a:r>
              <a:rPr lang="en-US" altLang="zh-CN" dirty="0" smtClean="0"/>
              <a:t>.</a:t>
            </a:r>
          </a:p>
          <a:p>
            <a:r>
              <a:rPr lang="en-US" altLang="zh-CN" dirty="0" smtClean="0"/>
              <a:t>Few </a:t>
            </a:r>
            <a:r>
              <a:rPr lang="en-US" altLang="zh-CN" dirty="0"/>
              <a:t>biological </a:t>
            </a:r>
            <a:r>
              <a:rPr lang="en-US" altLang="zh-CN" dirty="0" smtClean="0"/>
              <a:t>replicates: </a:t>
            </a:r>
            <a:r>
              <a:rPr lang="en-US" altLang="zh-CN" dirty="0"/>
              <a:t>it makes sense to use parametric methods that assume </a:t>
            </a:r>
            <a:r>
              <a:rPr lang="en-US" altLang="zh-CN" dirty="0" smtClean="0"/>
              <a:t>certain form </a:t>
            </a:r>
            <a:r>
              <a:rPr lang="en-US" altLang="zh-CN" dirty="0"/>
              <a:t>of the distribution based on empirical data</a:t>
            </a:r>
            <a:endParaRPr lang="zh-CN" altLang="en-US" dirty="0"/>
          </a:p>
        </p:txBody>
      </p:sp>
    </p:spTree>
    <p:extLst>
      <p:ext uri="{BB962C8B-B14F-4D97-AF65-F5344CB8AC3E}">
        <p14:creationId xmlns:p14="http://schemas.microsoft.com/office/powerpoint/2010/main" val="93621767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590</Words>
  <Application>Microsoft Office PowerPoint</Application>
  <PresentationFormat>宽屏</PresentationFormat>
  <Paragraphs>51</Paragraphs>
  <Slides>9</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MinionPro-It</vt:lpstr>
      <vt:lpstr>宋体</vt:lpstr>
      <vt:lpstr>Arial</vt:lpstr>
      <vt:lpstr>Calibri</vt:lpstr>
      <vt:lpstr>Calibri Light</vt:lpstr>
      <vt:lpstr>Office 主题</vt:lpstr>
      <vt:lpstr>Differential Expression Analysis</vt:lpstr>
      <vt:lpstr>Differential expression</vt:lpstr>
      <vt:lpstr>RNA-seq data vs microarray</vt:lpstr>
      <vt:lpstr>replication</vt:lpstr>
      <vt:lpstr>How many replicates?</vt:lpstr>
      <vt:lpstr>STATISTICAL DISTRIBUTIONS IN RNA-SEQ DATA</vt:lpstr>
      <vt:lpstr>PowerPoint 演示文稿</vt:lpstr>
      <vt:lpstr>software</vt:lpstr>
      <vt:lpstr>Biological Replication, Count Distributions, and Choice of Software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Differential Expression Analysis</dc:title>
  <dc:creator>Qi lixing</dc:creator>
  <cp:lastModifiedBy>Qi lixing</cp:lastModifiedBy>
  <cp:revision>20</cp:revision>
  <dcterms:created xsi:type="dcterms:W3CDTF">2017-11-06T12:50:17Z</dcterms:created>
  <dcterms:modified xsi:type="dcterms:W3CDTF">2017-11-07T09:50:37Z</dcterms:modified>
</cp:coreProperties>
</file>