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7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C837E-A0A3-46D5-81A7-9743EE81FF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55F2-C1E6-4FA8-9E43-A1E84374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4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Eukaryotic genes typically produce several transcript isoforms via alternative splicing and promoter usage.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 isoforms often have common or overlapping exons.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coverage along transcripts is not uniform because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mappability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issues and biases introduced in library preparation.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9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high proportion of reads map to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intronic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intergenic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regions, it might be worth looking for novel isoforms and genes, but this could also be a sign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contaminating genomic DNA.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3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Qualimap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Java program and it uses R and certain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Bioconductor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 internally.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2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RseQC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consists of several Python programs and it takes genomic annotations in BED format.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4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RPKM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correct counts for library size and transcript length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TPM takes into account the distribution of transcript lengths in the sample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1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They differ in the way how they handle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multimapping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reads (reads which map to several genomic locations due to homology or sequence repeats):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HTSeq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ignores these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multireads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altogether,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Qualimap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divides the counts equally between the different locations, and Cufflinks has an option to divide each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multimapping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 probabilistically based on the abundance of the genes it maps to.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Counting tools also provide different options for dealing with reads which overlap with more than one gene, or which fall partly in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intronic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55F2-C1E6-4FA8-9E43-A1E843740A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2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4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5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9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9B13-C472-4CDA-802F-9B17164C8BA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1659-F9C1-4FC3-8AA2-0F596117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0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 factor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043" y="1825625"/>
            <a:ext cx="8071756" cy="4351338"/>
          </a:xfrm>
        </p:spPr>
        <p:txBody>
          <a:bodyPr/>
          <a:lstStyle/>
          <a:p>
            <a:r>
              <a:rPr lang="en-US" altLang="zh-CN" dirty="0"/>
              <a:t>sequencing </a:t>
            </a:r>
            <a:r>
              <a:rPr lang="en-US" altLang="zh-CN" dirty="0" smtClean="0"/>
              <a:t>depth</a:t>
            </a:r>
          </a:p>
          <a:p>
            <a:r>
              <a:rPr lang="en-US" altLang="zh-CN" dirty="0" smtClean="0"/>
              <a:t>Transcript length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Transcriptome</a:t>
            </a:r>
            <a:r>
              <a:rPr lang="en-US" altLang="zh-CN" dirty="0" smtClean="0"/>
              <a:t> Composition</a:t>
            </a:r>
          </a:p>
          <a:p>
            <a:r>
              <a:rPr lang="en-US" altLang="zh-CN" dirty="0" smtClean="0"/>
              <a:t>GC bias</a:t>
            </a:r>
          </a:p>
          <a:p>
            <a:r>
              <a:rPr lang="en-US" altLang="zh-CN" dirty="0" smtClean="0"/>
              <a:t>sequence-specific </a:t>
            </a:r>
            <a:r>
              <a:rPr lang="en-US" altLang="zh-CN" dirty="0"/>
              <a:t>bias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9841" y="2133992"/>
            <a:ext cx="1188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obvious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13030" y="4001294"/>
            <a:ext cx="2524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harder to pinpoint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63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FPKM (Fragments </a:t>
            </a:r>
            <a:r>
              <a:rPr lang="en-US" altLang="zh-CN" dirty="0" smtClean="0"/>
              <a:t>Per </a:t>
            </a:r>
            <a:r>
              <a:rPr lang="en-US" altLang="zh-CN" dirty="0" err="1" smtClean="0"/>
              <a:t>Kilobase</a:t>
            </a:r>
            <a:r>
              <a:rPr lang="en-US" altLang="zh-CN" dirty="0" smtClean="0"/>
              <a:t> </a:t>
            </a:r>
            <a:r>
              <a:rPr lang="en-US" altLang="zh-CN" dirty="0"/>
              <a:t>per Million mapped reads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RPKM (</a:t>
            </a:r>
            <a:r>
              <a:rPr lang="en-US" altLang="zh-CN" dirty="0" smtClean="0"/>
              <a:t>Reads Per </a:t>
            </a:r>
            <a:r>
              <a:rPr lang="en-US" altLang="zh-CN" dirty="0" err="1"/>
              <a:t>Kilobase</a:t>
            </a:r>
            <a:r>
              <a:rPr lang="en-US" altLang="zh-CN" dirty="0"/>
              <a:t> per Million mapped reads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TPM (Transcripts Per Million)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6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Reads per 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simplest way of estimating expression is to count reads per genes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HTSeq</a:t>
            </a:r>
            <a:endParaRPr lang="en-US" altLang="zh-CN" dirty="0" smtClean="0"/>
          </a:p>
          <a:p>
            <a:r>
              <a:rPr lang="en-US" altLang="zh-CN" dirty="0" err="1" smtClean="0"/>
              <a:t>BEDTools</a:t>
            </a:r>
            <a:endParaRPr lang="en-US" altLang="zh-CN" dirty="0" smtClean="0"/>
          </a:p>
          <a:p>
            <a:r>
              <a:rPr lang="en-US" altLang="zh-CN" dirty="0" err="1" smtClean="0"/>
              <a:t>Qualimap</a:t>
            </a:r>
            <a:endParaRPr lang="en-US" altLang="zh-CN" dirty="0" smtClean="0"/>
          </a:p>
          <a:p>
            <a:r>
              <a:rPr lang="en-US" altLang="zh-CN" dirty="0" err="1" smtClean="0"/>
              <a:t>Rsubread</a:t>
            </a:r>
            <a:endParaRPr lang="en-US" altLang="zh-CN" dirty="0" smtClean="0"/>
          </a:p>
          <a:p>
            <a:r>
              <a:rPr lang="en-US" altLang="zh-CN" dirty="0" err="1" smtClean="0"/>
              <a:t>GenomicRanges</a:t>
            </a:r>
            <a:endParaRPr lang="en-US" altLang="zh-CN" dirty="0" smtClean="0"/>
          </a:p>
          <a:p>
            <a:r>
              <a:rPr lang="en-US" altLang="zh-CN" dirty="0" smtClean="0"/>
              <a:t>cufflink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HTseq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91" y="365125"/>
            <a:ext cx="6925038" cy="63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Htseq</a:t>
            </a:r>
            <a:r>
              <a:rPr lang="en-US" altLang="zh-CN" dirty="0"/>
              <a:t>-count </a:t>
            </a:r>
            <a:r>
              <a:rPr lang="en-US" altLang="zh-CN" dirty="0" smtClean="0"/>
              <a:t>finds the </a:t>
            </a:r>
            <a:r>
              <a:rPr lang="en-US" altLang="zh-CN" dirty="0"/>
              <a:t>exons that the reads overlap with and then groups the </a:t>
            </a:r>
            <a:r>
              <a:rPr lang="en-US" altLang="zh-CN" dirty="0" smtClean="0"/>
              <a:t>exon-level counts </a:t>
            </a:r>
            <a:r>
              <a:rPr lang="en-US" altLang="zh-CN" dirty="0"/>
              <a:t>based on the exons’ gene ID in the GTF file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This requires </a:t>
            </a:r>
            <a:r>
              <a:rPr lang="en-US" altLang="zh-CN" dirty="0" smtClean="0"/>
              <a:t>that all </a:t>
            </a:r>
            <a:r>
              <a:rPr lang="en-US" altLang="zh-CN" dirty="0"/>
              <a:t>the exons of a particular gene have the same gene ID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While </a:t>
            </a:r>
            <a:r>
              <a:rPr lang="en-US" altLang="zh-CN" dirty="0" err="1" smtClean="0"/>
              <a:t>Ensembl</a:t>
            </a:r>
            <a:r>
              <a:rPr lang="en-US" altLang="zh-CN" dirty="0" smtClean="0"/>
              <a:t> GTF </a:t>
            </a:r>
            <a:r>
              <a:rPr lang="en-US" altLang="zh-CN" dirty="0"/>
              <a:t>files follow this rule, the GTF files available in the UCSC </a:t>
            </a:r>
            <a:r>
              <a:rPr lang="en-US" altLang="zh-CN" dirty="0" smtClean="0"/>
              <a:t>Table browser </a:t>
            </a:r>
            <a:r>
              <a:rPr lang="en-US" altLang="zh-CN" dirty="0"/>
              <a:t>have a transcript ID repeated as a gene ID.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5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Reads per Transcripts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Counting reads at the transcript level is complicated by the fact </a:t>
            </a:r>
            <a:r>
              <a:rPr lang="en-US" altLang="zh-CN" dirty="0" smtClean="0"/>
              <a:t>that transcript </a:t>
            </a:r>
            <a:r>
              <a:rPr lang="en-US" altLang="zh-CN" dirty="0"/>
              <a:t>isoforms typically have overlapping </a:t>
            </a:r>
            <a:r>
              <a:rPr lang="en-US" altLang="zh-CN" dirty="0" smtClean="0"/>
              <a:t>parts</a:t>
            </a:r>
          </a:p>
          <a:p>
            <a:r>
              <a:rPr lang="en-US" altLang="zh-CN" dirty="0"/>
              <a:t>an expectation </a:t>
            </a:r>
            <a:r>
              <a:rPr lang="en-US" altLang="zh-CN" dirty="0" smtClean="0"/>
              <a:t>maximization (EM</a:t>
            </a:r>
            <a:r>
              <a:rPr lang="en-US" altLang="zh-CN" dirty="0"/>
              <a:t>) approach is </a:t>
            </a:r>
            <a:r>
              <a:rPr lang="en-US" altLang="zh-CN" dirty="0" smtClean="0"/>
              <a:t>used(two step)</a:t>
            </a:r>
          </a:p>
          <a:p>
            <a:pPr lvl="1"/>
            <a:r>
              <a:rPr lang="en-US" altLang="zh-CN" dirty="0" smtClean="0"/>
              <a:t>an expectation step where reads are assigned to transcripts with a probability according to those transcripts’ abundances</a:t>
            </a:r>
          </a:p>
          <a:p>
            <a:pPr lvl="1"/>
            <a:r>
              <a:rPr lang="en-US" altLang="zh-CN" dirty="0"/>
              <a:t>a maximization step where the </a:t>
            </a:r>
            <a:r>
              <a:rPr lang="en-US" altLang="zh-CN" dirty="0" smtClean="0"/>
              <a:t>abundances are </a:t>
            </a:r>
            <a:r>
              <a:rPr lang="en-US" altLang="zh-CN" dirty="0"/>
              <a:t>updated based on the assignment probability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74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Cufflinks and </a:t>
            </a:r>
            <a:r>
              <a:rPr lang="en-US" altLang="zh-CN" dirty="0" err="1" smtClean="0"/>
              <a:t>eXpress</a:t>
            </a:r>
            <a:endParaRPr lang="en-US" altLang="zh-CN" dirty="0" smtClean="0"/>
          </a:p>
          <a:p>
            <a:r>
              <a:rPr lang="en-US" altLang="zh-CN" dirty="0"/>
              <a:t>Cufflinks uses a batch EM </a:t>
            </a:r>
            <a:r>
              <a:rPr lang="en-US" altLang="zh-CN" dirty="0" smtClean="0"/>
              <a:t>approach</a:t>
            </a:r>
          </a:p>
          <a:p>
            <a:r>
              <a:rPr lang="en-US" altLang="zh-CN" dirty="0" err="1"/>
              <a:t>eXpress</a:t>
            </a:r>
            <a:r>
              <a:rPr lang="en-US" altLang="zh-CN" dirty="0"/>
              <a:t> uses an online EM </a:t>
            </a:r>
            <a:r>
              <a:rPr lang="en-US" altLang="zh-CN" dirty="0" smtClean="0"/>
              <a:t>algorithm</a:t>
            </a:r>
          </a:p>
          <a:p>
            <a:r>
              <a:rPr lang="en-US" altLang="zh-CN" dirty="0"/>
              <a:t>Both Cufflinks and </a:t>
            </a:r>
            <a:r>
              <a:rPr lang="en-US" altLang="zh-CN" dirty="0" err="1"/>
              <a:t>eXpress</a:t>
            </a:r>
            <a:r>
              <a:rPr lang="en-US" altLang="zh-CN" dirty="0"/>
              <a:t> can resolve </a:t>
            </a:r>
            <a:r>
              <a:rPr lang="en-US" altLang="zh-CN" dirty="0" err="1"/>
              <a:t>multimappings</a:t>
            </a:r>
            <a:r>
              <a:rPr lang="en-US" altLang="zh-CN" dirty="0"/>
              <a:t> of reads </a:t>
            </a:r>
            <a:r>
              <a:rPr lang="en-US" altLang="zh-CN" dirty="0" smtClean="0"/>
              <a:t>across gene </a:t>
            </a:r>
            <a:r>
              <a:rPr lang="en-US" altLang="zh-CN" dirty="0"/>
              <a:t>families, learn fragment length distribution from data, and </a:t>
            </a:r>
            <a:r>
              <a:rPr lang="en-US" altLang="zh-CN" dirty="0" smtClean="0"/>
              <a:t>correct for </a:t>
            </a:r>
            <a:r>
              <a:rPr lang="en-US" altLang="zh-CN" dirty="0"/>
              <a:t>sequence-specific bias near the ends of fragments, which arises due </a:t>
            </a:r>
            <a:r>
              <a:rPr lang="en-US" altLang="zh-CN" dirty="0" smtClean="0"/>
              <a:t>to  primers </a:t>
            </a:r>
            <a:r>
              <a:rPr lang="en-US" altLang="zh-CN" dirty="0"/>
              <a:t>used in library preparation.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Reads per Exons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DEXSeq</a:t>
            </a:r>
            <a:endParaRPr lang="en-US" altLang="zh-CN" dirty="0" smtClean="0"/>
          </a:p>
          <a:p>
            <a:r>
              <a:rPr lang="en-US" altLang="zh-CN" dirty="0"/>
              <a:t>construct a set of </a:t>
            </a:r>
            <a:r>
              <a:rPr lang="en-US" altLang="zh-CN" dirty="0" err="1"/>
              <a:t>nonoverlapping</a:t>
            </a:r>
            <a:r>
              <a:rPr lang="en-US" altLang="zh-CN" dirty="0"/>
              <a:t> </a:t>
            </a:r>
            <a:r>
              <a:rPr lang="en-US" altLang="zh-CN" dirty="0" err="1"/>
              <a:t>exonic</a:t>
            </a:r>
            <a:r>
              <a:rPr lang="en-US" altLang="zh-CN" dirty="0"/>
              <a:t> regions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number of reads that were </a:t>
            </a:r>
            <a:r>
              <a:rPr lang="en-US" altLang="zh-CN" dirty="0" smtClean="0"/>
              <a:t>not counted</a:t>
            </a:r>
          </a:p>
          <a:p>
            <a:pPr lvl="1"/>
            <a:r>
              <a:rPr lang="en-US" altLang="zh-CN" dirty="0"/>
              <a:t>they were not aligned at all (__</a:t>
            </a:r>
            <a:r>
              <a:rPr lang="en-US" altLang="zh-CN" dirty="0" err="1"/>
              <a:t>notaligned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the alignment quality was lower than the user-specified </a:t>
            </a:r>
            <a:r>
              <a:rPr lang="en-US" altLang="zh-CN" dirty="0" smtClean="0"/>
              <a:t>threshold</a:t>
            </a:r>
          </a:p>
          <a:p>
            <a:pPr lvl="1"/>
            <a:r>
              <a:rPr lang="en-US" altLang="zh-CN" dirty="0"/>
              <a:t>the alignment overlapped with more than one exon counting </a:t>
            </a:r>
            <a:r>
              <a:rPr lang="en-US" altLang="zh-CN" dirty="0" smtClean="0"/>
              <a:t>bin</a:t>
            </a:r>
          </a:p>
          <a:p>
            <a:pPr lvl="1"/>
            <a:r>
              <a:rPr lang="en-US" altLang="zh-CN" dirty="0"/>
              <a:t>the alignment didn’t overlap with any exon counting 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4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quantitate gene expression by counting reads per genes, transcripts and exons</a:t>
            </a:r>
          </a:p>
          <a:p>
            <a:r>
              <a:rPr lang="en-US" altLang="zh-CN" dirty="0"/>
              <a:t>opens up new possibilities for quality control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expression is often estimated at the gene level or the exon level </a:t>
            </a:r>
            <a:r>
              <a:rPr lang="en-US" altLang="zh-CN" dirty="0" smtClean="0"/>
              <a:t>instead</a:t>
            </a:r>
          </a:p>
          <a:p>
            <a:r>
              <a:rPr lang="en-US" altLang="zh-CN" dirty="0"/>
              <a:t>gene level counts are not optimal for differential </a:t>
            </a:r>
            <a:r>
              <a:rPr lang="en-US" altLang="zh-CN" dirty="0" smtClean="0"/>
              <a:t>expression analysis </a:t>
            </a:r>
            <a:r>
              <a:rPr lang="en-US" altLang="zh-CN" dirty="0"/>
              <a:t>for those genes which undergo isoform switching, because </a:t>
            </a:r>
            <a:r>
              <a:rPr lang="en-US" altLang="zh-CN" dirty="0" smtClean="0"/>
              <a:t>the number </a:t>
            </a:r>
            <a:r>
              <a:rPr lang="en-US" altLang="zh-CN" dirty="0"/>
              <a:t>of counts depends on transcript 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2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ANNOTATION-BASED QUALITY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Saturation of sequencing depth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expression </a:t>
            </a:r>
            <a:r>
              <a:rPr lang="en-US" altLang="zh-CN" dirty="0" smtClean="0"/>
              <a:t>profiling</a:t>
            </a:r>
          </a:p>
          <a:p>
            <a:pPr lvl="1"/>
            <a:r>
              <a:rPr lang="en-US" altLang="zh-CN" dirty="0" smtClean="0"/>
              <a:t>splicing analysis</a:t>
            </a:r>
          </a:p>
          <a:p>
            <a:pPr lvl="1"/>
            <a:r>
              <a:rPr lang="en-US" altLang="zh-CN" dirty="0" smtClean="0"/>
              <a:t>transcript construction</a:t>
            </a:r>
          </a:p>
          <a:p>
            <a:r>
              <a:rPr lang="en-US" altLang="zh-CN" i="1" dirty="0"/>
              <a:t>Read distribution between different genomic features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Exonic</a:t>
            </a:r>
            <a:endParaRPr lang="en-US" altLang="zh-CN" dirty="0" smtClean="0"/>
          </a:p>
          <a:p>
            <a:pPr lvl="2"/>
            <a:r>
              <a:rPr lang="en-US" altLang="zh-CN" dirty="0"/>
              <a:t>coding, 5′UTR and 3′UTR </a:t>
            </a:r>
            <a:r>
              <a:rPr lang="en-US" altLang="zh-CN" dirty="0" smtClean="0"/>
              <a:t>exons</a:t>
            </a:r>
          </a:p>
          <a:p>
            <a:pPr lvl="2"/>
            <a:r>
              <a:rPr lang="en-US" altLang="zh-CN" dirty="0" smtClean="0"/>
              <a:t>protein coding genes, </a:t>
            </a:r>
            <a:r>
              <a:rPr lang="en-US" altLang="zh-CN" dirty="0" err="1" smtClean="0"/>
              <a:t>pseudogenes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ribosomal RNA (</a:t>
            </a:r>
            <a:r>
              <a:rPr lang="en-US" altLang="zh-CN" dirty="0" err="1" smtClean="0"/>
              <a:t>rRNA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miRNAs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Intronic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/>
              <a:t>intergenic</a:t>
            </a:r>
            <a:r>
              <a:rPr lang="en-US" altLang="zh-CN" dirty="0"/>
              <a:t> regions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1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ANNOTATION-BASED QUALITY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Coverage uniformity along </a:t>
            </a:r>
            <a:r>
              <a:rPr lang="en-US" altLang="zh-CN" i="1" dirty="0" smtClean="0"/>
              <a:t>transcripts</a:t>
            </a:r>
          </a:p>
          <a:p>
            <a:pPr lvl="1"/>
            <a:r>
              <a:rPr lang="en-US" altLang="zh-CN" dirty="0" smtClean="0"/>
              <a:t>location biases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0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Annotation-Based Quality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RSeQC</a:t>
            </a:r>
            <a:endParaRPr lang="en-US" altLang="zh-CN" dirty="0" smtClean="0"/>
          </a:p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implemented in Java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Qualimap</a:t>
            </a:r>
            <a:endParaRPr lang="en-US" altLang="zh-CN" dirty="0" smtClean="0"/>
          </a:p>
          <a:p>
            <a:r>
              <a:rPr lang="en-US" altLang="zh-CN" dirty="0" smtClean="0"/>
              <a:t>Picard’s </a:t>
            </a:r>
            <a:r>
              <a:rPr lang="en-US" altLang="zh-CN" dirty="0" err="1" smtClean="0"/>
              <a:t>CollectRNASeqMetrics</a:t>
            </a:r>
            <a:r>
              <a:rPr lang="en-US" altLang="zh-CN" dirty="0" smtClean="0"/>
              <a:t> </a:t>
            </a:r>
            <a:r>
              <a:rPr lang="en-US" altLang="zh-CN" dirty="0"/>
              <a:t>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RNA-</a:t>
            </a:r>
            <a:r>
              <a:rPr lang="en-US" altLang="zh-CN" dirty="0" err="1"/>
              <a:t>SeQC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mean </a:t>
            </a:r>
            <a:r>
              <a:rPr lang="en-US" altLang="zh-CN" dirty="0" smtClean="0"/>
              <a:t>coverage</a:t>
            </a:r>
          </a:p>
          <a:p>
            <a:r>
              <a:rPr lang="en-US" altLang="zh-CN" dirty="0" smtClean="0"/>
              <a:t> coverage for </a:t>
            </a:r>
            <a:r>
              <a:rPr lang="en-US" altLang="zh-CN" dirty="0"/>
              <a:t>transcript end </a:t>
            </a:r>
            <a:r>
              <a:rPr lang="en-US" altLang="zh-CN" dirty="0" smtClean="0"/>
              <a:t>regions,</a:t>
            </a:r>
          </a:p>
          <a:p>
            <a:r>
              <a:rPr lang="en-US" altLang="zh-CN" dirty="0" smtClean="0"/>
              <a:t>bias </a:t>
            </a:r>
            <a:r>
              <a:rPr lang="en-US" altLang="zh-CN" dirty="0"/>
              <a:t>for 3′ and 5′ ends, and the </a:t>
            </a:r>
            <a:r>
              <a:rPr lang="en-US" altLang="zh-CN" dirty="0" smtClean="0"/>
              <a:t>number</a:t>
            </a:r>
          </a:p>
          <a:p>
            <a:r>
              <a:rPr lang="en-US" altLang="zh-CN" dirty="0" smtClean="0"/>
              <a:t>cumulative length</a:t>
            </a:r>
          </a:p>
          <a:p>
            <a:r>
              <a:rPr lang="en-US" altLang="zh-CN" dirty="0" smtClean="0"/>
              <a:t>percentage </a:t>
            </a:r>
            <a:r>
              <a:rPr lang="en-US" altLang="zh-CN" dirty="0"/>
              <a:t>of gaps.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Qualimap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number </a:t>
            </a:r>
            <a:r>
              <a:rPr lang="en-US" altLang="zh-CN" dirty="0" smtClean="0"/>
              <a:t>of detected </a:t>
            </a:r>
            <a:r>
              <a:rPr lang="en-US" altLang="zh-CN" dirty="0"/>
              <a:t>features at different sequencing </a:t>
            </a:r>
            <a:r>
              <a:rPr lang="en-US" altLang="zh-CN" dirty="0" smtClean="0"/>
              <a:t>depths</a:t>
            </a:r>
          </a:p>
          <a:p>
            <a:r>
              <a:rPr lang="en-US" altLang="zh-CN" dirty="0"/>
              <a:t>many new features are detected by increasing the </a:t>
            </a:r>
            <a:r>
              <a:rPr lang="en-US" altLang="zh-CN" dirty="0" smtClean="0"/>
              <a:t>sequencing depth </a:t>
            </a:r>
            <a:r>
              <a:rPr lang="en-US" altLang="zh-CN" dirty="0"/>
              <a:t>by one </a:t>
            </a:r>
            <a:r>
              <a:rPr lang="en-US" altLang="zh-CN" dirty="0" smtClean="0"/>
              <a:t>million</a:t>
            </a:r>
          </a:p>
          <a:p>
            <a:r>
              <a:rPr lang="en-US" altLang="zh-CN" dirty="0"/>
              <a:t>how </a:t>
            </a:r>
            <a:r>
              <a:rPr lang="en-US" altLang="zh-CN" dirty="0" smtClean="0"/>
              <a:t>reads are </a:t>
            </a:r>
            <a:r>
              <a:rPr lang="en-US" altLang="zh-CN" dirty="0"/>
              <a:t>distributed between protein coding genes, </a:t>
            </a:r>
            <a:r>
              <a:rPr lang="en-US" altLang="zh-CN" dirty="0" err="1"/>
              <a:t>pseudogenes</a:t>
            </a:r>
            <a:r>
              <a:rPr lang="en-US" altLang="zh-CN" dirty="0"/>
              <a:t>, </a:t>
            </a:r>
            <a:r>
              <a:rPr lang="en-US" altLang="zh-CN" dirty="0" err="1" smtClean="0"/>
              <a:t>rRNA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miRNAs</a:t>
            </a:r>
            <a:r>
              <a:rPr lang="en-US" altLang="zh-CN" dirty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RseQC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reports also several bins </a:t>
            </a:r>
            <a:r>
              <a:rPr lang="en-US" altLang="zh-CN" dirty="0" smtClean="0"/>
              <a:t>upstream and </a:t>
            </a:r>
            <a:r>
              <a:rPr lang="en-US" altLang="zh-CN" dirty="0"/>
              <a:t>downstream of transcripts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 calculates the </a:t>
            </a:r>
            <a:r>
              <a:rPr lang="en-US" altLang="zh-CN" dirty="0" smtClean="0"/>
              <a:t>saturation status </a:t>
            </a:r>
            <a:r>
              <a:rPr lang="en-US" altLang="zh-CN" dirty="0"/>
              <a:t>for splice junctions in addition to </a:t>
            </a:r>
            <a:r>
              <a:rPr lang="en-US" altLang="zh-CN" dirty="0" smtClean="0"/>
              <a:t>genes</a:t>
            </a:r>
          </a:p>
          <a:p>
            <a:r>
              <a:rPr lang="en-US" altLang="zh-CN" dirty="0"/>
              <a:t>it </a:t>
            </a:r>
            <a:r>
              <a:rPr lang="en-US" altLang="zh-CN" dirty="0" smtClean="0"/>
              <a:t>annotates splice </a:t>
            </a:r>
            <a:r>
              <a:rPr lang="en-US" altLang="zh-CN" dirty="0"/>
              <a:t>junctions to known, novel and partially novel.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QUANTITATION OF GENE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an annotated reference genome is available, mapped reads can </a:t>
            </a:r>
            <a:r>
              <a:rPr lang="en-US" altLang="zh-CN" dirty="0" smtClean="0"/>
              <a:t>be counted </a:t>
            </a:r>
            <a:r>
              <a:rPr lang="en-US" altLang="zh-CN" dirty="0"/>
              <a:t>per genomic features based on the location information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if there is no reference genome </a:t>
            </a:r>
            <a:r>
              <a:rPr lang="en-US" altLang="zh-CN" dirty="0" smtClean="0"/>
              <a:t>available, reads </a:t>
            </a:r>
            <a:r>
              <a:rPr lang="en-US" altLang="zh-CN" dirty="0"/>
              <a:t>can be mapped to </a:t>
            </a:r>
            <a:r>
              <a:rPr lang="en-US" altLang="zh-CN" dirty="0" err="1"/>
              <a:t>transcriptome</a:t>
            </a:r>
            <a:r>
              <a:rPr lang="en-US" altLang="zh-CN" dirty="0"/>
              <a:t> and </a:t>
            </a:r>
            <a:r>
              <a:rPr lang="en-US" altLang="zh-CN" dirty="0" smtClean="0"/>
              <a:t>counted</a:t>
            </a:r>
          </a:p>
          <a:p>
            <a:r>
              <a:rPr lang="en-US" altLang="zh-CN" dirty="0"/>
              <a:t>If there is </a:t>
            </a:r>
            <a:r>
              <a:rPr lang="en-US" altLang="zh-CN" dirty="0" smtClean="0"/>
              <a:t>no reference </a:t>
            </a:r>
            <a:r>
              <a:rPr lang="en-US" altLang="zh-CN" dirty="0" err="1"/>
              <a:t>transcriptome</a:t>
            </a:r>
            <a:r>
              <a:rPr lang="en-US" altLang="zh-CN" dirty="0"/>
              <a:t> either, you can assemble one using a </a:t>
            </a:r>
            <a:r>
              <a:rPr lang="en-US" altLang="zh-CN" i="1" dirty="0"/>
              <a:t>de </a:t>
            </a:r>
            <a:r>
              <a:rPr lang="en-US" altLang="zh-CN" i="1" dirty="0" smtClean="0"/>
              <a:t>novo </a:t>
            </a:r>
            <a:r>
              <a:rPr lang="en-US" altLang="zh-CN" dirty="0" smtClean="0"/>
              <a:t>assembler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836</Words>
  <Application>Microsoft Office PowerPoint</Application>
  <PresentationFormat>宽屏</PresentationFormat>
  <Paragraphs>106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expression</vt:lpstr>
      <vt:lpstr>Application </vt:lpstr>
      <vt:lpstr>ANNOTATION-BASED QUALITY METRICS</vt:lpstr>
      <vt:lpstr>ANNOTATION-BASED QUALITY METRICS</vt:lpstr>
      <vt:lpstr>Tools for Annotation-Based Quality Control</vt:lpstr>
      <vt:lpstr>RNA-SeQC</vt:lpstr>
      <vt:lpstr>Qualimap</vt:lpstr>
      <vt:lpstr>RseQC</vt:lpstr>
      <vt:lpstr>QUANTITATION OF GENE EXPRESSION</vt:lpstr>
      <vt:lpstr>Expression factor</vt:lpstr>
      <vt:lpstr>normalization</vt:lpstr>
      <vt:lpstr>Counting Reads per Genes</vt:lpstr>
      <vt:lpstr>HTseq</vt:lpstr>
      <vt:lpstr>PowerPoint 演示文稿</vt:lpstr>
      <vt:lpstr>Counting Reads per Transcripts</vt:lpstr>
      <vt:lpstr>PowerPoint 演示文稿</vt:lpstr>
      <vt:lpstr>Counting Reads per Exons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creator>Qi lixing</dc:creator>
  <cp:lastModifiedBy>Qi lixing</cp:lastModifiedBy>
  <cp:revision>29</cp:revision>
  <dcterms:created xsi:type="dcterms:W3CDTF">2017-11-05T06:56:40Z</dcterms:created>
  <dcterms:modified xsi:type="dcterms:W3CDTF">2017-11-06T09:50:07Z</dcterms:modified>
</cp:coreProperties>
</file>