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86" r:id="rId4"/>
    <p:sldId id="287" r:id="rId5"/>
    <p:sldId id="288" r:id="rId6"/>
    <p:sldId id="291" r:id="rId7"/>
    <p:sldId id="292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28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1210" y="-23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9T03:15:36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9T03:15:45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9T03:16:31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9T03:16:35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24575,'0'-4'0,"0"-6"0,0 0-8191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9T03:16:47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24575,'4'0'0,"5"0"0,5 0 0,1 0-8191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9T03:14:28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BD776-4A0D-48BB-88D4-CE20BDD70E0D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6AC4F-1034-484B-BA99-FCC47C37DF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937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" TargetMode="External"/><Relationship Id="rId2" Type="http://schemas.openxmlformats.org/officeDocument/2006/relationships/hyperlink" Target="https://en.wikipedia.org/wiki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hyperlink" Target="https://www.cs.bham.ac.uk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4" Type="http://schemas.openxmlformats.org/officeDocument/2006/relationships/customXml" Target="../ink/ink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.xml"/><Relationship Id="rId5" Type="http://schemas.openxmlformats.org/officeDocument/2006/relationships/image" Target="../media/image4.png"/><Relationship Id="rId4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457199" y="6481741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SAGAR INSTITUTE OF SCIENCE &amp; TECHNOLOGY, GANDHI NAGAR, BHOPAL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914123"/>
            <a:ext cx="9130145" cy="230218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pPr lvl="1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Team Members:-</a:t>
            </a:r>
          </a:p>
          <a:p>
            <a:pPr lvl="1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          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</a:t>
            </a:r>
            <a:r>
              <a:rPr lang="en-US" dirty="0" err="1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Bittu</a:t>
            </a:r>
            <a:r>
              <a:rPr lang="en-US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Kumar</a:t>
            </a:r>
          </a:p>
          <a:p>
            <a:pPr lvl="1"/>
            <a:r>
              <a:rPr lang="en-US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          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  </a:t>
            </a:r>
            <a:r>
              <a:rPr lang="en-US" dirty="0" err="1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Gourav</a:t>
            </a:r>
            <a:r>
              <a:rPr lang="en-US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Singh Rathore</a:t>
            </a:r>
          </a:p>
          <a:p>
            <a:pPr lvl="1"/>
            <a:r>
              <a:rPr lang="en-US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          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  </a:t>
            </a:r>
            <a:r>
              <a:rPr lang="en-US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Mohit Choudhary</a:t>
            </a:r>
          </a:p>
          <a:p>
            <a:pPr lvl="1"/>
            <a:r>
              <a:rPr lang="en-US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          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4.</a:t>
            </a:r>
            <a:r>
              <a:rPr lang="en-US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Juber Khan</a:t>
            </a:r>
          </a:p>
          <a:p>
            <a:pPr lvl="1"/>
            <a:r>
              <a:rPr lang="en-US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          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5.  </a:t>
            </a:r>
            <a:r>
              <a:rPr lang="en-US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Dinesh Parmar</a:t>
            </a:r>
          </a:p>
          <a:p>
            <a:pPr lvl="1"/>
            <a:r>
              <a:rPr lang="en-US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          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6.</a:t>
            </a:r>
            <a:r>
              <a:rPr lang="en-US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Manas Agrawal</a:t>
            </a:r>
          </a:p>
          <a:p>
            <a:pPr lvl="1"/>
            <a:r>
              <a:rPr lang="en-US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        </a:t>
            </a:r>
            <a:endParaRPr lang="en-IN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0" y="429491"/>
            <a:ext cx="7010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Snake game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900" y="1903815"/>
            <a:ext cx="1084999" cy="1010308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3FDC160-5D64-AEB8-7BB8-E05F9E577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22872"/>
            <a:ext cx="4572000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Function to draw the boundaries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draw()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height;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(j = 0; j &lt; width;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 ||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width - 1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|| j == 0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|| j == height - 1) {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x &amp;&amp; j == y)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 j == fruity)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"*"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else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629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35B956A-D2F0-4CE5-8611-6E33E51D1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57200"/>
            <a:ext cx="5499906" cy="5712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Function to take the input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input()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kbhit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flag = 1;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's'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flag = 2;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flag = 3;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flag = 4;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gameover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1;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220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C320F3CD-2244-2695-C54F-84DDCD4CE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63366"/>
            <a:ext cx="3702937" cy="5416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Function for the logic behind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each movement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logic()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sleep(0.01);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(flag) {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1: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y--;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2: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x++;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3: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y++;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4: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x--;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596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E1C4A4E-5161-C87C-8B06-7A2C79D0D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40256"/>
            <a:ext cx="4263988" cy="5663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If the game is over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 &lt; 0 || x &gt; height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|| y &lt; 0 || y &gt; width)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gameover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1;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If snake reaches the fruit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then update the score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 ==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y == fruity) {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label3: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% 20;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goto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label3;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After eating the above fruit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generate new fruit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label4: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fruity 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% 20;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(fruity == 0)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goto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label4;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+= 10;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875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9593C5B8-D08D-0BD4-C836-CB25EC013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824938"/>
            <a:ext cx="3799117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Driver Code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main()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m, n;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Generate boundary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setup();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Until the game is over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gameover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Function Call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draw();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input();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logic();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614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D6F1D9-1476-48C9-5D2B-082D52FACB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5" t="47972" r="29661" b="-41345"/>
          <a:stretch/>
        </p:blipFill>
        <p:spPr>
          <a:xfrm>
            <a:off x="647700" y="1055064"/>
            <a:ext cx="7924800" cy="718627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562CB5D-A3F6-C3E3-D933-DA73FE5CADE6}"/>
                  </a:ext>
                </a:extLst>
              </p14:cNvPr>
              <p14:cNvContentPartPr/>
              <p14:nvPr/>
            </p14:nvContentPartPr>
            <p14:xfrm>
              <a:off x="-352546" y="1610521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562CB5D-A3F6-C3E3-D933-DA73FE5CADE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61186" y="1601521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92D8F761-2CAF-DD5F-9CEA-74848C11A271}"/>
              </a:ext>
            </a:extLst>
          </p:cNvPr>
          <p:cNvSpPr/>
          <p:nvPr/>
        </p:nvSpPr>
        <p:spPr>
          <a:xfrm>
            <a:off x="685800" y="4648200"/>
            <a:ext cx="7848600" cy="3048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692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109728" indent="0" algn="ctr">
              <a:buNone/>
            </a:pPr>
            <a:r>
              <a:rPr lang="en-US" sz="5400" dirty="0"/>
              <a:t>THANK YOU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810000"/>
            <a:ext cx="1084999" cy="1010308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274638"/>
            <a:ext cx="1084999" cy="1010308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8323999" cy="101030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2060"/>
                </a:solidFill>
                <a:effectLst/>
                <a:latin typeface="Arial" pitchFamily="34" charset="0"/>
                <a:cs typeface="Arial" pitchFamily="34" charset="0"/>
              </a:rPr>
              <a:t>Index</a:t>
            </a:r>
            <a:endParaRPr lang="en-US" sz="32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386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b="1" dirty="0">
                <a:solidFill>
                  <a:srgbClr val="0070C0"/>
                </a:solidFill>
                <a:latin typeface="Calibri" pitchFamily="34" charset="0"/>
              </a:rPr>
              <a:t>Introduction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b="1" dirty="0">
                <a:solidFill>
                  <a:srgbClr val="0070C0"/>
                </a:solidFill>
                <a:latin typeface="Calibri" pitchFamily="34" charset="0"/>
              </a:rPr>
              <a:t>Software &amp; Hardware Requirement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b="1" dirty="0">
                <a:solidFill>
                  <a:srgbClr val="0070C0"/>
                </a:solidFill>
                <a:latin typeface="Calibri" pitchFamily="34" charset="0"/>
              </a:rPr>
              <a:t>Problem Description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b="1" dirty="0">
                <a:solidFill>
                  <a:srgbClr val="0070C0"/>
                </a:solidFill>
                <a:latin typeface="Calibri" pitchFamily="34" charset="0"/>
              </a:rPr>
              <a:t>References</a:t>
            </a:r>
            <a:endParaRPr lang="en-US" sz="2800" dirty="0">
              <a:solidFill>
                <a:srgbClr val="0070C0"/>
              </a:solidFill>
              <a:latin typeface="Calibri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800" b="1" dirty="0">
                <a:solidFill>
                  <a:srgbClr val="0070C0"/>
                </a:solidFill>
                <a:latin typeface="Calibri" pitchFamily="34" charset="0"/>
              </a:rPr>
              <a:t>Conclusion</a:t>
            </a:r>
            <a:endParaRPr lang="en-US" sz="2400" b="1" dirty="0">
              <a:solidFill>
                <a:srgbClr val="0070C0"/>
              </a:solidFill>
              <a:latin typeface="Calibri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b="1" dirty="0">
                <a:solidFill>
                  <a:srgbClr val="0070C0"/>
                </a:solidFill>
                <a:latin typeface="Calibri" pitchFamily="34" charset="0"/>
              </a:rPr>
              <a:t>Snake Game Code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b="1" dirty="0">
                <a:solidFill>
                  <a:srgbClr val="0070C0"/>
                </a:solidFill>
                <a:latin typeface="Calibri" pitchFamily="34" charset="0"/>
              </a:rPr>
              <a:t>Output</a:t>
            </a:r>
            <a:endParaRPr lang="en-US" sz="2800" b="1" dirty="0">
              <a:solidFill>
                <a:srgbClr val="0070C0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4021CF-A87C-6F5A-D0EB-1659D3E34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1974"/>
            <a:ext cx="8610600" cy="4795317"/>
          </a:xfrm>
        </p:spPr>
        <p:txBody>
          <a:bodyPr>
            <a:noAutofit/>
          </a:bodyPr>
          <a:lstStyle/>
          <a:p>
            <a:pPr marL="109728" indent="0" algn="just">
              <a:buNone/>
            </a:pPr>
            <a:endParaRPr lang="en-US" sz="2400" b="0" i="0" dirty="0">
              <a:solidFill>
                <a:srgbClr val="22242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just">
              <a:buNone/>
            </a:pP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following is an example game written in C based on the game called</a:t>
            </a:r>
          </a:p>
          <a:p>
            <a:pPr marL="109728" indent="0" algn="just">
              <a:buNone/>
            </a:pPr>
            <a:r>
              <a:rPr lang="en-US" sz="2000" b="0" i="0" dirty="0">
                <a:solidFill>
                  <a:srgbClr val="002060"/>
                </a:solidFill>
                <a:effectLst/>
                <a:latin typeface="ff4"/>
              </a:rPr>
              <a:t>'snake' which has been around since the earliest days of home computing (I</a:t>
            </a:r>
          </a:p>
          <a:p>
            <a:pPr marL="109728" indent="0" algn="just">
              <a:buNone/>
            </a:pPr>
            <a:r>
              <a:rPr lang="en-US" sz="2000" b="0" i="0" dirty="0">
                <a:solidFill>
                  <a:srgbClr val="002060"/>
                </a:solidFill>
                <a:effectLst/>
                <a:latin typeface="ff4"/>
              </a:rPr>
              <a:t>can remember writing a version of it for my ZX81), and has re-emerged in</a:t>
            </a:r>
          </a:p>
          <a:p>
            <a:pPr marL="109728" indent="0" algn="just">
              <a:buNone/>
            </a:pPr>
            <a:r>
              <a:rPr lang="en-US" sz="2000" b="0" i="0" dirty="0">
                <a:solidFill>
                  <a:srgbClr val="002060"/>
                </a:solidFill>
                <a:effectLst/>
                <a:latin typeface="ff4"/>
              </a:rPr>
              <a:t>recent years on mobile phones</a:t>
            </a:r>
          </a:p>
          <a:p>
            <a:pPr marL="109728" indent="0" algn="just">
              <a:buNone/>
            </a:pPr>
            <a:r>
              <a:rPr lang="en-US" sz="2000" dirty="0">
                <a:solidFill>
                  <a:srgbClr val="002060"/>
                </a:solidFill>
                <a:latin typeface="ff4"/>
                <a:ea typeface="Calibri" panose="020F0502020204030204" pitchFamily="34" charset="0"/>
                <a:cs typeface="Calibri" panose="020F0502020204030204" pitchFamily="34" charset="0"/>
              </a:rPr>
              <a:t>It isn't the world's greatest game, but it does give you an idea of what you</a:t>
            </a:r>
          </a:p>
          <a:p>
            <a:pPr marL="109728" indent="0" algn="just">
              <a:buNone/>
            </a:pPr>
            <a:r>
              <a:rPr lang="en-US" sz="2000" dirty="0">
                <a:solidFill>
                  <a:srgbClr val="002060"/>
                </a:solidFill>
                <a:latin typeface="ff4"/>
                <a:ea typeface="Calibri" panose="020F0502020204030204" pitchFamily="34" charset="0"/>
                <a:cs typeface="Calibri" panose="020F0502020204030204" pitchFamily="34" charset="0"/>
              </a:rPr>
              <a:t>can achieve with a relatively simple C program, and perhaps the basis by</a:t>
            </a:r>
          </a:p>
          <a:p>
            <a:pPr marL="109728" indent="0" algn="just">
              <a:buNone/>
            </a:pPr>
            <a:r>
              <a:rPr lang="en-US" sz="2000" dirty="0">
                <a:solidFill>
                  <a:srgbClr val="002060"/>
                </a:solidFill>
                <a:latin typeface="ff4"/>
                <a:ea typeface="Calibri" panose="020F0502020204030204" pitchFamily="34" charset="0"/>
                <a:cs typeface="Calibri" panose="020F0502020204030204" pitchFamily="34" charset="0"/>
              </a:rPr>
              <a:t>which to extend the principles and create more interesting games of your</a:t>
            </a:r>
          </a:p>
          <a:p>
            <a:pPr marL="109728" indent="0" algn="just">
              <a:buNone/>
            </a:pPr>
            <a:r>
              <a:rPr lang="en-US" sz="2000" dirty="0">
                <a:solidFill>
                  <a:srgbClr val="002060"/>
                </a:solidFill>
                <a:latin typeface="ff4"/>
                <a:ea typeface="Calibri" panose="020F0502020204030204" pitchFamily="34" charset="0"/>
                <a:cs typeface="Calibri" panose="020F0502020204030204" pitchFamily="34" charset="0"/>
              </a:rPr>
              <a:t> own.</a:t>
            </a:r>
          </a:p>
          <a:p>
            <a:pPr marL="109728" indent="0" algn="just">
              <a:buNone/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5F481F-FFA7-B040-BA85-4C45D527B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Calibri" pitchFamily="34" charset="0"/>
              </a:rPr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5061C6-FCC3-221F-F158-69485EA78E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600" y="53264"/>
            <a:ext cx="856399" cy="797445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3853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4021CF-A87C-6F5A-D0EB-1659D3E34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3429000"/>
            <a:ext cx="8305800" cy="2578291"/>
          </a:xfrm>
        </p:spPr>
        <p:txBody>
          <a:bodyPr>
            <a:noAutofit/>
          </a:bodyPr>
          <a:lstStyle/>
          <a:p>
            <a:pPr marL="109728" indent="0" algn="just">
              <a:buNone/>
            </a:pPr>
            <a:endParaRPr lang="en-US" sz="2400" b="0" i="0" dirty="0">
              <a:solidFill>
                <a:srgbClr val="22242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just">
              <a:buNone/>
            </a:pP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5F481F-FFA7-B040-BA85-4C45D527B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3264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Calibri" pitchFamily="34" charset="0"/>
              </a:rPr>
              <a:t>Software &amp; Hardware Requirement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5061C6-FCC3-221F-F158-69485EA78E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600" y="53264"/>
            <a:ext cx="856399" cy="797445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CDECAD-EDB6-16E2-4934-06374F6741AB}"/>
              </a:ext>
            </a:extLst>
          </p:cNvPr>
          <p:cNvSpPr txBox="1"/>
          <p:nvPr/>
        </p:nvSpPr>
        <p:spPr>
          <a:xfrm>
            <a:off x="381000" y="982749"/>
            <a:ext cx="911499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Software Requirements.</a:t>
            </a:r>
          </a:p>
          <a:p>
            <a:pPr algn="l"/>
            <a:r>
              <a:rPr lang="en-US" sz="1600" b="0" i="0" dirty="0">
                <a:solidFill>
                  <a:srgbClr val="002060"/>
                </a:solidFill>
                <a:effectLst/>
                <a:latin typeface="ff8"/>
              </a:rPr>
              <a:t>The development and deployment of the application requires the following general and specific</a:t>
            </a:r>
          </a:p>
          <a:p>
            <a:pPr algn="l"/>
            <a:r>
              <a:rPr lang="en-US" sz="1600" b="0" i="0" dirty="0">
                <a:solidFill>
                  <a:srgbClr val="002060"/>
                </a:solidFill>
                <a:effectLst/>
                <a:latin typeface="ff8"/>
              </a:rPr>
              <a:t>minimum requirements for software</a:t>
            </a:r>
            <a:r>
              <a:rPr lang="en-US" b="0" i="0" dirty="0">
                <a:solidFill>
                  <a:srgbClr val="002060"/>
                </a:solidFill>
                <a:effectLst/>
                <a:latin typeface="ff8"/>
              </a:rPr>
              <a:t>:</a:t>
            </a:r>
          </a:p>
          <a:p>
            <a:pPr algn="l"/>
            <a:endParaRPr lang="en-US" b="0" i="0" dirty="0">
              <a:solidFill>
                <a:srgbClr val="002060"/>
              </a:solidFill>
              <a:effectLst/>
              <a:latin typeface="Source Sans Pro" panose="020B0503030403020204" pitchFamily="34" charset="0"/>
            </a:endParaRPr>
          </a:p>
          <a:p>
            <a:pPr algn="l"/>
            <a:r>
              <a:rPr lang="en-US" b="0" i="0" dirty="0">
                <a:solidFill>
                  <a:srgbClr val="002060"/>
                </a:solidFill>
                <a:effectLst/>
                <a:latin typeface="ff11"/>
              </a:rPr>
              <a:t>•</a:t>
            </a:r>
            <a:r>
              <a:rPr lang="en-US" dirty="0">
                <a:solidFill>
                  <a:srgbClr val="002060"/>
                </a:solidFill>
                <a:latin typeface="Source Sans Pro" panose="020B0503030403020204" pitchFamily="34" charset="0"/>
              </a:rPr>
              <a:t> </a:t>
            </a:r>
            <a:r>
              <a:rPr lang="en-US" b="0" i="0" dirty="0">
                <a:solidFill>
                  <a:srgbClr val="002060"/>
                </a:solidFill>
                <a:effectLst/>
                <a:latin typeface="ff8"/>
              </a:rPr>
              <a:t>Programming Language Translator- C </a:t>
            </a:r>
            <a:endParaRPr lang="en-US" b="0" i="0" dirty="0">
              <a:solidFill>
                <a:srgbClr val="002060"/>
              </a:solidFill>
              <a:effectLst/>
              <a:latin typeface="Source Sans Pro" panose="020B0503030403020204" pitchFamily="34" charset="0"/>
            </a:endParaRPr>
          </a:p>
          <a:p>
            <a:pPr algn="l"/>
            <a:r>
              <a:rPr lang="en-US" b="0" i="0" dirty="0">
                <a:solidFill>
                  <a:srgbClr val="002060"/>
                </a:solidFill>
                <a:effectLst/>
                <a:latin typeface="ff11"/>
              </a:rPr>
              <a:t>•</a:t>
            </a:r>
            <a:r>
              <a:rPr lang="en-US" b="0" i="0" dirty="0">
                <a:solidFill>
                  <a:srgbClr val="002060"/>
                </a:solidFill>
                <a:effectLst/>
                <a:latin typeface="ff8"/>
              </a:rPr>
              <a:t>IDE-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ff8"/>
              </a:rPr>
              <a:t>Jupyter</a:t>
            </a:r>
            <a:r>
              <a:rPr lang="en-US" b="0" i="0" dirty="0">
                <a:solidFill>
                  <a:srgbClr val="002060"/>
                </a:solidFill>
                <a:effectLst/>
                <a:latin typeface="ff8"/>
              </a:rPr>
              <a:t> Notebook</a:t>
            </a:r>
            <a:endParaRPr lang="en-US" b="0" i="0" dirty="0">
              <a:solidFill>
                <a:srgbClr val="002060"/>
              </a:solidFill>
              <a:effectLst/>
              <a:latin typeface="Source Sans Pro" panose="020B0503030403020204" pitchFamily="34" charset="0"/>
            </a:endParaRPr>
          </a:p>
          <a:p>
            <a:pPr algn="l"/>
            <a:r>
              <a:rPr lang="en-US" b="0" i="0" dirty="0">
                <a:solidFill>
                  <a:srgbClr val="002060"/>
                </a:solidFill>
                <a:effectLst/>
                <a:latin typeface="ff11"/>
              </a:rPr>
              <a:t>•</a:t>
            </a:r>
            <a:r>
              <a:rPr lang="en-US" b="0" i="0" dirty="0">
                <a:solidFill>
                  <a:srgbClr val="002060"/>
                </a:solidFill>
                <a:effectLst/>
                <a:latin typeface="ff8"/>
              </a:rPr>
              <a:t>Operating System used Windows </a:t>
            </a:r>
            <a:r>
              <a:rPr lang="en-US" dirty="0">
                <a:solidFill>
                  <a:srgbClr val="002060"/>
                </a:solidFill>
                <a:latin typeface="ff8"/>
              </a:rPr>
              <a:t>11</a:t>
            </a:r>
            <a:r>
              <a:rPr lang="en-US" b="0" i="0" dirty="0">
                <a:solidFill>
                  <a:srgbClr val="002060"/>
                </a:solidFill>
                <a:effectLst/>
                <a:latin typeface="ff8"/>
              </a:rPr>
              <a:t>.</a:t>
            </a:r>
            <a:endParaRPr lang="en-US" b="0" i="0" dirty="0">
              <a:solidFill>
                <a:srgbClr val="002060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DD1643-8115-842D-B099-48714C39F650}"/>
              </a:ext>
            </a:extLst>
          </p:cNvPr>
          <p:cNvSpPr txBox="1"/>
          <p:nvPr/>
        </p:nvSpPr>
        <p:spPr>
          <a:xfrm>
            <a:off x="381000" y="2895600"/>
            <a:ext cx="8733999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b="1" i="0" dirty="0">
              <a:solidFill>
                <a:srgbClr val="000000"/>
              </a:solidFill>
              <a:effectLst/>
              <a:latin typeface="ff3"/>
            </a:endParaRPr>
          </a:p>
          <a:p>
            <a:pPr algn="l"/>
            <a:r>
              <a:rPr lang="en-US" sz="2000" b="1" dirty="0">
                <a:solidFill>
                  <a:srgbClr val="000000"/>
                </a:solidFill>
                <a:latin typeface="ff3"/>
              </a:rPr>
              <a:t>Hardware requirements.</a:t>
            </a:r>
            <a:endParaRPr lang="en-US" sz="2000" b="0" i="0" dirty="0">
              <a:solidFill>
                <a:srgbClr val="000000"/>
              </a:solidFill>
              <a:effectLst/>
              <a:latin typeface="Source Sans Pro" panose="020B0503030403020204" pitchFamily="34" charset="0"/>
            </a:endParaRPr>
          </a:p>
          <a:p>
            <a:pPr algn="l"/>
            <a:r>
              <a:rPr lang="en-US" b="0" i="0" dirty="0">
                <a:solidFill>
                  <a:srgbClr val="002060"/>
                </a:solidFill>
                <a:effectLst/>
                <a:latin typeface="ff8"/>
              </a:rPr>
              <a:t>The development and deployment of the application requires the following general and specific</a:t>
            </a:r>
          </a:p>
          <a:p>
            <a:pPr algn="l"/>
            <a:r>
              <a:rPr lang="en-US" b="0" i="0" dirty="0">
                <a:solidFill>
                  <a:srgbClr val="002060"/>
                </a:solidFill>
                <a:effectLst/>
                <a:latin typeface="ff8"/>
              </a:rPr>
              <a:t>minimum requirements for hardware:</a:t>
            </a:r>
          </a:p>
          <a:p>
            <a:pPr algn="l"/>
            <a:endParaRPr lang="en-US" b="0" i="0" dirty="0">
              <a:solidFill>
                <a:srgbClr val="002060"/>
              </a:solidFill>
              <a:effectLst/>
              <a:latin typeface="Source Sans Pro" panose="020B0503030403020204" pitchFamily="34" charset="0"/>
            </a:endParaRPr>
          </a:p>
          <a:p>
            <a:pPr algn="l"/>
            <a:r>
              <a:rPr lang="en-US" b="0" i="0" dirty="0">
                <a:solidFill>
                  <a:srgbClr val="002060"/>
                </a:solidFill>
                <a:effectLst/>
                <a:latin typeface="ff11"/>
              </a:rPr>
              <a:t>•</a:t>
            </a:r>
            <a:r>
              <a:rPr lang="en-US" b="0" i="0" dirty="0">
                <a:solidFill>
                  <a:srgbClr val="002060"/>
                </a:solidFill>
                <a:effectLst/>
                <a:latin typeface="ff8"/>
              </a:rPr>
              <a:t>Processor- (32-bit or 64-bit)</a:t>
            </a:r>
            <a:endParaRPr lang="en-US" b="0" i="0" dirty="0">
              <a:solidFill>
                <a:srgbClr val="002060"/>
              </a:solidFill>
              <a:effectLst/>
              <a:latin typeface="Source Sans Pro" panose="020B0503030403020204" pitchFamily="34" charset="0"/>
            </a:endParaRPr>
          </a:p>
          <a:p>
            <a:pPr algn="l"/>
            <a:r>
              <a:rPr lang="en-US" b="0" i="0" dirty="0">
                <a:solidFill>
                  <a:srgbClr val="002060"/>
                </a:solidFill>
                <a:effectLst/>
                <a:latin typeface="ff11"/>
              </a:rPr>
              <a:t>•</a:t>
            </a:r>
            <a:r>
              <a:rPr lang="en-US" b="0" i="0" dirty="0">
                <a:solidFill>
                  <a:srgbClr val="002060"/>
                </a:solidFill>
                <a:effectLst/>
                <a:latin typeface="ff8"/>
              </a:rPr>
              <a:t>RAM (4 GB)</a:t>
            </a:r>
            <a:endParaRPr lang="en-US" b="0" i="0" dirty="0">
              <a:solidFill>
                <a:srgbClr val="002060"/>
              </a:solidFill>
              <a:effectLst/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059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4021CF-A87C-6F5A-D0EB-1659D3E34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752600"/>
            <a:ext cx="8305800" cy="4254691"/>
          </a:xfrm>
        </p:spPr>
        <p:txBody>
          <a:bodyPr>
            <a:noAutofit/>
          </a:bodyPr>
          <a:lstStyle/>
          <a:p>
            <a:pPr algn="just"/>
            <a:endParaRPr lang="en-US" sz="2400" b="0" i="0" dirty="0">
              <a:solidFill>
                <a:srgbClr val="22242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just">
              <a:buNone/>
            </a:pPr>
            <a:r>
              <a:rPr lang="en-US" sz="28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Snake can move in a given direction and when it eats the food, the length of snake increases. When snake crosses itself, the game will over. Food will be generated at given interval.</a:t>
            </a:r>
            <a:endParaRPr lang="en-IN" sz="28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5F481F-FFA7-B040-BA85-4C45D527B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50709"/>
            <a:ext cx="8229600" cy="90189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Calibri" pitchFamily="34" charset="0"/>
              </a:rPr>
              <a:t>Problem Description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5061C6-FCC3-221F-F158-69485EA78E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600" y="53264"/>
            <a:ext cx="856399" cy="797445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2774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4021CF-A87C-6F5A-D0EB-1659D3E34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8305800" cy="4635691"/>
          </a:xfrm>
        </p:spPr>
        <p:txBody>
          <a:bodyPr>
            <a:noAutofit/>
          </a:bodyPr>
          <a:lstStyle/>
          <a:p>
            <a:pPr marL="109728" indent="0" algn="just">
              <a:buNone/>
            </a:pPr>
            <a:r>
              <a:rPr lang="en-US" sz="2400" b="0" i="0" dirty="0">
                <a:solidFill>
                  <a:srgbClr val="22242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project in C language of Snack </a:t>
            </a:r>
            <a:r>
              <a:rPr lang="en-US" sz="2400" dirty="0">
                <a:solidFill>
                  <a:srgbClr val="22242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400" b="0" i="0" dirty="0">
                <a:solidFill>
                  <a:srgbClr val="22242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ame is a simple console</a:t>
            </a:r>
          </a:p>
          <a:p>
            <a:pPr marL="109728" indent="0" algn="just">
              <a:buNone/>
            </a:pPr>
            <a:r>
              <a:rPr lang="en-US" sz="2400" dirty="0">
                <a:solidFill>
                  <a:srgbClr val="22242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with very simple graphics. In this project, you can play the popular “Snack Game” just like you played elsewhere .you have to use the up, down , left, right or left arrows to move the snack.</a:t>
            </a:r>
          </a:p>
          <a:p>
            <a:pPr marL="109728" indent="0" algn="just">
              <a:buNone/>
            </a:pPr>
            <a:r>
              <a:rPr lang="en-US" sz="2400" b="0" i="0" dirty="0">
                <a:solidFill>
                  <a:srgbClr val="22242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Food are provide</a:t>
            </a:r>
            <a:r>
              <a:rPr lang="en-US" sz="2400" dirty="0">
                <a:solidFill>
                  <a:srgbClr val="22242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 at the several co-ordinates of the screen for the snake to eat . Every time the snack eats the food ,its  length will by increased by one element along with the score.</a:t>
            </a:r>
            <a:endParaRPr lang="en-US" sz="2400" b="0" i="0" dirty="0">
              <a:solidFill>
                <a:srgbClr val="22242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just">
              <a:buNone/>
            </a:pP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5F481F-FFA7-B040-BA85-4C45D527B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79" y="395193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Calibri" pitchFamily="34" charset="0"/>
              </a:rPr>
              <a:t>Conclusion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5061C6-FCC3-221F-F158-69485EA78E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600" y="53264"/>
            <a:ext cx="856399" cy="797445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9591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4021CF-A87C-6F5A-D0EB-1659D3E34DC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52500" y="419329"/>
            <a:ext cx="7239000" cy="5016500"/>
          </a:xfrm>
        </p:spPr>
        <p:txBody>
          <a:bodyPr>
            <a:noAutofit/>
          </a:bodyPr>
          <a:lstStyle/>
          <a:p>
            <a:pPr algn="just"/>
            <a:endParaRPr lang="en-US" sz="2400" b="0" i="0" dirty="0">
              <a:solidFill>
                <a:srgbClr val="22242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just">
              <a:buNone/>
            </a:pP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just">
              <a:buNone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09728" indent="0" algn="just">
              <a:buNone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https://en.Wikipedia.org/wiki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just">
              <a:buNone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http://WWW.Youtube.com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just">
              <a:buNone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https://www.cs.bham.ac.uk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just">
              <a:buNone/>
            </a:pP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Books</a:t>
            </a:r>
          </a:p>
          <a:p>
            <a:pPr marL="109728" indent="0" algn="just">
              <a:buNone/>
            </a:pPr>
            <a:r>
              <a:rPr lang="en-IN" sz="24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a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lets us c by Yashwant </a:t>
            </a:r>
            <a:r>
              <a:rPr lang="en-IN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kanetkar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just">
              <a:buNone/>
            </a:pPr>
            <a:r>
              <a:rPr lang="en-IN" sz="24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b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programming with C by E </a:t>
            </a:r>
            <a:r>
              <a:rPr lang="en-IN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balagurusamy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just">
              <a:buNone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5F481F-FFA7-B040-BA85-4C45D527B4D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1000" y="609600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 pitchFamily="34" charset="0"/>
              </a:rPr>
              <a:t>      </a:t>
            </a:r>
            <a:r>
              <a:rPr lang="en-US" sz="3200" dirty="0">
                <a:solidFill>
                  <a:srgbClr val="0070C0"/>
                </a:solidFill>
                <a:latin typeface="Calibri" pitchFamily="34" charset="0"/>
              </a:rPr>
              <a:t>References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5061C6-FCC3-221F-F158-69485EA78EE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600" y="53264"/>
            <a:ext cx="856399" cy="797445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3764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065DDF7-4625-A1A7-BFC6-A780094F6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008222"/>
            <a:ext cx="4432304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C program to build the complete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snake game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 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conio.h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 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 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stdlib.h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 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unistd.h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j, height = 20, width = 20;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gameover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score;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x, y,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fruity, flag;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Function to generate the fruit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within the boundary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setup()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gameover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4746C2A-E6A9-2F7E-79CB-900D1D913750}"/>
                  </a:ext>
                </a:extLst>
              </p14:cNvPr>
              <p14:cNvContentPartPr/>
              <p14:nvPr/>
            </p14:nvContentPartPr>
            <p14:xfrm>
              <a:off x="-1073626" y="299483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4746C2A-E6A9-2F7E-79CB-900D1D9137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082626" y="298619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0D85932-4B88-F8D4-6917-88604AD10398}"/>
                  </a:ext>
                </a:extLst>
              </p14:cNvPr>
              <p14:cNvContentPartPr/>
              <p14:nvPr/>
            </p14:nvContentPartPr>
            <p14:xfrm>
              <a:off x="-1426066" y="207179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0D85932-4B88-F8D4-6917-88604AD103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435066" y="206315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4E35143-6E4E-78E9-58D8-324B2BE36E0D}"/>
              </a:ext>
            </a:extLst>
          </p:cNvPr>
          <p:cNvSpPr txBox="1"/>
          <p:nvPr/>
        </p:nvSpPr>
        <p:spPr>
          <a:xfrm>
            <a:off x="76200" y="228600"/>
            <a:ext cx="8077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70C0"/>
                </a:solidFill>
                <a:effectLst/>
                <a:latin typeface="Nunito" pitchFamily="2" charset="0"/>
              </a:rPr>
              <a:t>Below is the C program to build the complete snake game:</a:t>
            </a: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082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77E0A92-5350-86AC-68E5-D8CCA0E84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52451"/>
            <a:ext cx="464820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Stores height and width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height / 2;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width / 2;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label1: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% 20;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goto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label1;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label2: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fruity =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% 20;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(fruity == 0)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goto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label2;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0;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320F20D-95C1-74A5-3F0F-74196B297818}"/>
                  </a:ext>
                </a:extLst>
              </p14:cNvPr>
              <p14:cNvContentPartPr/>
              <p14:nvPr/>
            </p14:nvContentPartPr>
            <p14:xfrm>
              <a:off x="-1401226" y="193787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320F20D-95C1-74A5-3F0F-74196B2978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409866" y="192923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97FE80B-A538-039A-997E-FEE7B5458CD8}"/>
                  </a:ext>
                </a:extLst>
              </p14:cNvPr>
              <p14:cNvContentPartPr/>
              <p14:nvPr/>
            </p14:nvContentPartPr>
            <p14:xfrm>
              <a:off x="-788866" y="1383830"/>
              <a:ext cx="360" cy="9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97FE80B-A538-039A-997E-FEE7B5458CD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797506" y="1375190"/>
                <a:ext cx="1800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5AB8802-7D93-28AF-4FCE-4E148AE80CAB}"/>
                  </a:ext>
                </a:extLst>
              </p14:cNvPr>
              <p14:cNvContentPartPr/>
              <p14:nvPr/>
            </p14:nvContentPartPr>
            <p14:xfrm>
              <a:off x="-755026" y="1644110"/>
              <a:ext cx="1512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5AB8802-7D93-28AF-4FCE-4E148AE80CA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764026" y="1635470"/>
                <a:ext cx="3276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75332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639</TotalTime>
  <Words>1050</Words>
  <Application>Microsoft Office PowerPoint</Application>
  <PresentationFormat>On-screen Show (4:3)</PresentationFormat>
  <Paragraphs>207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2" baseType="lpstr">
      <vt:lpstr>Arial</vt:lpstr>
      <vt:lpstr>Calibri</vt:lpstr>
      <vt:lpstr>Consolas</vt:lpstr>
      <vt:lpstr>ff11</vt:lpstr>
      <vt:lpstr>ff3</vt:lpstr>
      <vt:lpstr>ff4</vt:lpstr>
      <vt:lpstr>ff8</vt:lpstr>
      <vt:lpstr>Lucida Sans Unicode</vt:lpstr>
      <vt:lpstr>Nunito</vt:lpstr>
      <vt:lpstr>Source Sans Pro</vt:lpstr>
      <vt:lpstr>Times New Roman</vt:lpstr>
      <vt:lpstr>Verdana</vt:lpstr>
      <vt:lpstr>Wingdings</vt:lpstr>
      <vt:lpstr>Wingdings 2</vt:lpstr>
      <vt:lpstr>Wingdings 3</vt:lpstr>
      <vt:lpstr>Concourse</vt:lpstr>
      <vt:lpstr>PowerPoint Presentation</vt:lpstr>
      <vt:lpstr>Index</vt:lpstr>
      <vt:lpstr>Introduction</vt:lpstr>
      <vt:lpstr>Software &amp; Hardware Requirement</vt:lpstr>
      <vt:lpstr>Problem Description</vt:lpstr>
      <vt:lpstr>Conclusion</vt:lpstr>
      <vt:lpstr>      References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AMIT</dc:creator>
  <cp:lastModifiedBy>DINESH PARMAR</cp:lastModifiedBy>
  <cp:revision>182</cp:revision>
  <dcterms:created xsi:type="dcterms:W3CDTF">2006-08-16T00:00:00Z</dcterms:created>
  <dcterms:modified xsi:type="dcterms:W3CDTF">2023-12-29T05:45:19Z</dcterms:modified>
</cp:coreProperties>
</file>