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BF"/>
    <a:srgbClr val="B2B2B2"/>
    <a:srgbClr val="700000"/>
    <a:srgbClr val="66FFFF"/>
    <a:srgbClr val="B37700"/>
    <a:srgbClr val="8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480"/>
            <a:ext cx="9144000" cy="1874520"/>
          </a:xfrm>
          <a:prstGeom prst="rect">
            <a:avLst/>
          </a:prstGeom>
        </p:spPr>
      </p:pic>
      <p:sp>
        <p:nvSpPr>
          <p:cNvPr id="40448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650" y="2565400"/>
            <a:ext cx="7632700" cy="20161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44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908050"/>
            <a:ext cx="7627938" cy="136842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260350"/>
            <a:ext cx="2195513" cy="5976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60350"/>
            <a:ext cx="6437312" cy="5976962"/>
          </a:xfrm>
        </p:spPr>
        <p:txBody>
          <a:bodyPr vert="eaVert"/>
          <a:lstStyle>
            <a:lvl1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111774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Tx/>
              <a:buChar char="•"/>
              <a:defRPr sz="28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111774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Tx/>
              <a:buChar char="•"/>
              <a:defRPr sz="28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Tx/>
              <a:buChar char="•"/>
              <a:defRPr sz="24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Tx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Tx/>
              <a:buChar char="•"/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Tx/>
              <a:buChar char="•"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062437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 typeface="Arial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062437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 typeface="Arial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 typeface="Arial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991795"/>
          </a:xfrm>
        </p:spPr>
        <p:txBody>
          <a:bodyPr/>
          <a:lstStyle>
            <a:lvl1pPr>
              <a:buClr>
                <a:schemeClr val="tx2"/>
              </a:buClr>
              <a:buSzPct val="80000"/>
              <a:buFont typeface="Arial" pitchFamily="34" charset="0"/>
              <a:buChar char="•"/>
              <a:defRPr sz="3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buSzPct val="80000"/>
              <a:buFont typeface="Arial" pitchFamily="34" charset="0"/>
              <a:buChar char="•"/>
              <a:defRPr sz="28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02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1072"/>
            <a:ext cx="9144000" cy="566928"/>
          </a:xfrm>
          <a:prstGeom prst="rect">
            <a:avLst/>
          </a:prstGeom>
        </p:spPr>
      </p:pic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title (Verdana 24 bold)</a:t>
            </a:r>
          </a:p>
        </p:txBody>
      </p:sp>
      <p:sp>
        <p:nvSpPr>
          <p:cNvPr id="40346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511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text first level (all levels Verdana 20)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3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775" y="6597650"/>
            <a:ext cx="56165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CCECFF"/>
                </a:solidFill>
              </a:defRPr>
            </a:lvl1pPr>
          </a:lstStyle>
          <a:p>
            <a:endParaRPr lang="en-GB"/>
          </a:p>
        </p:txBody>
      </p:sp>
      <p:sp>
        <p:nvSpPr>
          <p:cNvPr id="403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597650"/>
            <a:ext cx="5048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CCECFF"/>
                </a:solidFill>
              </a:defRPr>
            </a:lvl1pPr>
          </a:lstStyle>
          <a:p>
            <a:fld id="{FC1AADDB-504A-479E-8C40-41B4A0D15833}" type="slidenum">
              <a:rPr lang="en-GB" smtClean="0"/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2E97D15-FD6D-4AAA-BA38-4577C93245C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-251460" y="5465964"/>
            <a:ext cx="8853054" cy="792277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Amin Aminaei, On behalf of the SRON SAFARI Team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ISG-TECH Plenary Meeting, 4 March 2020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0CB1D-439B-4FB4-8A86-6F2D75902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899"/>
            <a:ext cx="1454214" cy="10576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7A455CA-6D6A-44A0-AC5C-B84B04D37E2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45473" y="1626411"/>
            <a:ext cx="8853054" cy="1368425"/>
          </a:xfrm>
        </p:spPr>
        <p:txBody>
          <a:bodyPr/>
          <a:lstStyle/>
          <a:p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nl-NL" sz="1800" dirty="0" err="1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b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Out of Band Resonances (OBR) of the SAFARI FDM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B1C22-C1F4-46E6-B2D6-E3D058E4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3292142"/>
            <a:ext cx="3511721" cy="1904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E4FE5-938A-4EDC-B76B-844291D2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48" y="2968555"/>
            <a:ext cx="4044875" cy="30160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DD0BF8-09C5-426D-B632-3C6C771E46B9}"/>
              </a:ext>
            </a:extLst>
          </p:cNvPr>
          <p:cNvSpPr/>
          <p:nvPr/>
        </p:nvSpPr>
        <p:spPr>
          <a:xfrm>
            <a:off x="1194100" y="3350335"/>
            <a:ext cx="935915" cy="69386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E9D63-2D6F-4168-94EF-B5A23DA5FF71}"/>
              </a:ext>
            </a:extLst>
          </p:cNvPr>
          <p:cNvSpPr txBox="1"/>
          <p:nvPr/>
        </p:nvSpPr>
        <p:spPr>
          <a:xfrm>
            <a:off x="260159" y="5182137"/>
            <a:ext cx="36549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Snubber-1 (Theory) after </a:t>
            </a:r>
            <a:r>
              <a:rPr lang="en-US" sz="1350" dirty="0" err="1">
                <a:solidFill>
                  <a:srgbClr val="FF0000"/>
                </a:solidFill>
              </a:rPr>
              <a:t>Rac</a:t>
            </a:r>
            <a:r>
              <a:rPr lang="en-US" sz="1350" dirty="0">
                <a:solidFill>
                  <a:srgbClr val="FF0000"/>
                </a:solidFill>
              </a:rPr>
              <a:t>-bias</a:t>
            </a:r>
          </a:p>
          <a:p>
            <a:r>
              <a:rPr lang="en-US" sz="1350" dirty="0">
                <a:solidFill>
                  <a:srgbClr val="FF0000"/>
                </a:solidFill>
              </a:rPr>
              <a:t>  Optimal </a:t>
            </a:r>
            <a:r>
              <a:rPr lang="en-US" sz="1350" dirty="0" err="1">
                <a:solidFill>
                  <a:srgbClr val="FF0000"/>
                </a:solidFill>
              </a:rPr>
              <a:t>values,R</a:t>
            </a:r>
            <a:r>
              <a:rPr lang="en-US" sz="1350" dirty="0">
                <a:solidFill>
                  <a:srgbClr val="FF0000"/>
                </a:solidFill>
              </a:rPr>
              <a:t> 50 Ohm and C 10 </a:t>
            </a:r>
            <a:r>
              <a:rPr lang="en-US" sz="1350" dirty="0" err="1">
                <a:solidFill>
                  <a:srgbClr val="FF0000"/>
                </a:solidFill>
              </a:rPr>
              <a:t>nF</a:t>
            </a:r>
            <a:endParaRPr lang="nl-NL" sz="135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E59CC-6BB7-42A3-9551-DA58646F95B9}"/>
              </a:ext>
            </a:extLst>
          </p:cNvPr>
          <p:cNvSpPr/>
          <p:nvPr/>
        </p:nvSpPr>
        <p:spPr>
          <a:xfrm>
            <a:off x="6644166" y="3292141"/>
            <a:ext cx="389966" cy="693869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94A4F-38C8-4A49-ACA6-728BA32A9F30}"/>
              </a:ext>
            </a:extLst>
          </p:cNvPr>
          <p:cNvSpPr txBox="1"/>
          <p:nvPr/>
        </p:nvSpPr>
        <p:spPr>
          <a:xfrm>
            <a:off x="5219430" y="4358008"/>
            <a:ext cx="36751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FF0000"/>
                </a:solidFill>
              </a:rPr>
              <a:t>Snubber in use at the input of SQUID</a:t>
            </a:r>
          </a:p>
          <a:p>
            <a:r>
              <a:rPr lang="en-US" sz="1350" dirty="0">
                <a:solidFill>
                  <a:srgbClr val="FF0000"/>
                </a:solidFill>
              </a:rPr>
              <a:t>                  R 2.2 Ohm and C 10 </a:t>
            </a:r>
            <a:r>
              <a:rPr lang="en-US" sz="1350" dirty="0" err="1">
                <a:solidFill>
                  <a:srgbClr val="FF0000"/>
                </a:solidFill>
              </a:rPr>
              <a:t>nF</a:t>
            </a:r>
            <a:endParaRPr lang="nl-NL" sz="135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7E0950-561E-46F8-916B-46CEC9339117}"/>
              </a:ext>
            </a:extLst>
          </p:cNvPr>
          <p:cNvSpPr/>
          <p:nvPr/>
        </p:nvSpPr>
        <p:spPr>
          <a:xfrm>
            <a:off x="924606" y="1487942"/>
            <a:ext cx="1230766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E89C5-C10B-46C5-9CE3-C34C4A87CA84}"/>
              </a:ext>
            </a:extLst>
          </p:cNvPr>
          <p:cNvSpPr txBox="1"/>
          <p:nvPr/>
        </p:nvSpPr>
        <p:spPr>
          <a:xfrm>
            <a:off x="1121752" y="1557192"/>
            <a:ext cx="8066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V_</a:t>
            </a:r>
            <a:r>
              <a:rPr lang="nl-NL" sz="1350" baseline="-25000" dirty="0"/>
              <a:t>ACbias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597BD7-FCC3-4FA1-8AE4-A291754628C9}"/>
              </a:ext>
            </a:extLst>
          </p:cNvPr>
          <p:cNvCxnSpPr>
            <a:stCxn id="15" idx="3"/>
          </p:cNvCxnSpPr>
          <p:nvPr/>
        </p:nvCxnSpPr>
        <p:spPr>
          <a:xfrm>
            <a:off x="2155371" y="1745117"/>
            <a:ext cx="655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7532F-44F6-4F39-AB0F-FEFDBB4B51E6}"/>
              </a:ext>
            </a:extLst>
          </p:cNvPr>
          <p:cNvSpPr/>
          <p:nvPr/>
        </p:nvSpPr>
        <p:spPr>
          <a:xfrm>
            <a:off x="2811158" y="1487942"/>
            <a:ext cx="1230766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474AB-FB8E-4B71-B545-311D25A14BCD}"/>
              </a:ext>
            </a:extLst>
          </p:cNvPr>
          <p:cNvSpPr txBox="1"/>
          <p:nvPr/>
        </p:nvSpPr>
        <p:spPr>
          <a:xfrm>
            <a:off x="2995551" y="1595076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err="1"/>
              <a:t>Loom_</a:t>
            </a:r>
            <a:r>
              <a:rPr lang="nl-NL" sz="1350" baseline="-25000" dirty="0" err="1"/>
              <a:t>in</a:t>
            </a:r>
            <a:endParaRPr lang="nl-NL" sz="1350" baseline="-25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E78FDF-B126-4FB6-AEBE-D75E41C6B00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041923" y="1749200"/>
            <a:ext cx="777707" cy="2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A80F10B-A614-40FC-A259-4519E2AF3D9C}"/>
              </a:ext>
            </a:extLst>
          </p:cNvPr>
          <p:cNvSpPr/>
          <p:nvPr/>
        </p:nvSpPr>
        <p:spPr>
          <a:xfrm>
            <a:off x="4819630" y="1494065"/>
            <a:ext cx="129934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F1557-3D41-41DD-8FCE-542E33156866}"/>
              </a:ext>
            </a:extLst>
          </p:cNvPr>
          <p:cNvSpPr txBox="1"/>
          <p:nvPr/>
        </p:nvSpPr>
        <p:spPr>
          <a:xfrm>
            <a:off x="4749280" y="1580764"/>
            <a:ext cx="14820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176Resonators</a:t>
            </a:r>
            <a:endParaRPr lang="nl-NL" sz="1350" baseline="-25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6810CB-1431-43E5-9E3B-2A60DB091092}"/>
              </a:ext>
            </a:extLst>
          </p:cNvPr>
          <p:cNvCxnSpPr/>
          <p:nvPr/>
        </p:nvCxnSpPr>
        <p:spPr>
          <a:xfrm>
            <a:off x="6118975" y="1751240"/>
            <a:ext cx="6557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20CEC4-97C2-48AA-8511-D36643A66D99}"/>
              </a:ext>
            </a:extLst>
          </p:cNvPr>
          <p:cNvSpPr txBox="1"/>
          <p:nvPr/>
        </p:nvSpPr>
        <p:spPr>
          <a:xfrm>
            <a:off x="6839149" y="1487942"/>
            <a:ext cx="150611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err="1"/>
              <a:t>Summing</a:t>
            </a:r>
            <a:r>
              <a:rPr lang="nl-NL" sz="1350" dirty="0"/>
              <a:t> Point</a:t>
            </a:r>
          </a:p>
          <a:p>
            <a:r>
              <a:rPr lang="nl-NL" sz="1350" baseline="-25000" dirty="0"/>
              <a:t>        L</a:t>
            </a:r>
            <a:r>
              <a:rPr lang="nl-NL" sz="1350" baseline="-34000" dirty="0"/>
              <a:t>in</a:t>
            </a:r>
            <a:r>
              <a:rPr lang="nl-NL" sz="1350" baseline="-25000" dirty="0"/>
              <a:t>-1st SQUID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8B6439-BE11-4F87-B450-281F97F8643B}"/>
              </a:ext>
            </a:extLst>
          </p:cNvPr>
          <p:cNvSpPr/>
          <p:nvPr/>
        </p:nvSpPr>
        <p:spPr>
          <a:xfrm>
            <a:off x="6784305" y="1469665"/>
            <a:ext cx="1589756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07D21-7615-4691-BCE4-CB7C068250BD}"/>
              </a:ext>
            </a:extLst>
          </p:cNvPr>
          <p:cNvSpPr txBox="1"/>
          <p:nvPr/>
        </p:nvSpPr>
        <p:spPr>
          <a:xfrm>
            <a:off x="331786" y="509525"/>
            <a:ext cx="831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the SAFARI FDM blocks up to the input of the 1</a:t>
            </a:r>
            <a:r>
              <a:rPr lang="en-US" baseline="30000" dirty="0"/>
              <a:t>st</a:t>
            </a:r>
            <a:r>
              <a:rPr lang="en-US" dirty="0"/>
              <a:t> SQUID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761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27E1EA-D2E3-4FC4-A26C-011AE7B0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618"/>
            <a:ext cx="9144000" cy="5010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2B565-40CA-4B55-B2A7-5F79DA5B073B}"/>
              </a:ext>
            </a:extLst>
          </p:cNvPr>
          <p:cNvSpPr txBox="1"/>
          <p:nvPr/>
        </p:nvSpPr>
        <p:spPr>
          <a:xfrm>
            <a:off x="3244266" y="1354551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Symbol" panose="05050102010706020507" pitchFamily="18" charset="2"/>
              </a:rPr>
              <a:t>w</a:t>
            </a:r>
            <a:r>
              <a:rPr lang="en-US" sz="1350" dirty="0">
                <a:solidFill>
                  <a:srgbClr val="92D050"/>
                </a:solidFill>
              </a:rPr>
              <a:t>r2=~1/[Lin*(Csum1+Csum2)]^0.5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B9791-EA84-4E51-9689-811ADBC2122F}"/>
              </a:ext>
            </a:extLst>
          </p:cNvPr>
          <p:cNvSpPr txBox="1"/>
          <p:nvPr/>
        </p:nvSpPr>
        <p:spPr>
          <a:xfrm>
            <a:off x="2979404" y="2722344"/>
            <a:ext cx="3585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R,C-snubber2 used at Summing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32684-1A15-4E26-8098-1EE554703E66}"/>
              </a:ext>
            </a:extLst>
          </p:cNvPr>
          <p:cNvSpPr txBox="1"/>
          <p:nvPr/>
        </p:nvSpPr>
        <p:spPr>
          <a:xfrm>
            <a:off x="-98828" y="945534"/>
            <a:ext cx="35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Symbol" panose="05050102010706020507" pitchFamily="18" charset="2"/>
              </a:rPr>
              <a:t>w</a:t>
            </a:r>
            <a:r>
              <a:rPr lang="en-US" sz="1350" dirty="0">
                <a:solidFill>
                  <a:srgbClr val="92D050"/>
                </a:solidFill>
              </a:rPr>
              <a:t>r1=~1/[L-loom-in*(C-loom-in)]^0.5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4EF-8BBA-48C3-9B8E-534B53109C96}"/>
              </a:ext>
            </a:extLst>
          </p:cNvPr>
          <p:cNvSpPr txBox="1"/>
          <p:nvPr/>
        </p:nvSpPr>
        <p:spPr>
          <a:xfrm>
            <a:off x="543205" y="2374882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R,C-snubber1 after Rac-bias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7C80E-A0E4-46AD-9537-8EACDBC370E8}"/>
              </a:ext>
            </a:extLst>
          </p:cNvPr>
          <p:cNvSpPr/>
          <p:nvPr/>
        </p:nvSpPr>
        <p:spPr>
          <a:xfrm>
            <a:off x="1596326" y="4933143"/>
            <a:ext cx="651451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350" dirty="0">
                <a:solidFill>
                  <a:srgbClr val="FFFF00"/>
                </a:solidFill>
              </a:rPr>
              <a:t>A nearby OBR could occur which depends on the Loom impedance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03079F-8F37-4507-8109-0B02F06A43DF}"/>
              </a:ext>
            </a:extLst>
          </p:cNvPr>
          <p:cNvSpPr/>
          <p:nvPr/>
        </p:nvSpPr>
        <p:spPr>
          <a:xfrm>
            <a:off x="211138" y="3241891"/>
            <a:ext cx="2677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FDM Resonances 1MHz-3.8MHz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D47C4C-B60C-468D-B8B4-56DB5282A71B}"/>
              </a:ext>
            </a:extLst>
          </p:cNvPr>
          <p:cNvCxnSpPr/>
          <p:nvPr/>
        </p:nvCxnSpPr>
        <p:spPr bwMode="auto">
          <a:xfrm>
            <a:off x="317715" y="2316997"/>
            <a:ext cx="225490" cy="924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CDDDD8-D9B8-4EB7-BD51-A38B53087F27}"/>
              </a:ext>
            </a:extLst>
          </p:cNvPr>
          <p:cNvSpPr txBox="1"/>
          <p:nvPr/>
        </p:nvSpPr>
        <p:spPr>
          <a:xfrm>
            <a:off x="4438117" y="77963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3"/>
                </a:solidFill>
              </a:rPr>
              <a:t>I(SQUID)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7214D-D92F-4291-8627-59D297BF2EB4}"/>
              </a:ext>
            </a:extLst>
          </p:cNvPr>
          <p:cNvSpPr txBox="1"/>
          <p:nvPr/>
        </p:nvSpPr>
        <p:spPr>
          <a:xfrm>
            <a:off x="8110838" y="5254438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300MHz</a:t>
            </a:r>
          </a:p>
          <a:p>
            <a:r>
              <a:rPr lang="nl-NL" dirty="0"/>
              <a:t>       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888CC-7389-4CD4-8CEC-1EAE1338D1B0}"/>
              </a:ext>
            </a:extLst>
          </p:cNvPr>
          <p:cNvSpPr txBox="1"/>
          <p:nvPr/>
        </p:nvSpPr>
        <p:spPr>
          <a:xfrm>
            <a:off x="597060" y="1218862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accent3"/>
                </a:solidFill>
              </a:rPr>
              <a:t>@15.9 MHz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A41BA-5E26-49B8-A2FC-D91EE350E2CA}"/>
              </a:ext>
            </a:extLst>
          </p:cNvPr>
          <p:cNvSpPr txBox="1"/>
          <p:nvPr/>
        </p:nvSpPr>
        <p:spPr>
          <a:xfrm>
            <a:off x="3244266" y="163848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accent3"/>
                </a:solidFill>
              </a:rPr>
              <a:t>@98.7 MHz</a:t>
            </a:r>
          </a:p>
        </p:txBody>
      </p:sp>
    </p:spTree>
    <p:extLst>
      <p:ext uri="{BB962C8B-B14F-4D97-AF65-F5344CB8AC3E}">
        <p14:creationId xmlns:p14="http://schemas.microsoft.com/office/powerpoint/2010/main" val="4201139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SRON colours">
      <a:dk1>
        <a:srgbClr val="000000"/>
      </a:dk1>
      <a:lt1>
        <a:srgbClr val="FFFFFF"/>
      </a:lt1>
      <a:dk2>
        <a:srgbClr val="424242"/>
      </a:dk2>
      <a:lt2>
        <a:srgbClr val="FFFFCC"/>
      </a:lt2>
      <a:accent1>
        <a:srgbClr val="FFCC66"/>
      </a:accent1>
      <a:accent2>
        <a:srgbClr val="809BC8"/>
      </a:accent2>
      <a:accent3>
        <a:srgbClr val="64C204"/>
      </a:accent3>
      <a:accent4>
        <a:srgbClr val="FF6666"/>
      </a:accent4>
      <a:accent5>
        <a:srgbClr val="FFFF00"/>
      </a:accent5>
      <a:accent6>
        <a:srgbClr val="0B3D91"/>
      </a:accent6>
      <a:hlink>
        <a:srgbClr val="809BC8"/>
      </a:hlink>
      <a:folHlink>
        <a:srgbClr val="FF6666"/>
      </a:folHlink>
    </a:clrScheme>
    <a:fontScheme name="SRON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155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Symbol</vt:lpstr>
      <vt:lpstr>Tahoma</vt:lpstr>
      <vt:lpstr>Verdana</vt:lpstr>
      <vt:lpstr>Wingdings</vt:lpstr>
      <vt:lpstr>Theme4</vt:lpstr>
      <vt:lpstr>A simulation of  Out of Band Resonances (OBR) of the SAFARI FDM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2019-08-15T09:55:59Z</dcterms:created>
  <dcterms:modified xsi:type="dcterms:W3CDTF">2021-06-27T11:03:16Z</dcterms:modified>
</cp:coreProperties>
</file>