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80" r:id="rId3"/>
    <p:sldId id="379" r:id="rId4"/>
    <p:sldId id="378" r:id="rId5"/>
    <p:sldId id="376" r:id="rId6"/>
    <p:sldId id="381" r:id="rId7"/>
    <p:sldId id="385" r:id="rId8"/>
    <p:sldId id="372" r:id="rId9"/>
    <p:sldId id="384" r:id="rId10"/>
    <p:sldId id="375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50" autoAdjust="0"/>
    <p:restoredTop sz="85520" autoAdjust="0"/>
  </p:normalViewPr>
  <p:slideViewPr>
    <p:cSldViewPr snapToGrid="0">
      <p:cViewPr varScale="1">
        <p:scale>
          <a:sx n="105" d="100"/>
          <a:sy n="105" d="100"/>
        </p:scale>
        <p:origin x="13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6E4DD-E064-42FF-AB85-74923C9250B7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8B5CB-6269-4486-99CF-6D5EBFCD41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014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8B5CB-6269-4486-99CF-6D5EBFCD41E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983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CD25-A5FE-46FC-8815-143EC7B89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726B6-7D45-413D-B820-431A6E299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26533-A085-40DF-8983-B76603CA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DA87-BBE1-4184-9C98-33D53A70297A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954C3-3EE4-4F81-A073-8E3D971C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8CD22-0B59-4CF6-8E54-0A46A4F5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F18-CFDC-4D1D-A68A-2B6086068B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057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8A60-5FCD-42CF-999C-83F6A746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3FB4F-BEBA-4BF4-BC2B-DB26E218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E1CC-321A-4A7A-9FDC-868256EC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DA87-BBE1-4184-9C98-33D53A70297A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7C9E-0EFE-4685-A45E-8EE9FC25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F8EEF-DA9F-45A2-B48E-65186531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F18-CFDC-4D1D-A68A-2B6086068B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50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E8200-8B44-40EA-BF32-C45F6B558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8D9DF-D153-4CC4-AA16-7732C4A4A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C19B7-BABE-4488-9DF2-262155AD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DA87-BBE1-4184-9C98-33D53A70297A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22FB-5CEE-4E1B-942F-AA5F11CB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EC206-6CCA-4FEE-941B-F30D246E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F18-CFDC-4D1D-A68A-2B6086068B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472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304F-096B-457F-B2EE-703106BD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FBEF-9C83-461A-83EC-8535F086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3D66E-39F1-42F5-ACFE-DFDA43FC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DA87-BBE1-4184-9C98-33D53A70297A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4562B-6E42-4470-8003-17EF0E6F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519EB-E071-478D-8CD8-7F42151D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F18-CFDC-4D1D-A68A-2B6086068B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437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CBF7-EBE1-48A9-9D90-FF141DB5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BC043-4563-4722-A773-CF43BFD78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5BE6-53B0-4335-9A63-4EA78709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DA87-BBE1-4184-9C98-33D53A70297A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313F-2049-43BB-9F09-000FFE33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212F8-6326-4F40-AFFF-D665FFF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F18-CFDC-4D1D-A68A-2B6086068B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637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7C9E-9F47-4039-B794-641448B9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F67F-814C-4D52-B2BC-A625EA4D5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2E9DE-591F-4FDC-852D-055CBFA9F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1FDBB-A0D9-4E11-A323-55A4F735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DA87-BBE1-4184-9C98-33D53A70297A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3B29C-BDCC-4276-B515-40443990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4C2B5-2EEF-427E-9A42-E15470B5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F18-CFDC-4D1D-A68A-2B6086068B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231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6F04-0FAD-42FF-B3FB-D6CA7A86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2B731-FE98-42B9-A768-3900E577C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CD5A3-F44F-44C5-BF8A-E8D98A538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D1478-8FFE-42AC-BF38-57B754F6C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2DD99-3545-46EA-9744-D3A0DEF3F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8FB62-4AE2-4AA1-ACD0-6D1E9423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DA87-BBE1-4184-9C98-33D53A70297A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C45DA-2C4A-4D0E-8D35-3E009316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2EA77-F74A-4617-BE23-754AAAFE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F18-CFDC-4D1D-A68A-2B6086068B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392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D185-9534-4382-85AC-CA2EA3B2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359BA-57F2-4816-BA68-6C8706D2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DA87-BBE1-4184-9C98-33D53A70297A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6892F-1189-4448-9609-EDE674FA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90A58-3616-4E18-A042-1DE1E637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F18-CFDC-4D1D-A68A-2B6086068B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5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164CE-50C3-45A5-9CD3-E260DB36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DA87-BBE1-4184-9C98-33D53A70297A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BF256-BF5C-4BBD-8B9E-8938AC9C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B0E89-D7DB-499E-8B5D-B72D34F3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F18-CFDC-4D1D-A68A-2B6086068B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1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F171-4F08-440E-A737-071579E8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9DF5-4C3A-4FC3-83F2-8DEC75F2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EC99E-95D9-485B-85FB-E5A57945C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4474E-847E-4155-9B59-08CBB98A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DA87-BBE1-4184-9C98-33D53A70297A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D671E-C3D7-4C70-A71F-E36637E5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7A1B8-2472-4675-BC7A-3405A54C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F18-CFDC-4D1D-A68A-2B6086068B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27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CC22-F343-4764-A39D-F6E51CD8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67FCA-C558-41A3-A6AC-00489C929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4985F-C691-42CD-AA37-A078B06EA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D4FF-1AD8-45B9-8147-E3A99482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DA87-BBE1-4184-9C98-33D53A70297A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B9B8A-02A1-47BD-BD3F-5C9E3069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B03F6-AD03-422A-B691-79C03703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F18-CFDC-4D1D-A68A-2B6086068B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25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65CCA-F07A-42E6-AB26-41D4572B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10DDE-56F0-44EF-BFF5-BF95B83C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3281F-7CD8-44B6-A524-E812155E7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DA87-BBE1-4184-9C98-33D53A70297A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A3416-CB0E-4F57-B4A2-0CB8F2EAC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A2F8-18FA-486B-BF9C-409724CEB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E8F18-CFDC-4D1D-A68A-2B6086068B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636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IF"/><Relationship Id="rId3" Type="http://schemas.openxmlformats.org/officeDocument/2006/relationships/image" Target="../media/image9.TIF"/><Relationship Id="rId7" Type="http://schemas.openxmlformats.org/officeDocument/2006/relationships/image" Target="../media/image13.TIF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"/><Relationship Id="rId5" Type="http://schemas.openxmlformats.org/officeDocument/2006/relationships/image" Target="../media/image11.TIF"/><Relationship Id="rId4" Type="http://schemas.openxmlformats.org/officeDocument/2006/relationships/image" Target="../media/image10.TIF"/><Relationship Id="rId9" Type="http://schemas.openxmlformats.org/officeDocument/2006/relationships/image" Target="../media/image15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"/><Relationship Id="rId2" Type="http://schemas.openxmlformats.org/officeDocument/2006/relationships/image" Target="../media/image18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TIF"/><Relationship Id="rId4" Type="http://schemas.openxmlformats.org/officeDocument/2006/relationships/image" Target="../media/image20.T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cid:fc63c269-ee70-4b46-b185-67ed6a52f0b1" TargetMode="External"/><Relationship Id="rId4" Type="http://schemas.openxmlformats.org/officeDocument/2006/relationships/image" Target="cid:8961d8be-2eff-4da1-af76-53a517873a8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1072"/>
            <a:ext cx="12192000" cy="566928"/>
          </a:xfrm>
          <a:prstGeom prst="rect">
            <a:avLst/>
          </a:prstGeom>
        </p:spPr>
      </p:pic>
      <p:pic>
        <p:nvPicPr>
          <p:cNvPr id="7" name="Content Placeholder 6" descr="logo-sron-blue-ppt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7" y="6291072"/>
            <a:ext cx="1151368" cy="419813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526026"/>
            <a:ext cx="12192000" cy="347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bg2"/>
                </a:solidFill>
                <a:effectLst/>
                <a:latin typeface="Helvetica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9pPr>
          </a:lstStyle>
          <a:p>
            <a:r>
              <a:rPr lang="en-US" sz="2800" dirty="0">
                <a:solidFill>
                  <a:schemeClr val="accent1"/>
                </a:solidFill>
              </a:rPr>
              <a:t>Simulation and Measurement of Out-of-Band Resonances for the FDM Readout of a TES Bolometer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-Lab Measurement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kern="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3600" b="0" kern="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kern="0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</a:t>
            </a:r>
            <a:br>
              <a:rPr lang="en-US" kern="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22406" y="4592763"/>
            <a:ext cx="83471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kern="0" dirty="0">
              <a:solidFill>
                <a:schemeClr val="accent5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3200" kern="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Amin Aminaei, Qian Wang, Hiroki Akamatsu </a:t>
            </a:r>
          </a:p>
          <a:p>
            <a:pPr algn="ctr"/>
            <a:r>
              <a:rPr lang="nl-NL" sz="3200" kern="0" dirty="0" err="1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Thanks</a:t>
            </a:r>
            <a:r>
              <a:rPr lang="nl-NL" sz="3200" kern="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nl-NL" sz="3200" kern="0" dirty="0" err="1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nl-NL" sz="3200" kern="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Jan van der Kuur </a:t>
            </a:r>
          </a:p>
          <a:p>
            <a:pPr algn="ctr"/>
            <a:endParaRPr lang="en-US" kern="0" dirty="0">
              <a:solidFill>
                <a:schemeClr val="accent5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2800" kern="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17 May 2021</a:t>
            </a:r>
          </a:p>
        </p:txBody>
      </p:sp>
    </p:spTree>
    <p:extLst>
      <p:ext uri="{BB962C8B-B14F-4D97-AF65-F5344CB8AC3E}">
        <p14:creationId xmlns:p14="http://schemas.microsoft.com/office/powerpoint/2010/main" val="346299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BA1-E6EA-4145-8254-F9D21FC7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8437"/>
            <a:ext cx="10515600" cy="690563"/>
          </a:xfrm>
        </p:spPr>
        <p:txBody>
          <a:bodyPr>
            <a:normAutofit fontScale="90000"/>
          </a:bodyPr>
          <a:lstStyle/>
          <a:p>
            <a:r>
              <a:rPr lang="nl-NL" dirty="0"/>
              <a:t>Harness </a:t>
            </a:r>
            <a:r>
              <a:rPr lang="nl-NL" dirty="0" err="1"/>
              <a:t>length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542F-3C75-49AD-86E1-0588C9E4E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34685"/>
            <a:ext cx="12096750" cy="2565400"/>
          </a:xfrm>
        </p:spPr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saw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effect of </a:t>
            </a:r>
            <a:r>
              <a:rPr lang="nl-NL" dirty="0" err="1"/>
              <a:t>twisted</a:t>
            </a:r>
            <a:r>
              <a:rPr lang="nl-NL" dirty="0"/>
              <a:t> pair </a:t>
            </a:r>
            <a:r>
              <a:rPr lang="nl-NL" dirty="0" err="1"/>
              <a:t>connected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LNA</a:t>
            </a:r>
          </a:p>
          <a:p>
            <a:pPr marL="0" indent="0">
              <a:buNone/>
            </a:pPr>
            <a:r>
              <a:rPr lang="nl-NL" dirty="0"/>
              <a:t>long adapter: OPEN LOOP SPECTRUM IS NOISY </a:t>
            </a:r>
          </a:p>
          <a:p>
            <a:pPr marL="0" indent="0">
              <a:buNone/>
            </a:pPr>
            <a:r>
              <a:rPr lang="nl-NL" dirty="0"/>
              <a:t>Short adapter: </a:t>
            </a:r>
            <a:r>
              <a:rPr lang="nl-NL" dirty="0" err="1"/>
              <a:t>additional</a:t>
            </a:r>
            <a:r>
              <a:rPr lang="nl-NL" dirty="0"/>
              <a:t> </a:t>
            </a:r>
            <a:r>
              <a:rPr lang="nl-NL" dirty="0" err="1"/>
              <a:t>noise</a:t>
            </a:r>
            <a:r>
              <a:rPr lang="nl-NL" dirty="0"/>
              <a:t> is </a:t>
            </a:r>
            <a:r>
              <a:rPr lang="nl-NL" dirty="0" err="1"/>
              <a:t>significantly</a:t>
            </a:r>
            <a:r>
              <a:rPr lang="nl-NL" dirty="0"/>
              <a:t> </a:t>
            </a:r>
            <a:r>
              <a:rPr lang="nl-NL" dirty="0" err="1"/>
              <a:t>reduced</a:t>
            </a:r>
            <a:endParaRPr lang="nl-NL" dirty="0"/>
          </a:p>
          <a:p>
            <a:r>
              <a:rPr lang="nl-NL" dirty="0"/>
              <a:t>Is flight model (4m-8m) </a:t>
            </a:r>
            <a:r>
              <a:rPr lang="nl-NL" dirty="0" err="1"/>
              <a:t>harness</a:t>
            </a:r>
            <a:r>
              <a:rPr lang="nl-NL" dirty="0"/>
              <a:t> </a:t>
            </a:r>
            <a:r>
              <a:rPr lang="nl-NL" dirty="0" err="1"/>
              <a:t>replicable</a:t>
            </a:r>
            <a:r>
              <a:rPr lang="nl-NL" dirty="0"/>
              <a:t> in Groningen setup?</a:t>
            </a:r>
          </a:p>
          <a:p>
            <a:r>
              <a:rPr lang="nl-NL" dirty="0"/>
              <a:t>The impact of </a:t>
            </a:r>
            <a:r>
              <a:rPr lang="nl-NL" dirty="0" err="1"/>
              <a:t>snubber</a:t>
            </a:r>
            <a:endParaRPr lang="nl-NL" dirty="0"/>
          </a:p>
          <a:p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88B80-6BFF-4B0B-9D2B-BE282CA32BE0}"/>
              </a:ext>
            </a:extLst>
          </p:cNvPr>
          <p:cNvSpPr/>
          <p:nvPr/>
        </p:nvSpPr>
        <p:spPr>
          <a:xfrm>
            <a:off x="180975" y="148670"/>
            <a:ext cx="11369331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600" dirty="0"/>
              <a:t>Impact of Harness – No SQUID (Dummy load)</a:t>
            </a:r>
          </a:p>
          <a:p>
            <a:endParaRPr lang="nl-NL" dirty="0"/>
          </a:p>
          <a:p>
            <a:r>
              <a:rPr lang="nl-NL" sz="2800" dirty="0"/>
              <a:t>CNC Cooler in Utrecht:</a:t>
            </a:r>
          </a:p>
          <a:p>
            <a:r>
              <a:rPr lang="nl-NL" sz="2800" dirty="0"/>
              <a:t>OBR@</a:t>
            </a:r>
          </a:p>
          <a:p>
            <a:r>
              <a:rPr lang="nl-NL" sz="2800" dirty="0"/>
              <a:t>A </a:t>
            </a:r>
            <a:r>
              <a:rPr lang="nl-NL" sz="2800" dirty="0" err="1"/>
              <a:t>matched</a:t>
            </a:r>
            <a:r>
              <a:rPr lang="nl-NL" sz="2800" dirty="0"/>
              <a:t> </a:t>
            </a:r>
            <a:r>
              <a:rPr lang="nl-NL" sz="2800" dirty="0" err="1"/>
              <a:t>terminated</a:t>
            </a:r>
            <a:r>
              <a:rPr lang="nl-NL" sz="2800" dirty="0"/>
              <a:t> load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</a:t>
            </a:r>
            <a:r>
              <a:rPr lang="nl-NL" sz="2800" dirty="0" err="1"/>
              <a:t>twisted</a:t>
            </a:r>
            <a:r>
              <a:rPr lang="nl-NL" sz="2800" dirty="0"/>
              <a:t> pair (</a:t>
            </a:r>
            <a:r>
              <a:rPr lang="nl-NL" sz="2800" dirty="0" err="1"/>
              <a:t>i.e</a:t>
            </a:r>
            <a:r>
              <a:rPr lang="nl-NL" sz="2800" dirty="0"/>
              <a:t> 68 Ohm)?</a:t>
            </a:r>
          </a:p>
          <a:p>
            <a:r>
              <a:rPr lang="nl-NL" sz="2800" dirty="0"/>
              <a:t>We </a:t>
            </a:r>
            <a:r>
              <a:rPr lang="nl-NL" sz="2800" dirty="0" err="1"/>
              <a:t>can</a:t>
            </a:r>
            <a:r>
              <a:rPr lang="nl-NL" sz="2800" dirty="0"/>
              <a:t> </a:t>
            </a:r>
            <a:r>
              <a:rPr lang="nl-NL" sz="2800" dirty="0" err="1"/>
              <a:t>also</a:t>
            </a:r>
            <a:r>
              <a:rPr lang="nl-NL" sz="2800" dirty="0"/>
              <a:t> make </a:t>
            </a:r>
            <a:r>
              <a:rPr lang="nl-NL" sz="2800" dirty="0" err="1"/>
              <a:t>it</a:t>
            </a:r>
            <a:r>
              <a:rPr lang="nl-NL" sz="2800" dirty="0"/>
              <a:t> short / open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see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extreme case of standing waves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83999-2662-41CF-9A75-76D1082712AA}"/>
              </a:ext>
            </a:extLst>
          </p:cNvPr>
          <p:cNvSpPr txBox="1"/>
          <p:nvPr/>
        </p:nvSpPr>
        <p:spPr>
          <a:xfrm rot="2130750">
            <a:off x="9524038" y="785641"/>
            <a:ext cx="282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  <a:highlight>
                  <a:srgbClr val="FFFF00"/>
                </a:highlight>
              </a:rPr>
              <a:t>NEXT : Harness + Cryo LNA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98D9A-D22F-499E-971C-B8609D5F2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872" y="2622332"/>
            <a:ext cx="2178162" cy="423566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7C8529A-68E4-4456-81F7-4F0A7E128E6A}"/>
              </a:ext>
            </a:extLst>
          </p:cNvPr>
          <p:cNvSpPr/>
          <p:nvPr/>
        </p:nvSpPr>
        <p:spPr>
          <a:xfrm>
            <a:off x="9596284" y="6292645"/>
            <a:ext cx="2525750" cy="4166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DFA79-FB65-43F6-B7C2-0D74D1A5C1DC}"/>
              </a:ext>
            </a:extLst>
          </p:cNvPr>
          <p:cNvSpPr txBox="1"/>
          <p:nvPr/>
        </p:nvSpPr>
        <p:spPr>
          <a:xfrm>
            <a:off x="9276743" y="633999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462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31AE2-CA44-4CDB-8ADC-5170956D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" y="88265"/>
            <a:ext cx="10515600" cy="4351338"/>
          </a:xfrm>
        </p:spPr>
        <p:txBody>
          <a:bodyPr/>
          <a:lstStyle/>
          <a:p>
            <a:r>
              <a:rPr lang="nl-NL" dirty="0" err="1"/>
              <a:t>Grounding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B99E17-6645-4922-8972-67091A0BB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1016127"/>
            <a:ext cx="4907280" cy="3680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917446-D507-4565-8297-730059AAD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18" y="88265"/>
            <a:ext cx="4805077" cy="64067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9FF332-9EFF-440B-97EA-B210B67DD6DE}"/>
              </a:ext>
            </a:extLst>
          </p:cNvPr>
          <p:cNvSpPr txBox="1"/>
          <p:nvPr/>
        </p:nvSpPr>
        <p:spPr>
          <a:xfrm>
            <a:off x="248505" y="4844245"/>
            <a:ext cx="4550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SA is </a:t>
            </a:r>
            <a:r>
              <a:rPr lang="nl-NL" sz="2800" dirty="0" err="1"/>
              <a:t>grounded</a:t>
            </a:r>
            <a:r>
              <a:rPr lang="nl-NL" sz="2800" dirty="0"/>
              <a:t> </a:t>
            </a:r>
            <a:r>
              <a:rPr lang="nl-NL" sz="2800" dirty="0" err="1"/>
              <a:t>with</a:t>
            </a:r>
            <a:r>
              <a:rPr lang="nl-NL" sz="2800" dirty="0"/>
              <a:t> ADR GND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A95A2-2868-4718-814D-C19970C469CF}"/>
              </a:ext>
            </a:extLst>
          </p:cNvPr>
          <p:cNvSpPr txBox="1"/>
          <p:nvPr/>
        </p:nvSpPr>
        <p:spPr>
          <a:xfrm>
            <a:off x="7506737" y="6495034"/>
            <a:ext cx="429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AC </a:t>
            </a:r>
            <a:r>
              <a:rPr lang="nl-NL" sz="2400" dirty="0" err="1"/>
              <a:t>mains</a:t>
            </a:r>
            <a:r>
              <a:rPr lang="nl-NL" sz="2400" dirty="0"/>
              <a:t> is </a:t>
            </a:r>
            <a:r>
              <a:rPr lang="nl-NL" sz="2400" dirty="0" err="1"/>
              <a:t>supplied</a:t>
            </a:r>
            <a:r>
              <a:rPr lang="nl-NL" sz="2400" dirty="0"/>
              <a:t> via </a:t>
            </a:r>
            <a:r>
              <a:rPr lang="nl-NL" sz="2400" dirty="0" err="1"/>
              <a:t>the</a:t>
            </a:r>
            <a:r>
              <a:rPr lang="nl-NL" sz="2400" dirty="0"/>
              <a:t> rack </a:t>
            </a:r>
          </a:p>
        </p:txBody>
      </p:sp>
    </p:spTree>
    <p:extLst>
      <p:ext uri="{BB962C8B-B14F-4D97-AF65-F5344CB8AC3E}">
        <p14:creationId xmlns:p14="http://schemas.microsoft.com/office/powerpoint/2010/main" val="218873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8263D7-B9C9-4E23-996B-F86315433970}"/>
              </a:ext>
            </a:extLst>
          </p:cNvPr>
          <p:cNvSpPr txBox="1"/>
          <p:nvPr/>
        </p:nvSpPr>
        <p:spPr>
          <a:xfrm>
            <a:off x="0" y="0"/>
            <a:ext cx="358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LNA – Spectrum Analyzer </a:t>
            </a:r>
            <a:r>
              <a:rPr lang="nl-NL" dirty="0" err="1"/>
              <a:t>Calibration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8C37D-5EA3-46C9-AD3B-3FEF56301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57" y="82295"/>
            <a:ext cx="4123182" cy="5497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EB5115-8EC0-40CB-B409-F6A6DC271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" y="566928"/>
            <a:ext cx="2740533" cy="36540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4017D4-32ED-40F9-B35F-6046BAE37538}"/>
              </a:ext>
            </a:extLst>
          </p:cNvPr>
          <p:cNvSpPr txBox="1"/>
          <p:nvPr/>
        </p:nvSpPr>
        <p:spPr>
          <a:xfrm>
            <a:off x="557784" y="4306824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Cable-SG 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F83F7-6EF2-4959-9E4C-5C1686466515}"/>
              </a:ext>
            </a:extLst>
          </p:cNvPr>
          <p:cNvSpPr txBox="1"/>
          <p:nvPr/>
        </p:nvSpPr>
        <p:spPr>
          <a:xfrm>
            <a:off x="3714556" y="5579871"/>
            <a:ext cx="424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     Cable-SG On      1,5,20,50 MHz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86872F-8BAB-48CA-9295-57484A232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522" y="82295"/>
            <a:ext cx="4123183" cy="54975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7F4E2D-ACF5-481C-8A85-8BC3E2AB22EF}"/>
              </a:ext>
            </a:extLst>
          </p:cNvPr>
          <p:cNvSpPr txBox="1"/>
          <p:nvPr/>
        </p:nvSpPr>
        <p:spPr>
          <a:xfrm>
            <a:off x="8644373" y="5585474"/>
            <a:ext cx="316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LNA &amp; Cable     1,5,20,50 MHz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67DE5A3-CF11-45FE-83CA-1303516E6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60408"/>
            <a:ext cx="10515600" cy="932688"/>
          </a:xfrm>
        </p:spPr>
        <p:txBody>
          <a:bodyPr>
            <a:normAutofit/>
          </a:bodyPr>
          <a:lstStyle/>
          <a:p>
            <a:r>
              <a:rPr lang="nl-NL" sz="2200" dirty="0" err="1"/>
              <a:t>To</a:t>
            </a:r>
            <a:r>
              <a:rPr lang="nl-NL" sz="2200" dirty="0"/>
              <a:t> </a:t>
            </a:r>
            <a:r>
              <a:rPr lang="nl-NL" sz="2200" dirty="0" err="1"/>
              <a:t>measure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</a:t>
            </a:r>
            <a:r>
              <a:rPr lang="nl-NL" sz="2200" dirty="0" err="1"/>
              <a:t>variation</a:t>
            </a:r>
            <a:r>
              <a:rPr lang="nl-NL" sz="2200" dirty="0"/>
              <a:t> of LNA </a:t>
            </a:r>
            <a:r>
              <a:rPr lang="nl-NL" sz="2200" dirty="0" err="1"/>
              <a:t>gain</a:t>
            </a:r>
            <a:r>
              <a:rPr lang="nl-NL" sz="2200" dirty="0"/>
              <a:t> </a:t>
            </a:r>
            <a:r>
              <a:rPr lang="nl-NL" sz="2200" dirty="0" err="1"/>
              <a:t>for</a:t>
            </a:r>
            <a:r>
              <a:rPr lang="nl-NL" sz="2200" dirty="0"/>
              <a:t> </a:t>
            </a:r>
            <a:r>
              <a:rPr lang="nl-NL" sz="2200" dirty="0" err="1"/>
              <a:t>various</a:t>
            </a:r>
            <a:r>
              <a:rPr lang="nl-NL" sz="2200" dirty="0"/>
              <a:t> </a:t>
            </a:r>
            <a:r>
              <a:rPr lang="nl-NL" sz="2200" dirty="0" err="1"/>
              <a:t>frequencies</a:t>
            </a:r>
            <a:endParaRPr lang="nl-NL" sz="2200" dirty="0"/>
          </a:p>
          <a:p>
            <a:r>
              <a:rPr lang="nl-NL" sz="2200" dirty="0" err="1"/>
              <a:t>To</a:t>
            </a:r>
            <a:r>
              <a:rPr lang="nl-NL" sz="2200" dirty="0"/>
              <a:t> </a:t>
            </a:r>
            <a:r>
              <a:rPr lang="nl-NL" sz="2200" dirty="0" err="1"/>
              <a:t>probe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</a:t>
            </a:r>
            <a:r>
              <a:rPr lang="nl-NL" sz="2200" dirty="0" err="1"/>
              <a:t>harmonics</a:t>
            </a:r>
            <a:r>
              <a:rPr lang="nl-NL" sz="2200" dirty="0"/>
              <a:t> /</a:t>
            </a:r>
            <a:r>
              <a:rPr lang="nl-NL" sz="2200" dirty="0" err="1"/>
              <a:t>modulation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51142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A2FCFA-4E7F-4484-948D-3D510E573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" y="100584"/>
            <a:ext cx="3246120" cy="2434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00679E-CFD9-4F3B-8D56-F03A17E0C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96" y="141732"/>
            <a:ext cx="3154680" cy="2366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AADB90-3F0C-482F-A233-32F07C8FF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2" y="107442"/>
            <a:ext cx="3236976" cy="2427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79DBC6-8B27-49A7-9936-69E10BFCD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24" y="107442"/>
            <a:ext cx="3307080" cy="24803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12045F-507C-459D-9CA7-268AD179F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5174"/>
            <a:ext cx="3281172" cy="24608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685F01-978A-44E4-A942-6124ECECBD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555" y="2560892"/>
            <a:ext cx="3236975" cy="24277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E03B8E-1CC2-4FD9-B62D-DCEF8C3057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08" y="2515743"/>
            <a:ext cx="3307080" cy="24803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AAFA4E-2485-453F-969E-F28E68C1C5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333" y="2499740"/>
            <a:ext cx="3375661" cy="25317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13D9E0-07D9-469A-BA0F-78A46942FE93}"/>
              </a:ext>
            </a:extLst>
          </p:cNvPr>
          <p:cNvSpPr txBox="1"/>
          <p:nvPr/>
        </p:nvSpPr>
        <p:spPr>
          <a:xfrm>
            <a:off x="387155" y="498763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G(1MHz)=19.80dB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B4924A-CBE5-4527-9BE4-57B5877FB837}"/>
              </a:ext>
            </a:extLst>
          </p:cNvPr>
          <p:cNvSpPr txBox="1"/>
          <p:nvPr/>
        </p:nvSpPr>
        <p:spPr>
          <a:xfrm>
            <a:off x="3276539" y="4979217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G(5MHz)=19.50dB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E91173-9926-44FA-A7FD-3DB07AC20AF4}"/>
              </a:ext>
            </a:extLst>
          </p:cNvPr>
          <p:cNvSpPr txBox="1"/>
          <p:nvPr/>
        </p:nvSpPr>
        <p:spPr>
          <a:xfrm>
            <a:off x="6377841" y="4943475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G(20MHz)=19.50dB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2C8461-3AE2-4031-9017-58705FE1E3E8}"/>
              </a:ext>
            </a:extLst>
          </p:cNvPr>
          <p:cNvSpPr txBox="1"/>
          <p:nvPr/>
        </p:nvSpPr>
        <p:spPr>
          <a:xfrm>
            <a:off x="9299445" y="4940998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G(50MHz)=19.71dB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4FB0CD-C667-4304-806C-C04D85FF47A5}"/>
              </a:ext>
            </a:extLst>
          </p:cNvPr>
          <p:cNvSpPr/>
          <p:nvPr/>
        </p:nvSpPr>
        <p:spPr>
          <a:xfrm>
            <a:off x="819150" y="3667125"/>
            <a:ext cx="1714500" cy="723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42213-4D30-44A2-B61D-9F74ED6A8C1F}"/>
              </a:ext>
            </a:extLst>
          </p:cNvPr>
          <p:cNvSpPr txBox="1"/>
          <p:nvPr/>
        </p:nvSpPr>
        <p:spPr>
          <a:xfrm>
            <a:off x="1596393" y="33813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0A9E27-0FA6-48A8-A3AD-913FD2A31877}"/>
              </a:ext>
            </a:extLst>
          </p:cNvPr>
          <p:cNvSpPr/>
          <p:nvPr/>
        </p:nvSpPr>
        <p:spPr>
          <a:xfrm>
            <a:off x="9598913" y="3447669"/>
            <a:ext cx="1714500" cy="723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69C716-BD71-47E2-A597-49F8FD114CA3}"/>
              </a:ext>
            </a:extLst>
          </p:cNvPr>
          <p:cNvSpPr txBox="1"/>
          <p:nvPr/>
        </p:nvSpPr>
        <p:spPr>
          <a:xfrm>
            <a:off x="10312703" y="3410331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200MHz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D932B-263B-4C40-9FB1-53F30C64552C}"/>
              </a:ext>
            </a:extLst>
          </p:cNvPr>
          <p:cNvSpPr txBox="1"/>
          <p:nvPr/>
        </p:nvSpPr>
        <p:spPr>
          <a:xfrm>
            <a:off x="9689058" y="3297776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</a:rPr>
              <a:t>80MHz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13C68B-9C72-440D-A733-C1D5A1CC3275}"/>
              </a:ext>
            </a:extLst>
          </p:cNvPr>
          <p:cNvSpPr txBox="1"/>
          <p:nvPr/>
        </p:nvSpPr>
        <p:spPr>
          <a:xfrm>
            <a:off x="10911426" y="3417248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400MHz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0FB3C0-0879-4879-8C38-42B7E5DEA294}"/>
              </a:ext>
            </a:extLst>
          </p:cNvPr>
          <p:cNvSpPr txBox="1"/>
          <p:nvPr/>
        </p:nvSpPr>
        <p:spPr>
          <a:xfrm>
            <a:off x="9410599" y="4607540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>
                <a:solidFill>
                  <a:srgbClr val="FF0000"/>
                </a:solidFill>
              </a:rPr>
              <a:t>IM - </a:t>
            </a:r>
            <a:r>
              <a:rPr lang="nl-NL" sz="2000" dirty="0" err="1">
                <a:solidFill>
                  <a:srgbClr val="FF0000"/>
                </a:solidFill>
              </a:rPr>
              <a:t>Harmonics</a:t>
            </a:r>
            <a:endParaRPr lang="nl-NL" sz="20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C5B796-30E0-4F62-9F67-48ACD3A9BF4E}"/>
              </a:ext>
            </a:extLst>
          </p:cNvPr>
          <p:cNvSpPr txBox="1"/>
          <p:nvPr/>
        </p:nvSpPr>
        <p:spPr>
          <a:xfrm>
            <a:off x="1236586" y="6193048"/>
            <a:ext cx="973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We </a:t>
            </a:r>
            <a:r>
              <a:rPr lang="nl-NL" sz="2800" dirty="0" err="1"/>
              <a:t>continued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test </a:t>
            </a:r>
            <a:r>
              <a:rPr lang="nl-NL" sz="2800" dirty="0" err="1"/>
              <a:t>with</a:t>
            </a:r>
            <a:r>
              <a:rPr lang="nl-NL" sz="2800" dirty="0"/>
              <a:t> FEE, </a:t>
            </a:r>
            <a:r>
              <a:rPr lang="nl-NL" sz="2800" dirty="0" err="1"/>
              <a:t>focusing</a:t>
            </a:r>
            <a:r>
              <a:rPr lang="nl-NL" sz="2800" dirty="0"/>
              <a:t> on </a:t>
            </a:r>
            <a:r>
              <a:rPr lang="nl-NL" sz="2800" dirty="0" err="1"/>
              <a:t>the</a:t>
            </a:r>
            <a:r>
              <a:rPr lang="nl-NL" sz="2800" dirty="0"/>
              <a:t> first OBR </a:t>
            </a:r>
            <a:r>
              <a:rPr lang="nl-NL" sz="2800" dirty="0" err="1"/>
              <a:t>for</a:t>
            </a:r>
            <a:r>
              <a:rPr lang="nl-NL" sz="2800" dirty="0"/>
              <a:t> </a:t>
            </a:r>
            <a:r>
              <a:rPr lang="nl-NL" sz="2800" dirty="0" err="1"/>
              <a:t>now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45503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BDB2-B7DC-410D-97BD-DF680A33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nl-NL" sz="2000" dirty="0" err="1"/>
              <a:t>Revisit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br>
              <a:rPr lang="nl-NL" sz="2000" dirty="0"/>
            </a:br>
            <a:r>
              <a:rPr lang="nl-NL" dirty="0"/>
              <a:t>Impact of SQUID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572AA-1312-4503-BB17-A00928BCF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The SQUID setting is:   stable                     </a:t>
            </a:r>
            <a:endParaRPr lang="nl-NL" sz="7200" dirty="0"/>
          </a:p>
          <a:p>
            <a:r>
              <a:rPr lang="en-US" sz="7200" dirty="0"/>
              <a:t>Amp:</a:t>
            </a:r>
            <a:endParaRPr lang="nl-NL" sz="7200" dirty="0"/>
          </a:p>
          <a:p>
            <a:r>
              <a:rPr lang="en-US" sz="7200" dirty="0"/>
              <a:t>bias 140 </a:t>
            </a:r>
            <a:r>
              <a:rPr lang="en-US" sz="7200" dirty="0" err="1"/>
              <a:t>uA</a:t>
            </a:r>
            <a:r>
              <a:rPr lang="en-US" sz="7200" dirty="0"/>
              <a:t>        140 </a:t>
            </a:r>
            <a:r>
              <a:rPr lang="en-US" sz="7200" dirty="0" err="1"/>
              <a:t>uA</a:t>
            </a:r>
            <a:endParaRPr lang="nl-NL" sz="7200" dirty="0"/>
          </a:p>
          <a:p>
            <a:r>
              <a:rPr lang="en-US" sz="7200" dirty="0"/>
              <a:t>flux -6 </a:t>
            </a:r>
            <a:r>
              <a:rPr lang="en-US" sz="7200" dirty="0" err="1"/>
              <a:t>Ua</a:t>
            </a:r>
            <a:r>
              <a:rPr lang="en-US" sz="7200" dirty="0"/>
              <a:t>             -6UA</a:t>
            </a:r>
            <a:endParaRPr lang="nl-NL" sz="7200" dirty="0"/>
          </a:p>
          <a:p>
            <a:r>
              <a:rPr lang="en-US" sz="7200" dirty="0"/>
              <a:t>FE:</a:t>
            </a:r>
            <a:endParaRPr lang="nl-NL" sz="7200" dirty="0"/>
          </a:p>
          <a:p>
            <a:r>
              <a:rPr lang="en-US" sz="7200" dirty="0"/>
              <a:t>bias 60 </a:t>
            </a:r>
            <a:r>
              <a:rPr lang="en-US" sz="7200" dirty="0" err="1"/>
              <a:t>uA</a:t>
            </a:r>
            <a:r>
              <a:rPr lang="en-US" sz="7200" dirty="0"/>
              <a:t>      60uA</a:t>
            </a:r>
            <a:endParaRPr lang="nl-NL" sz="7200" dirty="0"/>
          </a:p>
          <a:p>
            <a:r>
              <a:rPr lang="en-US" sz="7200" dirty="0"/>
              <a:t>flux -5 </a:t>
            </a:r>
            <a:r>
              <a:rPr lang="en-US" sz="7200" dirty="0" err="1"/>
              <a:t>Ua</a:t>
            </a:r>
            <a:r>
              <a:rPr lang="en-US" sz="7200" dirty="0"/>
              <a:t>       -5UA</a:t>
            </a:r>
            <a:endParaRPr lang="nl-NL" sz="7200" dirty="0"/>
          </a:p>
          <a:p>
            <a:r>
              <a:rPr lang="nl-NL" sz="7200" dirty="0"/>
              <a:t>============================</a:t>
            </a:r>
          </a:p>
          <a:p>
            <a:r>
              <a:rPr lang="en-US" sz="7200" dirty="0"/>
              <a:t>The SQUID setting is:  </a:t>
            </a:r>
            <a:r>
              <a:rPr lang="en-US" sz="7200" dirty="0" err="1"/>
              <a:t>Osc</a:t>
            </a:r>
            <a:endParaRPr lang="nl-NL" sz="7200" dirty="0"/>
          </a:p>
          <a:p>
            <a:r>
              <a:rPr lang="en-US" sz="7200" dirty="0"/>
              <a:t>Amp:</a:t>
            </a:r>
            <a:endParaRPr lang="nl-NL" sz="7200" dirty="0"/>
          </a:p>
          <a:p>
            <a:r>
              <a:rPr lang="en-US" sz="7200" dirty="0"/>
              <a:t>bias  </a:t>
            </a:r>
            <a:r>
              <a:rPr lang="en-US" sz="7200" dirty="0" err="1"/>
              <a:t>uA</a:t>
            </a:r>
            <a:r>
              <a:rPr lang="en-US" sz="7200" dirty="0"/>
              <a:t>    140uA</a:t>
            </a:r>
            <a:endParaRPr lang="nl-NL" sz="7200" dirty="0"/>
          </a:p>
          <a:p>
            <a:r>
              <a:rPr lang="en-US" sz="7200" dirty="0"/>
              <a:t>flux  </a:t>
            </a:r>
            <a:r>
              <a:rPr lang="en-US" sz="7200" dirty="0" err="1"/>
              <a:t>uA</a:t>
            </a:r>
            <a:r>
              <a:rPr lang="en-US" sz="7200" dirty="0"/>
              <a:t>      -6uA</a:t>
            </a:r>
            <a:endParaRPr lang="nl-NL" sz="7200" dirty="0"/>
          </a:p>
          <a:p>
            <a:r>
              <a:rPr lang="en-US" sz="7200" dirty="0"/>
              <a:t>FE:</a:t>
            </a:r>
            <a:endParaRPr lang="nl-NL" sz="7200" dirty="0"/>
          </a:p>
          <a:p>
            <a:r>
              <a:rPr lang="en-US" sz="7200" dirty="0"/>
              <a:t>bias  </a:t>
            </a:r>
            <a:r>
              <a:rPr lang="en-US" sz="7200" dirty="0" err="1"/>
              <a:t>Ua</a:t>
            </a:r>
            <a:r>
              <a:rPr lang="en-US" sz="7200" dirty="0"/>
              <a:t>    60uA</a:t>
            </a:r>
            <a:endParaRPr lang="nl-NL" sz="7200" dirty="0"/>
          </a:p>
          <a:p>
            <a:r>
              <a:rPr lang="en-US" sz="7200" dirty="0"/>
              <a:t>flux +15u A                    </a:t>
            </a:r>
          </a:p>
          <a:p>
            <a:r>
              <a:rPr lang="en-US" sz="7200" dirty="0"/>
              <a:t>(#</a:t>
            </a:r>
            <a:r>
              <a:rPr lang="en-US" sz="7200" dirty="0" err="1"/>
              <a:t>sqosc</a:t>
            </a:r>
            <a:r>
              <a:rPr lang="en-US" sz="7200" dirty="0"/>
              <a:t> file)</a:t>
            </a:r>
            <a:endParaRPr lang="nl-NL" sz="7200" dirty="0"/>
          </a:p>
          <a:p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9C386-8E3E-48DF-8C4D-5E420D57D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706" y="2958118"/>
            <a:ext cx="5160294" cy="3870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B85181-624F-4CB2-8C2F-39104E12F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8" y="109644"/>
            <a:ext cx="5244152" cy="393311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5522045-8BA5-4D29-BA2B-512921F53037}"/>
              </a:ext>
            </a:extLst>
          </p:cNvPr>
          <p:cNvSpPr/>
          <p:nvPr/>
        </p:nvSpPr>
        <p:spPr>
          <a:xfrm>
            <a:off x="203535" y="5299587"/>
            <a:ext cx="1520490" cy="396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6664AD-5DAA-4DD9-BB2E-775AF698103D}"/>
              </a:ext>
            </a:extLst>
          </p:cNvPr>
          <p:cNvSpPr/>
          <p:nvPr/>
        </p:nvSpPr>
        <p:spPr>
          <a:xfrm>
            <a:off x="115047" y="3131924"/>
            <a:ext cx="1520490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4C3398-097B-46E0-9AB4-405B564AD2A8}"/>
              </a:ext>
            </a:extLst>
          </p:cNvPr>
          <p:cNvSpPr/>
          <p:nvPr/>
        </p:nvSpPr>
        <p:spPr>
          <a:xfrm>
            <a:off x="8966535" y="1416551"/>
            <a:ext cx="1520490" cy="8789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2E709-FA27-4017-B33A-1C056DB296ED}"/>
              </a:ext>
            </a:extLst>
          </p:cNvPr>
          <p:cNvSpPr/>
          <p:nvPr/>
        </p:nvSpPr>
        <p:spPr>
          <a:xfrm>
            <a:off x="7324724" y="4059134"/>
            <a:ext cx="666751" cy="1046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186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75A311-8391-456E-86E8-78F02C3CF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48" y="135730"/>
            <a:ext cx="5127625" cy="3845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89D1B-8D04-4868-8A7A-A9107C1B0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135731"/>
            <a:ext cx="5000625" cy="3750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14960A-1DCD-4599-B941-A88EC72591EC}"/>
              </a:ext>
            </a:extLst>
          </p:cNvPr>
          <p:cNvSpPr txBox="1"/>
          <p:nvPr/>
        </p:nvSpPr>
        <p:spPr>
          <a:xfrm>
            <a:off x="1257300" y="-48936"/>
            <a:ext cx="241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SQUID </a:t>
            </a:r>
            <a:r>
              <a:rPr lang="nl-NL" dirty="0" err="1"/>
              <a:t>stable</a:t>
            </a:r>
            <a:r>
              <a:rPr lang="nl-NL" dirty="0"/>
              <a:t>, Rbbfb=1k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44B50-11C4-46BE-88F0-05250D721681}"/>
              </a:ext>
            </a:extLst>
          </p:cNvPr>
          <p:cNvSpPr txBox="1"/>
          <p:nvPr/>
        </p:nvSpPr>
        <p:spPr>
          <a:xfrm>
            <a:off x="7591425" y="-48936"/>
            <a:ext cx="219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SQUID </a:t>
            </a:r>
            <a:r>
              <a:rPr lang="nl-NL" dirty="0" err="1"/>
              <a:t>Osc</a:t>
            </a:r>
            <a:r>
              <a:rPr lang="nl-NL" dirty="0"/>
              <a:t>, Rbbfb=1k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4493B2-A0A0-4C32-8C0F-82C1C3BBC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3" y="2863334"/>
            <a:ext cx="5000625" cy="375046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B07C08-C321-4062-A04E-C43834AEFD41}"/>
              </a:ext>
            </a:extLst>
          </p:cNvPr>
          <p:cNvSpPr/>
          <p:nvPr/>
        </p:nvSpPr>
        <p:spPr>
          <a:xfrm>
            <a:off x="2204834" y="6244470"/>
            <a:ext cx="130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  </a:t>
            </a:r>
            <a:r>
              <a:rPr lang="nl-NL" dirty="0" err="1"/>
              <a:t>Rbbfb</a:t>
            </a:r>
            <a:r>
              <a:rPr lang="nl-NL" dirty="0"/>
              <a:t>=10k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621604-90BD-457C-9498-E97CCCAF3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47" y="2806183"/>
            <a:ext cx="5127625" cy="384571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60D7542-156A-43A1-866D-92F9034EED7E}"/>
              </a:ext>
            </a:extLst>
          </p:cNvPr>
          <p:cNvSpPr/>
          <p:nvPr/>
        </p:nvSpPr>
        <p:spPr>
          <a:xfrm>
            <a:off x="8455319" y="6244470"/>
            <a:ext cx="130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  </a:t>
            </a:r>
            <a:r>
              <a:rPr lang="nl-NL" dirty="0" err="1"/>
              <a:t>Rbbfb</a:t>
            </a:r>
            <a:r>
              <a:rPr lang="nl-NL" dirty="0"/>
              <a:t>=10k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FE1DF-3800-465A-978A-84EC0A3324A7}"/>
              </a:ext>
            </a:extLst>
          </p:cNvPr>
          <p:cNvSpPr txBox="1"/>
          <p:nvPr/>
        </p:nvSpPr>
        <p:spPr>
          <a:xfrm>
            <a:off x="213870" y="6467236"/>
            <a:ext cx="11359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>
                <a:solidFill>
                  <a:srgbClr val="FF0000"/>
                </a:solidFill>
              </a:rPr>
              <a:t>Contrary</a:t>
            </a:r>
            <a:r>
              <a:rPr lang="nl-NL" sz="2000" dirty="0">
                <a:solidFill>
                  <a:srgbClr val="FF0000"/>
                </a:solidFill>
              </a:rPr>
              <a:t> </a:t>
            </a:r>
            <a:r>
              <a:rPr lang="nl-NL" sz="2000" dirty="0" err="1">
                <a:solidFill>
                  <a:srgbClr val="FF0000"/>
                </a:solidFill>
              </a:rPr>
              <a:t>to</a:t>
            </a:r>
            <a:r>
              <a:rPr lang="nl-NL" sz="2000" dirty="0">
                <a:solidFill>
                  <a:srgbClr val="FF0000"/>
                </a:solidFill>
              </a:rPr>
              <a:t> </a:t>
            </a:r>
            <a:r>
              <a:rPr lang="nl-NL" sz="2000" dirty="0" err="1">
                <a:solidFill>
                  <a:srgbClr val="FF0000"/>
                </a:solidFill>
              </a:rPr>
              <a:t>simulation</a:t>
            </a:r>
            <a:r>
              <a:rPr lang="nl-NL" sz="2000" dirty="0">
                <a:solidFill>
                  <a:srgbClr val="FF0000"/>
                </a:solidFill>
              </a:rPr>
              <a:t>, </a:t>
            </a:r>
            <a:r>
              <a:rPr lang="nl-NL" sz="2000" dirty="0" err="1">
                <a:solidFill>
                  <a:srgbClr val="FF0000"/>
                </a:solidFill>
              </a:rPr>
              <a:t>the</a:t>
            </a:r>
            <a:r>
              <a:rPr lang="nl-NL" sz="2000" dirty="0">
                <a:solidFill>
                  <a:srgbClr val="FF0000"/>
                </a:solidFill>
              </a:rPr>
              <a:t> impact of Rbbfb is </a:t>
            </a:r>
            <a:r>
              <a:rPr lang="nl-NL" sz="2000" dirty="0" err="1">
                <a:solidFill>
                  <a:srgbClr val="FF0000"/>
                </a:solidFill>
              </a:rPr>
              <a:t>not</a:t>
            </a:r>
            <a:r>
              <a:rPr lang="nl-NL" sz="2000" dirty="0">
                <a:solidFill>
                  <a:srgbClr val="FF0000"/>
                </a:solidFill>
              </a:rPr>
              <a:t> </a:t>
            </a:r>
            <a:r>
              <a:rPr lang="nl-NL" sz="2000" dirty="0" err="1">
                <a:solidFill>
                  <a:srgbClr val="FF0000"/>
                </a:solidFill>
              </a:rPr>
              <a:t>seen</a:t>
            </a:r>
            <a:r>
              <a:rPr lang="nl-NL" sz="2000" dirty="0">
                <a:solidFill>
                  <a:srgbClr val="FF0000"/>
                </a:solidFill>
              </a:rPr>
              <a:t> (</a:t>
            </a:r>
            <a:r>
              <a:rPr lang="nl-NL" sz="2000" dirty="0" err="1">
                <a:solidFill>
                  <a:srgbClr val="FF0000"/>
                </a:solidFill>
              </a:rPr>
              <a:t>perhaps</a:t>
            </a:r>
            <a:r>
              <a:rPr lang="nl-NL" sz="2000" dirty="0">
                <a:solidFill>
                  <a:srgbClr val="FF0000"/>
                </a:solidFill>
              </a:rPr>
              <a:t> </a:t>
            </a:r>
            <a:r>
              <a:rPr lang="nl-NL" sz="2000" dirty="0" err="1">
                <a:solidFill>
                  <a:srgbClr val="FF0000"/>
                </a:solidFill>
              </a:rPr>
              <a:t>to</a:t>
            </a:r>
            <a:r>
              <a:rPr lang="nl-NL" sz="2000" dirty="0">
                <a:solidFill>
                  <a:srgbClr val="FF0000"/>
                </a:solidFill>
              </a:rPr>
              <a:t> small </a:t>
            </a:r>
            <a:r>
              <a:rPr lang="nl-NL" sz="2000" dirty="0" err="1">
                <a:solidFill>
                  <a:srgbClr val="FF0000"/>
                </a:solidFill>
              </a:rPr>
              <a:t>to</a:t>
            </a:r>
            <a:r>
              <a:rPr lang="nl-NL" sz="2000" dirty="0">
                <a:solidFill>
                  <a:srgbClr val="FF0000"/>
                </a:solidFill>
              </a:rPr>
              <a:t> </a:t>
            </a:r>
            <a:r>
              <a:rPr lang="nl-NL" sz="2000" dirty="0" err="1">
                <a:solidFill>
                  <a:srgbClr val="FF0000"/>
                </a:solidFill>
              </a:rPr>
              <a:t>be</a:t>
            </a:r>
            <a:r>
              <a:rPr lang="nl-NL" sz="2000" dirty="0">
                <a:solidFill>
                  <a:srgbClr val="FF0000"/>
                </a:solidFill>
              </a:rPr>
              <a:t> </a:t>
            </a:r>
            <a:r>
              <a:rPr lang="nl-NL" sz="2000" dirty="0" err="1">
                <a:solidFill>
                  <a:srgbClr val="FF0000"/>
                </a:solidFill>
              </a:rPr>
              <a:t>seen</a:t>
            </a:r>
            <a:r>
              <a:rPr lang="nl-NL" sz="2000" dirty="0">
                <a:solidFill>
                  <a:srgbClr val="FF0000"/>
                </a:solidFill>
              </a:rPr>
              <a:t> </a:t>
            </a:r>
            <a:r>
              <a:rPr lang="nl-NL" sz="2000" dirty="0" err="1">
                <a:solidFill>
                  <a:srgbClr val="FF0000"/>
                </a:solidFill>
              </a:rPr>
              <a:t>by</a:t>
            </a:r>
            <a:r>
              <a:rPr lang="nl-NL" sz="2000" dirty="0">
                <a:solidFill>
                  <a:srgbClr val="FF0000"/>
                </a:solidFill>
              </a:rPr>
              <a:t> FEE, </a:t>
            </a:r>
            <a:r>
              <a:rPr lang="nl-NL" sz="2000" dirty="0" err="1">
                <a:solidFill>
                  <a:srgbClr val="FF0000"/>
                </a:solidFill>
              </a:rPr>
              <a:t>maybe</a:t>
            </a:r>
            <a:r>
              <a:rPr lang="nl-NL" sz="2000" dirty="0">
                <a:solidFill>
                  <a:srgbClr val="FF0000"/>
                </a:solidFill>
              </a:rPr>
              <a:t> </a:t>
            </a:r>
            <a:r>
              <a:rPr lang="nl-NL" sz="2000" dirty="0" err="1">
                <a:solidFill>
                  <a:srgbClr val="FF0000"/>
                </a:solidFill>
              </a:rPr>
              <a:t>by</a:t>
            </a:r>
            <a:r>
              <a:rPr lang="nl-NL" sz="2000" dirty="0">
                <a:solidFill>
                  <a:srgbClr val="FF0000"/>
                </a:solidFill>
              </a:rPr>
              <a:t> LNA?</a:t>
            </a:r>
          </a:p>
        </p:txBody>
      </p:sp>
    </p:spTree>
    <p:extLst>
      <p:ext uri="{BB962C8B-B14F-4D97-AF65-F5344CB8AC3E}">
        <p14:creationId xmlns:p14="http://schemas.microsoft.com/office/powerpoint/2010/main" val="135691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g186375" descr="8961d8be-2eff-4da1-af76-53a517873a82">
            <a:extLst>
              <a:ext uri="{FF2B5EF4-FFF2-40B4-BE49-F238E27FC236}">
                <a16:creationId xmlns:a16="http://schemas.microsoft.com/office/drawing/2014/main" id="{77C85F58-783F-4549-9848-C29146327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763"/>
            <a:ext cx="19939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g518700" descr="fc63c269-ee70-4b46-b185-67ed6a52f0b1">
            <a:extLst>
              <a:ext uri="{FF2B5EF4-FFF2-40B4-BE49-F238E27FC236}">
                <a16:creationId xmlns:a16="http://schemas.microsoft.com/office/drawing/2014/main" id="{3B09E518-3CDE-4FD1-BA16-704A10F21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17825"/>
            <a:ext cx="184785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img186375" descr="cid:8961d8be-2eff-4da1-af76-53a517873a82">
            <a:extLst>
              <a:ext uri="{FF2B5EF4-FFF2-40B4-BE49-F238E27FC236}">
                <a16:creationId xmlns:a16="http://schemas.microsoft.com/office/drawing/2014/main" id="{5E960B5D-1A3E-40C6-9636-A50ED3B7E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455" y="1052513"/>
            <a:ext cx="19907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img518700" descr="cid:fc63c269-ee70-4b46-b185-67ed6a52f0b1">
            <a:extLst>
              <a:ext uri="{FF2B5EF4-FFF2-40B4-BE49-F238E27FC236}">
                <a16:creationId xmlns:a16="http://schemas.microsoft.com/office/drawing/2014/main" id="{B94A2EB1-842D-430A-90EB-72C93A7E4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455" y="2557463"/>
            <a:ext cx="18478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005A4270-F5BF-4B87-98B9-09DEDAD1F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455" y="595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 only have one question about the BBFB resistance in your slide 6. </a:t>
            </a:r>
            <a:endParaRPr kumimoji="0" lang="nl-NL" altLang="nl-N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You seems have Rbbfb = 50 k Ohm, I assume you are using FEE, </a:t>
            </a:r>
            <a:endParaRPr kumimoji="0" lang="nl-NL" altLang="nl-N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and from FEE settings, the AC bias resistances, we use 52 kOhm usually:</a:t>
            </a:r>
            <a:endParaRPr kumimoji="0" lang="nl-NL" altLang="nl-N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159BFF-257C-462B-B752-AFC6A21DB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455" y="2100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and the feedback chain:</a:t>
            </a:r>
            <a:endParaRPr kumimoji="0" lang="nl-NL" altLang="nl-N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DAEAA3A-C228-4868-8075-F4882C483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455" y="3576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highest value is 10 kOhm. So I don't know where you get 50 kOhm Rbbfb.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1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BD116-CA0E-49D9-BB13-6D1F7DC40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774"/>
            <a:ext cx="12192000" cy="6273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7CAB77-0E4F-41A3-8790-16E8FDE2DD27}"/>
              </a:ext>
            </a:extLst>
          </p:cNvPr>
          <p:cNvSpPr txBox="1"/>
          <p:nvPr/>
        </p:nvSpPr>
        <p:spPr>
          <a:xfrm>
            <a:off x="165100" y="0"/>
            <a:ext cx="8191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Impact of R</a:t>
            </a:r>
            <a:r>
              <a:rPr lang="nl-NL" sz="3200" baseline="-25000" dirty="0"/>
              <a:t>bbfb</a:t>
            </a:r>
            <a:r>
              <a:rPr lang="nl-NL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2094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9B333B-70EA-4482-8E12-62A8C225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096" y="0"/>
            <a:ext cx="3006903" cy="2469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E9CA35-E2A5-4753-8CFE-C75D45B75206}"/>
              </a:ext>
            </a:extLst>
          </p:cNvPr>
          <p:cNvSpPr txBox="1"/>
          <p:nvPr/>
        </p:nvSpPr>
        <p:spPr>
          <a:xfrm>
            <a:off x="9434742" y="851679"/>
            <a:ext cx="250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rgbClr val="FF0000"/>
                </a:solidFill>
              </a:rPr>
              <a:t>Analysis in </a:t>
            </a:r>
            <a:r>
              <a:rPr lang="nl-NL" sz="2400" dirty="0" err="1">
                <a:solidFill>
                  <a:srgbClr val="FF0000"/>
                </a:solidFill>
              </a:rPr>
              <a:t>Process</a:t>
            </a:r>
            <a:endParaRPr lang="nl-NL" sz="24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1055A-F7DB-47DE-90D4-6403316F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939245" cy="4694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B7C8C-F94E-45F7-888A-3CCB77708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612" y="3680717"/>
            <a:ext cx="4533387" cy="31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47621</TotalTime>
  <Words>509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Revisit the  Impact of SQUID  </vt:lpstr>
      <vt:lpstr>PowerPoint Presentation</vt:lpstr>
      <vt:lpstr>PowerPoint Presentation</vt:lpstr>
      <vt:lpstr>PowerPoint Presentation</vt:lpstr>
      <vt:lpstr>PowerPoint Presentation</vt:lpstr>
      <vt:lpstr>Harness length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Aminaei</dc:creator>
  <cp:lastModifiedBy>Amin Aminaei</cp:lastModifiedBy>
  <cp:revision>257</cp:revision>
  <dcterms:created xsi:type="dcterms:W3CDTF">2021-02-21T05:47:19Z</dcterms:created>
  <dcterms:modified xsi:type="dcterms:W3CDTF">2021-05-19T08:11:20Z</dcterms:modified>
</cp:coreProperties>
</file>