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56" r:id="rId2"/>
    <p:sldId id="266" r:id="rId3"/>
    <p:sldId id="259" r:id="rId4"/>
    <p:sldId id="265" r:id="rId5"/>
    <p:sldId id="260" r:id="rId6"/>
    <p:sldId id="267" r:id="rId7"/>
    <p:sldId id="268" r:id="rId8"/>
    <p:sldId id="269" r:id="rId9"/>
    <p:sldId id="270" r:id="rId10"/>
    <p:sldId id="271"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BFBFBF"/>
    <a:srgbClr val="B2B2B2"/>
    <a:srgbClr val="700000"/>
    <a:srgbClr val="B37700"/>
    <a:srgbClr val="8A5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23" d="100"/>
          <a:sy n="123"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83480"/>
            <a:ext cx="9144000" cy="1874520"/>
          </a:xfrm>
          <a:prstGeom prst="rect">
            <a:avLst/>
          </a:prstGeom>
        </p:spPr>
      </p:pic>
      <p:sp>
        <p:nvSpPr>
          <p:cNvPr id="404483" name="Rectangle 3"/>
          <p:cNvSpPr>
            <a:spLocks noGrp="1" noChangeArrowheads="1"/>
          </p:cNvSpPr>
          <p:nvPr>
            <p:ph type="subTitle" sz="quarter" idx="1"/>
          </p:nvPr>
        </p:nvSpPr>
        <p:spPr>
          <a:xfrm>
            <a:off x="755650" y="2565400"/>
            <a:ext cx="7632700" cy="2016125"/>
          </a:xfrm>
        </p:spPr>
        <p:txBody>
          <a:bodyPr/>
          <a:lstStyle>
            <a:lvl1pPr marL="0" indent="0">
              <a:buFontTx/>
              <a:buNone/>
              <a:defRPr/>
            </a:lvl1pPr>
          </a:lstStyle>
          <a:p>
            <a:r>
              <a:rPr lang="en-US"/>
              <a:t>Click to edit Master subtitle style</a:t>
            </a:r>
            <a:endParaRPr lang="en-US" dirty="0"/>
          </a:p>
        </p:txBody>
      </p:sp>
      <p:sp>
        <p:nvSpPr>
          <p:cNvPr id="404484" name="Rectangle 4"/>
          <p:cNvSpPr>
            <a:spLocks noGrp="1" noChangeArrowheads="1"/>
          </p:cNvSpPr>
          <p:nvPr>
            <p:ph type="ctrTitle" sz="quarter"/>
          </p:nvPr>
        </p:nvSpPr>
        <p:spPr>
          <a:xfrm>
            <a:off x="755650" y="908050"/>
            <a:ext cx="7627938" cy="1368425"/>
          </a:xfrm>
        </p:spPr>
        <p:txBody>
          <a:bodyPr anchor="b"/>
          <a:lstStyle>
            <a:lvl1pPr>
              <a:defRPr sz="2800"/>
            </a:lvl1pPr>
          </a:lstStyle>
          <a:p>
            <a:r>
              <a:rPr lang="en-US"/>
              <a:t>Click to edit Master title style</a:t>
            </a:r>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buClr>
                <a:schemeClr val="tx2"/>
              </a:buClr>
              <a:buSzPct val="80000"/>
              <a:buFontTx/>
              <a:buChar char="•"/>
              <a:defRPr>
                <a:solidFill>
                  <a:schemeClr val="tx2"/>
                </a:solidFill>
              </a:defRPr>
            </a:lvl1pPr>
            <a:lvl2pPr>
              <a:buClr>
                <a:schemeClr val="tx2"/>
              </a:buClr>
              <a:buSzPct val="80000"/>
              <a:buFontTx/>
              <a:buChar char="•"/>
              <a:defRPr>
                <a:solidFill>
                  <a:schemeClr val="tx2"/>
                </a:solidFill>
              </a:defRPr>
            </a:lvl2pPr>
            <a:lvl3pPr>
              <a:buClr>
                <a:schemeClr val="tx2"/>
              </a:buClr>
              <a:buSzPct val="80000"/>
              <a:buFontTx/>
              <a:buChar char="•"/>
              <a:defRPr>
                <a:solidFill>
                  <a:schemeClr val="tx2"/>
                </a:solidFill>
              </a:defRPr>
            </a:lvl3pPr>
            <a:lvl4pPr>
              <a:buClr>
                <a:schemeClr val="tx2"/>
              </a:buClr>
              <a:buSzPct val="80000"/>
              <a:buFontTx/>
              <a:buChar char="•"/>
              <a:defRPr>
                <a:solidFill>
                  <a:schemeClr val="tx2"/>
                </a:solidFill>
              </a:defRPr>
            </a:lvl4pPr>
            <a:lvl5pPr>
              <a:buClr>
                <a:schemeClr val="tx2"/>
              </a:buClr>
              <a:buSzPct val="80000"/>
              <a:buFontTx/>
              <a:buChar cha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7"/>
          <p:cNvSpPr>
            <a:spLocks noGrp="1" noChangeArrowheads="1"/>
          </p:cNvSpPr>
          <p:nvPr>
            <p:ph type="ftr" sz="quarter" idx="10"/>
          </p:nvPr>
        </p:nvSpPr>
        <p:spPr>
          <a:ln/>
        </p:spPr>
        <p:txBody>
          <a:bodyPr/>
          <a:lstStyle>
            <a:lvl1pPr>
              <a:defRPr/>
            </a:lvl1pPr>
          </a:lstStyle>
          <a:p>
            <a:endParaRPr lang="en-GB"/>
          </a:p>
        </p:txBody>
      </p:sp>
      <p:sp>
        <p:nvSpPr>
          <p:cNvPr id="5"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60350"/>
            <a:ext cx="2195513" cy="59769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9388" y="260350"/>
            <a:ext cx="6437312" cy="5976962"/>
          </a:xfrm>
        </p:spPr>
        <p:txBody>
          <a:bodyPr vert="eaVert"/>
          <a:lstStyle>
            <a:lvl1pPr>
              <a:buClr>
                <a:schemeClr val="tx2"/>
              </a:buClr>
              <a:buSzPct val="80000"/>
              <a:buFontTx/>
              <a:buChar char="•"/>
              <a:defRPr>
                <a:solidFill>
                  <a:schemeClr val="tx2"/>
                </a:solidFill>
              </a:defRPr>
            </a:lvl1pPr>
            <a:lvl2pPr>
              <a:buClr>
                <a:schemeClr val="tx2"/>
              </a:buClr>
              <a:buSzPct val="80000"/>
              <a:buFontTx/>
              <a:buChar char="•"/>
              <a:defRPr>
                <a:solidFill>
                  <a:schemeClr val="tx2"/>
                </a:solidFill>
              </a:defRPr>
            </a:lvl2pPr>
            <a:lvl3pPr>
              <a:buClr>
                <a:schemeClr val="tx2"/>
              </a:buClr>
              <a:buSzPct val="80000"/>
              <a:buFontTx/>
              <a:buChar char="•"/>
              <a:defRPr>
                <a:solidFill>
                  <a:schemeClr val="tx2"/>
                </a:solidFill>
              </a:defRPr>
            </a:lvl3pPr>
            <a:lvl4pPr>
              <a:buClr>
                <a:schemeClr val="tx2"/>
              </a:buClr>
              <a:buSzPct val="80000"/>
              <a:buFontTx/>
              <a:buChar char="•"/>
              <a:defRPr>
                <a:solidFill>
                  <a:schemeClr val="tx2"/>
                </a:solidFill>
              </a:defRPr>
            </a:lvl4pPr>
            <a:lvl5pPr>
              <a:buClr>
                <a:schemeClr val="tx2"/>
              </a:buClr>
              <a:buSzPct val="80000"/>
              <a:buFontTx/>
              <a:buChar cha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7"/>
          <p:cNvSpPr>
            <a:spLocks noGrp="1" noChangeArrowheads="1"/>
          </p:cNvSpPr>
          <p:nvPr>
            <p:ph type="ftr" sz="quarter" idx="10"/>
          </p:nvPr>
        </p:nvSpPr>
        <p:spPr>
          <a:ln/>
        </p:spPr>
        <p:txBody>
          <a:bodyPr/>
          <a:lstStyle>
            <a:lvl1pPr>
              <a:defRPr/>
            </a:lvl1pPr>
          </a:lstStyle>
          <a:p>
            <a:endParaRPr lang="en-GB"/>
          </a:p>
        </p:txBody>
      </p:sp>
      <p:sp>
        <p:nvSpPr>
          <p:cNvPr id="5"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buClr>
                <a:schemeClr val="tx2"/>
              </a:buClr>
              <a:buSzPct val="80000"/>
              <a:buFontTx/>
              <a:buChar char="•"/>
              <a:defRPr>
                <a:solidFill>
                  <a:schemeClr val="tx2"/>
                </a:solidFill>
              </a:defRPr>
            </a:lvl1pPr>
            <a:lvl2pPr>
              <a:buClr>
                <a:schemeClr val="tx2"/>
              </a:buClr>
              <a:buSzPct val="80000"/>
              <a:buFontTx/>
              <a:buChar char="•"/>
              <a:defRPr>
                <a:solidFill>
                  <a:schemeClr val="tx2"/>
                </a:solidFill>
              </a:defRPr>
            </a:lvl2pPr>
            <a:lvl3pPr>
              <a:buClr>
                <a:schemeClr val="tx2"/>
              </a:buClr>
              <a:buSzPct val="80000"/>
              <a:buFontTx/>
              <a:buChar char="•"/>
              <a:defRPr>
                <a:solidFill>
                  <a:schemeClr val="tx2"/>
                </a:solidFill>
              </a:defRPr>
            </a:lvl3pPr>
            <a:lvl4pPr>
              <a:buClr>
                <a:schemeClr val="tx2"/>
              </a:buClr>
              <a:buSzPct val="80000"/>
              <a:buFontTx/>
              <a:buChar char="•"/>
              <a:defRPr>
                <a:solidFill>
                  <a:schemeClr val="tx2"/>
                </a:solidFill>
              </a:defRPr>
            </a:lvl4pPr>
            <a:lvl5pPr>
              <a:buClr>
                <a:schemeClr val="tx2"/>
              </a:buClr>
              <a:buSzPct val="80000"/>
              <a:buFontTx/>
              <a:buChar cha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7"/>
          <p:cNvSpPr>
            <a:spLocks noGrp="1" noChangeArrowheads="1"/>
          </p:cNvSpPr>
          <p:nvPr>
            <p:ph type="ftr" sz="quarter" idx="10"/>
          </p:nvPr>
        </p:nvSpPr>
        <p:spPr>
          <a:ln/>
        </p:spPr>
        <p:txBody>
          <a:bodyPr/>
          <a:lstStyle>
            <a:lvl1pPr>
              <a:defRPr/>
            </a:lvl1pPr>
          </a:lstStyle>
          <a:p>
            <a:endParaRPr lang="en-GB"/>
          </a:p>
        </p:txBody>
      </p:sp>
      <p:sp>
        <p:nvSpPr>
          <p:cNvPr id="5"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7"/>
          <p:cNvSpPr>
            <a:spLocks noGrp="1" noChangeArrowheads="1"/>
          </p:cNvSpPr>
          <p:nvPr>
            <p:ph type="ftr" sz="quarter" idx="10"/>
          </p:nvPr>
        </p:nvSpPr>
        <p:spPr>
          <a:ln/>
        </p:spPr>
        <p:txBody>
          <a:bodyPr/>
          <a:lstStyle>
            <a:lvl1pPr>
              <a:defRPr/>
            </a:lvl1pPr>
          </a:lstStyle>
          <a:p>
            <a:endParaRPr lang="en-GB"/>
          </a:p>
        </p:txBody>
      </p:sp>
      <p:sp>
        <p:nvSpPr>
          <p:cNvPr id="5"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9388" y="1125538"/>
            <a:ext cx="4316412" cy="5111774"/>
          </a:xfrm>
        </p:spPr>
        <p:txBody>
          <a:bodyPr/>
          <a:lstStyle>
            <a:lvl1pPr>
              <a:buClr>
                <a:schemeClr val="tx2"/>
              </a:buClr>
              <a:buSzPct val="80000"/>
              <a:buFontTx/>
              <a:buChar char="•"/>
              <a:defRPr sz="2800">
                <a:solidFill>
                  <a:schemeClr val="tx2"/>
                </a:solidFill>
              </a:defRPr>
            </a:lvl1pPr>
            <a:lvl2pPr>
              <a:buClr>
                <a:schemeClr val="tx2"/>
              </a:buClr>
              <a:buSzPct val="80000"/>
              <a:buFontTx/>
              <a:buChar char="•"/>
              <a:defRPr sz="2400">
                <a:solidFill>
                  <a:schemeClr val="tx2"/>
                </a:solidFill>
              </a:defRPr>
            </a:lvl2pPr>
            <a:lvl3pPr>
              <a:buClr>
                <a:schemeClr val="tx2"/>
              </a:buClr>
              <a:buSzPct val="80000"/>
              <a:buFontTx/>
              <a:buChar char="•"/>
              <a:defRPr sz="2000">
                <a:solidFill>
                  <a:schemeClr val="tx2"/>
                </a:solidFill>
              </a:defRPr>
            </a:lvl3pPr>
            <a:lvl4pPr>
              <a:buClr>
                <a:schemeClr val="tx2"/>
              </a:buClr>
              <a:buSzPct val="80000"/>
              <a:buFontTx/>
              <a:buChar char="•"/>
              <a:defRPr sz="1800">
                <a:solidFill>
                  <a:schemeClr val="tx2"/>
                </a:solidFill>
              </a:defRPr>
            </a:lvl4pPr>
            <a:lvl5pPr>
              <a:buClr>
                <a:schemeClr val="tx2"/>
              </a:buClr>
              <a:buSzPct val="80000"/>
              <a:buFontTx/>
              <a:buChar char="•"/>
              <a:defRPr sz="1800">
                <a:solidFill>
                  <a:schemeClr val="tx2"/>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125538"/>
            <a:ext cx="4316413" cy="5111774"/>
          </a:xfrm>
        </p:spPr>
        <p:txBody>
          <a:bodyPr/>
          <a:lstStyle>
            <a:lvl1pPr>
              <a:buClr>
                <a:schemeClr val="tx2"/>
              </a:buClr>
              <a:buSzPct val="80000"/>
              <a:buFontTx/>
              <a:buChar char="•"/>
              <a:defRPr sz="2800">
                <a:solidFill>
                  <a:schemeClr val="tx2"/>
                </a:solidFill>
              </a:defRPr>
            </a:lvl1pPr>
            <a:lvl2pPr>
              <a:buClr>
                <a:schemeClr val="tx2"/>
              </a:buClr>
              <a:buSzPct val="80000"/>
              <a:buFontTx/>
              <a:buChar char="•"/>
              <a:defRPr sz="2400">
                <a:solidFill>
                  <a:schemeClr val="tx2"/>
                </a:solidFill>
              </a:defRPr>
            </a:lvl2pPr>
            <a:lvl3pPr>
              <a:buClr>
                <a:schemeClr val="tx2"/>
              </a:buClr>
              <a:buSzPct val="80000"/>
              <a:buFontTx/>
              <a:buChar char="•"/>
              <a:defRPr sz="2000">
                <a:solidFill>
                  <a:schemeClr val="tx2"/>
                </a:solidFill>
              </a:defRPr>
            </a:lvl3pPr>
            <a:lvl4pPr>
              <a:buClr>
                <a:schemeClr val="tx2"/>
              </a:buClr>
              <a:buSzPct val="80000"/>
              <a:buFontTx/>
              <a:buChar char="•"/>
              <a:defRPr sz="1800">
                <a:solidFill>
                  <a:schemeClr val="tx2"/>
                </a:solidFill>
              </a:defRPr>
            </a:lvl4pPr>
            <a:lvl5pPr>
              <a:buClr>
                <a:schemeClr val="tx2"/>
              </a:buClr>
              <a:buSzPct val="80000"/>
              <a:buFontTx/>
              <a:buChar char="•"/>
              <a:defRPr sz="1800">
                <a:solidFill>
                  <a:schemeClr val="tx2"/>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7"/>
          <p:cNvSpPr>
            <a:spLocks noGrp="1" noChangeArrowheads="1"/>
          </p:cNvSpPr>
          <p:nvPr>
            <p:ph type="ftr" sz="quarter" idx="10"/>
          </p:nvPr>
        </p:nvSpPr>
        <p:spPr>
          <a:ln/>
        </p:spPr>
        <p:txBody>
          <a:bodyPr/>
          <a:lstStyle>
            <a:lvl1pPr>
              <a:defRPr/>
            </a:lvl1pPr>
          </a:lstStyle>
          <a:p>
            <a:endParaRPr lang="en-GB"/>
          </a:p>
        </p:txBody>
      </p:sp>
      <p:sp>
        <p:nvSpPr>
          <p:cNvPr id="6"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4"/>
            <a:ext cx="4040188" cy="4062437"/>
          </a:xfrm>
        </p:spPr>
        <p:txBody>
          <a:bodyPr/>
          <a:lstStyle>
            <a:lvl1pPr>
              <a:buClr>
                <a:schemeClr val="tx2"/>
              </a:buClr>
              <a:buSzPct val="80000"/>
              <a:buFont typeface="Arial" pitchFamily="34" charset="0"/>
              <a:buChar char="•"/>
              <a:defRPr sz="2400">
                <a:solidFill>
                  <a:schemeClr val="tx2"/>
                </a:solidFill>
              </a:defRPr>
            </a:lvl1pPr>
            <a:lvl2pPr>
              <a:buClr>
                <a:schemeClr val="tx2"/>
              </a:buClr>
              <a:buSzPct val="80000"/>
              <a:buFont typeface="Arial" pitchFamily="34" charset="0"/>
              <a:buChar char="•"/>
              <a:defRPr sz="2000">
                <a:solidFill>
                  <a:schemeClr val="tx2"/>
                </a:solidFill>
              </a:defRPr>
            </a:lvl2pPr>
            <a:lvl3pPr>
              <a:buClr>
                <a:schemeClr val="tx2"/>
              </a:buClr>
              <a:buSzPct val="80000"/>
              <a:buFont typeface="Arial" pitchFamily="34" charset="0"/>
              <a:buChar char="•"/>
              <a:defRPr sz="1800">
                <a:solidFill>
                  <a:schemeClr val="tx2"/>
                </a:solidFill>
              </a:defRPr>
            </a:lvl3pPr>
            <a:lvl4pPr>
              <a:buClr>
                <a:schemeClr val="tx2"/>
              </a:buClr>
              <a:buSzPct val="80000"/>
              <a:buFont typeface="Arial" pitchFamily="34" charset="0"/>
              <a:buChar char="•"/>
              <a:defRPr sz="1600">
                <a:solidFill>
                  <a:schemeClr val="tx2"/>
                </a:solidFill>
              </a:defRPr>
            </a:lvl4pPr>
            <a:lvl5pPr>
              <a:buClr>
                <a:schemeClr val="tx2"/>
              </a:buClr>
              <a:buSzPct val="80000"/>
              <a:buFont typeface="Arial" pitchFamily="34" charset="0"/>
              <a:buChar char="•"/>
              <a:defRPr sz="1600">
                <a:solidFill>
                  <a:schemeClr val="tx2"/>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4"/>
            <a:ext cx="4041775" cy="4062437"/>
          </a:xfrm>
        </p:spPr>
        <p:txBody>
          <a:bodyPr/>
          <a:lstStyle>
            <a:lvl1pPr>
              <a:buClr>
                <a:schemeClr val="tx2"/>
              </a:buClr>
              <a:buSzPct val="80000"/>
              <a:buFont typeface="Arial" pitchFamily="34" charset="0"/>
              <a:buChar char="•"/>
              <a:defRPr sz="2400">
                <a:solidFill>
                  <a:schemeClr val="tx2"/>
                </a:solidFill>
              </a:defRPr>
            </a:lvl1pPr>
            <a:lvl2pPr>
              <a:buClr>
                <a:schemeClr val="tx2"/>
              </a:buClr>
              <a:buSzPct val="80000"/>
              <a:buFont typeface="Arial" pitchFamily="34" charset="0"/>
              <a:buChar char="•"/>
              <a:defRPr sz="2000">
                <a:solidFill>
                  <a:schemeClr val="tx2"/>
                </a:solidFill>
              </a:defRPr>
            </a:lvl2pPr>
            <a:lvl3pPr>
              <a:buClr>
                <a:schemeClr val="tx2"/>
              </a:buClr>
              <a:buSzPct val="80000"/>
              <a:buFont typeface="Arial" pitchFamily="34" charset="0"/>
              <a:buChar char="•"/>
              <a:defRPr sz="1800">
                <a:solidFill>
                  <a:schemeClr val="tx2"/>
                </a:solidFill>
              </a:defRPr>
            </a:lvl3pPr>
            <a:lvl4pPr>
              <a:buClr>
                <a:schemeClr val="tx2"/>
              </a:buClr>
              <a:buSzPct val="80000"/>
              <a:buFont typeface="Arial" pitchFamily="34" charset="0"/>
              <a:buChar char="•"/>
              <a:defRPr sz="1600">
                <a:solidFill>
                  <a:schemeClr val="tx2"/>
                </a:solidFill>
              </a:defRPr>
            </a:lvl4pPr>
            <a:lvl5pPr>
              <a:buClr>
                <a:schemeClr val="tx2"/>
              </a:buClr>
              <a:buSzPct val="80000"/>
              <a:buFont typeface="Arial" pitchFamily="34" charset="0"/>
              <a:buChar char="•"/>
              <a:defRPr sz="1600">
                <a:solidFill>
                  <a:schemeClr val="tx2"/>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7"/>
          <p:cNvSpPr>
            <a:spLocks noGrp="1" noChangeArrowheads="1"/>
          </p:cNvSpPr>
          <p:nvPr>
            <p:ph type="ftr" sz="quarter" idx="10"/>
          </p:nvPr>
        </p:nvSpPr>
        <p:spPr>
          <a:ln/>
        </p:spPr>
        <p:txBody>
          <a:bodyPr/>
          <a:lstStyle>
            <a:lvl1pPr>
              <a:defRPr/>
            </a:lvl1pPr>
          </a:lstStyle>
          <a:p>
            <a:endParaRPr lang="en-GB"/>
          </a:p>
        </p:txBody>
      </p:sp>
      <p:sp>
        <p:nvSpPr>
          <p:cNvPr id="8"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ftr" sz="quarter" idx="10"/>
          </p:nvPr>
        </p:nvSpPr>
        <p:spPr>
          <a:ln/>
        </p:spPr>
        <p:txBody>
          <a:bodyPr/>
          <a:lstStyle>
            <a:lvl1pPr>
              <a:defRPr/>
            </a:lvl1pPr>
          </a:lstStyle>
          <a:p>
            <a:endParaRPr lang="en-GB"/>
          </a:p>
        </p:txBody>
      </p:sp>
      <p:sp>
        <p:nvSpPr>
          <p:cNvPr id="4"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endParaRPr lang="en-GB"/>
          </a:p>
        </p:txBody>
      </p:sp>
      <p:sp>
        <p:nvSpPr>
          <p:cNvPr id="3"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991795"/>
          </a:xfrm>
        </p:spPr>
        <p:txBody>
          <a:bodyPr/>
          <a:lstStyle>
            <a:lvl1pPr>
              <a:buClr>
                <a:schemeClr val="tx2"/>
              </a:buClr>
              <a:buSzPct val="80000"/>
              <a:buFont typeface="Arial" pitchFamily="34" charset="0"/>
              <a:buChar char="•"/>
              <a:defRPr sz="3200">
                <a:solidFill>
                  <a:schemeClr val="tx2"/>
                </a:solidFill>
              </a:defRPr>
            </a:lvl1pPr>
            <a:lvl2pPr>
              <a:buClr>
                <a:schemeClr val="tx2"/>
              </a:buClr>
              <a:buSzPct val="80000"/>
              <a:buFont typeface="Arial" pitchFamily="34" charset="0"/>
              <a:buChar char="•"/>
              <a:defRPr sz="2800">
                <a:solidFill>
                  <a:schemeClr val="tx2"/>
                </a:solidFill>
              </a:defRPr>
            </a:lvl2pPr>
            <a:lvl3pPr>
              <a:buClr>
                <a:schemeClr val="tx2"/>
              </a:buClr>
              <a:buSzPct val="80000"/>
              <a:buFont typeface="Arial" pitchFamily="34" charset="0"/>
              <a:buChar char="•"/>
              <a:defRPr sz="2400">
                <a:solidFill>
                  <a:schemeClr val="tx2"/>
                </a:solidFill>
              </a:defRPr>
            </a:lvl3pPr>
            <a:lvl4pPr>
              <a:buClr>
                <a:schemeClr val="tx2"/>
              </a:buClr>
              <a:buSzPct val="80000"/>
              <a:buFont typeface="Arial" pitchFamily="34" charset="0"/>
              <a:buChar char="•"/>
              <a:defRPr sz="2000">
                <a:solidFill>
                  <a:schemeClr val="tx2"/>
                </a:solidFill>
              </a:defRPr>
            </a:lvl4pPr>
            <a:lvl5pPr>
              <a:buClr>
                <a:schemeClr val="tx2"/>
              </a:buClr>
              <a:buSzPct val="80000"/>
              <a:buFont typeface="Arial" pitchFamily="34" charset="0"/>
              <a:buChar char="•"/>
              <a:defRPr sz="2000">
                <a:solidFill>
                  <a:schemeClr val="tx2"/>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0" y="1435100"/>
            <a:ext cx="3008313" cy="4802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7"/>
          <p:cNvSpPr>
            <a:spLocks noGrp="1" noChangeArrowheads="1"/>
          </p:cNvSpPr>
          <p:nvPr>
            <p:ph type="ftr" sz="quarter" idx="10"/>
          </p:nvPr>
        </p:nvSpPr>
        <p:spPr>
          <a:ln/>
        </p:spPr>
        <p:txBody>
          <a:bodyPr/>
          <a:lstStyle>
            <a:lvl1pPr>
              <a:defRPr/>
            </a:lvl1pPr>
          </a:lstStyle>
          <a:p>
            <a:endParaRPr lang="en-GB"/>
          </a:p>
        </p:txBody>
      </p:sp>
      <p:sp>
        <p:nvSpPr>
          <p:cNvPr id="6"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6997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7"/>
          <p:cNvSpPr>
            <a:spLocks noGrp="1" noChangeArrowheads="1"/>
          </p:cNvSpPr>
          <p:nvPr>
            <p:ph type="ftr" sz="quarter" idx="10"/>
          </p:nvPr>
        </p:nvSpPr>
        <p:spPr>
          <a:ln/>
        </p:spPr>
        <p:txBody>
          <a:bodyPr/>
          <a:lstStyle>
            <a:lvl1pPr>
              <a:defRPr/>
            </a:lvl1pPr>
          </a:lstStyle>
          <a:p>
            <a:endParaRPr lang="en-GB"/>
          </a:p>
        </p:txBody>
      </p:sp>
      <p:sp>
        <p:nvSpPr>
          <p:cNvPr id="6" name="Rectangle 6"/>
          <p:cNvSpPr>
            <a:spLocks noGrp="1" noChangeArrowheads="1"/>
          </p:cNvSpPr>
          <p:nvPr>
            <p:ph type="sldNum" sz="quarter" idx="11"/>
          </p:nvPr>
        </p:nvSpPr>
        <p:spPr>
          <a:ln/>
        </p:spPr>
        <p:txBody>
          <a:bodyPr/>
          <a:lstStyle>
            <a:lvl1pPr>
              <a:defRPr/>
            </a:lvl1pPr>
          </a:lstStyle>
          <a:p>
            <a:fld id="{FC1AADDB-504A-479E-8C40-41B4A0D1583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6291072"/>
            <a:ext cx="9144000" cy="566928"/>
          </a:xfrm>
          <a:prstGeom prst="rect">
            <a:avLst/>
          </a:prstGeom>
        </p:spPr>
      </p:pic>
      <p:sp>
        <p:nvSpPr>
          <p:cNvPr id="403459" name="Rectangle 3"/>
          <p:cNvSpPr>
            <a:spLocks noGrp="1" noChangeArrowheads="1"/>
          </p:cNvSpPr>
          <p:nvPr>
            <p:ph type="title"/>
          </p:nvPr>
        </p:nvSpPr>
        <p:spPr bwMode="auto">
          <a:xfrm>
            <a:off x="179388" y="260350"/>
            <a:ext cx="8785225" cy="706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Master title (Verdana 24 bold)</a:t>
            </a:r>
          </a:p>
        </p:txBody>
      </p:sp>
      <p:sp>
        <p:nvSpPr>
          <p:cNvPr id="403469" name="Rectangle 13"/>
          <p:cNvSpPr>
            <a:spLocks noGrp="1" noChangeArrowheads="1"/>
          </p:cNvSpPr>
          <p:nvPr>
            <p:ph type="body" idx="1"/>
          </p:nvPr>
        </p:nvSpPr>
        <p:spPr bwMode="auto">
          <a:xfrm>
            <a:off x="179388" y="1125538"/>
            <a:ext cx="8785225" cy="51117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Master text first level (all levels Verdana 20)</a:t>
            </a:r>
          </a:p>
          <a:p>
            <a:pPr lvl="1"/>
            <a:r>
              <a:rPr lang="en-US" dirty="0"/>
              <a:t>Second level</a:t>
            </a:r>
          </a:p>
          <a:p>
            <a:pPr lvl="2"/>
            <a:r>
              <a:rPr lang="en-US" dirty="0"/>
              <a:t>Third level</a:t>
            </a:r>
          </a:p>
        </p:txBody>
      </p:sp>
      <p:sp>
        <p:nvSpPr>
          <p:cNvPr id="403463" name="Rectangle 7"/>
          <p:cNvSpPr>
            <a:spLocks noGrp="1" noChangeArrowheads="1"/>
          </p:cNvSpPr>
          <p:nvPr>
            <p:ph type="ftr" sz="quarter" idx="3"/>
          </p:nvPr>
        </p:nvSpPr>
        <p:spPr bwMode="auto">
          <a:xfrm>
            <a:off x="2771775" y="6597650"/>
            <a:ext cx="5616575" cy="2603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200" smtClean="0">
                <a:solidFill>
                  <a:srgbClr val="CCECFF"/>
                </a:solidFill>
              </a:defRPr>
            </a:lvl1pPr>
          </a:lstStyle>
          <a:p>
            <a:endParaRPr lang="en-GB"/>
          </a:p>
        </p:txBody>
      </p:sp>
      <p:sp>
        <p:nvSpPr>
          <p:cNvPr id="403462" name="Rectangle 6"/>
          <p:cNvSpPr>
            <a:spLocks noGrp="1" noChangeArrowheads="1"/>
          </p:cNvSpPr>
          <p:nvPr>
            <p:ph type="sldNum" sz="quarter" idx="4"/>
          </p:nvPr>
        </p:nvSpPr>
        <p:spPr bwMode="auto">
          <a:xfrm>
            <a:off x="8459788" y="6597650"/>
            <a:ext cx="504825" cy="2603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200" smtClean="0">
                <a:solidFill>
                  <a:srgbClr val="CCECFF"/>
                </a:solidFill>
              </a:defRPr>
            </a:lvl1pPr>
          </a:lstStyle>
          <a:p>
            <a:fld id="{FC1AADDB-504A-479E-8C40-41B4A0D15833}" type="slidenum">
              <a:rPr lang="en-GB" smtClean="0"/>
              <a:t>‹#›</a:t>
            </a:fld>
            <a:endParaRPr lang="en-GB"/>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Verdana" pitchFamily="34" charset="0"/>
        </a:defRPr>
      </a:lvl2pPr>
      <a:lvl3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Verdana" pitchFamily="34" charset="0"/>
        </a:defRPr>
      </a:lvl3pPr>
      <a:lvl4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Verdana" pitchFamily="34" charset="0"/>
        </a:defRPr>
      </a:lvl4pPr>
      <a:lvl5pPr algn="l" rtl="0" eaLnBrk="1" fontAlgn="base" hangingPunct="1">
        <a:spcBef>
          <a:spcPct val="0"/>
        </a:spcBef>
        <a:spcAft>
          <a:spcPct val="0"/>
        </a:spcAft>
        <a:defRPr sz="2400" b="1">
          <a:solidFill>
            <a:schemeClr val="tx1"/>
          </a:solidFill>
          <a:effectLst>
            <a:outerShdw blurRad="38100" dist="38100" dir="2700000" algn="tl">
              <a:srgbClr val="000000"/>
            </a:outerShdw>
          </a:effectLst>
          <a:latin typeface="Verdana" pitchFamily="34" charset="0"/>
        </a:defRPr>
      </a:lvl5pPr>
      <a:lvl6pPr marL="457200" algn="l" rtl="0" eaLnBrk="1" fontAlgn="base" hangingPunct="1">
        <a:spcBef>
          <a:spcPct val="0"/>
        </a:spcBef>
        <a:spcAft>
          <a:spcPct val="0"/>
        </a:spcAft>
        <a:defRPr sz="2400" b="1">
          <a:solidFill>
            <a:schemeClr val="tx2"/>
          </a:solidFill>
          <a:effectLst>
            <a:outerShdw blurRad="38100" dist="38100" dir="2700000" algn="tl">
              <a:srgbClr val="000000"/>
            </a:outerShdw>
          </a:effectLst>
          <a:latin typeface="Verdana" pitchFamily="34" charset="0"/>
        </a:defRPr>
      </a:lvl6pPr>
      <a:lvl7pPr marL="914400" algn="l" rtl="0" eaLnBrk="1" fontAlgn="base" hangingPunct="1">
        <a:spcBef>
          <a:spcPct val="0"/>
        </a:spcBef>
        <a:spcAft>
          <a:spcPct val="0"/>
        </a:spcAft>
        <a:defRPr sz="2400" b="1">
          <a:solidFill>
            <a:schemeClr val="tx2"/>
          </a:solidFill>
          <a:effectLst>
            <a:outerShdw blurRad="38100" dist="38100" dir="2700000" algn="tl">
              <a:srgbClr val="000000"/>
            </a:outerShdw>
          </a:effectLst>
          <a:latin typeface="Verdana" pitchFamily="34" charset="0"/>
        </a:defRPr>
      </a:lvl7pPr>
      <a:lvl8pPr marL="1371600" algn="l" rtl="0" eaLnBrk="1" fontAlgn="base" hangingPunct="1">
        <a:spcBef>
          <a:spcPct val="0"/>
        </a:spcBef>
        <a:spcAft>
          <a:spcPct val="0"/>
        </a:spcAft>
        <a:defRPr sz="2400" b="1">
          <a:solidFill>
            <a:schemeClr val="tx2"/>
          </a:solidFill>
          <a:effectLst>
            <a:outerShdw blurRad="38100" dist="38100" dir="2700000" algn="tl">
              <a:srgbClr val="000000"/>
            </a:outerShdw>
          </a:effectLst>
          <a:latin typeface="Verdana" pitchFamily="34" charset="0"/>
        </a:defRPr>
      </a:lvl8pPr>
      <a:lvl9pPr marL="1828800" algn="l" rtl="0" eaLnBrk="1" fontAlgn="base" hangingPunct="1">
        <a:spcBef>
          <a:spcPct val="0"/>
        </a:spcBef>
        <a:spcAft>
          <a:spcPct val="0"/>
        </a:spcAft>
        <a:defRPr sz="2400" b="1">
          <a:solidFill>
            <a:schemeClr val="tx2"/>
          </a:solidFill>
          <a:effectLst>
            <a:outerShdw blurRad="38100" dist="38100" dir="2700000" algn="tl">
              <a:srgbClr val="000000"/>
            </a:outerShdw>
          </a:effectLst>
          <a:latin typeface="Verdana" pitchFamily="34" charset="0"/>
        </a:defRPr>
      </a:lvl9pPr>
    </p:titleStyle>
    <p:bodyStyle>
      <a:lvl1pPr marL="342900" indent="-342900" algn="l" rtl="0" eaLnBrk="1" fontAlgn="base" hangingPunct="1">
        <a:spcBef>
          <a:spcPct val="20000"/>
        </a:spcBef>
        <a:spcAft>
          <a:spcPct val="0"/>
        </a:spcAft>
        <a:buClr>
          <a:schemeClr val="tx1"/>
        </a:buClr>
        <a:buSzPct val="80000"/>
        <a:buChar char="•"/>
        <a:defRPr sz="2000">
          <a:solidFill>
            <a:schemeClr val="tx2"/>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SzPct val="80000"/>
        <a:buChar char="•"/>
        <a:defRPr sz="2000">
          <a:solidFill>
            <a:schemeClr val="tx2"/>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1"/>
        </a:buClr>
        <a:buSzPct val="80000"/>
        <a:buChar char="•"/>
        <a:defRPr sz="2000">
          <a:solidFill>
            <a:schemeClr val="tx2"/>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SzPct val="80000"/>
        <a:buChar char="•"/>
        <a:defRPr sz="2000">
          <a:solidFill>
            <a:schemeClr val="tx1"/>
          </a:solidFill>
          <a:effectLst>
            <a:outerShdw blurRad="38100" dist="38100" dir="2700000" algn="tl">
              <a:srgbClr val="000000"/>
            </a:outerShdw>
          </a:effectLst>
          <a:latin typeface="Tahoma" pitchFamily="34" charset="0"/>
        </a:defRPr>
      </a:lvl4pPr>
      <a:lvl5pPr marL="20574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2E97D15-FD6D-4AAA-BA38-4577C93245C0}"/>
              </a:ext>
            </a:extLst>
          </p:cNvPr>
          <p:cNvSpPr>
            <a:spLocks noGrp="1"/>
          </p:cNvSpPr>
          <p:nvPr>
            <p:ph type="subTitle" sz="quarter" idx="1"/>
          </p:nvPr>
        </p:nvSpPr>
        <p:spPr>
          <a:xfrm>
            <a:off x="1728061" y="5365226"/>
            <a:ext cx="4145797" cy="792277"/>
          </a:xfrm>
        </p:spPr>
        <p:txBody>
          <a:bodyPr/>
          <a:lstStyle/>
          <a:p>
            <a:r>
              <a:rPr lang="en-US" dirty="0"/>
              <a:t>                       </a:t>
            </a:r>
            <a:r>
              <a:rPr lang="en-US" dirty="0">
                <a:solidFill>
                  <a:schemeClr val="tx1"/>
                </a:solidFill>
                <a:latin typeface="Arial" panose="020B0604020202020204" pitchFamily="34" charset="0"/>
                <a:cs typeface="Arial" panose="020B0604020202020204" pitchFamily="34" charset="0"/>
              </a:rPr>
              <a:t>Amin Aminaei </a:t>
            </a:r>
          </a:p>
          <a:p>
            <a:r>
              <a:rPr lang="en-US" dirty="0">
                <a:solidFill>
                  <a:schemeClr val="tx1"/>
                </a:solidFill>
                <a:latin typeface="Arial" panose="020B0604020202020204" pitchFamily="34" charset="0"/>
                <a:cs typeface="Arial" panose="020B0604020202020204" pitchFamily="34" charset="0"/>
              </a:rPr>
              <a:t>                                13-09-2021</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                              </a:t>
            </a:r>
            <a:endParaRPr lang="nl-NL" dirty="0"/>
          </a:p>
        </p:txBody>
      </p:sp>
      <p:sp>
        <p:nvSpPr>
          <p:cNvPr id="5" name="Title 4">
            <a:extLst>
              <a:ext uri="{FF2B5EF4-FFF2-40B4-BE49-F238E27FC236}">
                <a16:creationId xmlns:a16="http://schemas.microsoft.com/office/drawing/2014/main" id="{47A455CA-6D6A-44A0-AC5C-B84B04D37E22}"/>
              </a:ext>
            </a:extLst>
          </p:cNvPr>
          <p:cNvSpPr>
            <a:spLocks noGrp="1"/>
          </p:cNvSpPr>
          <p:nvPr>
            <p:ph type="ctrTitle" sz="quarter"/>
          </p:nvPr>
        </p:nvSpPr>
        <p:spPr>
          <a:xfrm>
            <a:off x="145473" y="1626411"/>
            <a:ext cx="8853054" cy="1368425"/>
          </a:xfrm>
        </p:spPr>
        <p:txBody>
          <a:bodyPr/>
          <a:lstStyle/>
          <a:p>
            <a:r>
              <a:rPr lang="nl-NL" sz="1800" dirty="0">
                <a:latin typeface="Arial" panose="020B0604020202020204" pitchFamily="34" charset="0"/>
                <a:cs typeface="Arial" panose="020B0604020202020204" pitchFamily="34" charset="0"/>
              </a:rPr>
              <a:t>A Simulation of</a:t>
            </a:r>
            <a:br>
              <a:rPr lang="nl-NL" dirty="0">
                <a:latin typeface="Arial" panose="020B0604020202020204" pitchFamily="34" charset="0"/>
                <a:cs typeface="Arial" panose="020B0604020202020204" pitchFamily="34" charset="0"/>
              </a:rPr>
            </a:br>
            <a:br>
              <a:rPr lang="nl-NL"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Out of Band Resonances (OBR) of the FDM Bolometer</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-Noise Analysis</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-Power Dissipation</a:t>
            </a:r>
            <a:endParaRPr lang="nl-N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77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0546-59DE-496D-8342-8A451C854182}"/>
              </a:ext>
            </a:extLst>
          </p:cNvPr>
          <p:cNvSpPr>
            <a:spLocks noGrp="1"/>
          </p:cNvSpPr>
          <p:nvPr>
            <p:ph type="title"/>
          </p:nvPr>
        </p:nvSpPr>
        <p:spPr>
          <a:xfrm>
            <a:off x="0" y="817246"/>
            <a:ext cx="8785225" cy="706438"/>
          </a:xfrm>
        </p:spPr>
        <p:txBody>
          <a:bodyPr/>
          <a:lstStyle/>
          <a:p>
            <a:r>
              <a:rPr lang="nl-NL" dirty="0" err="1"/>
              <a:t>Current</a:t>
            </a:r>
            <a:r>
              <a:rPr lang="nl-NL" dirty="0"/>
              <a:t> of LC resonators are </a:t>
            </a:r>
            <a:r>
              <a:rPr lang="nl-NL" dirty="0" err="1"/>
              <a:t>the</a:t>
            </a:r>
            <a:r>
              <a:rPr lang="nl-NL" dirty="0"/>
              <a:t> </a:t>
            </a:r>
            <a:r>
              <a:rPr lang="nl-NL" dirty="0" err="1"/>
              <a:t>same</a:t>
            </a:r>
            <a:br>
              <a:rPr lang="nl-NL" dirty="0"/>
            </a:br>
            <a:r>
              <a:rPr lang="nl-NL" dirty="0">
                <a:highlight>
                  <a:srgbClr val="00FF00"/>
                </a:highlight>
              </a:rPr>
              <a:t>green: </a:t>
            </a:r>
            <a:r>
              <a:rPr lang="nl-NL" dirty="0" err="1">
                <a:highlight>
                  <a:srgbClr val="00FF00"/>
                </a:highlight>
              </a:rPr>
              <a:t>snubber</a:t>
            </a:r>
            <a:r>
              <a:rPr lang="nl-NL" dirty="0">
                <a:highlight>
                  <a:srgbClr val="00FF00"/>
                </a:highlight>
              </a:rPr>
              <a:t> </a:t>
            </a:r>
            <a:r>
              <a:rPr lang="nl-NL" dirty="0" err="1">
                <a:highlight>
                  <a:srgbClr val="00FF00"/>
                </a:highlight>
              </a:rPr>
              <a:t>with</a:t>
            </a:r>
            <a:r>
              <a:rPr lang="nl-NL" dirty="0">
                <a:highlight>
                  <a:srgbClr val="00FF00"/>
                </a:highlight>
              </a:rPr>
              <a:t> capacitor</a:t>
            </a:r>
            <a:br>
              <a:rPr lang="nl-NL" dirty="0"/>
            </a:br>
            <a:r>
              <a:rPr lang="nl-NL" dirty="0">
                <a:highlight>
                  <a:srgbClr val="00FFFF"/>
                </a:highlight>
              </a:rPr>
              <a:t>blue no </a:t>
            </a:r>
            <a:r>
              <a:rPr lang="nl-NL" dirty="0" err="1">
                <a:highlight>
                  <a:srgbClr val="00FFFF"/>
                </a:highlight>
              </a:rPr>
              <a:t>snubber</a:t>
            </a:r>
            <a:br>
              <a:rPr lang="nl-NL" dirty="0"/>
            </a:br>
            <a:r>
              <a:rPr lang="nl-NL" dirty="0">
                <a:highlight>
                  <a:srgbClr val="FF0000"/>
                </a:highlight>
              </a:rPr>
              <a:t>red : </a:t>
            </a:r>
            <a:r>
              <a:rPr lang="nl-NL" dirty="0" err="1">
                <a:highlight>
                  <a:srgbClr val="FF0000"/>
                </a:highlight>
              </a:rPr>
              <a:t>snubber</a:t>
            </a:r>
            <a:r>
              <a:rPr lang="nl-NL" dirty="0">
                <a:highlight>
                  <a:srgbClr val="FF0000"/>
                </a:highlight>
              </a:rPr>
              <a:t> is </a:t>
            </a:r>
            <a:r>
              <a:rPr lang="nl-NL" dirty="0" err="1">
                <a:highlight>
                  <a:srgbClr val="FF0000"/>
                </a:highlight>
              </a:rPr>
              <a:t>only</a:t>
            </a:r>
            <a:r>
              <a:rPr lang="nl-NL" dirty="0">
                <a:highlight>
                  <a:srgbClr val="FF0000"/>
                </a:highlight>
              </a:rPr>
              <a:t> a </a:t>
            </a:r>
            <a:r>
              <a:rPr lang="nl-NL" dirty="0" err="1">
                <a:highlight>
                  <a:srgbClr val="FF0000"/>
                </a:highlight>
              </a:rPr>
              <a:t>resistor</a:t>
            </a:r>
            <a:br>
              <a:rPr lang="nl-NL" dirty="0"/>
            </a:br>
            <a:br>
              <a:rPr lang="nl-NL" dirty="0"/>
            </a:br>
            <a:r>
              <a:rPr lang="nl-NL" dirty="0"/>
              <a:t> </a:t>
            </a:r>
          </a:p>
        </p:txBody>
      </p:sp>
      <p:sp>
        <p:nvSpPr>
          <p:cNvPr id="4" name="Slide Number Placeholder 3">
            <a:extLst>
              <a:ext uri="{FF2B5EF4-FFF2-40B4-BE49-F238E27FC236}">
                <a16:creationId xmlns:a16="http://schemas.microsoft.com/office/drawing/2014/main" id="{434722E6-C632-4FA1-89F0-7DD42BD3C6F1}"/>
              </a:ext>
            </a:extLst>
          </p:cNvPr>
          <p:cNvSpPr>
            <a:spLocks noGrp="1"/>
          </p:cNvSpPr>
          <p:nvPr>
            <p:ph type="sldNum" sz="quarter" idx="11"/>
          </p:nvPr>
        </p:nvSpPr>
        <p:spPr/>
        <p:txBody>
          <a:bodyPr/>
          <a:lstStyle/>
          <a:p>
            <a:fld id="{FC1AADDB-504A-479E-8C40-41B4A0D15833}" type="slidenum">
              <a:rPr lang="en-GB" smtClean="0"/>
              <a:t>10</a:t>
            </a:fld>
            <a:endParaRPr lang="en-GB"/>
          </a:p>
        </p:txBody>
      </p:sp>
      <p:pic>
        <p:nvPicPr>
          <p:cNvPr id="5" name="Picture 4">
            <a:extLst>
              <a:ext uri="{FF2B5EF4-FFF2-40B4-BE49-F238E27FC236}">
                <a16:creationId xmlns:a16="http://schemas.microsoft.com/office/drawing/2014/main" id="{953F3820-D29B-4C2B-8B69-2A180EFAF677}"/>
              </a:ext>
            </a:extLst>
          </p:cNvPr>
          <p:cNvPicPr>
            <a:picLocks noChangeAspect="1"/>
          </p:cNvPicPr>
          <p:nvPr/>
        </p:nvPicPr>
        <p:blipFill>
          <a:blip r:embed="rId2"/>
          <a:stretch>
            <a:fillRect/>
          </a:stretch>
        </p:blipFill>
        <p:spPr>
          <a:xfrm>
            <a:off x="0" y="2342692"/>
            <a:ext cx="9144000" cy="4385133"/>
          </a:xfrm>
          <a:prstGeom prst="rect">
            <a:avLst/>
          </a:prstGeom>
        </p:spPr>
      </p:pic>
      <p:pic>
        <p:nvPicPr>
          <p:cNvPr id="7" name="Picture 6">
            <a:extLst>
              <a:ext uri="{FF2B5EF4-FFF2-40B4-BE49-F238E27FC236}">
                <a16:creationId xmlns:a16="http://schemas.microsoft.com/office/drawing/2014/main" id="{C6DB8DA3-C306-44BE-8583-7EEEDCC0C8C2}"/>
              </a:ext>
            </a:extLst>
          </p:cNvPr>
          <p:cNvPicPr>
            <a:picLocks noChangeAspect="1"/>
          </p:cNvPicPr>
          <p:nvPr/>
        </p:nvPicPr>
        <p:blipFill>
          <a:blip r:embed="rId3"/>
          <a:stretch>
            <a:fillRect/>
          </a:stretch>
        </p:blipFill>
        <p:spPr>
          <a:xfrm>
            <a:off x="5575999" y="704676"/>
            <a:ext cx="3494226" cy="2636098"/>
          </a:xfrm>
          <a:prstGeom prst="rect">
            <a:avLst/>
          </a:prstGeom>
        </p:spPr>
      </p:pic>
    </p:spTree>
    <p:extLst>
      <p:ext uri="{BB962C8B-B14F-4D97-AF65-F5344CB8AC3E}">
        <p14:creationId xmlns:p14="http://schemas.microsoft.com/office/powerpoint/2010/main" val="308595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D20F-5088-43F3-B7BE-CF213D154622}"/>
              </a:ext>
            </a:extLst>
          </p:cNvPr>
          <p:cNvSpPr>
            <a:spLocks noGrp="1"/>
          </p:cNvSpPr>
          <p:nvPr>
            <p:ph type="title"/>
          </p:nvPr>
        </p:nvSpPr>
        <p:spPr/>
        <p:txBody>
          <a:bodyPr/>
          <a:lstStyle/>
          <a:p>
            <a:r>
              <a:rPr lang="nl-NL" dirty="0" err="1"/>
              <a:t>Currents</a:t>
            </a:r>
            <a:r>
              <a:rPr lang="nl-NL" dirty="0"/>
              <a:t> of R-AC bias </a:t>
            </a:r>
            <a:r>
              <a:rPr lang="nl-NL" dirty="0" err="1"/>
              <a:t>and</a:t>
            </a:r>
            <a:r>
              <a:rPr lang="nl-NL" dirty="0"/>
              <a:t> R-Shunt </a:t>
            </a:r>
            <a:r>
              <a:rPr lang="nl-NL" dirty="0" err="1"/>
              <a:t>also</a:t>
            </a:r>
            <a:r>
              <a:rPr lang="nl-NL" dirty="0"/>
              <a:t> do </a:t>
            </a:r>
            <a:r>
              <a:rPr lang="nl-NL" dirty="0" err="1"/>
              <a:t>not</a:t>
            </a:r>
            <a:r>
              <a:rPr lang="nl-NL" dirty="0"/>
              <a:t> have a significant change.</a:t>
            </a:r>
          </a:p>
        </p:txBody>
      </p:sp>
      <p:pic>
        <p:nvPicPr>
          <p:cNvPr id="5" name="Content Placeholder 4">
            <a:extLst>
              <a:ext uri="{FF2B5EF4-FFF2-40B4-BE49-F238E27FC236}">
                <a16:creationId xmlns:a16="http://schemas.microsoft.com/office/drawing/2014/main" id="{33A759EA-FE37-4059-A88E-8B7EE1271F77}"/>
              </a:ext>
            </a:extLst>
          </p:cNvPr>
          <p:cNvPicPr>
            <a:picLocks noGrp="1" noChangeAspect="1"/>
          </p:cNvPicPr>
          <p:nvPr>
            <p:ph idx="1"/>
          </p:nvPr>
        </p:nvPicPr>
        <p:blipFill>
          <a:blip r:embed="rId2"/>
          <a:stretch>
            <a:fillRect/>
          </a:stretch>
        </p:blipFill>
        <p:spPr>
          <a:xfrm>
            <a:off x="2192474" y="1066815"/>
            <a:ext cx="6951526" cy="5111750"/>
          </a:xfrm>
          <a:prstGeom prst="rect">
            <a:avLst/>
          </a:prstGeom>
        </p:spPr>
      </p:pic>
      <p:sp>
        <p:nvSpPr>
          <p:cNvPr id="4" name="Slide Number Placeholder 3">
            <a:extLst>
              <a:ext uri="{FF2B5EF4-FFF2-40B4-BE49-F238E27FC236}">
                <a16:creationId xmlns:a16="http://schemas.microsoft.com/office/drawing/2014/main" id="{D0DA20BD-0ED4-4ED5-A395-09D5AF8775A0}"/>
              </a:ext>
            </a:extLst>
          </p:cNvPr>
          <p:cNvSpPr>
            <a:spLocks noGrp="1"/>
          </p:cNvSpPr>
          <p:nvPr>
            <p:ph type="sldNum" sz="quarter" idx="11"/>
          </p:nvPr>
        </p:nvSpPr>
        <p:spPr/>
        <p:txBody>
          <a:bodyPr/>
          <a:lstStyle/>
          <a:p>
            <a:fld id="{FC1AADDB-504A-479E-8C40-41B4A0D15833}" type="slidenum">
              <a:rPr lang="en-GB" smtClean="0"/>
              <a:t>11</a:t>
            </a:fld>
            <a:endParaRPr lang="en-GB"/>
          </a:p>
        </p:txBody>
      </p:sp>
      <p:pic>
        <p:nvPicPr>
          <p:cNvPr id="6" name="Picture 5">
            <a:extLst>
              <a:ext uri="{FF2B5EF4-FFF2-40B4-BE49-F238E27FC236}">
                <a16:creationId xmlns:a16="http://schemas.microsoft.com/office/drawing/2014/main" id="{7D83AD84-8083-4806-9B07-E4A4E77993F1}"/>
              </a:ext>
            </a:extLst>
          </p:cNvPr>
          <p:cNvPicPr>
            <a:picLocks noChangeAspect="1"/>
          </p:cNvPicPr>
          <p:nvPr/>
        </p:nvPicPr>
        <p:blipFill>
          <a:blip r:embed="rId3"/>
          <a:stretch>
            <a:fillRect/>
          </a:stretch>
        </p:blipFill>
        <p:spPr>
          <a:xfrm>
            <a:off x="4742874" y="1862355"/>
            <a:ext cx="3813182" cy="2923329"/>
          </a:xfrm>
          <a:prstGeom prst="rect">
            <a:avLst/>
          </a:prstGeom>
        </p:spPr>
      </p:pic>
    </p:spTree>
    <p:extLst>
      <p:ext uri="{BB962C8B-B14F-4D97-AF65-F5344CB8AC3E}">
        <p14:creationId xmlns:p14="http://schemas.microsoft.com/office/powerpoint/2010/main" val="393875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4338-2628-4E31-9874-C758402DD193}"/>
              </a:ext>
            </a:extLst>
          </p:cNvPr>
          <p:cNvSpPr>
            <a:spLocks noGrp="1"/>
          </p:cNvSpPr>
          <p:nvPr>
            <p:ph type="title"/>
          </p:nvPr>
        </p:nvSpPr>
        <p:spPr>
          <a:xfrm>
            <a:off x="0" y="5426893"/>
            <a:ext cx="8785225" cy="706438"/>
          </a:xfrm>
        </p:spPr>
        <p:txBody>
          <a:bodyPr/>
          <a:lstStyle/>
          <a:p>
            <a:r>
              <a:rPr lang="nl-NL" b="0" dirty="0"/>
              <a:t>* [1] </a:t>
            </a:r>
            <a:r>
              <a:rPr lang="nl-NL" sz="1200" b="0" dirty="0"/>
              <a:t>Galeazzi, </a:t>
            </a:r>
            <a:r>
              <a:rPr lang="nl-NL" sz="1200" b="0" dirty="0" err="1"/>
              <a:t>Fundamental</a:t>
            </a:r>
            <a:r>
              <a:rPr lang="nl-NL" sz="1200" b="0" dirty="0"/>
              <a:t> Noise </a:t>
            </a:r>
            <a:r>
              <a:rPr lang="nl-NL" sz="1200" b="0" dirty="0" err="1"/>
              <a:t>Processes</a:t>
            </a:r>
            <a:r>
              <a:rPr lang="nl-NL" sz="1200" b="0" dirty="0"/>
              <a:t> in TES </a:t>
            </a:r>
            <a:r>
              <a:rPr lang="nl-NL" sz="1200" b="0" dirty="0" err="1"/>
              <a:t>Devices</a:t>
            </a:r>
            <a:r>
              <a:rPr lang="nl-NL" sz="1200" b="0" dirty="0"/>
              <a:t>, </a:t>
            </a:r>
            <a:r>
              <a:rPr lang="en-US" sz="1200" i="1" dirty="0"/>
              <a:t>IEEE Transactions on Applied Superconductivity </a:t>
            </a:r>
            <a:r>
              <a:rPr lang="en-US" sz="1200" dirty="0"/>
              <a:t>21</a:t>
            </a:r>
            <a:r>
              <a:rPr lang="en-US" sz="1200" b="0" dirty="0"/>
              <a:t>, Issue 3, 267 - 271 (2011) </a:t>
            </a:r>
            <a:endParaRPr lang="nl-NL" sz="1200" dirty="0"/>
          </a:p>
        </p:txBody>
      </p:sp>
      <p:sp>
        <p:nvSpPr>
          <p:cNvPr id="3" name="Content Placeholder 2">
            <a:extLst>
              <a:ext uri="{FF2B5EF4-FFF2-40B4-BE49-F238E27FC236}">
                <a16:creationId xmlns:a16="http://schemas.microsoft.com/office/drawing/2014/main" id="{4FA59400-0E71-43EE-A25C-F66F27184300}"/>
              </a:ext>
            </a:extLst>
          </p:cNvPr>
          <p:cNvSpPr>
            <a:spLocks noGrp="1"/>
          </p:cNvSpPr>
          <p:nvPr>
            <p:ph idx="1"/>
          </p:nvPr>
        </p:nvSpPr>
        <p:spPr>
          <a:xfrm>
            <a:off x="0" y="0"/>
            <a:ext cx="8785225" cy="5111774"/>
          </a:xfrm>
        </p:spPr>
        <p:txBody>
          <a:bodyPr/>
          <a:lstStyle/>
          <a:p>
            <a:r>
              <a:rPr lang="nl-NL" dirty="0"/>
              <a:t>Full Noise Analysis </a:t>
            </a:r>
            <a:r>
              <a:rPr lang="nl-NL" dirty="0" err="1"/>
              <a:t>would</a:t>
            </a:r>
            <a:r>
              <a:rPr lang="nl-NL" dirty="0"/>
              <a:t> </a:t>
            </a:r>
            <a:r>
              <a:rPr lang="nl-NL" dirty="0" err="1"/>
              <a:t>include</a:t>
            </a:r>
            <a:r>
              <a:rPr lang="nl-NL" dirty="0"/>
              <a:t>:</a:t>
            </a:r>
          </a:p>
          <a:p>
            <a:pPr marL="0" indent="0">
              <a:buNone/>
            </a:pPr>
            <a:r>
              <a:rPr lang="nl-NL" dirty="0"/>
              <a:t>-Equilibrium Johnson </a:t>
            </a:r>
            <a:r>
              <a:rPr lang="nl-NL" dirty="0" err="1"/>
              <a:t>noise</a:t>
            </a:r>
            <a:r>
              <a:rPr lang="nl-NL" dirty="0"/>
              <a:t>* </a:t>
            </a:r>
            <a:r>
              <a:rPr lang="nl-NL" sz="1800" dirty="0" err="1"/>
              <a:t>which</a:t>
            </a:r>
            <a:r>
              <a:rPr lang="nl-NL" sz="1800" dirty="0"/>
              <a:t> </a:t>
            </a:r>
            <a:r>
              <a:rPr lang="nl-NL" sz="1800" dirty="0" err="1"/>
              <a:t>could</a:t>
            </a:r>
            <a:r>
              <a:rPr lang="nl-NL" sz="1800" dirty="0"/>
              <a:t> </a:t>
            </a:r>
            <a:r>
              <a:rPr lang="nl-NL" sz="1800" dirty="0" err="1"/>
              <a:t>be</a:t>
            </a:r>
            <a:r>
              <a:rPr lang="nl-NL" sz="1800" dirty="0"/>
              <a:t> </a:t>
            </a:r>
            <a:r>
              <a:rPr lang="nl-NL" sz="1800" dirty="0" err="1"/>
              <a:t>modelled</a:t>
            </a:r>
            <a:r>
              <a:rPr lang="nl-NL" sz="1800" dirty="0"/>
              <a:t> </a:t>
            </a:r>
            <a:r>
              <a:rPr lang="nl-NL" sz="1800" dirty="0" err="1"/>
              <a:t>with</a:t>
            </a:r>
            <a:r>
              <a:rPr lang="nl-NL" sz="1800" dirty="0"/>
              <a:t> LT-</a:t>
            </a:r>
            <a:r>
              <a:rPr lang="nl-NL" sz="1800" dirty="0" err="1"/>
              <a:t>Spice</a:t>
            </a:r>
            <a:endParaRPr lang="nl-NL" sz="1800" dirty="0"/>
          </a:p>
          <a:p>
            <a:pPr marL="0" indent="0">
              <a:buNone/>
            </a:pPr>
            <a:r>
              <a:rPr lang="nl-NL" dirty="0"/>
              <a:t>-</a:t>
            </a:r>
            <a:r>
              <a:rPr lang="nl-NL" dirty="0" err="1"/>
              <a:t>Phonon</a:t>
            </a:r>
            <a:r>
              <a:rPr lang="nl-NL" dirty="0"/>
              <a:t> </a:t>
            </a:r>
            <a:r>
              <a:rPr lang="en-US" dirty="0"/>
              <a:t>noise</a:t>
            </a:r>
          </a:p>
          <a:p>
            <a:pPr marL="0" indent="0">
              <a:buNone/>
            </a:pPr>
            <a:r>
              <a:rPr lang="en-US" dirty="0"/>
              <a:t>-Excess noise</a:t>
            </a:r>
          </a:p>
          <a:p>
            <a:pPr marL="0" indent="0">
              <a:buNone/>
            </a:pPr>
            <a:endParaRPr lang="en-US" dirty="0"/>
          </a:p>
          <a:p>
            <a:pPr marL="0" indent="0">
              <a:buNone/>
            </a:pPr>
            <a:endParaRPr lang="en-US" dirty="0"/>
          </a:p>
          <a:p>
            <a:pPr marL="0" indent="0">
              <a:buNone/>
            </a:pPr>
            <a:r>
              <a:rPr lang="en-US" dirty="0"/>
              <a:t>To Be Investigated and compared with SAFARI Prototype Noise Measurement</a:t>
            </a:r>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p:txBody>
      </p:sp>
      <p:sp>
        <p:nvSpPr>
          <p:cNvPr id="4" name="Slide Number Placeholder 3">
            <a:extLst>
              <a:ext uri="{FF2B5EF4-FFF2-40B4-BE49-F238E27FC236}">
                <a16:creationId xmlns:a16="http://schemas.microsoft.com/office/drawing/2014/main" id="{F5531D14-3E5A-4DBF-B8CC-4255D3F2D657}"/>
              </a:ext>
            </a:extLst>
          </p:cNvPr>
          <p:cNvSpPr>
            <a:spLocks noGrp="1"/>
          </p:cNvSpPr>
          <p:nvPr>
            <p:ph type="sldNum" sz="quarter" idx="11"/>
          </p:nvPr>
        </p:nvSpPr>
        <p:spPr/>
        <p:txBody>
          <a:bodyPr/>
          <a:lstStyle/>
          <a:p>
            <a:fld id="{FC1AADDB-504A-479E-8C40-41B4A0D15833}" type="slidenum">
              <a:rPr lang="en-GB" smtClean="0"/>
              <a:t>2</a:t>
            </a:fld>
            <a:endParaRPr lang="en-GB"/>
          </a:p>
        </p:txBody>
      </p:sp>
    </p:spTree>
    <p:extLst>
      <p:ext uri="{BB962C8B-B14F-4D97-AF65-F5344CB8AC3E}">
        <p14:creationId xmlns:p14="http://schemas.microsoft.com/office/powerpoint/2010/main" val="232519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DE4FE5-938A-4EDC-B76B-844291D2483A}"/>
              </a:ext>
            </a:extLst>
          </p:cNvPr>
          <p:cNvPicPr>
            <a:picLocks noChangeAspect="1"/>
          </p:cNvPicPr>
          <p:nvPr/>
        </p:nvPicPr>
        <p:blipFill>
          <a:blip r:embed="rId2"/>
          <a:stretch>
            <a:fillRect/>
          </a:stretch>
        </p:blipFill>
        <p:spPr>
          <a:xfrm>
            <a:off x="1854850" y="2277784"/>
            <a:ext cx="6142587" cy="4580215"/>
          </a:xfrm>
          <a:prstGeom prst="rect">
            <a:avLst/>
          </a:prstGeom>
        </p:spPr>
      </p:pic>
      <p:sp>
        <p:nvSpPr>
          <p:cNvPr id="11" name="Rectangle 10">
            <a:extLst>
              <a:ext uri="{FF2B5EF4-FFF2-40B4-BE49-F238E27FC236}">
                <a16:creationId xmlns:a16="http://schemas.microsoft.com/office/drawing/2014/main" id="{FBBE59CC-6BB7-42A3-9551-DA58646F95B9}"/>
              </a:ext>
            </a:extLst>
          </p:cNvPr>
          <p:cNvSpPr/>
          <p:nvPr/>
        </p:nvSpPr>
        <p:spPr>
          <a:xfrm>
            <a:off x="3939826" y="2838221"/>
            <a:ext cx="227356" cy="758066"/>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2" name="TextBox 11">
            <a:extLst>
              <a:ext uri="{FF2B5EF4-FFF2-40B4-BE49-F238E27FC236}">
                <a16:creationId xmlns:a16="http://schemas.microsoft.com/office/drawing/2014/main" id="{65D94A4F-38C8-4A49-ACA6-728BA32A9F30}"/>
              </a:ext>
            </a:extLst>
          </p:cNvPr>
          <p:cNvSpPr txBox="1"/>
          <p:nvPr/>
        </p:nvSpPr>
        <p:spPr>
          <a:xfrm>
            <a:off x="2231279" y="4465396"/>
            <a:ext cx="4607870" cy="507831"/>
          </a:xfrm>
          <a:prstGeom prst="rect">
            <a:avLst/>
          </a:prstGeom>
          <a:noFill/>
        </p:spPr>
        <p:txBody>
          <a:bodyPr wrap="square" rtlCol="0">
            <a:spAutoFit/>
          </a:bodyPr>
          <a:lstStyle/>
          <a:p>
            <a:pPr algn="ctr"/>
            <a:r>
              <a:rPr lang="en-US" sz="1350" dirty="0">
                <a:solidFill>
                  <a:srgbClr val="FF0000"/>
                </a:solidFill>
              </a:rPr>
              <a:t>Snubber in use at the input of SQUID, Lin 3nH</a:t>
            </a:r>
          </a:p>
          <a:p>
            <a:r>
              <a:rPr lang="en-US" sz="1350" dirty="0">
                <a:solidFill>
                  <a:srgbClr val="FF0000"/>
                </a:solidFill>
              </a:rPr>
              <a:t>                  R 2.2 Ohm and C 10 </a:t>
            </a:r>
            <a:r>
              <a:rPr lang="en-US" sz="1350" dirty="0" err="1">
                <a:solidFill>
                  <a:srgbClr val="FF0000"/>
                </a:solidFill>
              </a:rPr>
              <a:t>nF</a:t>
            </a:r>
            <a:endParaRPr lang="nl-NL" sz="1350" dirty="0">
              <a:solidFill>
                <a:srgbClr val="FF0000"/>
              </a:solidFill>
            </a:endParaRPr>
          </a:p>
        </p:txBody>
      </p:sp>
      <p:sp>
        <p:nvSpPr>
          <p:cNvPr id="15" name="Rectangle 14">
            <a:extLst>
              <a:ext uri="{FF2B5EF4-FFF2-40B4-BE49-F238E27FC236}">
                <a16:creationId xmlns:a16="http://schemas.microsoft.com/office/drawing/2014/main" id="{3C7E0950-561E-46F8-916B-46CEC9339117}"/>
              </a:ext>
            </a:extLst>
          </p:cNvPr>
          <p:cNvSpPr/>
          <p:nvPr/>
        </p:nvSpPr>
        <p:spPr>
          <a:xfrm>
            <a:off x="924606" y="1487942"/>
            <a:ext cx="1230766"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6" name="TextBox 15">
            <a:extLst>
              <a:ext uri="{FF2B5EF4-FFF2-40B4-BE49-F238E27FC236}">
                <a16:creationId xmlns:a16="http://schemas.microsoft.com/office/drawing/2014/main" id="{A22E89C5-C10B-46C5-9CE3-C34C4A87CA84}"/>
              </a:ext>
            </a:extLst>
          </p:cNvPr>
          <p:cNvSpPr txBox="1"/>
          <p:nvPr/>
        </p:nvSpPr>
        <p:spPr>
          <a:xfrm>
            <a:off x="1121752" y="1557192"/>
            <a:ext cx="806631" cy="300082"/>
          </a:xfrm>
          <a:prstGeom prst="rect">
            <a:avLst/>
          </a:prstGeom>
          <a:noFill/>
        </p:spPr>
        <p:txBody>
          <a:bodyPr wrap="none" rtlCol="0">
            <a:spAutoFit/>
          </a:bodyPr>
          <a:lstStyle/>
          <a:p>
            <a:r>
              <a:rPr lang="nl-NL" sz="1350" dirty="0"/>
              <a:t>V_</a:t>
            </a:r>
            <a:r>
              <a:rPr lang="nl-NL" sz="1350" baseline="-25000" dirty="0"/>
              <a:t>ACbias</a:t>
            </a:r>
          </a:p>
        </p:txBody>
      </p:sp>
      <p:cxnSp>
        <p:nvCxnSpPr>
          <p:cNvPr id="17" name="Straight Arrow Connector 16">
            <a:extLst>
              <a:ext uri="{FF2B5EF4-FFF2-40B4-BE49-F238E27FC236}">
                <a16:creationId xmlns:a16="http://schemas.microsoft.com/office/drawing/2014/main" id="{F3597BD7-FCC3-4FA1-8AE4-A291754628C9}"/>
              </a:ext>
            </a:extLst>
          </p:cNvPr>
          <p:cNvCxnSpPr>
            <a:stCxn id="15" idx="3"/>
          </p:cNvCxnSpPr>
          <p:nvPr/>
        </p:nvCxnSpPr>
        <p:spPr>
          <a:xfrm>
            <a:off x="2155371" y="1745117"/>
            <a:ext cx="6557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E97532F-44F6-4F39-AB0F-FEFDBB4B51E6}"/>
              </a:ext>
            </a:extLst>
          </p:cNvPr>
          <p:cNvSpPr/>
          <p:nvPr/>
        </p:nvSpPr>
        <p:spPr>
          <a:xfrm>
            <a:off x="2811158" y="1487942"/>
            <a:ext cx="1230766"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19" name="TextBox 18">
            <a:extLst>
              <a:ext uri="{FF2B5EF4-FFF2-40B4-BE49-F238E27FC236}">
                <a16:creationId xmlns:a16="http://schemas.microsoft.com/office/drawing/2014/main" id="{CBB474AB-FB8E-4B71-B545-311D25A14BCD}"/>
              </a:ext>
            </a:extLst>
          </p:cNvPr>
          <p:cNvSpPr txBox="1"/>
          <p:nvPr/>
        </p:nvSpPr>
        <p:spPr>
          <a:xfrm>
            <a:off x="2995551" y="1595076"/>
            <a:ext cx="877163" cy="300082"/>
          </a:xfrm>
          <a:prstGeom prst="rect">
            <a:avLst/>
          </a:prstGeom>
          <a:noFill/>
        </p:spPr>
        <p:txBody>
          <a:bodyPr wrap="none" rtlCol="0">
            <a:spAutoFit/>
          </a:bodyPr>
          <a:lstStyle/>
          <a:p>
            <a:r>
              <a:rPr lang="nl-NL" sz="1350" dirty="0" err="1"/>
              <a:t>Loom_</a:t>
            </a:r>
            <a:r>
              <a:rPr lang="nl-NL" sz="1350" baseline="-25000" dirty="0" err="1"/>
              <a:t>in</a:t>
            </a:r>
            <a:endParaRPr lang="nl-NL" sz="1350" baseline="-25000" dirty="0"/>
          </a:p>
        </p:txBody>
      </p:sp>
      <p:cxnSp>
        <p:nvCxnSpPr>
          <p:cNvPr id="20" name="Straight Arrow Connector 19">
            <a:extLst>
              <a:ext uri="{FF2B5EF4-FFF2-40B4-BE49-F238E27FC236}">
                <a16:creationId xmlns:a16="http://schemas.microsoft.com/office/drawing/2014/main" id="{D6E78FDF-B126-4FB6-AEBE-D75E41C6B00D}"/>
              </a:ext>
            </a:extLst>
          </p:cNvPr>
          <p:cNvCxnSpPr>
            <a:cxnSpLocks/>
            <a:endCxn id="21" idx="1"/>
          </p:cNvCxnSpPr>
          <p:nvPr/>
        </p:nvCxnSpPr>
        <p:spPr>
          <a:xfrm>
            <a:off x="4041923" y="1749200"/>
            <a:ext cx="777707" cy="2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A80F10B-A614-40FC-A259-4519E2AF3D9C}"/>
              </a:ext>
            </a:extLst>
          </p:cNvPr>
          <p:cNvSpPr/>
          <p:nvPr/>
        </p:nvSpPr>
        <p:spPr>
          <a:xfrm>
            <a:off x="4819630" y="1494065"/>
            <a:ext cx="1299345"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2" name="TextBox 21">
            <a:extLst>
              <a:ext uri="{FF2B5EF4-FFF2-40B4-BE49-F238E27FC236}">
                <a16:creationId xmlns:a16="http://schemas.microsoft.com/office/drawing/2014/main" id="{EACF1557-3D41-41DD-8FCE-542E33156866}"/>
              </a:ext>
            </a:extLst>
          </p:cNvPr>
          <p:cNvSpPr txBox="1"/>
          <p:nvPr/>
        </p:nvSpPr>
        <p:spPr>
          <a:xfrm>
            <a:off x="4749280" y="1580764"/>
            <a:ext cx="1482072" cy="300082"/>
          </a:xfrm>
          <a:prstGeom prst="rect">
            <a:avLst/>
          </a:prstGeom>
          <a:noFill/>
        </p:spPr>
        <p:txBody>
          <a:bodyPr wrap="none" rtlCol="0">
            <a:spAutoFit/>
          </a:bodyPr>
          <a:lstStyle/>
          <a:p>
            <a:r>
              <a:rPr lang="nl-NL" sz="1350" dirty="0"/>
              <a:t>176Resonators</a:t>
            </a:r>
            <a:endParaRPr lang="nl-NL" sz="1350" baseline="-25000" dirty="0"/>
          </a:p>
        </p:txBody>
      </p:sp>
      <p:cxnSp>
        <p:nvCxnSpPr>
          <p:cNvPr id="23" name="Straight Arrow Connector 22">
            <a:extLst>
              <a:ext uri="{FF2B5EF4-FFF2-40B4-BE49-F238E27FC236}">
                <a16:creationId xmlns:a16="http://schemas.microsoft.com/office/drawing/2014/main" id="{BD6810CB-1431-43E5-9E3B-2A60DB091092}"/>
              </a:ext>
            </a:extLst>
          </p:cNvPr>
          <p:cNvCxnSpPr/>
          <p:nvPr/>
        </p:nvCxnSpPr>
        <p:spPr>
          <a:xfrm>
            <a:off x="6118975" y="1751240"/>
            <a:ext cx="6557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20CEC4-97C2-48AA-8511-D36643A66D99}"/>
              </a:ext>
            </a:extLst>
          </p:cNvPr>
          <p:cNvSpPr txBox="1"/>
          <p:nvPr/>
        </p:nvSpPr>
        <p:spPr>
          <a:xfrm>
            <a:off x="6839149" y="1487942"/>
            <a:ext cx="1506118" cy="438582"/>
          </a:xfrm>
          <a:prstGeom prst="rect">
            <a:avLst/>
          </a:prstGeom>
          <a:noFill/>
        </p:spPr>
        <p:txBody>
          <a:bodyPr wrap="none" rtlCol="0">
            <a:spAutoFit/>
          </a:bodyPr>
          <a:lstStyle/>
          <a:p>
            <a:r>
              <a:rPr lang="nl-NL" sz="1350" dirty="0" err="1"/>
              <a:t>Summing</a:t>
            </a:r>
            <a:r>
              <a:rPr lang="nl-NL" sz="1350" dirty="0"/>
              <a:t> Point</a:t>
            </a:r>
          </a:p>
          <a:p>
            <a:r>
              <a:rPr lang="nl-NL" sz="1350" baseline="-25000" dirty="0"/>
              <a:t>        L</a:t>
            </a:r>
            <a:r>
              <a:rPr lang="nl-NL" sz="1350" baseline="-34000" dirty="0"/>
              <a:t>in</a:t>
            </a:r>
            <a:r>
              <a:rPr lang="nl-NL" sz="1350" baseline="-25000" dirty="0"/>
              <a:t>-1st SQUID</a:t>
            </a:r>
          </a:p>
        </p:txBody>
      </p:sp>
      <p:sp>
        <p:nvSpPr>
          <p:cNvPr id="25" name="Rectangle 24">
            <a:extLst>
              <a:ext uri="{FF2B5EF4-FFF2-40B4-BE49-F238E27FC236}">
                <a16:creationId xmlns:a16="http://schemas.microsoft.com/office/drawing/2014/main" id="{4C8B6439-BE11-4F87-B450-281F97F8643B}"/>
              </a:ext>
            </a:extLst>
          </p:cNvPr>
          <p:cNvSpPr/>
          <p:nvPr/>
        </p:nvSpPr>
        <p:spPr>
          <a:xfrm>
            <a:off x="6784305" y="1469665"/>
            <a:ext cx="1589756" cy="5143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8" name="TextBox 27">
            <a:extLst>
              <a:ext uri="{FF2B5EF4-FFF2-40B4-BE49-F238E27FC236}">
                <a16:creationId xmlns:a16="http://schemas.microsoft.com/office/drawing/2014/main" id="{BF907D21-7615-4691-BCE4-CB7C068250BD}"/>
              </a:ext>
            </a:extLst>
          </p:cNvPr>
          <p:cNvSpPr txBox="1"/>
          <p:nvPr/>
        </p:nvSpPr>
        <p:spPr>
          <a:xfrm>
            <a:off x="655543" y="158470"/>
            <a:ext cx="7550465" cy="923330"/>
          </a:xfrm>
          <a:prstGeom prst="rect">
            <a:avLst/>
          </a:prstGeom>
          <a:noFill/>
        </p:spPr>
        <p:txBody>
          <a:bodyPr wrap="none" rtlCol="0">
            <a:spAutoFit/>
          </a:bodyPr>
          <a:lstStyle/>
          <a:p>
            <a:r>
              <a:rPr lang="en-US" dirty="0"/>
              <a:t>Simulation of the FDM readout up to the input of the 1</a:t>
            </a:r>
            <a:r>
              <a:rPr lang="en-US" baseline="30000" dirty="0"/>
              <a:t>st</a:t>
            </a:r>
            <a:r>
              <a:rPr lang="en-US" dirty="0"/>
              <a:t> SQUID</a:t>
            </a:r>
          </a:p>
          <a:p>
            <a:r>
              <a:rPr lang="en-US" dirty="0"/>
              <a:t>-Impact of Lin SQUID</a:t>
            </a:r>
          </a:p>
          <a:p>
            <a:r>
              <a:rPr lang="en-US" dirty="0"/>
              <a:t>-Impact of C Snubber Circuit</a:t>
            </a:r>
            <a:endParaRPr lang="nl-NL" dirty="0"/>
          </a:p>
        </p:txBody>
      </p:sp>
      <p:sp>
        <p:nvSpPr>
          <p:cNvPr id="26" name="Rectangle 25">
            <a:extLst>
              <a:ext uri="{FF2B5EF4-FFF2-40B4-BE49-F238E27FC236}">
                <a16:creationId xmlns:a16="http://schemas.microsoft.com/office/drawing/2014/main" id="{9ADDF308-2B5B-4F3F-89EC-D7405C0BCAC2}"/>
              </a:ext>
            </a:extLst>
          </p:cNvPr>
          <p:cNvSpPr/>
          <p:nvPr/>
        </p:nvSpPr>
        <p:spPr>
          <a:xfrm>
            <a:off x="4264410" y="2809397"/>
            <a:ext cx="555219" cy="786890"/>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21761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381A-8771-404C-89A8-60C11E3472E6}"/>
              </a:ext>
            </a:extLst>
          </p:cNvPr>
          <p:cNvSpPr>
            <a:spLocks noGrp="1"/>
          </p:cNvSpPr>
          <p:nvPr>
            <p:ph type="title"/>
          </p:nvPr>
        </p:nvSpPr>
        <p:spPr>
          <a:xfrm>
            <a:off x="0" y="0"/>
            <a:ext cx="8785225" cy="706438"/>
          </a:xfrm>
        </p:spPr>
        <p:txBody>
          <a:bodyPr/>
          <a:lstStyle/>
          <a:p>
            <a:r>
              <a:rPr lang="nl-NL" dirty="0"/>
              <a:t>Johnson Noise Analysis </a:t>
            </a:r>
            <a:r>
              <a:rPr lang="nl-NL" dirty="0" err="1"/>
              <a:t>vs</a:t>
            </a:r>
            <a:r>
              <a:rPr lang="nl-NL" dirty="0"/>
              <a:t> L</a:t>
            </a:r>
            <a:r>
              <a:rPr lang="nl-NL" baseline="-25000" dirty="0"/>
              <a:t>in-SQUID</a:t>
            </a:r>
            <a:r>
              <a:rPr lang="nl-NL" dirty="0"/>
              <a:t> at 50mK</a:t>
            </a:r>
          </a:p>
        </p:txBody>
      </p:sp>
      <p:sp>
        <p:nvSpPr>
          <p:cNvPr id="4" name="Slide Number Placeholder 3">
            <a:extLst>
              <a:ext uri="{FF2B5EF4-FFF2-40B4-BE49-F238E27FC236}">
                <a16:creationId xmlns:a16="http://schemas.microsoft.com/office/drawing/2014/main" id="{17DF7830-6214-4F0D-A13D-F0CE1EE4D738}"/>
              </a:ext>
            </a:extLst>
          </p:cNvPr>
          <p:cNvSpPr>
            <a:spLocks noGrp="1"/>
          </p:cNvSpPr>
          <p:nvPr>
            <p:ph type="sldNum" sz="quarter" idx="11"/>
          </p:nvPr>
        </p:nvSpPr>
        <p:spPr/>
        <p:txBody>
          <a:bodyPr/>
          <a:lstStyle/>
          <a:p>
            <a:fld id="{FC1AADDB-504A-479E-8C40-41B4A0D15833}" type="slidenum">
              <a:rPr lang="en-GB" smtClean="0"/>
              <a:t>4</a:t>
            </a:fld>
            <a:endParaRPr lang="en-GB"/>
          </a:p>
        </p:txBody>
      </p:sp>
      <p:pic>
        <p:nvPicPr>
          <p:cNvPr id="11" name="Content Placeholder 10">
            <a:extLst>
              <a:ext uri="{FF2B5EF4-FFF2-40B4-BE49-F238E27FC236}">
                <a16:creationId xmlns:a16="http://schemas.microsoft.com/office/drawing/2014/main" id="{B2803C9F-2CD5-43FC-993D-8A8F42F1090D}"/>
              </a:ext>
            </a:extLst>
          </p:cNvPr>
          <p:cNvPicPr>
            <a:picLocks noGrp="1" noChangeAspect="1"/>
          </p:cNvPicPr>
          <p:nvPr>
            <p:ph idx="1"/>
          </p:nvPr>
        </p:nvPicPr>
        <p:blipFill>
          <a:blip r:embed="rId2"/>
          <a:stretch>
            <a:fillRect/>
          </a:stretch>
        </p:blipFill>
        <p:spPr>
          <a:xfrm>
            <a:off x="14019" y="767166"/>
            <a:ext cx="9106734" cy="3566850"/>
          </a:xfrm>
          <a:prstGeom prst="rect">
            <a:avLst/>
          </a:prstGeom>
        </p:spPr>
      </p:pic>
      <p:pic>
        <p:nvPicPr>
          <p:cNvPr id="10" name="Picture 9">
            <a:extLst>
              <a:ext uri="{FF2B5EF4-FFF2-40B4-BE49-F238E27FC236}">
                <a16:creationId xmlns:a16="http://schemas.microsoft.com/office/drawing/2014/main" id="{321F6DA9-99A0-4613-BA4A-FC256D6B7812}"/>
              </a:ext>
            </a:extLst>
          </p:cNvPr>
          <p:cNvPicPr>
            <a:picLocks noChangeAspect="1"/>
          </p:cNvPicPr>
          <p:nvPr/>
        </p:nvPicPr>
        <p:blipFill>
          <a:blip r:embed="rId3"/>
          <a:stretch>
            <a:fillRect/>
          </a:stretch>
        </p:blipFill>
        <p:spPr>
          <a:xfrm>
            <a:off x="8050156" y="1972024"/>
            <a:ext cx="409632" cy="905001"/>
          </a:xfrm>
          <a:prstGeom prst="rect">
            <a:avLst/>
          </a:prstGeom>
        </p:spPr>
      </p:pic>
      <p:sp>
        <p:nvSpPr>
          <p:cNvPr id="12" name="TextBox 11">
            <a:extLst>
              <a:ext uri="{FF2B5EF4-FFF2-40B4-BE49-F238E27FC236}">
                <a16:creationId xmlns:a16="http://schemas.microsoft.com/office/drawing/2014/main" id="{88EECC32-E0BA-4930-B128-F0089585D621}"/>
              </a:ext>
            </a:extLst>
          </p:cNvPr>
          <p:cNvSpPr txBox="1"/>
          <p:nvPr/>
        </p:nvSpPr>
        <p:spPr>
          <a:xfrm>
            <a:off x="7513791" y="1542918"/>
            <a:ext cx="1072730" cy="369332"/>
          </a:xfrm>
          <a:prstGeom prst="rect">
            <a:avLst/>
          </a:prstGeom>
          <a:noFill/>
        </p:spPr>
        <p:txBody>
          <a:bodyPr wrap="none" rtlCol="0">
            <a:spAutoFit/>
          </a:bodyPr>
          <a:lstStyle/>
          <a:p>
            <a:r>
              <a:rPr lang="nl-NL" dirty="0">
                <a:solidFill>
                  <a:schemeClr val="bg2"/>
                </a:solidFill>
              </a:rPr>
              <a:t>L</a:t>
            </a:r>
            <a:r>
              <a:rPr lang="nl-NL" baseline="-25000" dirty="0">
                <a:solidFill>
                  <a:schemeClr val="bg2"/>
                </a:solidFill>
              </a:rPr>
              <a:t>in_SQUID</a:t>
            </a:r>
          </a:p>
        </p:txBody>
      </p:sp>
      <p:sp>
        <p:nvSpPr>
          <p:cNvPr id="13" name="TextBox 12">
            <a:extLst>
              <a:ext uri="{FF2B5EF4-FFF2-40B4-BE49-F238E27FC236}">
                <a16:creationId xmlns:a16="http://schemas.microsoft.com/office/drawing/2014/main" id="{658F1B04-0EFB-4431-A8DF-8B5FCC23A9FA}"/>
              </a:ext>
            </a:extLst>
          </p:cNvPr>
          <p:cNvSpPr txBox="1"/>
          <p:nvPr/>
        </p:nvSpPr>
        <p:spPr>
          <a:xfrm>
            <a:off x="4256003" y="3365905"/>
            <a:ext cx="4607870" cy="715581"/>
          </a:xfrm>
          <a:prstGeom prst="rect">
            <a:avLst/>
          </a:prstGeom>
          <a:noFill/>
        </p:spPr>
        <p:txBody>
          <a:bodyPr wrap="square" rtlCol="0">
            <a:spAutoFit/>
          </a:bodyPr>
          <a:lstStyle/>
          <a:p>
            <a:pPr algn="ctr"/>
            <a:r>
              <a:rPr lang="en-US" sz="1350" dirty="0">
                <a:solidFill>
                  <a:srgbClr val="FF0000"/>
                </a:solidFill>
              </a:rPr>
              <a:t>Snubber in use R 2.2 Ohm and C 10 </a:t>
            </a:r>
            <a:r>
              <a:rPr lang="en-US" sz="1350" dirty="0" err="1">
                <a:solidFill>
                  <a:srgbClr val="FF0000"/>
                </a:solidFill>
              </a:rPr>
              <a:t>nF</a:t>
            </a:r>
            <a:r>
              <a:rPr lang="en-US" sz="1350" dirty="0">
                <a:solidFill>
                  <a:srgbClr val="FF0000"/>
                </a:solidFill>
              </a:rPr>
              <a:t> </a:t>
            </a:r>
          </a:p>
          <a:p>
            <a:pPr algn="ctr"/>
            <a:r>
              <a:rPr lang="en-US" sz="1350" dirty="0">
                <a:solidFill>
                  <a:srgbClr val="FF0000"/>
                </a:solidFill>
              </a:rPr>
              <a:t>input inductance of SQUID: Lin 2,3,10 </a:t>
            </a:r>
            <a:r>
              <a:rPr lang="en-US" sz="1350" dirty="0" err="1">
                <a:solidFill>
                  <a:srgbClr val="FF0000"/>
                </a:solidFill>
              </a:rPr>
              <a:t>nH</a:t>
            </a:r>
            <a:endParaRPr lang="en-US" sz="1350" dirty="0">
              <a:solidFill>
                <a:srgbClr val="FF0000"/>
              </a:solidFill>
            </a:endParaRPr>
          </a:p>
          <a:p>
            <a:r>
              <a:rPr lang="en-US" sz="1350" dirty="0">
                <a:solidFill>
                  <a:srgbClr val="FF0000"/>
                </a:solidFill>
              </a:rPr>
              <a:t>                  </a:t>
            </a:r>
            <a:endParaRPr lang="nl-NL" sz="1350" dirty="0">
              <a:solidFill>
                <a:srgbClr val="FF0000"/>
              </a:solidFill>
            </a:endParaRPr>
          </a:p>
        </p:txBody>
      </p:sp>
      <p:sp>
        <p:nvSpPr>
          <p:cNvPr id="14" name="Rectangle 13">
            <a:extLst>
              <a:ext uri="{FF2B5EF4-FFF2-40B4-BE49-F238E27FC236}">
                <a16:creationId xmlns:a16="http://schemas.microsoft.com/office/drawing/2014/main" id="{D275E493-F952-4403-9AEF-F1A4AEC451BB}"/>
              </a:ext>
            </a:extLst>
          </p:cNvPr>
          <p:cNvSpPr/>
          <p:nvPr/>
        </p:nvSpPr>
        <p:spPr>
          <a:xfrm>
            <a:off x="-1" y="4813500"/>
            <a:ext cx="8964613" cy="1200329"/>
          </a:xfrm>
          <a:prstGeom prst="rect">
            <a:avLst/>
          </a:prstGeom>
        </p:spPr>
        <p:txBody>
          <a:bodyPr wrap="square">
            <a:spAutoFit/>
          </a:bodyPr>
          <a:lstStyle/>
          <a:p>
            <a:pPr algn="ctr"/>
            <a:r>
              <a:rPr lang="en-US" dirty="0"/>
              <a:t>Because the R</a:t>
            </a:r>
            <a:r>
              <a:rPr lang="en-US" baseline="-25000" dirty="0"/>
              <a:t>TES </a:t>
            </a:r>
            <a:r>
              <a:rPr lang="en-US" dirty="0"/>
              <a:t>is a fixed resistor in the model, the absolute values are not accurate. However, it shows that with higher Lin, thermal noise at FDM band increases and the peak occurs at lower frequencies.</a:t>
            </a:r>
          </a:p>
          <a:p>
            <a:r>
              <a:rPr lang="en-US" dirty="0"/>
              <a:t>                  </a:t>
            </a:r>
            <a:endParaRPr lang="nl-NL" dirty="0"/>
          </a:p>
        </p:txBody>
      </p:sp>
    </p:spTree>
    <p:extLst>
      <p:ext uri="{BB962C8B-B14F-4D97-AF65-F5344CB8AC3E}">
        <p14:creationId xmlns:p14="http://schemas.microsoft.com/office/powerpoint/2010/main" val="270487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0FF2-C1D0-4EC7-9A2A-D1B8184CB935}"/>
              </a:ext>
            </a:extLst>
          </p:cNvPr>
          <p:cNvSpPr>
            <a:spLocks noGrp="1"/>
          </p:cNvSpPr>
          <p:nvPr>
            <p:ph type="title"/>
          </p:nvPr>
        </p:nvSpPr>
        <p:spPr>
          <a:xfrm>
            <a:off x="70900" y="80663"/>
            <a:ext cx="8785225" cy="706438"/>
          </a:xfrm>
        </p:spPr>
        <p:txBody>
          <a:bodyPr/>
          <a:lstStyle/>
          <a:p>
            <a:r>
              <a:rPr lang="nl-NL" dirty="0"/>
              <a:t>Johnson Noise at 50mK</a:t>
            </a:r>
          </a:p>
        </p:txBody>
      </p:sp>
      <p:sp>
        <p:nvSpPr>
          <p:cNvPr id="4" name="Slide Number Placeholder 3">
            <a:extLst>
              <a:ext uri="{FF2B5EF4-FFF2-40B4-BE49-F238E27FC236}">
                <a16:creationId xmlns:a16="http://schemas.microsoft.com/office/drawing/2014/main" id="{B2E86A82-7327-4063-8E28-37288AEC71DE}"/>
              </a:ext>
            </a:extLst>
          </p:cNvPr>
          <p:cNvSpPr>
            <a:spLocks noGrp="1"/>
          </p:cNvSpPr>
          <p:nvPr>
            <p:ph type="sldNum" sz="quarter" idx="11"/>
          </p:nvPr>
        </p:nvSpPr>
        <p:spPr/>
        <p:txBody>
          <a:bodyPr/>
          <a:lstStyle/>
          <a:p>
            <a:fld id="{FC1AADDB-504A-479E-8C40-41B4A0D15833}" type="slidenum">
              <a:rPr lang="en-GB" smtClean="0"/>
              <a:t>5</a:t>
            </a:fld>
            <a:endParaRPr lang="en-GB"/>
          </a:p>
        </p:txBody>
      </p:sp>
      <p:pic>
        <p:nvPicPr>
          <p:cNvPr id="5" name="Picture 4">
            <a:extLst>
              <a:ext uri="{FF2B5EF4-FFF2-40B4-BE49-F238E27FC236}">
                <a16:creationId xmlns:a16="http://schemas.microsoft.com/office/drawing/2014/main" id="{034AF54E-DC40-46EE-B5DE-D5C069FA8FCA}"/>
              </a:ext>
            </a:extLst>
          </p:cNvPr>
          <p:cNvPicPr>
            <a:picLocks noChangeAspect="1"/>
          </p:cNvPicPr>
          <p:nvPr/>
        </p:nvPicPr>
        <p:blipFill>
          <a:blip r:embed="rId2"/>
          <a:stretch>
            <a:fillRect/>
          </a:stretch>
        </p:blipFill>
        <p:spPr>
          <a:xfrm>
            <a:off x="0" y="787101"/>
            <a:ext cx="9144000" cy="4384898"/>
          </a:xfrm>
          <a:prstGeom prst="rect">
            <a:avLst/>
          </a:prstGeom>
        </p:spPr>
      </p:pic>
      <p:sp>
        <p:nvSpPr>
          <p:cNvPr id="6" name="TextBox 5">
            <a:extLst>
              <a:ext uri="{FF2B5EF4-FFF2-40B4-BE49-F238E27FC236}">
                <a16:creationId xmlns:a16="http://schemas.microsoft.com/office/drawing/2014/main" id="{D014C204-A924-4BBC-B398-955C01D6A3B2}"/>
              </a:ext>
            </a:extLst>
          </p:cNvPr>
          <p:cNvSpPr txBox="1"/>
          <p:nvPr/>
        </p:nvSpPr>
        <p:spPr>
          <a:xfrm>
            <a:off x="2464230" y="1038387"/>
            <a:ext cx="1552028" cy="369332"/>
          </a:xfrm>
          <a:prstGeom prst="rect">
            <a:avLst/>
          </a:prstGeom>
          <a:noFill/>
        </p:spPr>
        <p:txBody>
          <a:bodyPr wrap="none" rtlCol="0">
            <a:spAutoFit/>
          </a:bodyPr>
          <a:lstStyle/>
          <a:p>
            <a:r>
              <a:rPr lang="nl-NL" dirty="0">
                <a:solidFill>
                  <a:schemeClr val="accent3">
                    <a:lumMod val="60000"/>
                    <a:lumOff val="40000"/>
                  </a:schemeClr>
                </a:solidFill>
              </a:rPr>
              <a:t>No Snubber</a:t>
            </a:r>
          </a:p>
        </p:txBody>
      </p:sp>
      <p:sp>
        <p:nvSpPr>
          <p:cNvPr id="7" name="TextBox 6">
            <a:extLst>
              <a:ext uri="{FF2B5EF4-FFF2-40B4-BE49-F238E27FC236}">
                <a16:creationId xmlns:a16="http://schemas.microsoft.com/office/drawing/2014/main" id="{D352937D-3796-4475-8BF1-5606CBA367E1}"/>
              </a:ext>
            </a:extLst>
          </p:cNvPr>
          <p:cNvSpPr txBox="1"/>
          <p:nvPr/>
        </p:nvSpPr>
        <p:spPr>
          <a:xfrm>
            <a:off x="4174209" y="3694538"/>
            <a:ext cx="3122330" cy="369332"/>
          </a:xfrm>
          <a:prstGeom prst="rect">
            <a:avLst/>
          </a:prstGeom>
          <a:noFill/>
        </p:spPr>
        <p:txBody>
          <a:bodyPr wrap="none" rtlCol="0">
            <a:spAutoFit/>
          </a:bodyPr>
          <a:lstStyle/>
          <a:p>
            <a:r>
              <a:rPr lang="nl-NL" dirty="0">
                <a:solidFill>
                  <a:srgbClr val="0000FF"/>
                </a:solidFill>
              </a:rPr>
              <a:t>Snubber, 2.2 Ohm, 10 </a:t>
            </a:r>
            <a:r>
              <a:rPr lang="nl-NL" dirty="0" err="1">
                <a:solidFill>
                  <a:srgbClr val="0000FF"/>
                </a:solidFill>
              </a:rPr>
              <a:t>nF</a:t>
            </a:r>
            <a:endParaRPr lang="nl-NL" dirty="0">
              <a:solidFill>
                <a:srgbClr val="0000FF"/>
              </a:solidFill>
            </a:endParaRPr>
          </a:p>
        </p:txBody>
      </p:sp>
      <p:pic>
        <p:nvPicPr>
          <p:cNvPr id="3" name="Picture 2">
            <a:extLst>
              <a:ext uri="{FF2B5EF4-FFF2-40B4-BE49-F238E27FC236}">
                <a16:creationId xmlns:a16="http://schemas.microsoft.com/office/drawing/2014/main" id="{276329CE-846F-4C46-88E9-1117DB8261B3}"/>
              </a:ext>
            </a:extLst>
          </p:cNvPr>
          <p:cNvPicPr>
            <a:picLocks noChangeAspect="1"/>
          </p:cNvPicPr>
          <p:nvPr/>
        </p:nvPicPr>
        <p:blipFill>
          <a:blip r:embed="rId3"/>
          <a:stretch>
            <a:fillRect/>
          </a:stretch>
        </p:blipFill>
        <p:spPr>
          <a:xfrm>
            <a:off x="0" y="5202067"/>
            <a:ext cx="5468113" cy="1352739"/>
          </a:xfrm>
          <a:prstGeom prst="rect">
            <a:avLst/>
          </a:prstGeom>
        </p:spPr>
      </p:pic>
      <p:sp>
        <p:nvSpPr>
          <p:cNvPr id="8" name="TextBox 7">
            <a:extLst>
              <a:ext uri="{FF2B5EF4-FFF2-40B4-BE49-F238E27FC236}">
                <a16:creationId xmlns:a16="http://schemas.microsoft.com/office/drawing/2014/main" id="{2EBE141C-0C65-4F2E-A921-1839840CCFE9}"/>
              </a:ext>
            </a:extLst>
          </p:cNvPr>
          <p:cNvSpPr txBox="1"/>
          <p:nvPr/>
        </p:nvSpPr>
        <p:spPr>
          <a:xfrm>
            <a:off x="5543484" y="5331416"/>
            <a:ext cx="3421129" cy="646331"/>
          </a:xfrm>
          <a:prstGeom prst="rect">
            <a:avLst/>
          </a:prstGeom>
          <a:noFill/>
        </p:spPr>
        <p:txBody>
          <a:bodyPr wrap="none" rtlCol="0">
            <a:spAutoFit/>
          </a:bodyPr>
          <a:lstStyle/>
          <a:p>
            <a:r>
              <a:rPr lang="nl-NL" dirty="0">
                <a:latin typeface="Symbol" panose="05050102010706020507" pitchFamily="18" charset="2"/>
              </a:rPr>
              <a:t>b </a:t>
            </a:r>
            <a:r>
              <a:rPr lang="nl-NL" dirty="0"/>
              <a:t>is </a:t>
            </a:r>
            <a:r>
              <a:rPr lang="nl-NL" dirty="0" err="1"/>
              <a:t>ignored</a:t>
            </a:r>
            <a:r>
              <a:rPr lang="nl-NL" dirty="0"/>
              <a:t> </a:t>
            </a:r>
            <a:r>
              <a:rPr lang="nl-NL" dirty="0" err="1"/>
              <a:t>for</a:t>
            </a:r>
            <a:r>
              <a:rPr lang="nl-NL" dirty="0"/>
              <a:t> </a:t>
            </a:r>
            <a:r>
              <a:rPr lang="nl-NL" dirty="0" err="1"/>
              <a:t>this</a:t>
            </a:r>
            <a:r>
              <a:rPr lang="nl-NL" dirty="0"/>
              <a:t> analysis</a:t>
            </a:r>
          </a:p>
          <a:p>
            <a:r>
              <a:rPr lang="nl-NL" dirty="0"/>
              <a:t>R</a:t>
            </a:r>
            <a:r>
              <a:rPr lang="nl-NL" baseline="-25000" dirty="0"/>
              <a:t>TES</a:t>
            </a:r>
            <a:r>
              <a:rPr lang="nl-NL" dirty="0"/>
              <a:t>=40mOhm </a:t>
            </a:r>
          </a:p>
        </p:txBody>
      </p:sp>
      <p:sp>
        <p:nvSpPr>
          <p:cNvPr id="9" name="TextBox 8">
            <a:extLst>
              <a:ext uri="{FF2B5EF4-FFF2-40B4-BE49-F238E27FC236}">
                <a16:creationId xmlns:a16="http://schemas.microsoft.com/office/drawing/2014/main" id="{0A216E54-D581-4C88-ACA2-8DD82AB2C0BE}"/>
              </a:ext>
            </a:extLst>
          </p:cNvPr>
          <p:cNvSpPr txBox="1"/>
          <p:nvPr/>
        </p:nvSpPr>
        <p:spPr>
          <a:xfrm>
            <a:off x="3332136" y="5398859"/>
            <a:ext cx="688009" cy="369332"/>
          </a:xfrm>
          <a:prstGeom prst="rect">
            <a:avLst/>
          </a:prstGeom>
          <a:noFill/>
        </p:spPr>
        <p:txBody>
          <a:bodyPr wrap="none" rtlCol="0">
            <a:spAutoFit/>
          </a:bodyPr>
          <a:lstStyle/>
          <a:p>
            <a:r>
              <a:rPr lang="nl-NL" dirty="0">
                <a:solidFill>
                  <a:schemeClr val="bg2"/>
                </a:solidFill>
              </a:rPr>
              <a:t>*[1]</a:t>
            </a:r>
          </a:p>
        </p:txBody>
      </p:sp>
    </p:spTree>
    <p:extLst>
      <p:ext uri="{BB962C8B-B14F-4D97-AF65-F5344CB8AC3E}">
        <p14:creationId xmlns:p14="http://schemas.microsoft.com/office/powerpoint/2010/main" val="382385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72A-B919-4035-8FDD-2AFBB835571E}"/>
              </a:ext>
            </a:extLst>
          </p:cNvPr>
          <p:cNvSpPr>
            <a:spLocks noGrp="1"/>
          </p:cNvSpPr>
          <p:nvPr>
            <p:ph type="title"/>
          </p:nvPr>
        </p:nvSpPr>
        <p:spPr/>
        <p:txBody>
          <a:bodyPr/>
          <a:lstStyle/>
          <a:p>
            <a:r>
              <a:rPr lang="nl-NL" dirty="0"/>
              <a:t>As </a:t>
            </a:r>
            <a:r>
              <a:rPr lang="nl-NL" dirty="0" err="1"/>
              <a:t>expected</a:t>
            </a:r>
            <a:r>
              <a:rPr lang="nl-NL" dirty="0"/>
              <a:t>, Johnson Noise is </a:t>
            </a:r>
            <a:r>
              <a:rPr lang="nl-NL" dirty="0" err="1"/>
              <a:t>not</a:t>
            </a:r>
            <a:r>
              <a:rPr lang="nl-NL" dirty="0"/>
              <a:t> </a:t>
            </a:r>
            <a:r>
              <a:rPr lang="nl-NL" dirty="0" err="1"/>
              <a:t>affcted</a:t>
            </a:r>
            <a:r>
              <a:rPr lang="nl-NL" dirty="0"/>
              <a:t> </a:t>
            </a:r>
            <a:r>
              <a:rPr lang="nl-NL" dirty="0" err="1"/>
              <a:t>by</a:t>
            </a:r>
            <a:r>
              <a:rPr lang="nl-NL" dirty="0"/>
              <a:t> capacitor in </a:t>
            </a:r>
            <a:r>
              <a:rPr lang="nl-NL" dirty="0" err="1"/>
              <a:t>the</a:t>
            </a:r>
            <a:r>
              <a:rPr lang="nl-NL" dirty="0"/>
              <a:t> </a:t>
            </a:r>
            <a:r>
              <a:rPr lang="nl-NL" dirty="0" err="1"/>
              <a:t>snubber</a:t>
            </a:r>
            <a:r>
              <a:rPr lang="nl-NL" dirty="0"/>
              <a:t> circuit</a:t>
            </a:r>
          </a:p>
        </p:txBody>
      </p:sp>
      <p:sp>
        <p:nvSpPr>
          <p:cNvPr id="4" name="Slide Number Placeholder 3">
            <a:extLst>
              <a:ext uri="{FF2B5EF4-FFF2-40B4-BE49-F238E27FC236}">
                <a16:creationId xmlns:a16="http://schemas.microsoft.com/office/drawing/2014/main" id="{C265971A-92FE-44ED-9165-F96274BD947D}"/>
              </a:ext>
            </a:extLst>
          </p:cNvPr>
          <p:cNvSpPr>
            <a:spLocks noGrp="1"/>
          </p:cNvSpPr>
          <p:nvPr>
            <p:ph type="sldNum" sz="quarter" idx="11"/>
          </p:nvPr>
        </p:nvSpPr>
        <p:spPr/>
        <p:txBody>
          <a:bodyPr/>
          <a:lstStyle/>
          <a:p>
            <a:fld id="{FC1AADDB-504A-479E-8C40-41B4A0D15833}" type="slidenum">
              <a:rPr lang="en-GB" smtClean="0"/>
              <a:t>6</a:t>
            </a:fld>
            <a:endParaRPr lang="en-GB"/>
          </a:p>
        </p:txBody>
      </p:sp>
      <p:pic>
        <p:nvPicPr>
          <p:cNvPr id="5" name="Picture 4">
            <a:extLst>
              <a:ext uri="{FF2B5EF4-FFF2-40B4-BE49-F238E27FC236}">
                <a16:creationId xmlns:a16="http://schemas.microsoft.com/office/drawing/2014/main" id="{49F31237-AF3B-4CFD-A19D-19233ED3774E}"/>
              </a:ext>
            </a:extLst>
          </p:cNvPr>
          <p:cNvPicPr>
            <a:picLocks noChangeAspect="1"/>
          </p:cNvPicPr>
          <p:nvPr/>
        </p:nvPicPr>
        <p:blipFill>
          <a:blip r:embed="rId2"/>
          <a:stretch>
            <a:fillRect/>
          </a:stretch>
        </p:blipFill>
        <p:spPr>
          <a:xfrm>
            <a:off x="0" y="1088140"/>
            <a:ext cx="9144000" cy="3758932"/>
          </a:xfrm>
          <a:prstGeom prst="rect">
            <a:avLst/>
          </a:prstGeom>
        </p:spPr>
      </p:pic>
      <p:pic>
        <p:nvPicPr>
          <p:cNvPr id="6" name="Picture 5">
            <a:extLst>
              <a:ext uri="{FF2B5EF4-FFF2-40B4-BE49-F238E27FC236}">
                <a16:creationId xmlns:a16="http://schemas.microsoft.com/office/drawing/2014/main" id="{39E3F1CF-9AC0-4B9B-8F0E-D6B27EDA10C2}"/>
              </a:ext>
            </a:extLst>
          </p:cNvPr>
          <p:cNvPicPr>
            <a:picLocks noChangeAspect="1"/>
          </p:cNvPicPr>
          <p:nvPr/>
        </p:nvPicPr>
        <p:blipFill>
          <a:blip r:embed="rId3"/>
          <a:stretch>
            <a:fillRect/>
          </a:stretch>
        </p:blipFill>
        <p:spPr>
          <a:xfrm>
            <a:off x="4445903" y="2130804"/>
            <a:ext cx="4013885" cy="1893480"/>
          </a:xfrm>
          <a:prstGeom prst="rect">
            <a:avLst/>
          </a:prstGeom>
        </p:spPr>
      </p:pic>
      <p:sp>
        <p:nvSpPr>
          <p:cNvPr id="7" name="TextBox 6">
            <a:extLst>
              <a:ext uri="{FF2B5EF4-FFF2-40B4-BE49-F238E27FC236}">
                <a16:creationId xmlns:a16="http://schemas.microsoft.com/office/drawing/2014/main" id="{50C28180-69FF-4C55-B0B8-014A148FBB12}"/>
              </a:ext>
            </a:extLst>
          </p:cNvPr>
          <p:cNvSpPr txBox="1"/>
          <p:nvPr/>
        </p:nvSpPr>
        <p:spPr>
          <a:xfrm>
            <a:off x="2843868" y="1308016"/>
            <a:ext cx="2752677" cy="923330"/>
          </a:xfrm>
          <a:prstGeom prst="rect">
            <a:avLst/>
          </a:prstGeom>
          <a:noFill/>
        </p:spPr>
        <p:txBody>
          <a:bodyPr wrap="none" rtlCol="0">
            <a:spAutoFit/>
          </a:bodyPr>
          <a:lstStyle/>
          <a:p>
            <a:r>
              <a:rPr lang="nl-NL" b="1" dirty="0">
                <a:solidFill>
                  <a:srgbClr val="0000FF"/>
                </a:solidFill>
              </a:rPr>
              <a:t>No Snubber</a:t>
            </a:r>
          </a:p>
          <a:p>
            <a:r>
              <a:rPr lang="nl-NL" b="1" dirty="0">
                <a:solidFill>
                  <a:srgbClr val="FF0000"/>
                </a:solidFill>
              </a:rPr>
              <a:t>R=2.2Ohm</a:t>
            </a:r>
          </a:p>
          <a:p>
            <a:r>
              <a:rPr lang="nl-NL" b="1" dirty="0">
                <a:solidFill>
                  <a:schemeClr val="accent3">
                    <a:lumMod val="60000"/>
                    <a:lumOff val="40000"/>
                  </a:schemeClr>
                </a:solidFill>
              </a:rPr>
              <a:t>R=2.2Ohm, C=10nF</a:t>
            </a:r>
          </a:p>
        </p:txBody>
      </p:sp>
    </p:spTree>
    <p:extLst>
      <p:ext uri="{BB962C8B-B14F-4D97-AF65-F5344CB8AC3E}">
        <p14:creationId xmlns:p14="http://schemas.microsoft.com/office/powerpoint/2010/main" val="207446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B364-C069-4F8E-8112-3E78EA8AC0FA}"/>
              </a:ext>
            </a:extLst>
          </p:cNvPr>
          <p:cNvSpPr>
            <a:spLocks noGrp="1"/>
          </p:cNvSpPr>
          <p:nvPr>
            <p:ph type="title"/>
          </p:nvPr>
        </p:nvSpPr>
        <p:spPr>
          <a:xfrm>
            <a:off x="0" y="1486422"/>
            <a:ext cx="8785225" cy="706438"/>
          </a:xfrm>
        </p:spPr>
        <p:txBody>
          <a:bodyPr/>
          <a:lstStyle/>
          <a:p>
            <a:r>
              <a:rPr lang="nl-NL" dirty="0"/>
              <a:t>Power </a:t>
            </a:r>
            <a:r>
              <a:rPr lang="nl-NL" dirty="0" err="1"/>
              <a:t>Dissipation</a:t>
            </a:r>
            <a:br>
              <a:rPr lang="nl-NL" dirty="0"/>
            </a:br>
            <a:br>
              <a:rPr lang="nl-NL" dirty="0"/>
            </a:br>
            <a:r>
              <a:rPr lang="nl-NL" dirty="0"/>
              <a:t>Reminder: I (input inductor of SQUID)</a:t>
            </a:r>
            <a:br>
              <a:rPr lang="nl-NL" dirty="0"/>
            </a:br>
            <a:r>
              <a:rPr lang="nl-NL" dirty="0"/>
              <a:t>without </a:t>
            </a:r>
            <a:r>
              <a:rPr lang="nl-NL" dirty="0" err="1"/>
              <a:t>snubber</a:t>
            </a:r>
            <a:r>
              <a:rPr lang="nl-NL" dirty="0"/>
              <a:t> </a:t>
            </a:r>
            <a:r>
              <a:rPr lang="nl-NL" dirty="0">
                <a:solidFill>
                  <a:srgbClr val="0000FF"/>
                </a:solidFill>
                <a:highlight>
                  <a:srgbClr val="0000FF"/>
                </a:highlight>
              </a:rPr>
              <a:t>(</a:t>
            </a:r>
            <a:r>
              <a:rPr lang="nl-NL" dirty="0">
                <a:highlight>
                  <a:srgbClr val="0000FF"/>
                </a:highlight>
              </a:rPr>
              <a:t>blue</a:t>
            </a:r>
            <a:r>
              <a:rPr lang="nl-NL" dirty="0">
                <a:solidFill>
                  <a:srgbClr val="0000FF"/>
                </a:solidFill>
                <a:highlight>
                  <a:srgbClr val="0000FF"/>
                </a:highlight>
              </a:rPr>
              <a:t>)</a:t>
            </a:r>
            <a:br>
              <a:rPr lang="nl-NL" dirty="0">
                <a:solidFill>
                  <a:srgbClr val="0000FF"/>
                </a:solidFill>
                <a:highlight>
                  <a:srgbClr val="0000FF"/>
                </a:highlight>
              </a:rPr>
            </a:br>
            <a:r>
              <a:rPr lang="nl-NL" dirty="0"/>
              <a:t>2.2 Ohm </a:t>
            </a:r>
            <a:r>
              <a:rPr lang="nl-NL" dirty="0" err="1"/>
              <a:t>snubber</a:t>
            </a:r>
            <a:r>
              <a:rPr lang="nl-NL" dirty="0"/>
              <a:t> </a:t>
            </a:r>
            <a:r>
              <a:rPr lang="nl-NL" dirty="0" err="1"/>
              <a:t>with</a:t>
            </a:r>
            <a:r>
              <a:rPr lang="nl-NL" dirty="0"/>
              <a:t> </a:t>
            </a:r>
            <a:r>
              <a:rPr lang="nl-NL" dirty="0" err="1"/>
              <a:t>and</a:t>
            </a:r>
            <a:r>
              <a:rPr lang="nl-NL" dirty="0"/>
              <a:t> without 10nF capacitor (</a:t>
            </a:r>
            <a:r>
              <a:rPr lang="nl-NL" dirty="0">
                <a:highlight>
                  <a:srgbClr val="FF0000"/>
                </a:highlight>
              </a:rPr>
              <a:t>red</a:t>
            </a:r>
            <a:r>
              <a:rPr lang="nl-NL" dirty="0"/>
              <a:t> </a:t>
            </a:r>
            <a:r>
              <a:rPr lang="nl-NL" dirty="0" err="1"/>
              <a:t>and</a:t>
            </a:r>
            <a:r>
              <a:rPr lang="nl-NL" dirty="0"/>
              <a:t> </a:t>
            </a:r>
            <a:r>
              <a:rPr lang="nl-NL" dirty="0">
                <a:highlight>
                  <a:srgbClr val="00FF00"/>
                </a:highlight>
              </a:rPr>
              <a:t>green</a:t>
            </a:r>
            <a:r>
              <a:rPr lang="nl-NL" dirty="0"/>
              <a:t> on top of </a:t>
            </a:r>
            <a:r>
              <a:rPr lang="nl-NL" dirty="0" err="1"/>
              <a:t>each</a:t>
            </a:r>
            <a:r>
              <a:rPr lang="nl-NL" dirty="0"/>
              <a:t> </a:t>
            </a:r>
            <a:r>
              <a:rPr lang="nl-NL" dirty="0" err="1"/>
              <a:t>other</a:t>
            </a:r>
            <a:r>
              <a:rPr lang="nl-NL" dirty="0"/>
              <a:t>)</a:t>
            </a:r>
            <a:br>
              <a:rPr lang="nl-NL" dirty="0"/>
            </a:br>
            <a:br>
              <a:rPr lang="nl-NL" dirty="0"/>
            </a:br>
            <a:br>
              <a:rPr lang="nl-NL" dirty="0"/>
            </a:br>
            <a:endParaRPr lang="nl-NL" dirty="0"/>
          </a:p>
        </p:txBody>
      </p:sp>
      <p:pic>
        <p:nvPicPr>
          <p:cNvPr id="5" name="Content Placeholder 4">
            <a:extLst>
              <a:ext uri="{FF2B5EF4-FFF2-40B4-BE49-F238E27FC236}">
                <a16:creationId xmlns:a16="http://schemas.microsoft.com/office/drawing/2014/main" id="{7F795D63-DF3D-434B-BF7A-27220A8AE442}"/>
              </a:ext>
            </a:extLst>
          </p:cNvPr>
          <p:cNvPicPr>
            <a:picLocks noGrp="1" noChangeAspect="1"/>
          </p:cNvPicPr>
          <p:nvPr>
            <p:ph idx="1"/>
          </p:nvPr>
        </p:nvPicPr>
        <p:blipFill>
          <a:blip r:embed="rId2"/>
          <a:stretch>
            <a:fillRect/>
          </a:stretch>
        </p:blipFill>
        <p:spPr>
          <a:xfrm>
            <a:off x="109057" y="2729906"/>
            <a:ext cx="8785225" cy="3245252"/>
          </a:xfrm>
          <a:prstGeom prst="rect">
            <a:avLst/>
          </a:prstGeom>
        </p:spPr>
      </p:pic>
      <p:sp>
        <p:nvSpPr>
          <p:cNvPr id="4" name="Slide Number Placeholder 3">
            <a:extLst>
              <a:ext uri="{FF2B5EF4-FFF2-40B4-BE49-F238E27FC236}">
                <a16:creationId xmlns:a16="http://schemas.microsoft.com/office/drawing/2014/main" id="{AFA1459B-1337-4062-9105-1F3CC46C2837}"/>
              </a:ext>
            </a:extLst>
          </p:cNvPr>
          <p:cNvSpPr>
            <a:spLocks noGrp="1"/>
          </p:cNvSpPr>
          <p:nvPr>
            <p:ph type="sldNum" sz="quarter" idx="11"/>
          </p:nvPr>
        </p:nvSpPr>
        <p:spPr/>
        <p:txBody>
          <a:bodyPr/>
          <a:lstStyle/>
          <a:p>
            <a:fld id="{FC1AADDB-504A-479E-8C40-41B4A0D15833}" type="slidenum">
              <a:rPr lang="en-GB" smtClean="0"/>
              <a:t>7</a:t>
            </a:fld>
            <a:endParaRPr lang="en-GB"/>
          </a:p>
        </p:txBody>
      </p:sp>
    </p:spTree>
    <p:extLst>
      <p:ext uri="{BB962C8B-B14F-4D97-AF65-F5344CB8AC3E}">
        <p14:creationId xmlns:p14="http://schemas.microsoft.com/office/powerpoint/2010/main" val="318465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67D0-E344-4E9B-B963-0C701A2F9B38}"/>
              </a:ext>
            </a:extLst>
          </p:cNvPr>
          <p:cNvSpPr>
            <a:spLocks noGrp="1"/>
          </p:cNvSpPr>
          <p:nvPr>
            <p:ph type="title"/>
          </p:nvPr>
        </p:nvSpPr>
        <p:spPr>
          <a:xfrm>
            <a:off x="-73025" y="517210"/>
            <a:ext cx="8785225" cy="706438"/>
          </a:xfrm>
        </p:spPr>
        <p:txBody>
          <a:bodyPr/>
          <a:lstStyle/>
          <a:p>
            <a:r>
              <a:rPr lang="nl-NL" dirty="0"/>
              <a:t>Power </a:t>
            </a:r>
            <a:r>
              <a:rPr lang="nl-NL" dirty="0" err="1"/>
              <a:t>Dissipation</a:t>
            </a:r>
            <a:r>
              <a:rPr lang="nl-NL" dirty="0"/>
              <a:t>: </a:t>
            </a:r>
            <a:r>
              <a:rPr lang="nl-NL" dirty="0" err="1"/>
              <a:t>Cuurent</a:t>
            </a:r>
            <a:r>
              <a:rPr lang="nl-NL" dirty="0"/>
              <a:t> of </a:t>
            </a:r>
            <a:r>
              <a:rPr lang="nl-NL" dirty="0" err="1"/>
              <a:t>the</a:t>
            </a:r>
            <a:r>
              <a:rPr lang="nl-NL" dirty="0"/>
              <a:t> </a:t>
            </a:r>
            <a:r>
              <a:rPr lang="nl-NL" dirty="0" err="1"/>
              <a:t>snubber</a:t>
            </a:r>
            <a:r>
              <a:rPr lang="nl-NL" dirty="0"/>
              <a:t> circuit is </a:t>
            </a:r>
            <a:r>
              <a:rPr lang="nl-NL" dirty="0" err="1"/>
              <a:t>compared</a:t>
            </a:r>
            <a:r>
              <a:rPr lang="nl-NL" dirty="0"/>
              <a:t>: </a:t>
            </a:r>
            <a:r>
              <a:rPr lang="nl-NL" dirty="0">
                <a:highlight>
                  <a:srgbClr val="00FF00"/>
                </a:highlight>
              </a:rPr>
              <a:t>green </a:t>
            </a:r>
            <a:r>
              <a:rPr lang="nl-NL" dirty="0" err="1">
                <a:highlight>
                  <a:srgbClr val="00FF00"/>
                </a:highlight>
              </a:rPr>
              <a:t>with</a:t>
            </a:r>
            <a:r>
              <a:rPr lang="nl-NL" dirty="0">
                <a:highlight>
                  <a:srgbClr val="00FF00"/>
                </a:highlight>
              </a:rPr>
              <a:t> 10nF cap. </a:t>
            </a:r>
            <a:br>
              <a:rPr lang="nl-NL" dirty="0"/>
            </a:br>
            <a:r>
              <a:rPr lang="nl-NL" dirty="0">
                <a:highlight>
                  <a:srgbClr val="FF0000"/>
                </a:highlight>
              </a:rPr>
              <a:t>Red </a:t>
            </a:r>
            <a:r>
              <a:rPr lang="nl-NL" dirty="0" err="1">
                <a:highlight>
                  <a:srgbClr val="FF0000"/>
                </a:highlight>
              </a:rPr>
              <a:t>only</a:t>
            </a:r>
            <a:r>
              <a:rPr lang="nl-NL" dirty="0">
                <a:highlight>
                  <a:srgbClr val="FF0000"/>
                </a:highlight>
              </a:rPr>
              <a:t> 2.2 Ohm </a:t>
            </a:r>
            <a:r>
              <a:rPr lang="nl-NL" dirty="0" err="1">
                <a:highlight>
                  <a:srgbClr val="FF0000"/>
                </a:highlight>
              </a:rPr>
              <a:t>resistor</a:t>
            </a:r>
            <a:r>
              <a:rPr lang="nl-NL" dirty="0">
                <a:highlight>
                  <a:srgbClr val="FF0000"/>
                </a:highlight>
              </a:rPr>
              <a:t> </a:t>
            </a:r>
            <a:r>
              <a:rPr lang="nl-NL" dirty="0" err="1"/>
              <a:t>and</a:t>
            </a:r>
            <a:r>
              <a:rPr lang="nl-NL" dirty="0"/>
              <a:t> </a:t>
            </a:r>
            <a:r>
              <a:rPr lang="nl-NL" dirty="0">
                <a:highlight>
                  <a:srgbClr val="0000FF"/>
                </a:highlight>
              </a:rPr>
              <a:t>blue (c=0, no </a:t>
            </a:r>
            <a:r>
              <a:rPr lang="nl-NL" dirty="0" err="1">
                <a:highlight>
                  <a:srgbClr val="0000FF"/>
                </a:highlight>
              </a:rPr>
              <a:t>snubber</a:t>
            </a:r>
            <a:r>
              <a:rPr lang="nl-NL" dirty="0">
                <a:highlight>
                  <a:srgbClr val="0000FF"/>
                </a:highlight>
              </a:rPr>
              <a:t>)</a:t>
            </a:r>
            <a:br>
              <a:rPr lang="nl-NL" dirty="0"/>
            </a:br>
            <a:endParaRPr lang="nl-NL" dirty="0"/>
          </a:p>
        </p:txBody>
      </p:sp>
      <p:pic>
        <p:nvPicPr>
          <p:cNvPr id="5" name="Content Placeholder 4">
            <a:extLst>
              <a:ext uri="{FF2B5EF4-FFF2-40B4-BE49-F238E27FC236}">
                <a16:creationId xmlns:a16="http://schemas.microsoft.com/office/drawing/2014/main" id="{6E484725-BA70-4CB4-AA38-9E91BF37D494}"/>
              </a:ext>
            </a:extLst>
          </p:cNvPr>
          <p:cNvPicPr>
            <a:picLocks noGrp="1" noChangeAspect="1"/>
          </p:cNvPicPr>
          <p:nvPr>
            <p:ph idx="1"/>
          </p:nvPr>
        </p:nvPicPr>
        <p:blipFill>
          <a:blip r:embed="rId2"/>
          <a:stretch>
            <a:fillRect/>
          </a:stretch>
        </p:blipFill>
        <p:spPr>
          <a:xfrm>
            <a:off x="0" y="1670665"/>
            <a:ext cx="8785225" cy="4223107"/>
          </a:xfrm>
          <a:prstGeom prst="rect">
            <a:avLst/>
          </a:prstGeom>
        </p:spPr>
      </p:pic>
      <p:sp>
        <p:nvSpPr>
          <p:cNvPr id="4" name="Slide Number Placeholder 3">
            <a:extLst>
              <a:ext uri="{FF2B5EF4-FFF2-40B4-BE49-F238E27FC236}">
                <a16:creationId xmlns:a16="http://schemas.microsoft.com/office/drawing/2014/main" id="{54C06B25-2B8E-4876-8C9F-7E23610CEF16}"/>
              </a:ext>
            </a:extLst>
          </p:cNvPr>
          <p:cNvSpPr>
            <a:spLocks noGrp="1"/>
          </p:cNvSpPr>
          <p:nvPr>
            <p:ph type="sldNum" sz="quarter" idx="11"/>
          </p:nvPr>
        </p:nvSpPr>
        <p:spPr/>
        <p:txBody>
          <a:bodyPr/>
          <a:lstStyle/>
          <a:p>
            <a:fld id="{FC1AADDB-504A-479E-8C40-41B4A0D15833}" type="slidenum">
              <a:rPr lang="en-GB" smtClean="0"/>
              <a:t>8</a:t>
            </a:fld>
            <a:endParaRPr lang="en-GB"/>
          </a:p>
        </p:txBody>
      </p:sp>
    </p:spTree>
    <p:extLst>
      <p:ext uri="{BB962C8B-B14F-4D97-AF65-F5344CB8AC3E}">
        <p14:creationId xmlns:p14="http://schemas.microsoft.com/office/powerpoint/2010/main" val="362765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59B4-0C39-4794-913C-48E52DE090A5}"/>
              </a:ext>
            </a:extLst>
          </p:cNvPr>
          <p:cNvSpPr>
            <a:spLocks noGrp="1"/>
          </p:cNvSpPr>
          <p:nvPr>
            <p:ph type="title"/>
          </p:nvPr>
        </p:nvSpPr>
        <p:spPr>
          <a:xfrm>
            <a:off x="-73025" y="927728"/>
            <a:ext cx="8785225" cy="706438"/>
          </a:xfrm>
        </p:spPr>
        <p:txBody>
          <a:bodyPr/>
          <a:lstStyle/>
          <a:p>
            <a:r>
              <a:rPr lang="nl-NL" dirty="0"/>
              <a:t>Power </a:t>
            </a:r>
            <a:r>
              <a:rPr lang="nl-NL" dirty="0" err="1"/>
              <a:t>Dissipation</a:t>
            </a:r>
            <a:r>
              <a:rPr lang="nl-NL" dirty="0"/>
              <a:t> (</a:t>
            </a:r>
            <a:r>
              <a:rPr lang="nl-NL" dirty="0" err="1"/>
              <a:t>ctd</a:t>
            </a:r>
            <a:r>
              <a:rPr lang="nl-NL" dirty="0"/>
              <a:t>, </a:t>
            </a:r>
            <a:br>
              <a:rPr lang="nl-NL" dirty="0"/>
            </a:br>
            <a:r>
              <a:rPr lang="nl-NL" dirty="0" err="1"/>
              <a:t>linear</a:t>
            </a:r>
            <a:r>
              <a:rPr lang="nl-NL" dirty="0"/>
              <a:t> </a:t>
            </a:r>
            <a:r>
              <a:rPr lang="nl-NL" dirty="0" err="1"/>
              <a:t>scale</a:t>
            </a:r>
            <a:r>
              <a:rPr lang="nl-NL" dirty="0"/>
              <a:t>)</a:t>
            </a:r>
            <a:br>
              <a:rPr lang="nl-NL" dirty="0"/>
            </a:br>
            <a:r>
              <a:rPr lang="nl-NL" dirty="0">
                <a:highlight>
                  <a:srgbClr val="00FF00"/>
                </a:highlight>
              </a:rPr>
              <a:t>green </a:t>
            </a:r>
            <a:r>
              <a:rPr lang="nl-NL" dirty="0" err="1">
                <a:highlight>
                  <a:srgbClr val="00FF00"/>
                </a:highlight>
              </a:rPr>
              <a:t>with</a:t>
            </a:r>
            <a:r>
              <a:rPr lang="nl-NL" dirty="0">
                <a:highlight>
                  <a:srgbClr val="00FF00"/>
                </a:highlight>
              </a:rPr>
              <a:t> 10nF cap.</a:t>
            </a:r>
            <a:br>
              <a:rPr lang="nl-NL" dirty="0">
                <a:highlight>
                  <a:srgbClr val="00FF00"/>
                </a:highlight>
              </a:rPr>
            </a:br>
            <a:r>
              <a:rPr lang="nl-NL" dirty="0"/>
              <a:t>The </a:t>
            </a:r>
            <a:r>
              <a:rPr lang="nl-NL" dirty="0" err="1"/>
              <a:t>difference</a:t>
            </a:r>
            <a:r>
              <a:rPr lang="nl-NL" dirty="0"/>
              <a:t> is significant at </a:t>
            </a:r>
            <a:br>
              <a:rPr lang="nl-NL" dirty="0"/>
            </a:br>
            <a:r>
              <a:rPr lang="nl-NL" dirty="0"/>
              <a:t>FDM band (</a:t>
            </a:r>
            <a:r>
              <a:rPr lang="nl-NL" dirty="0" err="1"/>
              <a:t>current</a:t>
            </a:r>
            <a:r>
              <a:rPr lang="nl-NL" dirty="0"/>
              <a:t> </a:t>
            </a:r>
            <a:r>
              <a:rPr lang="nl-NL" dirty="0" err="1"/>
              <a:t>becomes</a:t>
            </a:r>
            <a:r>
              <a:rPr lang="nl-NL" dirty="0"/>
              <a:t> </a:t>
            </a:r>
            <a:br>
              <a:rPr lang="nl-NL" dirty="0"/>
            </a:br>
            <a:r>
              <a:rPr lang="nl-NL" dirty="0"/>
              <a:t>half at 4 MHz </a:t>
            </a:r>
            <a:r>
              <a:rPr lang="nl-NL" dirty="0" err="1"/>
              <a:t>when</a:t>
            </a:r>
            <a:r>
              <a:rPr lang="nl-NL" dirty="0"/>
              <a:t> </a:t>
            </a:r>
            <a:r>
              <a:rPr lang="nl-NL" dirty="0" err="1"/>
              <a:t>using</a:t>
            </a:r>
            <a:r>
              <a:rPr lang="nl-NL" dirty="0"/>
              <a:t> 10nF c</a:t>
            </a:r>
            <a:br>
              <a:rPr lang="nl-NL" dirty="0"/>
            </a:br>
            <a:endParaRPr lang="nl-NL" dirty="0"/>
          </a:p>
        </p:txBody>
      </p:sp>
      <p:pic>
        <p:nvPicPr>
          <p:cNvPr id="5" name="Content Placeholder 4">
            <a:extLst>
              <a:ext uri="{FF2B5EF4-FFF2-40B4-BE49-F238E27FC236}">
                <a16:creationId xmlns:a16="http://schemas.microsoft.com/office/drawing/2014/main" id="{D0B81BD3-6ABF-455C-8658-BCE2C49DF3C3}"/>
              </a:ext>
            </a:extLst>
          </p:cNvPr>
          <p:cNvPicPr>
            <a:picLocks noGrp="1" noChangeAspect="1"/>
          </p:cNvPicPr>
          <p:nvPr>
            <p:ph idx="1"/>
          </p:nvPr>
        </p:nvPicPr>
        <p:blipFill>
          <a:blip r:embed="rId2"/>
          <a:stretch>
            <a:fillRect/>
          </a:stretch>
        </p:blipFill>
        <p:spPr>
          <a:xfrm>
            <a:off x="0" y="2536053"/>
            <a:ext cx="8785225" cy="4370926"/>
          </a:xfrm>
          <a:prstGeom prst="rect">
            <a:avLst/>
          </a:prstGeom>
        </p:spPr>
      </p:pic>
      <p:sp>
        <p:nvSpPr>
          <p:cNvPr id="4" name="Slide Number Placeholder 3">
            <a:extLst>
              <a:ext uri="{FF2B5EF4-FFF2-40B4-BE49-F238E27FC236}">
                <a16:creationId xmlns:a16="http://schemas.microsoft.com/office/drawing/2014/main" id="{79C10625-6D24-496A-A250-1F95816BDAF3}"/>
              </a:ext>
            </a:extLst>
          </p:cNvPr>
          <p:cNvSpPr>
            <a:spLocks noGrp="1"/>
          </p:cNvSpPr>
          <p:nvPr>
            <p:ph type="sldNum" sz="quarter" idx="11"/>
          </p:nvPr>
        </p:nvSpPr>
        <p:spPr/>
        <p:txBody>
          <a:bodyPr/>
          <a:lstStyle/>
          <a:p>
            <a:fld id="{FC1AADDB-504A-479E-8C40-41B4A0D15833}" type="slidenum">
              <a:rPr lang="en-GB" smtClean="0"/>
              <a:t>9</a:t>
            </a:fld>
            <a:endParaRPr lang="en-GB"/>
          </a:p>
        </p:txBody>
      </p:sp>
      <p:pic>
        <p:nvPicPr>
          <p:cNvPr id="6" name="Picture 5">
            <a:extLst>
              <a:ext uri="{FF2B5EF4-FFF2-40B4-BE49-F238E27FC236}">
                <a16:creationId xmlns:a16="http://schemas.microsoft.com/office/drawing/2014/main" id="{3E5E9E04-0283-4BB5-9E59-B4F98D0F99C4}"/>
              </a:ext>
            </a:extLst>
          </p:cNvPr>
          <p:cNvPicPr>
            <a:picLocks noChangeAspect="1"/>
          </p:cNvPicPr>
          <p:nvPr/>
        </p:nvPicPr>
        <p:blipFill>
          <a:blip r:embed="rId3"/>
          <a:stretch>
            <a:fillRect/>
          </a:stretch>
        </p:blipFill>
        <p:spPr>
          <a:xfrm>
            <a:off x="5631278" y="3595661"/>
            <a:ext cx="3333335" cy="2835327"/>
          </a:xfrm>
          <a:prstGeom prst="rect">
            <a:avLst/>
          </a:prstGeom>
        </p:spPr>
      </p:pic>
      <p:pic>
        <p:nvPicPr>
          <p:cNvPr id="7" name="Picture 6">
            <a:extLst>
              <a:ext uri="{FF2B5EF4-FFF2-40B4-BE49-F238E27FC236}">
                <a16:creationId xmlns:a16="http://schemas.microsoft.com/office/drawing/2014/main" id="{D68043F7-4C0E-45C7-A0C7-8861DA86A51D}"/>
              </a:ext>
            </a:extLst>
          </p:cNvPr>
          <p:cNvPicPr>
            <a:picLocks noChangeAspect="1"/>
          </p:cNvPicPr>
          <p:nvPr/>
        </p:nvPicPr>
        <p:blipFill>
          <a:blip r:embed="rId4"/>
          <a:stretch>
            <a:fillRect/>
          </a:stretch>
        </p:blipFill>
        <p:spPr>
          <a:xfrm>
            <a:off x="5511478" y="25841"/>
            <a:ext cx="3583271" cy="3403159"/>
          </a:xfrm>
          <a:prstGeom prst="rect">
            <a:avLst/>
          </a:prstGeom>
        </p:spPr>
      </p:pic>
    </p:spTree>
    <p:extLst>
      <p:ext uri="{BB962C8B-B14F-4D97-AF65-F5344CB8AC3E}">
        <p14:creationId xmlns:p14="http://schemas.microsoft.com/office/powerpoint/2010/main" val="3125224469"/>
      </p:ext>
    </p:extLst>
  </p:cSld>
  <p:clrMapOvr>
    <a:masterClrMapping/>
  </p:clrMapOvr>
</p:sld>
</file>

<file path=ppt/theme/theme1.xml><?xml version="1.0" encoding="utf-8"?>
<a:theme xmlns:a="http://schemas.openxmlformats.org/drawingml/2006/main" name="Theme4">
  <a:themeElements>
    <a:clrScheme name="SRON colours">
      <a:dk1>
        <a:srgbClr val="000000"/>
      </a:dk1>
      <a:lt1>
        <a:srgbClr val="FFFFFF"/>
      </a:lt1>
      <a:dk2>
        <a:srgbClr val="424242"/>
      </a:dk2>
      <a:lt2>
        <a:srgbClr val="FFFFCC"/>
      </a:lt2>
      <a:accent1>
        <a:srgbClr val="FFCC66"/>
      </a:accent1>
      <a:accent2>
        <a:srgbClr val="809BC8"/>
      </a:accent2>
      <a:accent3>
        <a:srgbClr val="64C204"/>
      </a:accent3>
      <a:accent4>
        <a:srgbClr val="FF6666"/>
      </a:accent4>
      <a:accent5>
        <a:srgbClr val="FFFF00"/>
      </a:accent5>
      <a:accent6>
        <a:srgbClr val="0B3D91"/>
      </a:accent6>
      <a:hlink>
        <a:srgbClr val="809BC8"/>
      </a:hlink>
      <a:folHlink>
        <a:srgbClr val="FF6666"/>
      </a:folHlink>
    </a:clrScheme>
    <a:fontScheme name="SRON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431</Words>
  <Application>Microsoft Office PowerPoint</Application>
  <PresentationFormat>On-screen Show (4:3)</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Symbol</vt:lpstr>
      <vt:lpstr>Tahoma</vt:lpstr>
      <vt:lpstr>Verdana</vt:lpstr>
      <vt:lpstr>Wingdings</vt:lpstr>
      <vt:lpstr>Theme4</vt:lpstr>
      <vt:lpstr>A Simulation of  Out of Band Resonances (OBR) of the FDM Bolometer -Noise Analysis -Power Dissipation</vt:lpstr>
      <vt:lpstr>* [1] Galeazzi, Fundamental Noise Processes in TES Devices, IEEE Transactions on Applied Superconductivity 21, Issue 3, 267 - 271 (2011) </vt:lpstr>
      <vt:lpstr>PowerPoint Presentation</vt:lpstr>
      <vt:lpstr>Johnson Noise Analysis vs Lin-SQUID at 50mK</vt:lpstr>
      <vt:lpstr>Johnson Noise at 50mK</vt:lpstr>
      <vt:lpstr>As expected, Johnson Noise is not affcted by capacitor in the snubber circuit</vt:lpstr>
      <vt:lpstr>Power Dissipation  Reminder: I (input inductor of SQUID) without snubber (blue) 2.2 Ohm snubber with and without 10nF capacitor (red and green on top of each other)   </vt:lpstr>
      <vt:lpstr>Power Dissipation: Cuurent of the snubber circuit is compared: green with 10nF cap.  Red only 2.2 Ohm resistor and blue (c=0, no snubber) </vt:lpstr>
      <vt:lpstr>Power Dissipation (ctd,  linear scale) green with 10nF cap. The difference is significant at  FDM band (current becomes  half at 4 MHz when using 10nF c </vt:lpstr>
      <vt:lpstr>Current of LC resonators are the same green: snubber with capacitor blue no snubber red : snubber is only a resistor   </vt:lpstr>
      <vt:lpstr>Currents of R-AC bias and R-Shunt also do not have a significant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2019-08-15T09:55:59Z</dcterms:created>
  <dcterms:modified xsi:type="dcterms:W3CDTF">2021-09-13T08:24:55Z</dcterms:modified>
</cp:coreProperties>
</file>