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44" y="1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229E02C5-DDA9-4B74-BD97-FEE8F4281F2A}"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26461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29B16-F1D3-4C02-A45B-4F3895DCAB6A}" type="datetimeFigureOut">
              <a:rPr lang="en-US" smtClean="0"/>
              <a:t>11/30/2020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46240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397268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905623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46284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3690224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3178721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93693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41946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80100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11/30/2020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3651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29B16-F1D3-4C02-A45B-4F3895DCAB6A}" type="datetimeFigureOut">
              <a:rPr lang="en-US" smtClean="0"/>
              <a:t>11/30/2020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42147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29B16-F1D3-4C02-A45B-4F3895DCAB6A}" type="datetimeFigureOut">
              <a:rPr lang="en-US" smtClean="0"/>
              <a:t>11/30/2020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328714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929B16-F1D3-4C02-A45B-4F3895DCAB6A}" type="datetimeFigureOut">
              <a:rPr lang="en-US" smtClean="0"/>
              <a:t>11/30/2020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403789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29B16-F1D3-4C02-A45B-4F3895DCAB6A}" type="datetimeFigureOut">
              <a:rPr lang="en-US" smtClean="0"/>
              <a:t>11/30/2020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287409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29B16-F1D3-4C02-A45B-4F3895DCAB6A}" type="datetimeFigureOut">
              <a:rPr lang="en-US" smtClean="0"/>
              <a:t>11/30/2020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04637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29B16-F1D3-4C02-A45B-4F3895DCAB6A}" type="datetimeFigureOut">
              <a:rPr lang="en-US" smtClean="0"/>
              <a:t>11/30/2020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extLst>
      <p:ext uri="{BB962C8B-B14F-4D97-AF65-F5344CB8AC3E}">
        <p14:creationId xmlns:p14="http://schemas.microsoft.com/office/powerpoint/2010/main" val="189446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929B16-F1D3-4C02-A45B-4F3895DCAB6A}" type="datetimeFigureOut">
              <a:rPr lang="en-US" smtClean="0"/>
              <a:t>11/30/2020</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9E02C5-DDA9-4B74-BD97-FEE8F4281F2A}" type="slidenum">
              <a:rPr lang="en-IN" smtClean="0"/>
              <a:t>‹#›</a:t>
            </a:fld>
            <a:endParaRPr lang="en-IN"/>
          </a:p>
        </p:txBody>
      </p:sp>
    </p:spTree>
    <p:extLst>
      <p:ext uri="{BB962C8B-B14F-4D97-AF65-F5344CB8AC3E}">
        <p14:creationId xmlns:p14="http://schemas.microsoft.com/office/powerpoint/2010/main" val="38127425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1954898"/>
            <a:ext cx="7704856" cy="1765755"/>
          </a:xfrm>
        </p:spPr>
        <p:txBody>
          <a:bodyPr>
            <a:normAutofit/>
          </a:bodyPr>
          <a:lstStyle/>
          <a:p>
            <a:r>
              <a:rPr lang="en-IN" sz="5400" dirty="0" smtClean="0"/>
              <a:t>Capstone Project – The </a:t>
            </a:r>
            <a:r>
              <a:rPr lang="en-IN" sz="5400" smtClean="0"/>
              <a:t>Battle </a:t>
            </a:r>
            <a:r>
              <a:rPr lang="en-IN" sz="5400" smtClean="0"/>
              <a:t>of Neighborhoods </a:t>
            </a:r>
            <a:endParaRPr lang="en-IN" sz="5400" dirty="0"/>
          </a:p>
        </p:txBody>
      </p:sp>
      <p:sp>
        <p:nvSpPr>
          <p:cNvPr id="3" name="Subtitle 2"/>
          <p:cNvSpPr>
            <a:spLocks noGrp="1"/>
          </p:cNvSpPr>
          <p:nvPr>
            <p:ph type="subTitle" idx="1"/>
          </p:nvPr>
        </p:nvSpPr>
        <p:spPr>
          <a:xfrm>
            <a:off x="3068253" y="3720653"/>
            <a:ext cx="5762563" cy="1364531"/>
          </a:xfrm>
        </p:spPr>
        <p:txBody>
          <a:bodyPr/>
          <a:lstStyle/>
          <a:p>
            <a:r>
              <a:rPr lang="en-IN" sz="2800" b="1" dirty="0" smtClean="0"/>
              <a:t>Finding a Better Place in Scarborough, Toronto</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43607"/>
          </a:xfrm>
        </p:spPr>
        <p:txBody>
          <a:bodyPr/>
          <a:lstStyle/>
          <a:p>
            <a:r>
              <a:rPr lang="en-IN" smtClean="0"/>
              <a:t> WORKFLOW</a:t>
            </a:r>
            <a:endParaRPr lang="en-IN" dirty="0"/>
          </a:p>
        </p:txBody>
      </p:sp>
      <p:sp>
        <p:nvSpPr>
          <p:cNvPr id="3" name="Content Placeholder 2"/>
          <p:cNvSpPr>
            <a:spLocks noGrp="1"/>
          </p:cNvSpPr>
          <p:nvPr>
            <p:ph idx="1"/>
          </p:nvPr>
        </p:nvSpPr>
        <p:spPr>
          <a:xfrm>
            <a:off x="1011353" y="1844824"/>
            <a:ext cx="7704667" cy="3332816"/>
          </a:xfrm>
        </p:spPr>
        <p:txBody>
          <a:bodyPr/>
          <a:lstStyle/>
          <a:p>
            <a:pPr>
              <a:buNone/>
            </a:pPr>
            <a:endParaRPr lang="en-IN" dirty="0" smtClean="0"/>
          </a:p>
          <a:p>
            <a:r>
              <a:rPr lang="en-IN" dirty="0" smtClean="0"/>
              <a:t>Using credentials of Foursquare API features of near-by places of the neighbourhoods would be mined. </a:t>
            </a:r>
          </a:p>
          <a:p>
            <a:r>
              <a:rPr lang="en-IN" dirty="0" smtClean="0"/>
              <a:t>Due to http request limitations the number of places per neighbourhood parameter would reasonably be set to 100 and the radius parameter would be set to 500.</a:t>
            </a:r>
          </a:p>
          <a:p>
            <a:pPr>
              <a:buNone/>
            </a:pPr>
            <a:r>
              <a:rPr lang="en-IN" dirty="0" smtClean="0"/>
              <a:t>   </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t>
            </a:r>
            <a:r>
              <a:rPr lang="en-IN" sz="3600" dirty="0" smtClean="0"/>
              <a:t>RESULTS-Map of clusters in Scarborough</a:t>
            </a:r>
            <a:endParaRPr lang="en-IN"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008" y="2438401"/>
            <a:ext cx="7640916" cy="33321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704667" cy="1099591"/>
          </a:xfrm>
        </p:spPr>
        <p:txBody>
          <a:bodyPr>
            <a:normAutofit/>
          </a:bodyPr>
          <a:lstStyle/>
          <a:p>
            <a:r>
              <a:rPr lang="en-IN" sz="3200" b="1" dirty="0" smtClean="0"/>
              <a:t>RESULTS</a:t>
            </a:r>
            <a:r>
              <a:rPr lang="en-IN" sz="3200" dirty="0" smtClean="0"/>
              <a:t>-</a:t>
            </a:r>
            <a:r>
              <a:rPr lang="en-IN" sz="3200" b="1" dirty="0" smtClean="0"/>
              <a:t> Average Housing Price by Clusters in Scarborough</a:t>
            </a:r>
            <a:endParaRPr lang="en-IN" sz="32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35696" y="1394336"/>
            <a:ext cx="6336704" cy="54385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27583"/>
          </a:xfrm>
        </p:spPr>
        <p:txBody>
          <a:bodyPr>
            <a:normAutofit fontScale="90000"/>
          </a:bodyPr>
          <a:lstStyle/>
          <a:p>
            <a:r>
              <a:rPr lang="en-IN" sz="3200" b="1" dirty="0" smtClean="0"/>
              <a:t>RESULTS</a:t>
            </a:r>
            <a:r>
              <a:rPr lang="en-IN" sz="3200" dirty="0" smtClean="0"/>
              <a:t>-</a:t>
            </a:r>
            <a:r>
              <a:rPr lang="en-IN" sz="3200" b="1" dirty="0" smtClean="0"/>
              <a:t> School Ratings by Clusters in Scarborough</a:t>
            </a:r>
            <a:endParaRPr lang="en-IN" sz="32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32" y="1637690"/>
            <a:ext cx="7632848" cy="522031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27583"/>
          </a:xfrm>
        </p:spPr>
        <p:txBody>
          <a:bodyPr>
            <a:normAutofit/>
          </a:bodyPr>
          <a:lstStyle/>
          <a:p>
            <a:r>
              <a:rPr lang="en-IN" smtClean="0"/>
              <a:t>DISCUSSION                                   </a:t>
            </a:r>
            <a:endParaRPr lang="en-IN" dirty="0"/>
          </a:p>
        </p:txBody>
      </p:sp>
      <p:sp>
        <p:nvSpPr>
          <p:cNvPr id="3" name="Content Placeholder 2"/>
          <p:cNvSpPr>
            <a:spLocks noGrp="1"/>
          </p:cNvSpPr>
          <p:nvPr>
            <p:ph idx="1"/>
          </p:nvPr>
        </p:nvSpPr>
        <p:spPr>
          <a:xfrm>
            <a:off x="982132" y="1844824"/>
            <a:ext cx="7704667" cy="3744416"/>
          </a:xfrm>
        </p:spPr>
        <p:txBody>
          <a:bodyPr>
            <a:normAutofit fontScale="92500"/>
          </a:bodyPr>
          <a:lstStyle/>
          <a:p>
            <a:r>
              <a:rPr lang="en-US"/>
              <a:t>The major objectives of this project, is to suggest a migrating person, who are shiffting to Scarborough, Toronto, for a better place to live. Neighborhood is the key factors such as housing prices, connectivity to the airport, bus station, city center, markets and other daily needs things nearby.</a:t>
            </a:r>
          </a:p>
          <a:p>
            <a:pPr marL="723900" indent="-279400"/>
            <a:r>
              <a:rPr lang="en-US"/>
              <a:t>Sorted list of house in terms of housing prices in a ascending or descending order</a:t>
            </a:r>
          </a:p>
          <a:p>
            <a:pPr marL="723900" indent="-279400"/>
            <a:r>
              <a:rPr lang="en-US"/>
              <a:t>Sorted list of schools in terms of location, fees, rating and reviews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83567"/>
          </a:xfrm>
        </p:spPr>
        <p:txBody>
          <a:bodyPr/>
          <a:lstStyle/>
          <a:p>
            <a:r>
              <a:rPr lang="en-IN" dirty="0" smtClean="0"/>
              <a:t>CONCLUSION</a:t>
            </a:r>
            <a:endParaRPr lang="en-IN" dirty="0"/>
          </a:p>
        </p:txBody>
      </p:sp>
      <p:sp>
        <p:nvSpPr>
          <p:cNvPr id="3" name="Content Placeholder 2"/>
          <p:cNvSpPr>
            <a:spLocks noGrp="1"/>
          </p:cNvSpPr>
          <p:nvPr>
            <p:ph idx="1"/>
          </p:nvPr>
        </p:nvSpPr>
        <p:spPr>
          <a:xfrm>
            <a:off x="1003961" y="1700808"/>
            <a:ext cx="7704667" cy="4896544"/>
          </a:xfrm>
        </p:spPr>
        <p:txBody>
          <a:bodyPr>
            <a:normAutofit/>
          </a:bodyPr>
          <a:lstStyle/>
          <a:p>
            <a:r>
              <a:rPr lang="en-US"/>
              <a:t>To sum up, the neighborhood is separated into 10(Ten) different clusters and for 103 different lattitude and logitude from dataset using k-means cluster algorithm, which have very-similar neighborhoods around them. Using the charts above results presented to a particular neighborhood based on average house prices and school rating have been made.</a:t>
            </a:r>
          </a:p>
          <a:p>
            <a:r>
              <a:rPr lang="en-US"/>
              <a:t>This project can be continued for making it more precise in terms to find best house in Scarborough. Best means on the basis of all required things(daily needs or things we need to live a better life) around and also in terms of cost effective.</a:t>
            </a:r>
          </a:p>
          <a:p>
            <a:pPr>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99591"/>
          </a:xfrm>
        </p:spPr>
        <p:txBody>
          <a:bodyPr/>
          <a:lstStyle/>
          <a:p>
            <a:r>
              <a:rPr lang="en-IN" dirty="0" smtClean="0"/>
              <a:t>INTRODUCTION</a:t>
            </a:r>
            <a:endParaRPr lang="en-IN" dirty="0"/>
          </a:p>
        </p:txBody>
      </p:sp>
      <p:sp>
        <p:nvSpPr>
          <p:cNvPr id="3" name="Content Placeholder 2"/>
          <p:cNvSpPr>
            <a:spLocks noGrp="1"/>
          </p:cNvSpPr>
          <p:nvPr>
            <p:ph idx="1"/>
          </p:nvPr>
        </p:nvSpPr>
        <p:spPr>
          <a:xfrm>
            <a:off x="978561" y="1412776"/>
            <a:ext cx="7704667" cy="4587040"/>
          </a:xfrm>
        </p:spPr>
        <p:txBody>
          <a:bodyPr>
            <a:normAutofit fontScale="92500" lnSpcReduction="20000"/>
          </a:bodyPr>
          <a:lstStyle/>
          <a:p>
            <a:r>
              <a:rPr lang="en-US"/>
              <a:t>Many people are migrating to various states of Canada and needed lots of researches for good housing prices and comfortable facilities and and schools for their children</a:t>
            </a:r>
            <a:r>
              <a:rPr lang="en-US"/>
              <a:t>. </a:t>
            </a:r>
            <a:endParaRPr lang="en-US" smtClean="0"/>
          </a:p>
          <a:p>
            <a:r>
              <a:rPr lang="en-US" smtClean="0"/>
              <a:t>This </a:t>
            </a:r>
            <a:r>
              <a:rPr lang="en-US"/>
              <a:t>Project aim to create an analysis of features for a people in exploring better facilities around the neighborhood, making smart and efficient decision on selecting great neighborhood out of numbers of other neighborhoods in Scarborough</a:t>
            </a:r>
            <a:r>
              <a:rPr lang="en-US"/>
              <a:t>, </a:t>
            </a:r>
            <a:r>
              <a:rPr lang="en-US" smtClean="0"/>
              <a:t>Toranto </a:t>
            </a:r>
            <a:r>
              <a:rPr lang="en-US"/>
              <a:t>to search a best neighborhood as a comparative analysis between </a:t>
            </a:r>
            <a:r>
              <a:rPr lang="en-US"/>
              <a:t>neighborhoods</a:t>
            </a:r>
            <a:r>
              <a:rPr lang="en-US" smtClean="0"/>
              <a:t>.</a:t>
            </a:r>
          </a:p>
          <a:p>
            <a:r>
              <a:rPr lang="en-US" smtClean="0"/>
              <a:t> </a:t>
            </a:r>
            <a:r>
              <a:rPr lang="en-US"/>
              <a:t>The features include median housing price and better school according to ratings, crime rates of that particular area, road connectivity, weather conditions, good management for emergency, water resources both freash and waste water and excrement conveyed in sewers and recreational </a:t>
            </a:r>
            <a:r>
              <a:rPr lang="en-US"/>
              <a:t>facilities</a:t>
            </a:r>
            <a:r>
              <a:rPr lang="en-US" smtClean="0"/>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99591"/>
          </a:xfrm>
        </p:spPr>
        <p:txBody>
          <a:bodyPr/>
          <a:lstStyle/>
          <a:p>
            <a:r>
              <a:rPr lang="en-IN" dirty="0" smtClean="0"/>
              <a:t>DATA SECTION</a:t>
            </a:r>
            <a:endParaRPr lang="en-IN" dirty="0"/>
          </a:p>
        </p:txBody>
      </p:sp>
      <p:sp>
        <p:nvSpPr>
          <p:cNvPr id="3" name="Content Placeholder 2"/>
          <p:cNvSpPr>
            <a:spLocks noGrp="1"/>
          </p:cNvSpPr>
          <p:nvPr>
            <p:ph idx="1"/>
          </p:nvPr>
        </p:nvSpPr>
        <p:spPr>
          <a:xfrm>
            <a:off x="982133" y="1988840"/>
            <a:ext cx="7704667" cy="3332816"/>
          </a:xfrm>
        </p:spPr>
        <p:txBody>
          <a:bodyPr/>
          <a:lstStyle/>
          <a:p>
            <a:r>
              <a:rPr lang="en-IN" dirty="0" smtClean="0"/>
              <a:t>Data Link: </a:t>
            </a:r>
            <a:r>
              <a:rPr lang="en-IN" dirty="0" smtClean="0">
                <a:hlinkClick r:id="rId2"/>
              </a:rPr>
              <a:t>https://en.wikipedia.org/wiki/List_of_postal_codes_of_Canada:_M</a:t>
            </a:r>
            <a:endParaRPr lang="en-IN" dirty="0" smtClean="0"/>
          </a:p>
          <a:p>
            <a:r>
              <a:rPr lang="en-IN" dirty="0" smtClean="0"/>
              <a:t>I will use Scarborough dataset which is scrapped from Wikipedia. </a:t>
            </a:r>
          </a:p>
          <a:p>
            <a:r>
              <a:rPr lang="en-IN" dirty="0" smtClean="0"/>
              <a:t>Dataset consisting of latitude and longitude, zip codes.</a:t>
            </a:r>
          </a:p>
          <a:p>
            <a:r>
              <a:rPr lang="en-IN" dirty="0" smtClean="0"/>
              <a:t>Foursquare API data</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99591"/>
          </a:xfrm>
        </p:spPr>
        <p:txBody>
          <a:bodyPr/>
          <a:lstStyle/>
          <a:p>
            <a:r>
              <a:rPr lang="en-IN" dirty="0" smtClean="0"/>
              <a:t>FOURSQUARE API </a:t>
            </a:r>
            <a:endParaRPr lang="en-IN" dirty="0"/>
          </a:p>
        </p:txBody>
      </p:sp>
      <p:sp>
        <p:nvSpPr>
          <p:cNvPr id="3" name="Content Placeholder 2"/>
          <p:cNvSpPr>
            <a:spLocks noGrp="1"/>
          </p:cNvSpPr>
          <p:nvPr>
            <p:ph idx="1"/>
          </p:nvPr>
        </p:nvSpPr>
        <p:spPr>
          <a:xfrm>
            <a:off x="952789" y="1844824"/>
            <a:ext cx="7704667" cy="3672408"/>
          </a:xfrm>
        </p:spPr>
        <p:txBody>
          <a:bodyPr>
            <a:normAutofit/>
          </a:bodyPr>
          <a:lstStyle/>
          <a:p>
            <a:r>
              <a:rPr lang="en-US"/>
              <a:t>This project would use Four-square API as its prime data gathering source as it has a database of millions of places, especially their places API which provides the ability to perform location search, location sharing and details about a business</a:t>
            </a:r>
            <a:r>
              <a:rPr lang="en-US"/>
              <a:t>. </a:t>
            </a:r>
            <a:endParaRPr lang="en-US" smtClean="0"/>
          </a:p>
          <a:p>
            <a:r>
              <a:rPr lang="en-US" smtClean="0"/>
              <a:t>Foursquare </a:t>
            </a:r>
            <a:r>
              <a:rPr lang="en-US"/>
              <a:t>is a location data provider with information about all manner of venues and events within an area </a:t>
            </a:r>
            <a:r>
              <a:rPr lang="en-US"/>
              <a:t>of </a:t>
            </a:r>
            <a:r>
              <a:rPr lang="en-US" smtClean="0"/>
              <a:t>interest. Such </a:t>
            </a:r>
            <a:r>
              <a:rPr lang="en-US"/>
              <a:t>information includes venue names, locations, menus and even photos</a:t>
            </a:r>
            <a:r>
              <a:rPr lang="en-US"/>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27583"/>
          </a:xfrm>
        </p:spPr>
        <p:txBody>
          <a:bodyPr/>
          <a:lstStyle/>
          <a:p>
            <a:r>
              <a:rPr lang="en-IN" dirty="0" smtClean="0"/>
              <a:t>FOURSQUARE API DATA</a:t>
            </a:r>
            <a:endParaRPr lang="en-IN" dirty="0"/>
          </a:p>
        </p:txBody>
      </p:sp>
      <p:sp>
        <p:nvSpPr>
          <p:cNvPr id="3" name="Content Placeholder 2"/>
          <p:cNvSpPr>
            <a:spLocks noGrp="1"/>
          </p:cNvSpPr>
          <p:nvPr>
            <p:ph idx="1"/>
          </p:nvPr>
        </p:nvSpPr>
        <p:spPr>
          <a:xfrm>
            <a:off x="1259632" y="1484784"/>
            <a:ext cx="7704667" cy="4824536"/>
          </a:xfrm>
        </p:spPr>
        <p:txBody>
          <a:bodyPr>
            <a:noAutofit/>
          </a:bodyPr>
          <a:lstStyle/>
          <a:p>
            <a:r>
              <a:rPr lang="en-IN" dirty="0"/>
              <a:t>The data retrieved from Foursquare contained information of venues within a specified distance of the longitude and latitude of the postcodes. The information obtained per venue as follows:</a:t>
            </a:r>
          </a:p>
          <a:p>
            <a:pPr marL="812800" indent="-279400"/>
            <a:r>
              <a:rPr lang="en-IN" sz="1800" dirty="0"/>
              <a:t> Neighbourhood </a:t>
            </a:r>
          </a:p>
          <a:p>
            <a:pPr marL="812800" indent="-279400"/>
            <a:r>
              <a:rPr lang="en-IN" sz="1800" dirty="0"/>
              <a:t> Neighbourhood Latitude </a:t>
            </a:r>
          </a:p>
          <a:p>
            <a:pPr marL="812800" indent="-279400"/>
            <a:r>
              <a:rPr lang="en-IN" sz="1800" dirty="0"/>
              <a:t> Neighbourhood Longitude</a:t>
            </a:r>
          </a:p>
          <a:p>
            <a:pPr marL="812800" indent="-279400"/>
            <a:r>
              <a:rPr lang="en-IN" sz="1800" dirty="0"/>
              <a:t> Venue </a:t>
            </a:r>
          </a:p>
          <a:p>
            <a:pPr marL="812800" indent="-279400"/>
            <a:r>
              <a:rPr lang="en-IN" sz="1800" dirty="0"/>
              <a:t> Name of the venue e.g. the name of a store or restaurant</a:t>
            </a:r>
          </a:p>
          <a:p>
            <a:pPr marL="812800" indent="-279400"/>
            <a:r>
              <a:rPr lang="en-IN" sz="1800" dirty="0"/>
              <a:t> Venue Latitude</a:t>
            </a:r>
          </a:p>
          <a:p>
            <a:pPr marL="812800" indent="-279400"/>
            <a:r>
              <a:rPr lang="en-IN" sz="1800" dirty="0"/>
              <a:t> Venue Longitude </a:t>
            </a:r>
          </a:p>
          <a:p>
            <a:pPr marL="812800" indent="-279400"/>
            <a:r>
              <a:rPr lang="en-IN" sz="1800" dirty="0"/>
              <a:t>Venue Category</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99591"/>
          </a:xfrm>
        </p:spPr>
        <p:txBody>
          <a:bodyPr/>
          <a:lstStyle/>
          <a:p>
            <a:r>
              <a:rPr lang="en-IN" b="1" dirty="0" smtClean="0"/>
              <a:t>Map of Scarborough</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49" y="2060848"/>
            <a:ext cx="8038786" cy="34563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83567"/>
          </a:xfrm>
        </p:spPr>
        <p:txBody>
          <a:bodyPr>
            <a:normAutofit/>
          </a:bodyPr>
          <a:lstStyle/>
          <a:p>
            <a:r>
              <a:rPr lang="en-IN" smtClean="0"/>
              <a:t> </a:t>
            </a:r>
            <a:r>
              <a:rPr lang="en-IN" b="1" dirty="0" smtClean="0"/>
              <a:t>METHODOLOGY </a:t>
            </a:r>
            <a:endParaRPr lang="en-IN" b="1" dirty="0"/>
          </a:p>
        </p:txBody>
      </p:sp>
      <p:sp>
        <p:nvSpPr>
          <p:cNvPr id="3" name="Content Placeholder 2"/>
          <p:cNvSpPr>
            <a:spLocks noGrp="1"/>
          </p:cNvSpPr>
          <p:nvPr>
            <p:ph idx="1"/>
          </p:nvPr>
        </p:nvSpPr>
        <p:spPr>
          <a:xfrm>
            <a:off x="982132" y="1700808"/>
            <a:ext cx="7704667" cy="4154992"/>
          </a:xfrm>
        </p:spPr>
        <p:txBody>
          <a:bodyPr>
            <a:normAutofit/>
          </a:bodyPr>
          <a:lstStyle/>
          <a:p>
            <a:pPr>
              <a:buNone/>
            </a:pPr>
            <a:r>
              <a:rPr lang="en-IN" dirty="0" smtClean="0"/>
              <a:t>Clustering Approach:</a:t>
            </a:r>
          </a:p>
          <a:p>
            <a:r>
              <a:rPr lang="en-US"/>
              <a:t>To compare the similarities of two cities, we used clustering approaches, which are  k-means clustering algorithm in order to explore neighborhoods, to segment them, and to group them</a:t>
            </a:r>
            <a:r>
              <a:rPr lang="en-US"/>
              <a:t>. </a:t>
            </a:r>
            <a:endParaRPr lang="en-US" smtClean="0"/>
          </a:p>
          <a:p>
            <a:r>
              <a:rPr lang="en-US" smtClean="0"/>
              <a:t>After </a:t>
            </a:r>
            <a:r>
              <a:rPr lang="en-US"/>
              <a:t>that we will find similar neighborhoods in a big city like New York and Toronto. Given that, data is a form of unsupervised machine learning.</a:t>
            </a:r>
            <a:endParaRPr lang="en-IN" dirty="0" smtClean="0"/>
          </a:p>
          <a:p>
            <a:pPr>
              <a:buNone/>
            </a:pP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282" y="2438525"/>
            <a:ext cx="8000198" cy="23809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09" y="764704"/>
            <a:ext cx="7704667" cy="1171599"/>
          </a:xfrm>
        </p:spPr>
        <p:txBody>
          <a:bodyPr>
            <a:normAutofit fontScale="90000"/>
          </a:bodyPr>
          <a:lstStyle/>
          <a:p>
            <a:r>
              <a:rPr lang="en-US"/>
              <a:t>Most Common venues </a:t>
            </a:r>
            <a:r>
              <a:rPr lang="en-US"/>
              <a:t>near </a:t>
            </a:r>
            <a:r>
              <a:rPr lang="en-US" smtClean="0"/>
              <a:t>Neighborhood</a:t>
            </a:r>
            <a:endParaRPr lang="th-TH"/>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780928"/>
            <a:ext cx="8466999" cy="2862807"/>
          </a:xfrm>
        </p:spPr>
      </p:pic>
    </p:spTree>
    <p:extLst>
      <p:ext uri="{BB962C8B-B14F-4D97-AF65-F5344CB8AC3E}">
        <p14:creationId xmlns:p14="http://schemas.microsoft.com/office/powerpoint/2010/main" val="191373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78</TotalTime>
  <Words>659</Words>
  <Application>Microsoft Office PowerPoint</Application>
  <PresentationFormat>On-screen Show (4:3)</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DilleniaUPC</vt:lpstr>
      <vt:lpstr>Parallax</vt:lpstr>
      <vt:lpstr>Capstone Project – The Battle of Neighborhoods </vt:lpstr>
      <vt:lpstr>INTRODUCTION</vt:lpstr>
      <vt:lpstr>DATA SECTION</vt:lpstr>
      <vt:lpstr>FOURSQUARE API </vt:lpstr>
      <vt:lpstr>FOURSQUARE API DATA</vt:lpstr>
      <vt:lpstr>Map of Scarborough</vt:lpstr>
      <vt:lpstr> METHODOLOGY </vt:lpstr>
      <vt:lpstr>K-MEANS CLUSTERING</vt:lpstr>
      <vt:lpstr>Most Common venues near Neighborhood</vt:lpstr>
      <vt:lpstr> WORKFLOW</vt:lpstr>
      <vt:lpstr> RESULTS-Map of clusters in Scarborough</vt:lpstr>
      <vt:lpstr>RESULTS- Average Housing Price by Clusters in Scarborough</vt:lpstr>
      <vt:lpstr>RESULTS- School Ratings by Clusters in Scarborough</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AMIT JAIN</dc:creator>
  <cp:lastModifiedBy>ณัฐวุฒิ คณานุสรณ์</cp:lastModifiedBy>
  <cp:revision>4</cp:revision>
  <dcterms:created xsi:type="dcterms:W3CDTF">2020-06-02T17:56:20Z</dcterms:created>
  <dcterms:modified xsi:type="dcterms:W3CDTF">2020-11-30T10:44:44Z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7ef099a-7fa4-4e34-953d-f6f34188ebfd_Enabled">
    <vt:lpwstr>true</vt:lpwstr>
  </property>
  <property fmtid="{D5CDD505-2E9C-101B-9397-08002B2CF9AE}" pid="3" name="MSIP_Label_57ef099a-7fa4-4e34-953d-f6f34188ebfd_SetDate">
    <vt:lpwstr>2020-11-30T10:06:57Z</vt:lpwstr>
  </property>
  <property fmtid="{D5CDD505-2E9C-101B-9397-08002B2CF9AE}" pid="4" name="MSIP_Label_57ef099a-7fa4-4e34-953d-f6f34188ebfd_Method">
    <vt:lpwstr>Standard</vt:lpwstr>
  </property>
  <property fmtid="{D5CDD505-2E9C-101B-9397-08002B2CF9AE}" pid="5" name="MSIP_Label_57ef099a-7fa4-4e34-953d-f6f34188ebfd_Name">
    <vt:lpwstr>Internal</vt:lpwstr>
  </property>
  <property fmtid="{D5CDD505-2E9C-101B-9397-08002B2CF9AE}" pid="6" name="MSIP_Label_57ef099a-7fa4-4e34-953d-f6f34188ebfd_SiteId">
    <vt:lpwstr>db27cba9-535b-4797-bd0b-1b1d889f3898</vt:lpwstr>
  </property>
  <property fmtid="{D5CDD505-2E9C-101B-9397-08002B2CF9AE}" pid="7" name="MSIP_Label_57ef099a-7fa4-4e34-953d-f6f34188ebfd_ActionId">
    <vt:lpwstr>8592a454-2d56-4e23-93d7-00ca2f5c7190</vt:lpwstr>
  </property>
  <property fmtid="{D5CDD505-2E9C-101B-9397-08002B2CF9AE}" pid="8" name="MSIP_Label_57ef099a-7fa4-4e34-953d-f6f34188ebfd_ContentBits">
    <vt:lpwstr>0</vt:lpwstr>
  </property>
</Properties>
</file>