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80185d39e2234a9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57" r:id="rId17"/>
    <p:sldId id="259" r:id="rId18"/>
    <p:sldId id="258" r:id="rId19"/>
    <p:sldId id="265" r:id="rId20"/>
    <p:sldId id="264" r:id="rId21"/>
    <p:sldId id="266" r:id="rId22"/>
    <p:sldId id="260" r:id="rId23"/>
    <p:sldId id="261" r:id="rId24"/>
    <p:sldId id="263" r:id="rId25"/>
    <p:sldId id="262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0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6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6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6CF-8F07-40AA-898F-DDBB6A5D23F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AA55-91FB-4F86-A22A-A4F7CDFCF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5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Adversarial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Attacks vs. Defenses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8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2847" y="25758"/>
                <a:ext cx="7908191" cy="493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>
                    <a:latin typeface="+mj-lt"/>
                    <a:cs typeface="Times New Roman" panose="02020603050405020304" pitchFamily="18" charset="0"/>
                  </a:rPr>
                  <a:t>2017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+mj-lt"/>
                    <a:cs typeface="Times New Roman" panose="02020603050405020304" pitchFamily="18" charset="0"/>
                  </a:rPr>
                  <a:t>March 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(C+W)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Original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𝑚𝑖𝑛</m:t>
                    </m:r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||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−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+mj-lt"/>
                      </a:rPr>
                      <m:t>α</m:t>
                    </m:r>
                    <m:r>
                      <a:rPr lang="en-US" altLang="zh-CN" sz="2400" i="1">
                        <a:latin typeface="+mj-lt"/>
                      </a:rPr>
                      <m:t>·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本质上是</a:t>
                </a:r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softmax</a:t>
                </a:r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+mj-lt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+mj-lt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400" i="1" dirty="0">
                            <a:latin typeface="+mj-lt"/>
                          </a:rPr>
                          <m:t>(</m:t>
                        </m:r>
                        <m:r>
                          <a:rPr lang="en-US" altLang="zh-CN" sz="2400" i="1" dirty="0"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+mj-lt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logits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是大致线性的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>
                    <a:latin typeface="+mj-lt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+mj-lt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+mj-lt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+mj-lt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dirty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+mj-lt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400" i="1">
                                            <a:latin typeface="+mj-lt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+mj-lt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400" i="1">
                                            <a:latin typeface="+mj-lt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CN" sz="2400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sz="2400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dirty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 dirty="0">
                                                <a:latin typeface="+mj-lt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 dirty="0">
                                                <a:latin typeface="+mj-lt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2400" i="1" dirty="0">
                                                <a:latin typeface="+mj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 dirty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+mj-lt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7" y="25758"/>
                <a:ext cx="7908191" cy="4936672"/>
              </a:xfrm>
              <a:prstGeom prst="rect">
                <a:avLst/>
              </a:prstGeom>
              <a:blipFill rotWithShape="0">
                <a:blip r:embed="rId2"/>
                <a:stretch>
                  <a:fillRect l="-2311" t="-1852" r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27" y="4717924"/>
            <a:ext cx="2420496" cy="20977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/>
          <a:stretch/>
        </p:blipFill>
        <p:spPr>
          <a:xfrm>
            <a:off x="1411221" y="2215359"/>
            <a:ext cx="2582309" cy="2073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321710" y="4880941"/>
                <a:ext cx="7398065" cy="1784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+mj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+mj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+mj-lt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+mj-lt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+mj-lt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+mj-lt"/>
                                  </a:rPr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latin typeface="+mj-lt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+mj-lt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+mj-lt"/>
                              </a:rPr>
                              <m:t>𝑇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对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next most likely label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confidence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+mj-lt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dirty="0">
                                <a:latin typeface="+mj-lt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+mj-lt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+mj-lt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+mj-lt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+mj-lt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+mj-lt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+mj-lt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+mj-lt"/>
                                  </a:rPr>
                                  <m:t>𝑇</m:t>
                                </m:r>
                                <m: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 dirty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 dirty="0">
                                    <a:latin typeface="+mj-lt"/>
                                  </a:rPr>
                                  <m:t>𝑇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：使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confidence on true label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比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false label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小</a:t>
                </a:r>
                <a:endParaRPr lang="en-US" altLang="zh-CN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+mj-lt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 dirty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+mj-lt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+mj-lt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i="1">
                                            <a:latin typeface="+mj-lt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+mj-lt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i="1">
                                            <a:latin typeface="+mj-lt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CN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+mj-lt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latin typeface="+mj-lt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latin typeface="+mj-lt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 dirty="0">
                                                <a:latin typeface="+mj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dirty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+mj-lt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：一旦达到了决策边界，即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false label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的信心大于</a:t>
                </a:r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true label</a:t>
                </a:r>
                <a:r>
                  <a:rPr lang="zh-CN" altLang="en-US" dirty="0" smtClean="0">
                    <a:latin typeface="+mj-lt"/>
                    <a:cs typeface="Times New Roman" panose="02020603050405020304" pitchFamily="18" charset="0"/>
                  </a:rPr>
                  <a:t>，就不会在得到任何好处了</a:t>
                </a:r>
                <a:endParaRPr lang="zh-CN" altLang="en-US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710" y="4880941"/>
                <a:ext cx="7398065" cy="1784271"/>
              </a:xfrm>
              <a:prstGeom prst="rect">
                <a:avLst/>
              </a:prstGeom>
              <a:blipFill rotWithShape="0">
                <a:blip r:embed="rId5"/>
                <a:stretch>
                  <a:fillRect l="-577" t="-2740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321710" y="273387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但是并不会及时停下来，会一直沿着梯度方向移动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2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299" y="467941"/>
            <a:ext cx="2886752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  <a:cs typeface="Times New Roman" panose="02020603050405020304" pitchFamily="18" charset="0"/>
              </a:rPr>
              <a:t>April</a:t>
            </a:r>
            <a:r>
              <a:rPr lang="zh-CN" alt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+mj-lt"/>
                <a:cs typeface="Times New Roman" panose="02020603050405020304" pitchFamily="18" charset="0"/>
              </a:rPr>
              <a:t>Matsan</a:t>
            </a:r>
            <a:r>
              <a:rPr lang="en-US" altLang="zh-CN" sz="2000" dirty="0" smtClean="0">
                <a:latin typeface="+mj-lt"/>
                <a:cs typeface="Times New Roman" panose="02020603050405020304" pitchFamily="18" charset="0"/>
              </a:rPr>
              <a:t> et al.)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05275" y="1234710"/>
            <a:ext cx="8288687" cy="2141807"/>
            <a:chOff x="2832203" y="1111323"/>
            <a:chExt cx="8288687" cy="2141807"/>
          </a:xfrm>
        </p:grpSpPr>
        <p:grpSp>
          <p:nvGrpSpPr>
            <p:cNvPr id="13" name="组合 12"/>
            <p:cNvGrpSpPr/>
            <p:nvPr/>
          </p:nvGrpSpPr>
          <p:grpSpPr>
            <a:xfrm>
              <a:off x="3137096" y="1210213"/>
              <a:ext cx="4469204" cy="520726"/>
              <a:chOff x="3137095" y="1210212"/>
              <a:chExt cx="5150247" cy="65922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3137095" y="1533378"/>
                <a:ext cx="731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3868615" y="1210212"/>
                <a:ext cx="741389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240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4610004" y="1546272"/>
                <a:ext cx="731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5341524" y="1223106"/>
                <a:ext cx="741389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240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6082913" y="1533378"/>
                <a:ext cx="731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6814433" y="1210212"/>
                <a:ext cx="741389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240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7555822" y="1526834"/>
                <a:ext cx="731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2832203" y="1111323"/>
              <a:ext cx="33855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+mj-lt"/>
                  <a:cs typeface="Times New Roman" panose="02020603050405020304" pitchFamily="18" charset="0"/>
                </a:rPr>
                <a:t>X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3383" y="1115295"/>
              <a:ext cx="32893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+mj-lt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732628" y="1644981"/>
              <a:ext cx="0" cy="8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10767" y="1644981"/>
              <a:ext cx="0" cy="8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288906" y="1644981"/>
              <a:ext cx="0" cy="8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右大括号 18"/>
            <p:cNvSpPr/>
            <p:nvPr/>
          </p:nvSpPr>
          <p:spPr>
            <a:xfrm rot="5400000">
              <a:off x="5861678" y="1332787"/>
              <a:ext cx="270880" cy="2606615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03848" y="2606799"/>
              <a:ext cx="2964273" cy="589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+mj-lt"/>
                  <a:cs typeface="Times New Roman" panose="02020603050405020304" pitchFamily="18" charset="0"/>
                </a:rPr>
                <a:t>a new feature vector R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155525" y="2695504"/>
              <a:ext cx="1912926" cy="510541"/>
              <a:chOff x="6155525" y="2803098"/>
              <a:chExt cx="1912926" cy="510541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6155525" y="3058369"/>
                <a:ext cx="6347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6790312" y="2803098"/>
                <a:ext cx="643351" cy="5105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G</a:t>
                </a:r>
                <a:endParaRPr lang="zh-CN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7433664" y="3068554"/>
                <a:ext cx="6347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8068451" y="2606799"/>
              <a:ext cx="305243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+mj-lt"/>
                  <a:cs typeface="Times New Roman" panose="02020603050405020304" pitchFamily="18" charset="0"/>
                </a:rPr>
                <a:t>0/1: x</a:t>
              </a:r>
              <a:r>
                <a:rPr lang="zh-CN" altLang="en-US" sz="2400" dirty="0" smtClean="0">
                  <a:latin typeface="+mj-lt"/>
                  <a:cs typeface="Times New Roman" panose="02020603050405020304" pitchFamily="18" charset="0"/>
                </a:rPr>
                <a:t>是否是对抗样本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88906" y="1714637"/>
              <a:ext cx="3200107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+mj-lt"/>
                  <a:cs typeface="Times New Roman" panose="02020603050405020304" pitchFamily="18" charset="0"/>
                </a:rPr>
                <a:t>Internal representations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43299" y="1234710"/>
            <a:ext cx="242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Normal training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5191" y="3627817"/>
            <a:ext cx="10649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Classifier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ask G 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输入是否为对抗样本？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                   if YES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just reject it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                   if NO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， 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run the classifier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BUT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，对于有些情况，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reject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是不允许的，如自动驾驶，对所有的路标都要处理</a:t>
            </a:r>
            <a:endParaRPr lang="zh-CN" alt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09656" y="153377"/>
                <a:ext cx="10935877" cy="706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+mj-lt"/>
                    <a:cs typeface="Times New Roman" panose="02020603050405020304" pitchFamily="18" charset="0"/>
                  </a:rPr>
                  <a:t>August</a:t>
                </a:r>
                <a:r>
                  <a:rPr lang="zh-CN" altLang="en-US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C+W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+mj-lt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+mj-lt"/>
                            </a:rPr>
                            <m:t>||</m:t>
                          </m:r>
                          <m:r>
                            <a:rPr lang="en-US" altLang="zh-CN" sz="2400" i="1">
                              <a:latin typeface="+mj-lt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+mj-lt"/>
                            </a:rPr>
                            <m:t>−</m:t>
                          </m:r>
                          <m:r>
                            <a:rPr lang="en-US" altLang="zh-CN" sz="2400" i="1">
                              <a:latin typeface="+mj-lt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+mj-lt"/>
                            </a:rPr>
                            <m:t>′||</m:t>
                          </m:r>
                        </m:e>
                        <m:sub>
                          <m:r>
                            <a:rPr lang="en-US" altLang="zh-CN" sz="2400" i="1"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+mj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+mj-lt"/>
                        </a:rPr>
                        <m:t>α</m:t>
                      </m:r>
                      <m:r>
                        <a:rPr lang="en-US" altLang="zh-CN" sz="2400" i="1">
                          <a:latin typeface="+mj-lt"/>
                        </a:rPr>
                        <m:t>·</m:t>
                      </m:r>
                      <m:r>
                        <a:rPr lang="en-US" altLang="zh-CN" sz="2400" i="1">
                          <a:latin typeface="+mj-lt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+mj-lt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+mj-lt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+mj-lt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+mj-lt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b="0" i="1" smtClean="0">
                          <a:latin typeface="+mj-lt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+mj-lt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+mj-lt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Meng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et al.</a:t>
                </a:r>
              </a:p>
              <a:p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AutoEncoder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First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check does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𝐴𝐸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+mj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+mj-lt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latin typeface="+mj-lt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smtClean="0">
                        <a:latin typeface="+mj-lt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P.S. 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AE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是在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clean data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上训练的，所以对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clean data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成立，不会有太大的负面影响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Then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if YES,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lt"/>
                      </a:rPr>
                      <m:t>𝐹</m:t>
                    </m:r>
                    <m:r>
                      <a:rPr lang="en-US" altLang="zh-CN" sz="2400" b="0" i="1" smtClean="0">
                        <a:latin typeface="+mj-lt"/>
                      </a:rPr>
                      <m:t>(</m:t>
                    </m:r>
                    <m:r>
                      <a:rPr lang="en-US" altLang="zh-CN" sz="2400" b="0" i="1" smtClean="0">
                        <a:latin typeface="+mj-lt"/>
                      </a:rPr>
                      <m:t>𝑥</m:t>
                    </m:r>
                    <m:r>
                      <a:rPr lang="en-US" altLang="zh-CN" sz="2400" b="0" i="1" smtClean="0">
                        <a:latin typeface="+mj-lt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          if NO,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𝐹</m:t>
                    </m:r>
                    <m:d>
                      <m:dPr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𝐴𝐸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+mj-lt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此外，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AE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是私有的，可以每天训一个新的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绕过方式：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𝑚𝑖𝑛</m:t>
                    </m:r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||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−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+mj-lt"/>
                      </a:rPr>
                      <m:t>α</m:t>
                    </m:r>
                    <m:r>
                      <a:rPr lang="en-US" altLang="zh-CN" sz="2400" i="1">
                        <a:latin typeface="+mj-lt"/>
                      </a:rPr>
                      <m:t>·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+mj-lt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latin typeface="+mj-lt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是作为攻击方，用与防御方相同的训练方式训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AEs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，然后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求他们的期望</a:t>
                </a:r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6" y="153377"/>
                <a:ext cx="10935877" cy="7066358"/>
              </a:xfrm>
              <a:prstGeom prst="rect">
                <a:avLst/>
              </a:prstGeom>
              <a:blipFill rotWithShape="0">
                <a:blip r:embed="rId2"/>
                <a:stretch>
                  <a:fillRect l="-1003"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3073315" y="1637026"/>
            <a:ext cx="4258102" cy="1342733"/>
            <a:chOff x="2688609" y="2340591"/>
            <a:chExt cx="4598004" cy="1571907"/>
          </a:xfrm>
        </p:grpSpPr>
        <p:sp>
          <p:nvSpPr>
            <p:cNvPr id="3" name="文本框 2"/>
            <p:cNvSpPr txBox="1"/>
            <p:nvPr/>
          </p:nvSpPr>
          <p:spPr>
            <a:xfrm>
              <a:off x="2688609" y="2943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>
              <a:stCxn id="3" idx="3"/>
            </p:cNvCxnSpPr>
            <p:nvPr/>
          </p:nvCxnSpPr>
          <p:spPr>
            <a:xfrm flipV="1">
              <a:off x="2993501" y="3125337"/>
              <a:ext cx="582212" cy="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梯形 5"/>
            <p:cNvSpPr/>
            <p:nvPr/>
          </p:nvSpPr>
          <p:spPr>
            <a:xfrm rot="5400000">
              <a:off x="3130167" y="2788552"/>
              <a:ext cx="1569492" cy="678400"/>
            </a:xfrm>
            <a:prstGeom prst="trapezoid">
              <a:avLst>
                <a:gd name="adj" fmla="val 471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69558" y="294308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  <p:sp>
          <p:nvSpPr>
            <p:cNvPr id="8" name="梯形 7"/>
            <p:cNvSpPr/>
            <p:nvPr/>
          </p:nvSpPr>
          <p:spPr>
            <a:xfrm rot="16200000">
              <a:off x="4390779" y="2786137"/>
              <a:ext cx="1569492" cy="678400"/>
            </a:xfrm>
            <a:prstGeom prst="trapezoid">
              <a:avLst>
                <a:gd name="adj" fmla="val 471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524691" y="3132582"/>
              <a:ext cx="582212" cy="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116869" y="2943086"/>
                  <a:ext cx="1169744" cy="376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zh-CN" altLang="en-US" dirty="0" smtClean="0"/>
                    <a:t>   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869" y="2943086"/>
                  <a:ext cx="1169744" cy="3761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434" r="-4494" b="-47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1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86028" y="327546"/>
                <a:ext cx="10669352" cy="617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sz="3600" b="1" dirty="0" smtClean="0">
                    <a:latin typeface="+mj-lt"/>
                    <a:cs typeface="Times New Roman" panose="02020603050405020304" pitchFamily="18" charset="0"/>
                  </a:rPr>
                  <a:t>2018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+mj-lt"/>
                    <a:cs typeface="Times New Roman" panose="02020603050405020304" pitchFamily="18" charset="0"/>
                  </a:rPr>
                  <a:t>March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Defense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e.g. Gou et al. :  JPEG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压缩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Xie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et al. :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Quilting”</a:t>
                </a: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Buckman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et al. : “Thermometer encoding”</a:t>
                </a:r>
              </a:p>
              <a:p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BUT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lt"/>
                      </a:rPr>
                      <m:t>𝑝𝑟𝑒</m:t>
                    </m:r>
                    <m:r>
                      <a:rPr lang="en-US" altLang="zh-CN" sz="2400" b="0" i="1" smtClean="0">
                        <a:latin typeface="+mj-lt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+mj-lt"/>
                      </a:rPr>
                      <m:t>)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+mj-lt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+mj-lt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𝑝𝑟𝑒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+mj-lt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zh-CN" sz="2400" b="0" i="1" smtClean="0">
                        <a:latin typeface="+mj-lt"/>
                      </a:rPr>
                      <m:t> 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|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𝑝𝑟𝑒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+mj-lt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，虽然是近似，但是迭代多轮足以找到对抗样本（</a:t>
                </a:r>
                <a:r>
                  <a:rPr lang="en-US" altLang="zh-CN" sz="2400" i="1" dirty="0">
                    <a:latin typeface="+mj-lt"/>
                    <a:cs typeface="Times New Roman" panose="02020603050405020304" pitchFamily="18" charset="0"/>
                  </a:rPr>
                  <a:t>Obfuscated Gradients Give a False Sense of </a:t>
                </a:r>
                <a:r>
                  <a:rPr lang="en-US" altLang="zh-CN" sz="2400" i="1" dirty="0" smtClean="0">
                    <a:latin typeface="+mj-lt"/>
                    <a:cs typeface="Times New Roman" panose="02020603050405020304" pitchFamily="18" charset="0"/>
                  </a:rPr>
                  <a:t>Security: Circumventing </a:t>
                </a:r>
                <a:r>
                  <a:rPr lang="en-US" altLang="zh-CN" sz="2400" i="1" dirty="0">
                    <a:latin typeface="+mj-lt"/>
                    <a:cs typeface="Times New Roman" panose="02020603050405020304" pitchFamily="18" charset="0"/>
                  </a:rPr>
                  <a:t>Defenses to Adversarial </a:t>
                </a:r>
                <a:r>
                  <a:rPr lang="en-US" altLang="zh-CN" sz="2400" i="1" dirty="0" smtClean="0">
                    <a:latin typeface="+mj-lt"/>
                    <a:cs typeface="Times New Roman" panose="02020603050405020304" pitchFamily="18" charset="0"/>
                  </a:rPr>
                  <a:t>Examples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）</a:t>
                </a:r>
                <a:endParaRPr lang="zh-CN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28" y="327546"/>
                <a:ext cx="10669352" cy="6171369"/>
              </a:xfrm>
              <a:prstGeom prst="rect">
                <a:avLst/>
              </a:prstGeom>
              <a:blipFill rotWithShape="0">
                <a:blip r:embed="rId2"/>
                <a:stretch>
                  <a:fillRect l="-1771" t="-1581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275070" y="1472062"/>
            <a:ext cx="5170382" cy="1695807"/>
            <a:chOff x="1905873" y="1369031"/>
            <a:chExt cx="5170382" cy="1695807"/>
          </a:xfrm>
        </p:grpSpPr>
        <p:grpSp>
          <p:nvGrpSpPr>
            <p:cNvPr id="22" name="组合 21"/>
            <p:cNvGrpSpPr/>
            <p:nvPr/>
          </p:nvGrpSpPr>
          <p:grpSpPr>
            <a:xfrm>
              <a:off x="1905873" y="1369031"/>
              <a:ext cx="5170382" cy="1402993"/>
              <a:chOff x="1905873" y="1369031"/>
              <a:chExt cx="5170382" cy="140299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905873" y="1369031"/>
                <a:ext cx="5170382" cy="962528"/>
                <a:chOff x="1905873" y="1369031"/>
                <a:chExt cx="5170382" cy="962528"/>
              </a:xfrm>
              <a:no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文本框 2"/>
                    <p:cNvSpPr txBox="1"/>
                    <p:nvPr/>
                  </p:nvSpPr>
                  <p:spPr>
                    <a:xfrm>
                      <a:off x="1905873" y="1430756"/>
                      <a:ext cx="426399" cy="4616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3" name="文本框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5873" y="1430756"/>
                      <a:ext cx="426399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4000" r="-2142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" name="直接箭头连接符 4"/>
                <p:cNvCxnSpPr>
                  <a:stCxn id="3" idx="3"/>
                  <a:endCxn id="6" idx="1"/>
                </p:cNvCxnSpPr>
                <p:nvPr/>
              </p:nvCxnSpPr>
              <p:spPr>
                <a:xfrm>
                  <a:off x="2332272" y="1661589"/>
                  <a:ext cx="650079" cy="286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2982351" y="1373495"/>
                  <a:ext cx="1181686" cy="58191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 smtClean="0"/>
                    <a:t>pre</a:t>
                  </a:r>
                  <a:endParaRPr lang="zh-CN" altLang="en-US" sz="2400" dirty="0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 flipV="1">
                  <a:off x="4155160" y="1655524"/>
                  <a:ext cx="658956" cy="178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814116" y="1369031"/>
                  <a:ext cx="1181686" cy="58191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 smtClean="0"/>
                    <a:t>NN</a:t>
                  </a:r>
                  <a:endParaRPr lang="zh-CN" altLang="en-US" sz="2400" dirty="0"/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V="1">
                  <a:off x="5986925" y="1668023"/>
                  <a:ext cx="658956" cy="178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6645881" y="1479785"/>
                      <a:ext cx="430374" cy="4616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5881" y="1479785"/>
                      <a:ext cx="430374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任意多边形 12"/>
                <p:cNvSpPr/>
                <p:nvPr/>
              </p:nvSpPr>
              <p:spPr>
                <a:xfrm rot="5195787">
                  <a:off x="5363816" y="1234062"/>
                  <a:ext cx="384753" cy="1810240"/>
                </a:xfrm>
                <a:custGeom>
                  <a:avLst/>
                  <a:gdLst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56271 w 297560"/>
                    <a:gd name="connsiteY0" fmla="*/ 0 h 1364566"/>
                    <a:gd name="connsiteX1" fmla="*/ 253219 w 297560"/>
                    <a:gd name="connsiteY1" fmla="*/ 365760 h 1364566"/>
                    <a:gd name="connsiteX2" fmla="*/ 295422 w 297560"/>
                    <a:gd name="connsiteY2" fmla="*/ 675249 h 1364566"/>
                    <a:gd name="connsiteX3" fmla="*/ 211016 w 297560"/>
                    <a:gd name="connsiteY3" fmla="*/ 1041009 h 1364566"/>
                    <a:gd name="connsiteX4" fmla="*/ 0 w 297560"/>
                    <a:gd name="connsiteY4" fmla="*/ 1364566 h 1364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560" h="1364566">
                      <a:moveTo>
                        <a:pt x="56271" y="0"/>
                      </a:moveTo>
                      <a:cubicBezTo>
                        <a:pt x="152400" y="119575"/>
                        <a:pt x="213361" y="253219"/>
                        <a:pt x="253219" y="365760"/>
                      </a:cubicBezTo>
                      <a:cubicBezTo>
                        <a:pt x="293077" y="478301"/>
                        <a:pt x="302456" y="562708"/>
                        <a:pt x="295422" y="675249"/>
                      </a:cubicBezTo>
                      <a:cubicBezTo>
                        <a:pt x="288388" y="787791"/>
                        <a:pt x="260253" y="926123"/>
                        <a:pt x="211016" y="1041009"/>
                      </a:cubicBezTo>
                      <a:cubicBezTo>
                        <a:pt x="161779" y="1155895"/>
                        <a:pt x="80889" y="1260230"/>
                        <a:pt x="0" y="1364566"/>
                      </a:cubicBezTo>
                    </a:path>
                  </a:pathLst>
                </a:custGeom>
                <a:grpFill/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5195787">
                  <a:off x="3295320" y="1234063"/>
                  <a:ext cx="384753" cy="1810240"/>
                </a:xfrm>
                <a:custGeom>
                  <a:avLst/>
                  <a:gdLst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0 w 621117"/>
                    <a:gd name="connsiteY0" fmla="*/ 0 h 1716259"/>
                    <a:gd name="connsiteX1" fmla="*/ 379828 w 621117"/>
                    <a:gd name="connsiteY1" fmla="*/ 351693 h 1716259"/>
                    <a:gd name="connsiteX2" fmla="*/ 576776 w 621117"/>
                    <a:gd name="connsiteY2" fmla="*/ 717453 h 1716259"/>
                    <a:gd name="connsiteX3" fmla="*/ 618979 w 621117"/>
                    <a:gd name="connsiteY3" fmla="*/ 1026942 h 1716259"/>
                    <a:gd name="connsiteX4" fmla="*/ 534573 w 621117"/>
                    <a:gd name="connsiteY4" fmla="*/ 1392702 h 1716259"/>
                    <a:gd name="connsiteX5" fmla="*/ 323557 w 621117"/>
                    <a:gd name="connsiteY5" fmla="*/ 1716259 h 1716259"/>
                    <a:gd name="connsiteX0" fmla="*/ 56271 w 297560"/>
                    <a:gd name="connsiteY0" fmla="*/ 0 h 1364566"/>
                    <a:gd name="connsiteX1" fmla="*/ 253219 w 297560"/>
                    <a:gd name="connsiteY1" fmla="*/ 365760 h 1364566"/>
                    <a:gd name="connsiteX2" fmla="*/ 295422 w 297560"/>
                    <a:gd name="connsiteY2" fmla="*/ 675249 h 1364566"/>
                    <a:gd name="connsiteX3" fmla="*/ 211016 w 297560"/>
                    <a:gd name="connsiteY3" fmla="*/ 1041009 h 1364566"/>
                    <a:gd name="connsiteX4" fmla="*/ 0 w 297560"/>
                    <a:gd name="connsiteY4" fmla="*/ 1364566 h 1364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560" h="1364566">
                      <a:moveTo>
                        <a:pt x="56271" y="0"/>
                      </a:moveTo>
                      <a:cubicBezTo>
                        <a:pt x="152400" y="119575"/>
                        <a:pt x="213361" y="253219"/>
                        <a:pt x="253219" y="365760"/>
                      </a:cubicBezTo>
                      <a:cubicBezTo>
                        <a:pt x="293077" y="478301"/>
                        <a:pt x="302456" y="562708"/>
                        <a:pt x="295422" y="675249"/>
                      </a:cubicBezTo>
                      <a:cubicBezTo>
                        <a:pt x="288388" y="787791"/>
                        <a:pt x="260253" y="926123"/>
                        <a:pt x="211016" y="1041009"/>
                      </a:cubicBezTo>
                      <a:cubicBezTo>
                        <a:pt x="161779" y="1155895"/>
                        <a:pt x="80889" y="1260230"/>
                        <a:pt x="0" y="1364566"/>
                      </a:cubicBezTo>
                    </a:path>
                  </a:pathLst>
                </a:custGeom>
                <a:grpFill/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333110" y="2310359"/>
                    <a:ext cx="12254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altLang="zh-CN" sz="2400" dirty="0" smtClean="0"/>
                      <a:t>: easy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110" y="2310359"/>
                    <a:ext cx="1225400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995" t="-10526" r="-696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211532" y="2295397"/>
                  <a:ext cx="377539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sz="2400" dirty="0" smtClean="0"/>
                    <a:t>: hard</a:t>
                  </a:r>
                </a:p>
                <a:p>
                  <a:r>
                    <a:rPr lang="zh-CN" altLang="en-US" sz="2000" dirty="0" smtClean="0"/>
                    <a:t>所以认为解决了对抗样本的问题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532" y="2295397"/>
                  <a:ext cx="3775393" cy="7694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16" t="-6349" r="-129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185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09684" y="736978"/>
                <a:ext cx="10849970" cy="4837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+mj-lt"/>
                  </a:rPr>
                  <a:t>April</a:t>
                </a:r>
                <a:r>
                  <a:rPr lang="zh-CN" altLang="en-US" sz="2400" dirty="0" smtClean="0">
                    <a:latin typeface="+mj-lt"/>
                  </a:rPr>
                  <a:t>：</a:t>
                </a:r>
                <a:endParaRPr lang="en-US" altLang="zh-CN" sz="2400" dirty="0" smtClean="0">
                  <a:latin typeface="+mj-lt"/>
                </a:endParaRPr>
              </a:p>
              <a:p>
                <a:endParaRPr lang="en-US" altLang="zh-CN" sz="2400" dirty="0" smtClean="0">
                  <a:latin typeface="+mj-lt"/>
                </a:endParaRPr>
              </a:p>
              <a:p>
                <a:r>
                  <a:rPr lang="en-US" altLang="zh-CN" sz="2400" dirty="0" err="1" smtClean="0">
                    <a:latin typeface="+mj-lt"/>
                  </a:rPr>
                  <a:t>Madry</a:t>
                </a:r>
                <a:r>
                  <a:rPr lang="en-US" altLang="zh-CN" sz="2400" dirty="0" smtClean="0">
                    <a:latin typeface="+mj-lt"/>
                  </a:rPr>
                  <a:t> et al.</a:t>
                </a:r>
              </a:p>
              <a:p>
                <a:r>
                  <a:rPr lang="en-US" altLang="zh-CN" sz="2400" dirty="0" smtClean="0">
                    <a:latin typeface="+mj-lt"/>
                  </a:rPr>
                  <a:t>Original</a:t>
                </a:r>
                <a:r>
                  <a:rPr lang="zh-CN" altLang="en-US" sz="2400" dirty="0" smtClean="0">
                    <a:latin typeface="+mj-lt"/>
                  </a:rPr>
                  <a:t>：</a:t>
                </a:r>
                <a:endParaRPr lang="en-US" altLang="zh-CN" sz="2400" b="0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+mj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+mj-lt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+mj-lt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+mj-lt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+mj-lt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zh-CN" altLang="en-US" sz="2400" b="0" i="1" smtClean="0">
                                      <a:latin typeface="+mj-lt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+mj-lt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+mj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+mj-lt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+mj-lt"/>
                </a:endParaRPr>
              </a:p>
              <a:p>
                <a:r>
                  <a:rPr lang="en-US" altLang="zh-CN" sz="2400" dirty="0" smtClean="0">
                    <a:latin typeface="+mj-lt"/>
                  </a:rPr>
                  <a:t>Now</a:t>
                </a:r>
                <a:r>
                  <a:rPr lang="zh-CN" altLang="en-US" sz="2400" dirty="0" smtClean="0">
                    <a:latin typeface="+mj-lt"/>
                  </a:rPr>
                  <a:t>：</a:t>
                </a:r>
                <a:endParaRPr lang="en-US" altLang="zh-CN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+mj-lt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 smtClean="0">
                                  <a:latin typeface="+mj-lt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+mj-lt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+mj-lt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zh-CN" altLang="en-US" sz="2400" i="1">
                                      <a:latin typeface="+mj-lt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+mj-lt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b="0" i="1" smtClean="0">
                                          <a:latin typeface="+mj-lt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+mj-lt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zh-CN" altLang="en-US" sz="2400" b="0" i="1" smtClean="0">
                                          <a:latin typeface="+mj-lt"/>
                                        </a:rPr>
                                        <m:t>𝛿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𝑙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𝐹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+</m:t>
                                  </m:r>
                                  <m:r>
                                    <a:rPr lang="zh-CN" altLang="en-US" sz="2400" b="0" i="1" smtClean="0">
                                      <a:latin typeface="+mj-lt"/>
                                    </a:rPr>
                                    <m:t>𝛿</m:t>
                                  </m:r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))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+mj-lt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+mj-lt"/>
                </a:endParaRPr>
              </a:p>
              <a:p>
                <a:endParaRPr lang="en-US" altLang="zh-CN" sz="2400" dirty="0">
                  <a:latin typeface="+mj-lt"/>
                </a:endParaRPr>
              </a:p>
              <a:p>
                <a:endParaRPr lang="en-US" altLang="zh-CN" sz="2400" dirty="0" smtClean="0">
                  <a:latin typeface="+mj-lt"/>
                </a:endParaRPr>
              </a:p>
              <a:p>
                <a:r>
                  <a:rPr lang="en-US" altLang="zh-CN" sz="2400" dirty="0" smtClean="0">
                    <a:latin typeface="+mj-lt"/>
                  </a:rPr>
                  <a:t>     BUT</a:t>
                </a:r>
                <a:r>
                  <a:rPr lang="zh-CN" altLang="en-US" sz="2400" dirty="0" smtClean="0">
                    <a:latin typeface="+mj-lt"/>
                  </a:rPr>
                  <a:t>，只对训练时使用的</a:t>
                </a:r>
                <a:r>
                  <a:rPr lang="en-US" altLang="zh-CN" sz="2400" dirty="0">
                    <a:latin typeface="+mj-lt"/>
                  </a:rPr>
                  <a:t>approach</a:t>
                </a:r>
                <a:r>
                  <a:rPr lang="zh-CN" altLang="en-US" sz="2400" dirty="0" smtClean="0">
                    <a:latin typeface="+mj-lt"/>
                  </a:rPr>
                  <a:t>有用，若换了新的生成对抗样本的模式就不</a:t>
                </a:r>
                <a:r>
                  <a:rPr lang="en-US" altLang="zh-CN" sz="2400" dirty="0" smtClean="0">
                    <a:latin typeface="+mj-lt"/>
                  </a:rPr>
                  <a:t>work</a:t>
                </a:r>
                <a:r>
                  <a:rPr lang="zh-CN" altLang="en-US" sz="2400" dirty="0" smtClean="0">
                    <a:latin typeface="+mj-lt"/>
                  </a:rPr>
                  <a:t>了，但是</a:t>
                </a:r>
                <a:r>
                  <a:rPr lang="zh-CN" altLang="en-US" sz="2400" dirty="0">
                    <a:latin typeface="+mj-lt"/>
                  </a:rPr>
                  <a:t>，至今为止，基于梯度的这种生成方式是最强的。</a:t>
                </a:r>
                <a:endParaRPr lang="en-US" altLang="zh-CN" sz="2400" dirty="0" smtClean="0">
                  <a:latin typeface="+mj-lt"/>
                </a:endParaRPr>
              </a:p>
              <a:p>
                <a:r>
                  <a:rPr lang="en-US" altLang="zh-CN" sz="2400" dirty="0" smtClean="0">
                    <a:latin typeface="+mj-lt"/>
                  </a:rPr>
                  <a:t>     Anyway</a:t>
                </a:r>
                <a:r>
                  <a:rPr lang="zh-CN" altLang="en-US" sz="2400" dirty="0" smtClean="0">
                    <a:latin typeface="+mj-lt"/>
                  </a:rPr>
                  <a:t>，</a:t>
                </a:r>
                <a:r>
                  <a:rPr lang="en-US" altLang="zh-CN" sz="2400" dirty="0" smtClean="0">
                    <a:latin typeface="+mj-lt"/>
                  </a:rPr>
                  <a:t>Nicholas </a:t>
                </a:r>
                <a:r>
                  <a:rPr lang="en-US" altLang="zh-CN" sz="2400" dirty="0" err="1" smtClean="0">
                    <a:latin typeface="+mj-lt"/>
                  </a:rPr>
                  <a:t>Carlini</a:t>
                </a:r>
                <a:r>
                  <a:rPr lang="zh-CN" altLang="en-US" sz="2400" dirty="0" smtClean="0">
                    <a:latin typeface="+mj-lt"/>
                  </a:rPr>
                  <a:t>认为这个方法（在一定程度上）是真正有效的。</a:t>
                </a:r>
                <a:endParaRPr lang="zh-CN" alt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4" y="736978"/>
                <a:ext cx="10849970" cy="4837606"/>
              </a:xfrm>
              <a:prstGeom prst="rect">
                <a:avLst/>
              </a:prstGeom>
              <a:blipFill rotWithShape="0">
                <a:blip r:embed="rId2"/>
                <a:stretch>
                  <a:fillRect l="-1011" t="-1261" b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72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9869" y="1569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8342" y="2735260"/>
            <a:ext cx="4484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i="0" dirty="0" smtClean="0">
                <a:effectLst/>
                <a:latin typeface="+mj-lt"/>
                <a:cs typeface="Times New Roman" panose="02020603050405020304" pitchFamily="18" charset="0"/>
              </a:rPr>
              <a:t>Summary </a:t>
            </a:r>
            <a:r>
              <a:rPr lang="en-US" altLang="zh-CN" sz="4400" b="1" dirty="0" smtClean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altLang="zh-CN" sz="4400" b="1" i="0" dirty="0" smtClean="0">
                <a:effectLst/>
                <a:latin typeface="+mj-lt"/>
                <a:cs typeface="Times New Roman" panose="02020603050405020304" pitchFamily="18" charset="0"/>
              </a:rPr>
              <a:t>Paper</a:t>
            </a:r>
            <a:r>
              <a:rPr lang="en-US" altLang="zh-CN" sz="4400" b="1" dirty="0">
                <a:latin typeface="+mj-lt"/>
                <a:cs typeface="Times New Roman" panose="02020603050405020304" pitchFamily="18" charset="0"/>
              </a:rPr>
              <a:t>s</a:t>
            </a:r>
            <a:endParaRPr lang="en-US" altLang="zh-CN" sz="4400" b="1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76571" y="6306623"/>
            <a:ext cx="2226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Organized by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Li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Jianing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example: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Attack: generate adversarial examples to confuse the classifier</a:t>
            </a:r>
          </a:p>
          <a:p>
            <a:endParaRPr lang="en-US" altLang="zh-CN" dirty="0"/>
          </a:p>
          <a:p>
            <a:r>
              <a:rPr lang="en-US" altLang="zh-CN" dirty="0" smtClean="0"/>
              <a:t>Defend: make the classifier robust to adversarial examples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382629"/>
            <a:ext cx="7038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4035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Obfuscated Gradients Give a False Sense of Security</a:t>
            </a:r>
            <a:r>
              <a:rPr lang="en-US" altLang="zh-CN" sz="4000" dirty="0" smtClean="0"/>
              <a:t>:</a:t>
            </a:r>
            <a:br>
              <a:rPr lang="en-US" altLang="zh-CN" sz="4000" dirty="0" smtClean="0"/>
            </a:br>
            <a:r>
              <a:rPr lang="en-US" altLang="zh-CN" sz="4000" dirty="0"/>
              <a:t>Circumventing Defenses to Adversarial Examples</a:t>
            </a:r>
            <a:endParaRPr lang="zh-CN" altLang="en-US" sz="40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Anish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Athalye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Nicholas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Carlini,David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Wagner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6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Propose attacks strategies for obfuscated-gradient based defenses</a:t>
            </a:r>
          </a:p>
          <a:p>
            <a:pPr lvl="1"/>
            <a:r>
              <a:rPr lang="en-US" altLang="zh-CN" dirty="0" smtClean="0"/>
              <a:t>Shattered gradients</a:t>
            </a:r>
            <a:endParaRPr lang="en-US" altLang="zh-CN" dirty="0"/>
          </a:p>
          <a:p>
            <a:pPr lvl="1"/>
            <a:r>
              <a:rPr lang="en-US" altLang="zh-CN" dirty="0"/>
              <a:t>Stochastic </a:t>
            </a:r>
            <a:r>
              <a:rPr lang="en-US" altLang="zh-CN" dirty="0" smtClean="0"/>
              <a:t>Gradients</a:t>
            </a:r>
            <a:endParaRPr lang="en-US" altLang="zh-CN" dirty="0"/>
          </a:p>
          <a:p>
            <a:pPr lvl="1"/>
            <a:r>
              <a:rPr lang="en-US" altLang="zh-CN" dirty="0"/>
              <a:t>Exploding &amp; Vanishing </a:t>
            </a:r>
            <a:r>
              <a:rPr lang="en-US" altLang="zh-CN" dirty="0" smtClean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05686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Obfuscated gradient cases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Shattered gradients </a:t>
            </a:r>
          </a:p>
          <a:p>
            <a:pPr lvl="1"/>
            <a:r>
              <a:rPr lang="en-US" altLang="zh-CN" dirty="0" smtClean="0"/>
              <a:t>The gradient is not available</a:t>
            </a:r>
          </a:p>
          <a:p>
            <a:pPr lvl="1"/>
            <a:r>
              <a:rPr lang="en-US" altLang="zh-CN" dirty="0" smtClean="0"/>
              <a:t>E.g.  Use non-differentiable preprocessing</a:t>
            </a:r>
          </a:p>
          <a:p>
            <a:r>
              <a:rPr lang="en-US" altLang="zh-CN" dirty="0" smtClean="0"/>
              <a:t>Strategy: backward pass differentiable approximation (BPDA)</a:t>
            </a:r>
          </a:p>
          <a:p>
            <a:pPr lvl="1"/>
            <a:r>
              <a:rPr lang="en-US" altLang="zh-CN" dirty="0" smtClean="0"/>
              <a:t>For a non-differentiable layer f(x), find a differentiable g(x) to approximate</a:t>
            </a:r>
          </a:p>
          <a:p>
            <a:pPr lvl="1"/>
            <a:r>
              <a:rPr lang="en-US" altLang="zh-CN" dirty="0" smtClean="0"/>
              <a:t>Use g(x) instead of f(x) on the backward pass only</a:t>
            </a:r>
          </a:p>
        </p:txBody>
      </p:sp>
    </p:spTree>
    <p:extLst>
      <p:ext uri="{BB962C8B-B14F-4D97-AF65-F5344CB8AC3E}">
        <p14:creationId xmlns:p14="http://schemas.microsoft.com/office/powerpoint/2010/main" val="6562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7446" y="16596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6400" y="2834609"/>
            <a:ext cx="8643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0" dirty="0" smtClean="0">
                <a:effectLst/>
                <a:latin typeface="+mj-lt"/>
                <a:cs typeface="Times New Roman" panose="02020603050405020304" pitchFamily="18" charset="0"/>
              </a:rPr>
              <a:t>Summary </a:t>
            </a:r>
            <a:r>
              <a:rPr lang="en-US" altLang="zh-CN" sz="4000" b="1" dirty="0" smtClean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altLang="zh-CN" sz="4000" b="1" i="0" dirty="0" smtClean="0">
                <a:effectLst/>
                <a:latin typeface="+mj-lt"/>
                <a:cs typeface="Times New Roman" panose="02020603050405020304" pitchFamily="18" charset="0"/>
              </a:rPr>
              <a:t>CS294-131 Fa18 8/28/18 Talk</a:t>
            </a:r>
            <a:endParaRPr lang="en-US" altLang="zh-CN" sz="4000" b="1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1553" y="3542495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Nicholas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Carlini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16760" y="6255107"/>
            <a:ext cx="255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Organized by Cui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Wanqing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Obfuscated gradient cases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Stochastic Gradients </a:t>
            </a:r>
          </a:p>
          <a:p>
            <a:pPr lvl="1"/>
            <a:r>
              <a:rPr lang="en-US" altLang="zh-CN" dirty="0" smtClean="0"/>
              <a:t>The gradient is randomized</a:t>
            </a:r>
          </a:p>
          <a:p>
            <a:pPr lvl="1"/>
            <a:r>
              <a:rPr lang="en-US" altLang="zh-CN" dirty="0" smtClean="0"/>
              <a:t>E.g.  Use randomized transformation</a:t>
            </a:r>
          </a:p>
          <a:p>
            <a:r>
              <a:rPr lang="en-US" altLang="zh-CN" dirty="0" smtClean="0"/>
              <a:t>Strategy: Expectation over transformation (EOT)</a:t>
            </a:r>
          </a:p>
          <a:p>
            <a:pPr lvl="1"/>
            <a:r>
              <a:rPr lang="en-US" altLang="zh-CN" dirty="0" smtClean="0"/>
              <a:t>Optimize the expectation over the transformations instead of a single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71726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Obfuscated gradient cases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Exploding &amp; Vanishing Gradients </a:t>
            </a:r>
          </a:p>
          <a:p>
            <a:pPr lvl="1"/>
            <a:r>
              <a:rPr lang="en-US" altLang="zh-CN" dirty="0" smtClean="0"/>
              <a:t>The back-propagated gradient is either exploding or vanishing</a:t>
            </a:r>
          </a:p>
          <a:p>
            <a:pPr lvl="1"/>
            <a:r>
              <a:rPr lang="en-US" altLang="zh-CN" dirty="0" smtClean="0"/>
              <a:t>E.g. Use optimization loop to transform the input to a new input</a:t>
            </a:r>
            <a:endParaRPr lang="en-US" altLang="zh-CN" dirty="0"/>
          </a:p>
          <a:p>
            <a:r>
              <a:rPr lang="en-US" altLang="zh-CN" dirty="0" smtClean="0"/>
              <a:t>Strategy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Reparameterization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the loop g(x), find a differentiable h(z) </a:t>
            </a:r>
            <a:r>
              <a:rPr lang="en-US" altLang="zh-CN" dirty="0" err="1" smtClean="0"/>
              <a:t>s.t.</a:t>
            </a:r>
            <a:r>
              <a:rPr lang="en-US" altLang="zh-CN" dirty="0" smtClean="0"/>
              <a:t> g(h(z))=h(z) for all z</a:t>
            </a:r>
          </a:p>
          <a:p>
            <a:pPr lvl="1"/>
            <a:r>
              <a:rPr lang="en-US" altLang="zh-CN" dirty="0" smtClean="0"/>
              <a:t>Use h(z) instead of x, then gradients can be computed through f(h(z))</a:t>
            </a:r>
          </a:p>
        </p:txBody>
      </p:sp>
    </p:spTree>
    <p:extLst>
      <p:ext uri="{BB962C8B-B14F-4D97-AF65-F5344CB8AC3E}">
        <p14:creationId xmlns:p14="http://schemas.microsoft.com/office/powerpoint/2010/main" val="15120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4035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Adversarial Risk and the Dangers of </a:t>
            </a:r>
            <a:r>
              <a:rPr lang="en-US" altLang="zh-CN" sz="4000" dirty="0" smtClean="0"/>
              <a:t>Evaluating</a:t>
            </a:r>
            <a:br>
              <a:rPr lang="en-US" altLang="zh-CN" sz="4000" dirty="0" smtClean="0"/>
            </a:br>
            <a:r>
              <a:rPr lang="en-US" altLang="zh-CN" sz="4000" dirty="0" smtClean="0"/>
              <a:t>Against Weak </a:t>
            </a:r>
            <a:r>
              <a:rPr lang="en-US" altLang="zh-CN" sz="4000" dirty="0"/>
              <a:t>Attacks</a:t>
            </a:r>
            <a:endParaRPr lang="zh-CN" altLang="en-US" sz="40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298961" y="3602038"/>
            <a:ext cx="9853301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Jonathan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Uesato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Brendan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O’Donoghue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Aaron van den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Oord,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Pushmeet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Kohli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8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Mathematical formularization of adversarial attacks and defenses</a:t>
            </a:r>
          </a:p>
          <a:p>
            <a:pPr lvl="1"/>
            <a:r>
              <a:rPr lang="en-US" altLang="zh-CN" dirty="0" smtClean="0"/>
              <a:t>Worst-case risk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Adversarial risk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Surrogate adversarial risk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Obscurity 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81" y="2301844"/>
            <a:ext cx="3095625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22" y="2916175"/>
            <a:ext cx="4857750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72" y="4846752"/>
            <a:ext cx="4210050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359" y="4001294"/>
            <a:ext cx="4638675" cy="8382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196822" y="2934512"/>
            <a:ext cx="585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96821" y="4001294"/>
            <a:ext cx="585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96821" y="4839494"/>
            <a:ext cx="585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Empirically show that existing defenses fail to be truly adversarial robust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2" y="2835906"/>
            <a:ext cx="9030056" cy="21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attack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altLang="zh-CN" dirty="0" smtClean="0"/>
              <a:t>Projected gradient descent (PGD)</a:t>
            </a:r>
          </a:p>
          <a:p>
            <a:pPr lvl="1"/>
            <a:r>
              <a:rPr lang="en-US" altLang="zh-CN" dirty="0" smtClean="0"/>
              <a:t>Gradient-based method</a:t>
            </a:r>
          </a:p>
          <a:p>
            <a:pPr lvl="1"/>
            <a:r>
              <a:rPr lang="en-US" altLang="zh-CN" dirty="0" smtClean="0"/>
              <a:t>Iterative update with </a:t>
            </a:r>
            <a:r>
              <a:rPr lang="en-US" altLang="zh-CN" dirty="0"/>
              <a:t>Euclidean </a:t>
            </a:r>
            <a:r>
              <a:rPr lang="en-US" altLang="zh-CN" dirty="0" smtClean="0"/>
              <a:t>projection</a:t>
            </a:r>
            <a:endParaRPr lang="en-US" altLang="zh-CN" dirty="0"/>
          </a:p>
          <a:p>
            <a:r>
              <a:rPr lang="en-US" altLang="zh-CN" dirty="0" smtClean="0"/>
              <a:t>Simultaneous </a:t>
            </a:r>
            <a:r>
              <a:rPr lang="en-US" altLang="zh-CN" dirty="0"/>
              <a:t>perturbation stochastic </a:t>
            </a:r>
            <a:r>
              <a:rPr lang="en-US" altLang="zh-CN" dirty="0" smtClean="0"/>
              <a:t>approximation (SPSA)</a:t>
            </a:r>
          </a:p>
          <a:p>
            <a:pPr lvl="1"/>
            <a:r>
              <a:rPr lang="en-US" altLang="zh-CN" dirty="0" smtClean="0"/>
              <a:t>Gradient-free method</a:t>
            </a:r>
          </a:p>
          <a:p>
            <a:pPr lvl="1"/>
            <a:r>
              <a:rPr lang="en-US" altLang="zh-CN" dirty="0" smtClean="0"/>
              <a:t>Estimate gradient with average directional difference</a:t>
            </a:r>
          </a:p>
          <a:p>
            <a:r>
              <a:rPr lang="en-US" altLang="zh-CN" dirty="0"/>
              <a:t>Transfer-based </a:t>
            </a:r>
            <a:r>
              <a:rPr lang="en-US" altLang="zh-CN" dirty="0" smtClean="0"/>
              <a:t>attacks</a:t>
            </a:r>
          </a:p>
          <a:p>
            <a:pPr lvl="1"/>
            <a:r>
              <a:rPr lang="en-US" altLang="zh-CN" dirty="0" smtClean="0"/>
              <a:t>Use a surrogate model to mimic the unknown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047816"/>
            <a:ext cx="4162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232" y="246438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5639" y="431345"/>
                <a:ext cx="11896361" cy="590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Notation</a:t>
                </a:r>
                <a:r>
                  <a:rPr lang="en-US" altLang="zh-CN" sz="3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</a:t>
                </a:r>
                <a:endParaRPr lang="en-US" altLang="zh-CN" sz="3600" b="1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Classification function F that max input X on some labels Y.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𝐹</m:t>
                        </m:r>
                      </m:e>
                      <m:sub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𝑠𝑜𝑓𝑡𝑚𝑎𝑥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+mj-lt"/>
                      </a:rPr>
                      <m:t>))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The probability of L under the distribution outputted by the NN.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𝑎𝑟𝑔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𝐿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Adversarial Example(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对抗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   Image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  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𝐿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    Choose a different label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</a:rPr>
                      <m:t>that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P.S.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regression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中也有类似的现象吗？ </a:t>
                </a:r>
                <a:endParaRPr lang="en-US" altLang="zh-CN" sz="24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Yes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regression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中的目标是让“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output be maximally wrong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”</a:t>
                </a:r>
                <a:endParaRPr lang="en-US" altLang="zh-CN" sz="24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9" y="431345"/>
                <a:ext cx="11896361" cy="5900398"/>
              </a:xfrm>
              <a:prstGeom prst="rect">
                <a:avLst/>
              </a:prstGeom>
              <a:blipFill rotWithShape="0">
                <a:blip r:embed="rId2"/>
                <a:stretch>
                  <a:fillRect l="-1537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51909" y="0"/>
                <a:ext cx="10800440" cy="688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>
                    <a:latin typeface="+mj-lt"/>
                    <a:cs typeface="Times New Roman" panose="02020603050405020304" pitchFamily="18" charset="0"/>
                  </a:rPr>
                  <a:t>2014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首次提出对抗样本</a:t>
                </a:r>
                <a:r>
                  <a:rPr lang="en-US" altLang="zh-CN" sz="2000" dirty="0">
                    <a:latin typeface="+mj-lt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latin typeface="+mj-lt"/>
                    <a:cs typeface="Times New Roman" panose="02020603050405020304" pitchFamily="18" charset="0"/>
                  </a:rPr>
                  <a:t>Szegedy</a:t>
                </a:r>
                <a:r>
                  <a:rPr lang="en-US" altLang="zh-CN" sz="2000" dirty="0">
                    <a:latin typeface="+mj-lt"/>
                    <a:cs typeface="Times New Roman" panose="02020603050405020304" pitchFamily="18" charset="0"/>
                  </a:rPr>
                  <a:t> et al. )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b="0" dirty="0" smtClean="0"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lt"/>
                      </a:rPr>
                      <m:t>𝑚𝑖𝑛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||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err="1" smtClean="0">
                    <a:latin typeface="+mj-lt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lt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 smtClean="0"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smtClean="0">
                    <a:latin typeface="+mj-lt"/>
                    <a:ea typeface="Cambria Math" panose="02040503050406030204" pitchFamily="18" charset="0"/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valid 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(for image,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+mj-lt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i="1">
                        <a:latin typeface="+mj-lt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每个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pixel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应该是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0-255</a:t>
                </a:r>
                <a:r>
                  <a:rPr lang="zh-CN" altLang="en-US" sz="2000" dirty="0" smtClean="0">
                    <a:latin typeface="+mj-lt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 smtClean="0">
                    <a:latin typeface="+mj-lt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BUT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，上述问题不好求解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𝑚𝑖𝑛</m:t>
                    </m:r>
                    <m:f>
                      <m:fPr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+mj-lt"/>
                          </a:rPr>
                          <m:t>𝛼</m:t>
                        </m:r>
                      </m:den>
                    </m:f>
                    <m:sSub>
                      <m:sSubPr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||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−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+mj-lt"/>
                      </a:rPr>
                      <m:t>+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+mj-lt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  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′)=</m:t>
                    </m:r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𝐹</m:t>
                        </m:r>
                        <m:r>
                          <a:rPr lang="en-US" altLang="zh-CN" sz="2400" i="1">
                            <a:latin typeface="+mj-lt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′)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𝐿</m:t>
                        </m:r>
                      </m:sub>
                    </m:sSub>
                    <m:r>
                      <a:rPr lang="zh-CN" altLang="en-US" sz="2400" i="1" smtClean="0">
                        <a:latin typeface="+mj-lt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即将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归为原始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𝐿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confidence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最终会得到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很相似，但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𝐿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的信心很低，即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不再属于原始的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label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P.S. 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基本假设： 在足够小的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+mj-l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限制下，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image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应该有相同的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label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9" y="0"/>
                <a:ext cx="10800440" cy="6889771"/>
              </a:xfrm>
              <a:prstGeom prst="rect">
                <a:avLst/>
              </a:prstGeom>
              <a:blipFill rotWithShape="0">
                <a:blip r:embed="rId2"/>
                <a:stretch>
                  <a:fillRect l="-1693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9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8" y="4049569"/>
            <a:ext cx="4135871" cy="2242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58867" y="350953"/>
                <a:ext cx="3731599" cy="497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||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图像： </a:t>
                </a:r>
                <a:endParaRPr lang="zh-CN" altLang="en-US" sz="2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7" y="350953"/>
                <a:ext cx="3731599" cy="497508"/>
              </a:xfrm>
              <a:prstGeom prst="rect">
                <a:avLst/>
              </a:prstGeom>
              <a:blipFill rotWithShape="0">
                <a:blip r:embed="rId3"/>
                <a:stretch>
                  <a:fillRect l="-2288" t="-1358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20221" y="3319558"/>
                <a:ext cx="5571846" cy="62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𝛼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||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′||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图像，其中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+mj-lt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很大：</a:t>
                </a:r>
                <a:endParaRPr lang="zh-CN" altLang="en-US" sz="2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1" y="3319558"/>
                <a:ext cx="5571846" cy="625812"/>
              </a:xfrm>
              <a:prstGeom prst="rect">
                <a:avLst/>
              </a:prstGeom>
              <a:blipFill rotWithShape="0">
                <a:blip r:embed="rId4"/>
                <a:stretch>
                  <a:fillRect r="-656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14029" y="16044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全局最小值并不是想要找的对抗样本</a:t>
            </a:r>
            <a:endParaRPr lang="zh-CN" alt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3" y="794260"/>
            <a:ext cx="4761396" cy="20911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00550" y="4004965"/>
            <a:ext cx="5759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lt"/>
                <a:cs typeface="Times New Roman" panose="02020603050405020304" pitchFamily="18" charset="0"/>
              </a:rPr>
              <a:t>全局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最小值</a:t>
            </a:r>
            <a:r>
              <a:rPr lang="zh-CN" altLang="en-US" sz="2400" dirty="0">
                <a:latin typeface="+mj-lt"/>
                <a:cs typeface="Times New Roman" panose="02020603050405020304" pitchFamily="18" charset="0"/>
              </a:rPr>
              <a:t>就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是想</a:t>
            </a:r>
            <a:r>
              <a:rPr lang="zh-CN" altLang="en-US" sz="2400" dirty="0">
                <a:latin typeface="+mj-lt"/>
                <a:cs typeface="Times New Roman" panose="02020603050405020304" pitchFamily="18" charset="0"/>
              </a:rPr>
              <a:t>要找的对抗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样本，但是有两个问题：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想要找到全局最小需要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get over the hill</a:t>
            </a: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只需要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confidence&lt;1/2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就是对抗样本，但全局最小点干扰的太多了，超过了实际需要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89454" y="444507"/>
                <a:ext cx="10408350" cy="5722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>
                    <a:latin typeface="+mj-lt"/>
                  </a:rPr>
                  <a:t>2015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+mj-lt"/>
                  </a:rPr>
                  <a:t>FGSM </a:t>
                </a:r>
                <a:r>
                  <a:rPr lang="en-US" altLang="zh-CN" sz="2000" dirty="0" smtClean="0">
                    <a:latin typeface="+mj-lt"/>
                  </a:rPr>
                  <a:t>(</a:t>
                </a:r>
                <a:r>
                  <a:rPr lang="en-US" altLang="zh-CN" sz="2000" dirty="0" err="1" smtClean="0">
                    <a:latin typeface="+mj-lt"/>
                  </a:rPr>
                  <a:t>Goodfellow</a:t>
                </a:r>
                <a:r>
                  <a:rPr lang="en-US" altLang="zh-CN" sz="2000" dirty="0" smtClean="0">
                    <a:latin typeface="+mj-lt"/>
                  </a:rPr>
                  <a:t> et al</a:t>
                </a:r>
                <a:r>
                  <a:rPr lang="en-US" altLang="zh-CN" sz="2000" dirty="0">
                    <a:latin typeface="+mj-lt"/>
                  </a:rPr>
                  <a:t>.</a:t>
                </a:r>
                <a:r>
                  <a:rPr lang="en-US" altLang="zh-CN" sz="2000" dirty="0" smtClean="0">
                    <a:latin typeface="+mj-lt"/>
                  </a:rPr>
                  <a:t>)</a:t>
                </a:r>
                <a:r>
                  <a:rPr lang="zh-CN" altLang="en-US" sz="2800" dirty="0" smtClean="0">
                    <a:latin typeface="+mj-lt"/>
                  </a:rPr>
                  <a:t>：</a:t>
                </a:r>
                <a:endParaRPr lang="en-US" altLang="zh-CN" sz="28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+mj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+mj-lt"/>
                        </a:rPr>
                        <m:t>=</m:t>
                      </m:r>
                      <m:r>
                        <a:rPr lang="en-US" altLang="zh-CN" sz="2400" i="1">
                          <a:latin typeface="+mj-lt"/>
                        </a:rPr>
                        <m:t>𝑥</m:t>
                      </m:r>
                      <m:r>
                        <a:rPr lang="en-US" altLang="zh-CN" sz="2400" i="1">
                          <a:latin typeface="+mj-lt"/>
                        </a:rPr>
                        <m:t>+</m:t>
                      </m:r>
                      <m:r>
                        <a:rPr lang="en-US" altLang="zh-CN" sz="2400" i="1">
                          <a:latin typeface="+mj-lt"/>
                        </a:rPr>
                        <m:t>𝜖</m:t>
                      </m:r>
                      <m:r>
                        <a:rPr lang="en-US" altLang="zh-CN" sz="2400" i="1">
                          <a:latin typeface="+mj-lt"/>
                        </a:rPr>
                        <m:t>∙</m:t>
                      </m:r>
                      <m:r>
                        <a:rPr lang="en-US" altLang="zh-CN" sz="2400" i="1">
                          <a:latin typeface="+mj-lt"/>
                        </a:rPr>
                        <m:t>𝑠𝑖𝑔𝑛</m:t>
                      </m:r>
                      <m:d>
                        <m:dPr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+mj-lt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+mj-lt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+mj-lt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+mj-lt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+mj-lt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j-lt"/>
                  </a:rPr>
                  <a:t>将所有</a:t>
                </a:r>
                <a:r>
                  <a:rPr lang="en-US" altLang="zh-CN" sz="2400" dirty="0" smtClean="0">
                    <a:latin typeface="+mj-lt"/>
                  </a:rPr>
                  <a:t>pixel</a:t>
                </a:r>
                <a:r>
                  <a:rPr lang="zh-CN" altLang="en-US" sz="2400" dirty="0" smtClean="0">
                    <a:latin typeface="+mj-lt"/>
                  </a:rPr>
                  <a:t>在特定的方向上同时调整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𝜖</m:t>
                    </m:r>
                  </m:oMath>
                </a14:m>
                <a:r>
                  <a:rPr lang="zh-CN" altLang="en-US" sz="2400" dirty="0" smtClean="0">
                    <a:latin typeface="+mj-lt"/>
                  </a:rPr>
                  <a:t>大小</a:t>
                </a:r>
                <a:endParaRPr lang="en-US" altLang="zh-CN" sz="24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</a:rPr>
                      <m:t>𝑠𝑖𝑔𝑛</m:t>
                    </m:r>
                  </m:oMath>
                </a14:m>
                <a:r>
                  <a:rPr lang="zh-CN" altLang="en-US" sz="2400" dirty="0" smtClean="0">
                    <a:latin typeface="+mj-lt"/>
                  </a:rPr>
                  <a:t>：对于每个</a:t>
                </a:r>
                <a:r>
                  <a:rPr lang="en-US" altLang="zh-CN" sz="2400" dirty="0" smtClean="0">
                    <a:latin typeface="+mj-lt"/>
                  </a:rPr>
                  <a:t>pixel</a:t>
                </a:r>
                <a:r>
                  <a:rPr lang="zh-CN" altLang="en-US" sz="2400" dirty="0" smtClean="0">
                    <a:latin typeface="+mj-lt"/>
                  </a:rPr>
                  <a:t>，只关心调整的方向，不关心调整多少</a:t>
                </a:r>
                <a:endParaRPr lang="en-US" altLang="zh-CN" sz="24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+mj-lt"/>
                  </a:rPr>
                  <a:t>FGSM</a:t>
                </a:r>
                <a:r>
                  <a:rPr lang="zh-CN" altLang="en-US" sz="2400" dirty="0" smtClean="0">
                    <a:latin typeface="+mj-lt"/>
                  </a:rPr>
                  <a:t>是一种生成对抗样本的有效方式</a:t>
                </a:r>
                <a:endParaRPr lang="en-US" altLang="zh-CN" sz="2400" dirty="0" smtClean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+mj-lt"/>
                  </a:rPr>
                  <a:t>反映了</a:t>
                </a:r>
                <a:r>
                  <a:rPr lang="en-US" altLang="zh-CN" sz="2400" dirty="0" smtClean="0">
                    <a:latin typeface="+mj-lt"/>
                  </a:rPr>
                  <a:t>NN</a:t>
                </a:r>
                <a:r>
                  <a:rPr lang="zh-CN" altLang="en-US" sz="2400" dirty="0" smtClean="0">
                    <a:latin typeface="+mj-lt"/>
                  </a:rPr>
                  <a:t>的决策边界是高度线性的，至少在局部上是这样，所以只需要在某个方向上移动一小步，而不需要做太多花哨的事情就能得到对抗样本</a:t>
                </a:r>
                <a:endParaRPr lang="en-US" altLang="zh-CN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54" y="444507"/>
                <a:ext cx="10408350" cy="5722720"/>
              </a:xfrm>
              <a:prstGeom prst="rect">
                <a:avLst/>
              </a:prstGeom>
              <a:blipFill rotWithShape="0">
                <a:blip r:embed="rId2"/>
                <a:stretch>
                  <a:fillRect l="-1756" r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2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545" y="738709"/>
            <a:ext cx="108480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+mj-lt"/>
                <a:cs typeface="Times New Roman" panose="02020603050405020304" pitchFamily="18" charset="0"/>
              </a:rPr>
              <a:t>2016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lt"/>
                <a:cs typeface="Times New Roman" panose="02020603050405020304" pitchFamily="18" charset="0"/>
              </a:rPr>
              <a:t>关心</a:t>
            </a:r>
            <a:r>
              <a:rPr lang="zh-CN" altLang="en-US" sz="2800" dirty="0" smtClean="0">
                <a:latin typeface="+mj-lt"/>
                <a:cs typeface="Times New Roman" panose="02020603050405020304" pitchFamily="18" charset="0"/>
              </a:rPr>
              <a:t>对抗样本的原因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Deep learning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的核心是“能够做人类做的事情并且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do better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”，但对对抗样本而言，很明显机器做的还不如人类，所以想要</a:t>
            </a:r>
            <a:r>
              <a:rPr lang="en-US" altLang="zh-CN" sz="2400" dirty="0" smtClean="0">
                <a:latin typeface="+mj-lt"/>
                <a:cs typeface="Times New Roman" panose="02020603050405020304" pitchFamily="18" charset="0"/>
              </a:rPr>
              <a:t>close this gap</a:t>
            </a: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+mj-lt"/>
                <a:cs typeface="Times New Roman" panose="02020603050405020304" pitchFamily="18" charset="0"/>
              </a:rPr>
              <a:t>安全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问题，如自动驾驶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From paper </a:t>
            </a:r>
            <a:r>
              <a:rPr lang="en-US" altLang="zh-CN" sz="2400" i="1" dirty="0">
                <a:latin typeface="+mj-lt"/>
                <a:cs typeface="Times New Roman" panose="02020603050405020304" pitchFamily="18" charset="0"/>
              </a:rPr>
              <a:t>Adversarial Risk and the Dangers of Evaluating Against Weak </a:t>
            </a:r>
            <a:r>
              <a:rPr lang="en-US" altLang="zh-CN" sz="2400" i="1" dirty="0" smtClean="0">
                <a:latin typeface="+mj-lt"/>
                <a:cs typeface="Times New Roman" panose="02020603050405020304" pitchFamily="18" charset="0"/>
              </a:rPr>
              <a:t>Attacks</a:t>
            </a:r>
            <a:r>
              <a:rPr lang="zh-CN" altLang="en-US" sz="2400" i="1" dirty="0" smtClean="0">
                <a:latin typeface="+mj-lt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+mj-lt"/>
                <a:cs typeface="Times New Roman" panose="02020603050405020304" pitchFamily="18" charset="0"/>
              </a:rPr>
              <a:t>对抗风险是模型的最坏情况风险的下界</a:t>
            </a:r>
            <a:endParaRPr lang="en-US" altLang="zh-CN" sz="24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81190" y="161350"/>
                <a:ext cx="10912827" cy="678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Distillation</a:t>
                </a:r>
                <a:r>
                  <a:rPr lang="zh-CN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（蒸馏）</a:t>
                </a:r>
                <a:endPara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Step 1. train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Step 2. 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+mj-lt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+mj-lt"/>
                                  </a:rPr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+mj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+mj-l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+mj-lt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  <m:t>,  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𝑇</m:t>
                    </m:r>
                    <m:r>
                      <a:rPr lang="zh-CN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是</m:t>
                    </m:r>
                  </m:oMath>
                </a14:m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temperature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上升，则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NN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对于他预测结果的信心下降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Step 3. train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𝑋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′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teacher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，通常比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更大，且知道的更多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student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，利用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的信息来学习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学习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0  0  0  0  0  0  0  1  0  0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学习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0 .1 .1  0  0  0  0 .8  0  0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sym typeface="Wingdings" panose="05000000000000000000" pitchFamily="2" charset="2"/>
                      </a:rPr>
                      <m:t>→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  <m:r>
                      <a:rPr lang="zh-CN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的</m:t>
                    </m:r>
                  </m:oMath>
                </a14:m>
                <a:r>
                  <a:rPr lang="en-US" altLang="zh-C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softmax</a:t>
                </a: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输出，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告诉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  <m:r>
                      <a:rPr lang="zh-CN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，</m:t>
                    </m:r>
                  </m:oMath>
                </a14:m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7</a:t>
                </a: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还有点像</a:t>
                </a: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𝐺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网络较小，通常情况下直接学习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𝑋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𝑌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效果没有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𝑋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𝑌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rPr>
                      <m:t>′)</m:t>
                    </m:r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好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P.S. distillation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的初衷是将复杂网络的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knowledge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移植到简单网络中，以减小模型复杂度和计算复杂度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0" y="161350"/>
                <a:ext cx="10912827" cy="6786088"/>
              </a:xfrm>
              <a:prstGeom prst="rect">
                <a:avLst/>
              </a:prstGeom>
              <a:blipFill rotWithShape="0">
                <a:blip r:embed="rId2"/>
                <a:stretch>
                  <a:fillRect l="-1397" t="-1616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56348" y="310690"/>
                <a:ext cx="9080947" cy="2622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>
                    <a:latin typeface="+mj-lt"/>
                    <a:cs typeface="Times New Roman" panose="02020603050405020304" pitchFamily="18" charset="0"/>
                  </a:rPr>
                  <a:t>Distillation as a </a:t>
                </a:r>
                <a:r>
                  <a:rPr lang="en-US" altLang="zh-CN" sz="3200" dirty="0" err="1" smtClean="0">
                    <a:latin typeface="+mj-lt"/>
                    <a:cs typeface="Times New Roman" panose="02020603050405020304" pitchFamily="18" charset="0"/>
                  </a:rPr>
                  <a:t>defence</a:t>
                </a:r>
                <a:endParaRPr lang="en-US" altLang="zh-CN" sz="3200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Slightly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different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Step 2.</a:t>
                </a:r>
                <a:r>
                  <a:rPr lang="zh-CN" altLang="en-US" sz="2400" dirty="0">
                    <a:latin typeface="+mj-lt"/>
                    <a:cs typeface="Times New Roman" panose="02020603050405020304" pitchFamily="18" charset="0"/>
                  </a:rPr>
                  <a:t>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+mj-lt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+mj-lt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+mj-lt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i="1">
                            <a:latin typeface="+mj-lt"/>
                          </a:rPr>
                          <m:t>𝑥</m:t>
                        </m:r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lt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是一个较大的数，如：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100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j-lt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𝑧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(</m:t>
                    </m:r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j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+mj-lt"/>
                          </a:rPr>
                          <m:t>𝑋</m:t>
                        </m:r>
                        <m:r>
                          <a:rPr lang="en-US" altLang="zh-CN" sz="2400" i="1">
                            <a:latin typeface="+mj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400" i="1"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: train to match the logits</a:t>
                </a:r>
                <a:endParaRPr lang="zh-CN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8" y="310690"/>
                <a:ext cx="9080947" cy="2622706"/>
              </a:xfrm>
              <a:prstGeom prst="rect">
                <a:avLst/>
              </a:prstGeom>
              <a:blipFill rotWithShape="0">
                <a:blip r:embed="rId2"/>
                <a:stretch>
                  <a:fillRect l="-1678" r="-67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9" y="2880700"/>
            <a:ext cx="6974006" cy="2958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56348" y="6002590"/>
                <a:ext cx="843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绕过方式：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attack</a:t>
                </a:r>
                <a:r>
                  <a:rPr lang="zh-CN" altLang="en-US" sz="24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𝑧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(</m:t>
                    </m:r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)/</m:t>
                    </m:r>
                    <m:r>
                      <a:rPr lang="en-US" altLang="zh-CN" sz="2400" b="0" i="1" smtClean="0">
                        <a:latin typeface="+mj-lt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lt"/>
                      </a:rPr>
                      <m:t>𝑠𝑜𝑓𝑡𝑚𝑎𝑥</m:t>
                    </m:r>
                    <m:r>
                      <a:rPr lang="en-US" altLang="zh-CN" sz="2400" b="0" i="1" smtClean="0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𝑧</m:t>
                        </m:r>
                      </m:sub>
                    </m:sSub>
                    <m:r>
                      <a:rPr lang="en-US" altLang="zh-CN" sz="2400" i="1">
                        <a:latin typeface="+mj-lt"/>
                      </a:rPr>
                      <m:t>(</m:t>
                    </m:r>
                    <m:r>
                      <a:rPr lang="en-US" altLang="zh-CN" sz="2400" i="1">
                        <a:latin typeface="+mj-lt"/>
                      </a:rPr>
                      <m:t>𝑥</m:t>
                    </m:r>
                    <m:r>
                      <a:rPr lang="en-US" altLang="zh-CN" sz="2400" i="1">
                        <a:latin typeface="+mj-lt"/>
                      </a:rPr>
                      <m:t>)/</m:t>
                    </m:r>
                    <m:r>
                      <a:rPr lang="en-US" altLang="zh-CN" sz="2400" i="1">
                        <a:latin typeface="+mj-lt"/>
                      </a:rPr>
                      <m:t>𝑇</m:t>
                    </m:r>
                  </m:oMath>
                </a14:m>
                <a:r>
                  <a:rPr lang="en-US" altLang="zh-CN" sz="2400" i="1" dirty="0" smtClean="0">
                    <a:latin typeface="+mj-lt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lt"/>
                    <a:cs typeface="Times New Roman" panose="02020603050405020304" pitchFamily="18" charset="0"/>
                  </a:rPr>
                  <a:t>has gradients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8" y="6002590"/>
                <a:ext cx="84362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84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1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663</Words>
  <Application>Microsoft Office PowerPoint</Application>
  <PresentationFormat>宽屏</PresentationFormat>
  <Paragraphs>197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Adversarial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 Definition</vt:lpstr>
      <vt:lpstr>Obfuscated Gradients Give a False Sense of Security: Circumventing Defenses to Adversarial Examples</vt:lpstr>
      <vt:lpstr>Contributions</vt:lpstr>
      <vt:lpstr>Obfuscated gradient cases</vt:lpstr>
      <vt:lpstr>Obfuscated gradient cases</vt:lpstr>
      <vt:lpstr>Obfuscated gradient cases</vt:lpstr>
      <vt:lpstr>Adversarial Risk and the Dangers of Evaluating Against Weak Attacks</vt:lpstr>
      <vt:lpstr>Contributions</vt:lpstr>
      <vt:lpstr>Contributions</vt:lpstr>
      <vt:lpstr>Proposed attack strategies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Examples</dc:title>
  <dc:creator>hasee</dc:creator>
  <cp:lastModifiedBy>Cui Coco</cp:lastModifiedBy>
  <cp:revision>19</cp:revision>
  <dcterms:created xsi:type="dcterms:W3CDTF">2018-10-24T12:05:43Z</dcterms:created>
  <dcterms:modified xsi:type="dcterms:W3CDTF">2018-10-24T14:40:44Z</dcterms:modified>
</cp:coreProperties>
</file>