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6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14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E97E-F4F5-E135-1952-058ECFB2C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2754-5F08-53DF-6384-0630D21A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48CB-17EE-1A4B-160B-3D9B8568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B1AC-8049-457B-1401-535D2F98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7F97-1E14-01AB-506B-07B8805F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DE68-D4E1-2799-85BB-A5775F2A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EE69D-E8A5-D05C-CE40-340D7826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32DA-4883-7883-4D7C-5E2724CC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932E-D14C-0DA7-76A2-6BB202AC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8F09-F19E-613C-9D34-01E364F0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17D31-4172-E059-40A0-98207373E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D4370-3DD2-8577-0979-B7559A7A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5C52-6B28-4A96-D47E-4D191EF5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4FFE-7E21-47E7-59DB-2B29EB27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6E34-5EA6-AF5D-C871-E1634268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0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55AE-E182-71BB-56FD-82E1379E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D3BE-4222-F43B-AAE9-56949F6F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C089-F587-6C69-ADBA-B9C69DB2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9170-A9A6-5A88-14A9-301E4638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8E7F-F9B5-5B7D-4864-9B11381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D5F3-3D01-73FE-D50D-03983A70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3865-7D84-E7CF-EBC6-C240273A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26AD-1FE7-27D4-7C14-6EB12A7E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85EA-C450-0AC3-5DA6-0E511028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AD30-BE51-A6D8-1038-2A34533F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0F30-6084-98D5-48F7-B33299E4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140A-B1BC-126C-F1E4-589309B1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5CBC5-2A41-A12E-3198-ED5859A1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EF32-CCCD-6BE1-2B43-2AEF5203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D8D9-8F05-1E88-869C-B8960FA4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1657-5691-1810-21CB-A1C70509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36D6-5952-64A2-19A6-9FD1A0C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045BE-229C-5486-7788-9B6721D5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6A8C-A6F2-6E37-8225-9D3BDC9C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09D34-36E3-3F06-0AD3-A5F17ED5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CC408-3FB0-A7B8-2D3E-88CC5790F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D52BA-94CC-9197-7F4D-CBF68A3B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6110F-68DA-FD35-22F2-D7685AAC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06E69-DC92-5624-0B69-2BEAA7ED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8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2940-D373-37BC-0B1E-8C92CB5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86613-E8DB-DB77-38B6-8B379AB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DA054-421F-C5F0-1E2F-ED74F9D6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3934C-D2E2-6B52-ADDF-52152A26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1C262-16A5-8707-C74C-58A1BC88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27C3D-411A-F2FE-B40C-02317EB3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E4F5C-FD27-B806-BB6E-FF3FCCD7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4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25CE-C770-FB50-9848-04FE6AEE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3725-E70E-80B7-6D98-F829AA58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CD032-0A73-4FC2-A66A-D34E5D40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4079-3565-8DD9-E349-B472E3E0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6430-C40B-F442-D787-E76BAC6C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140F9-2126-A30B-03D9-730ED9E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E907-9A22-E964-AE83-7DB83EC7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C71B1-D230-5763-D78F-73A15B1D7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BAABC-B56F-231E-EC6F-17FE39FEF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A28E-DED0-D71F-B61A-7450FD4B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4748-2C94-8DB1-6603-310C925D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22BB-6416-765D-A294-DE52A2DF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501AB-4BC6-A2A5-5116-6B6A9371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032E-7EBC-B7D9-19DB-80C32C1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7336-D76D-A6C1-9A17-6CF611FA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8BEF-338A-4AEA-A191-3581E05EBD83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A2DD-93C4-75B9-A692-2F27ABADC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735F-E701-D877-4B21-0BD1E9FB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3117-40EA-4CB6-9C32-282185646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DA3F3-400E-9AE4-4B42-2419B487A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94"/>
          <a:stretch>
            <a:fillRect/>
          </a:stretch>
        </p:blipFill>
        <p:spPr>
          <a:xfrm>
            <a:off x="0" y="0"/>
            <a:ext cx="12192000" cy="32099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FE6F48-D901-790A-88FA-24C3101175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38200" y="2935754"/>
            <a:ext cx="1209675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D52B11-1FE5-2B42-5D86-FE69F198A5A2}"/>
              </a:ext>
            </a:extLst>
          </p:cNvPr>
          <p:cNvSpPr txBox="1"/>
          <p:nvPr/>
        </p:nvSpPr>
        <p:spPr>
          <a:xfrm>
            <a:off x="66675" y="3612029"/>
            <a:ext cx="1543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Vision &amp;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Who is Who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Committee</a:t>
            </a:r>
            <a:endParaRPr lang="en-IN" sz="12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D7549-51CC-CBA0-9824-2D798EE9EC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57453" y="4275863"/>
            <a:ext cx="485585" cy="56926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142CBF-B33E-1941-F5A6-E73A021A9CF9}"/>
              </a:ext>
            </a:extLst>
          </p:cNvPr>
          <p:cNvSpPr txBox="1"/>
          <p:nvPr/>
        </p:nvSpPr>
        <p:spPr>
          <a:xfrm>
            <a:off x="185928" y="4845130"/>
            <a:ext cx="2514220" cy="175432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High Power Sterring Committee (</a:t>
            </a:r>
            <a:r>
              <a:rPr lang="en-US" sz="1200" dirty="0" err="1">
                <a:solidFill>
                  <a:schemeClr val="accent2"/>
                </a:solidFill>
              </a:rPr>
              <a:t>HPSC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Governing Body (GB)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Executive Committee (EC)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Procurement Committee (PC)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/>
                </a:solidFill>
              </a:rPr>
              <a:t>Grievances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Redressal</a:t>
            </a:r>
            <a:r>
              <a:rPr lang="en-IN" sz="1200" dirty="0"/>
              <a:t> </a:t>
            </a:r>
            <a:r>
              <a:rPr lang="en-IN" sz="1200" dirty="0">
                <a:solidFill>
                  <a:schemeClr val="accent2"/>
                </a:solidFill>
              </a:rPr>
              <a:t>Committee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/>
                </a:solidFill>
              </a:rPr>
              <a:t>Sexual Harassment Committee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accent2"/>
              </a:solidFill>
            </a:endParaRPr>
          </a:p>
          <a:p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1D45B-9939-E575-F66B-AB25B5B290AE}"/>
              </a:ext>
            </a:extLst>
          </p:cNvPr>
          <p:cNvSpPr txBox="1"/>
          <p:nvPr/>
        </p:nvSpPr>
        <p:spPr>
          <a:xfrm>
            <a:off x="1714500" y="3496865"/>
            <a:ext cx="244754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 Management Unit (PMU)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District Management Unit (DMU)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Sub-Divisional Management Unit (</a:t>
            </a:r>
            <a:r>
              <a:rPr lang="en-US" sz="1200" dirty="0" err="1"/>
              <a:t>SDMU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Range Management Unit (RMU)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C9F4DE-67F2-02DB-8EB4-782CEE11701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938273" y="2905125"/>
            <a:ext cx="595502" cy="591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6DA597-1043-2752-F205-5BAE07027E60}"/>
              </a:ext>
            </a:extLst>
          </p:cNvPr>
          <p:cNvSpPr txBox="1"/>
          <p:nvPr/>
        </p:nvSpPr>
        <p:spPr>
          <a:xfrm>
            <a:off x="4294701" y="3354079"/>
            <a:ext cx="25142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Sustainable Forest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Soil and Moisture Conservation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Institutional Strengthening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</a:rPr>
              <a:t>Livelihood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Ecotourism Development </a:t>
            </a:r>
            <a:endParaRPr lang="en-IN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A55C9-812E-3E76-357E-E0B33B3763CA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63612" y="3457895"/>
            <a:ext cx="638332" cy="1229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26DB94-CBC2-D68F-DD0F-F007EF75B0CF}"/>
              </a:ext>
            </a:extLst>
          </p:cNvPr>
          <p:cNvSpPr txBox="1"/>
          <p:nvPr/>
        </p:nvSpPr>
        <p:spPr>
          <a:xfrm>
            <a:off x="3192087" y="4686895"/>
            <a:ext cx="1543050" cy="461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Plantation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Nursery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E79AE-088E-40A7-494A-4EC41DB6BAA6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900298" y="3722601"/>
            <a:ext cx="872939" cy="157749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C88915-FB38-1C7A-CD0D-04F4C10B9C32}"/>
              </a:ext>
            </a:extLst>
          </p:cNvPr>
          <p:cNvSpPr txBox="1"/>
          <p:nvPr/>
        </p:nvSpPr>
        <p:spPr>
          <a:xfrm>
            <a:off x="2904745" y="5300096"/>
            <a:ext cx="1991105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SMC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Water Quality Monitoring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59B3B-DA60-007C-17A8-0D98B092738D}"/>
              </a:ext>
            </a:extLst>
          </p:cNvPr>
          <p:cNvSpPr txBox="1"/>
          <p:nvPr/>
        </p:nvSpPr>
        <p:spPr>
          <a:xfrm>
            <a:off x="3361945" y="5874334"/>
            <a:ext cx="332917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Forestry Integrated Geospatial Solution (FIGS)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SCAT-AMS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Capacity Building Activities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Construction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71682A-790B-9526-07B0-E99B08CA192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026534" y="3831446"/>
            <a:ext cx="65149" cy="20428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0319715-6ED8-8CE7-3745-7F7496ACD539}"/>
              </a:ext>
            </a:extLst>
          </p:cNvPr>
          <p:cNvSpPr txBox="1"/>
          <p:nvPr/>
        </p:nvSpPr>
        <p:spPr>
          <a:xfrm>
            <a:off x="5219700" y="4736797"/>
            <a:ext cx="2514221" cy="83099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</a:rPr>
              <a:t>Fishery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</a:rPr>
              <a:t>Livestock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FF"/>
                </a:solidFill>
              </a:rPr>
              <a:t>NTFP</a:t>
            </a:r>
            <a:r>
              <a:rPr lang="en-US" sz="1200" dirty="0">
                <a:solidFill>
                  <a:srgbClr val="FF00FF"/>
                </a:solidFill>
              </a:rPr>
              <a:t> &amp; Non- </a:t>
            </a:r>
            <a:r>
              <a:rPr lang="en-US" sz="1200" dirty="0" err="1">
                <a:solidFill>
                  <a:srgbClr val="FF00FF"/>
                </a:solidFill>
              </a:rPr>
              <a:t>NTFP</a:t>
            </a:r>
            <a:r>
              <a:rPr lang="en-US" sz="1200" dirty="0">
                <a:solidFill>
                  <a:srgbClr val="FF00FF"/>
                </a:solidFill>
              </a:rPr>
              <a:t> Based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</a:rPr>
              <a:t>Agroforestry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43DD46-A172-56BB-435C-28DAB9BD259C}"/>
              </a:ext>
            </a:extLst>
          </p:cNvPr>
          <p:cNvCxnSpPr>
            <a:endCxn id="18" idx="0"/>
          </p:cNvCxnSpPr>
          <p:nvPr/>
        </p:nvCxnSpPr>
        <p:spPr>
          <a:xfrm>
            <a:off x="4895850" y="2792968"/>
            <a:ext cx="655961" cy="56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ED3DED-845B-63E1-3FE8-B4F472AD677A}"/>
              </a:ext>
            </a:extLst>
          </p:cNvPr>
          <p:cNvSpPr txBox="1"/>
          <p:nvPr/>
        </p:nvSpPr>
        <p:spPr>
          <a:xfrm>
            <a:off x="7100318" y="3496865"/>
            <a:ext cx="15430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A140C8"/>
                </a:solidFill>
              </a:rPr>
              <a:t>MIS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2E240C-CC8C-EEA0-D5A6-D5D58A79D5E8}"/>
              </a:ext>
            </a:extLst>
          </p:cNvPr>
          <p:cNvSpPr txBox="1"/>
          <p:nvPr/>
        </p:nvSpPr>
        <p:spPr>
          <a:xfrm>
            <a:off x="7100318" y="5842336"/>
            <a:ext cx="1543050" cy="830997"/>
          </a:xfrm>
          <a:prstGeom prst="rect">
            <a:avLst/>
          </a:prstGeom>
          <a:noFill/>
          <a:ln>
            <a:solidFill>
              <a:srgbClr val="A140C8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A140C8"/>
                </a:solidFill>
              </a:rPr>
              <a:t>Cost Breakdown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A140C8"/>
                </a:solidFill>
                <a:effectLst/>
                <a:latin typeface="Calibri" panose="020F0502020204030204" pitchFamily="34" charset="0"/>
              </a:rPr>
              <a:t>Project Duration</a:t>
            </a:r>
            <a:r>
              <a:rPr lang="en-IN" sz="1200" dirty="0">
                <a:solidFill>
                  <a:srgbClr val="A140C8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A140C8"/>
                </a:solidFill>
              </a:rPr>
              <a:t>JFMC</a:t>
            </a:r>
            <a:r>
              <a:rPr lang="en-US" sz="1200" dirty="0">
                <a:solidFill>
                  <a:srgbClr val="A140C8"/>
                </a:solidFill>
              </a:rPr>
              <a:t>(s) / EDC(s)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A140C8"/>
                </a:solidFill>
              </a:rPr>
              <a:t>SHG</a:t>
            </a:r>
            <a:r>
              <a:rPr lang="en-US" sz="1200" dirty="0">
                <a:solidFill>
                  <a:srgbClr val="A140C8"/>
                </a:solidFill>
              </a:rPr>
              <a:t>(s) / </a:t>
            </a:r>
            <a:r>
              <a:rPr lang="en-US" sz="1200" dirty="0" err="1">
                <a:solidFill>
                  <a:srgbClr val="A140C8"/>
                </a:solidFill>
              </a:rPr>
              <a:t>JLG</a:t>
            </a:r>
            <a:r>
              <a:rPr lang="en-US" sz="1200" dirty="0">
                <a:solidFill>
                  <a:srgbClr val="A140C8"/>
                </a:solidFill>
              </a:rPr>
              <a:t>(s)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72E145-0191-2460-4745-7DBBED36FAA8}"/>
              </a:ext>
            </a:extLst>
          </p:cNvPr>
          <p:cNvCxnSpPr>
            <a:endCxn id="49" idx="0"/>
          </p:cNvCxnSpPr>
          <p:nvPr/>
        </p:nvCxnSpPr>
        <p:spPr>
          <a:xfrm>
            <a:off x="7458075" y="3612029"/>
            <a:ext cx="413768" cy="2230307"/>
          </a:xfrm>
          <a:prstGeom prst="straightConnector1">
            <a:avLst/>
          </a:prstGeom>
          <a:ln>
            <a:solidFill>
              <a:srgbClr val="A140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9D4EF4-1D20-8723-0AFD-946B1276A257}"/>
              </a:ext>
            </a:extLst>
          </p:cNvPr>
          <p:cNvCxnSpPr>
            <a:endCxn id="48" idx="0"/>
          </p:cNvCxnSpPr>
          <p:nvPr/>
        </p:nvCxnSpPr>
        <p:spPr>
          <a:xfrm>
            <a:off x="6096000" y="2935754"/>
            <a:ext cx="1775843" cy="56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A4135F-36F8-5C04-E7C4-A5406F7C9343}"/>
              </a:ext>
            </a:extLst>
          </p:cNvPr>
          <p:cNvSpPr txBox="1"/>
          <p:nvPr/>
        </p:nvSpPr>
        <p:spPr>
          <a:xfrm>
            <a:off x="8030145" y="4167530"/>
            <a:ext cx="25142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Social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Publications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Downloads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Gallery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Spotlight</a:t>
            </a:r>
            <a:endParaRPr lang="en-IN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7E9285-F345-B166-19B6-B4CF603C2792}"/>
              </a:ext>
            </a:extLst>
          </p:cNvPr>
          <p:cNvCxnSpPr>
            <a:endCxn id="59" idx="0"/>
          </p:cNvCxnSpPr>
          <p:nvPr/>
        </p:nvCxnSpPr>
        <p:spPr>
          <a:xfrm>
            <a:off x="7100318" y="2935754"/>
            <a:ext cx="2186937" cy="123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8F61180-779A-2447-F988-B14BD5806503}"/>
              </a:ext>
            </a:extLst>
          </p:cNvPr>
          <p:cNvSpPr txBox="1"/>
          <p:nvPr/>
        </p:nvSpPr>
        <p:spPr>
          <a:xfrm>
            <a:off x="9287254" y="3457895"/>
            <a:ext cx="17758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Office Order/Circular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Tenders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D8CBBB-58C6-3655-64B7-0B739F6B99D4}"/>
              </a:ext>
            </a:extLst>
          </p:cNvPr>
          <p:cNvCxnSpPr>
            <a:endCxn id="44" idx="0"/>
          </p:cNvCxnSpPr>
          <p:nvPr/>
        </p:nvCxnSpPr>
        <p:spPr>
          <a:xfrm>
            <a:off x="5810250" y="4048125"/>
            <a:ext cx="666561" cy="68867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447C79-74F6-85D9-97B5-293E9CC646F2}"/>
              </a:ext>
            </a:extLst>
          </p:cNvPr>
          <p:cNvCxnSpPr>
            <a:endCxn id="63" idx="0"/>
          </p:cNvCxnSpPr>
          <p:nvPr/>
        </p:nvCxnSpPr>
        <p:spPr>
          <a:xfrm>
            <a:off x="8162925" y="2935754"/>
            <a:ext cx="2012251" cy="52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83C0697-55CD-1E8D-F0F2-A7921E67D015}"/>
              </a:ext>
            </a:extLst>
          </p:cNvPr>
          <p:cNvSpPr txBox="1"/>
          <p:nvPr/>
        </p:nvSpPr>
        <p:spPr>
          <a:xfrm>
            <a:off x="10291573" y="2671236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RTI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9832B-30CF-FBB4-8E70-C28C74D759DC}"/>
              </a:ext>
            </a:extLst>
          </p:cNvPr>
          <p:cNvCxnSpPr/>
          <p:nvPr/>
        </p:nvCxnSpPr>
        <p:spPr>
          <a:xfrm flipV="1">
            <a:off x="10668000" y="2314575"/>
            <a:ext cx="100948" cy="4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162AC48-2608-E3E4-5678-B61D1D89CBCE}"/>
              </a:ext>
            </a:extLst>
          </p:cNvPr>
          <p:cNvSpPr txBox="1"/>
          <p:nvPr/>
        </p:nvSpPr>
        <p:spPr>
          <a:xfrm>
            <a:off x="10175175" y="1874239"/>
            <a:ext cx="17758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New section will be added </a:t>
            </a:r>
          </a:p>
        </p:txBody>
      </p:sp>
    </p:spTree>
    <p:extLst>
      <p:ext uri="{BB962C8B-B14F-4D97-AF65-F5344CB8AC3E}">
        <p14:creationId xmlns:p14="http://schemas.microsoft.com/office/powerpoint/2010/main" val="39169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7D94-312A-8A37-918C-64DFBF48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6BF0-FF59-875C-419F-1E001AD2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1D8C-7FD2-6EDE-EF95-72BBA781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Content will be same as previous website; a new enquiry form will be designed . </a:t>
            </a:r>
          </a:p>
          <a:p>
            <a:pPr marL="0" indent="0">
              <a:buNone/>
            </a:pPr>
            <a:r>
              <a:rPr lang="en-US" dirty="0"/>
              <a:t>Name- </a:t>
            </a:r>
          </a:p>
          <a:p>
            <a:pPr marL="0" indent="0">
              <a:buNone/>
            </a:pPr>
            <a:r>
              <a:rPr lang="en-US" dirty="0"/>
              <a:t>Age-</a:t>
            </a:r>
          </a:p>
          <a:p>
            <a:pPr marL="0" indent="0">
              <a:buNone/>
            </a:pPr>
            <a:r>
              <a:rPr lang="en-US" dirty="0"/>
              <a:t>Gender- </a:t>
            </a:r>
          </a:p>
          <a:p>
            <a:pPr marL="0" indent="0">
              <a:buNone/>
            </a:pPr>
            <a:r>
              <a:rPr lang="en-US" dirty="0"/>
              <a:t>Mobile Number- </a:t>
            </a:r>
          </a:p>
          <a:p>
            <a:pPr marL="0" indent="0">
              <a:buNone/>
            </a:pPr>
            <a:r>
              <a:rPr lang="en-US" dirty="0"/>
              <a:t>Email id- </a:t>
            </a:r>
          </a:p>
          <a:p>
            <a:pPr marL="0" indent="0">
              <a:buNone/>
            </a:pPr>
            <a:r>
              <a:rPr lang="en-US" dirty="0"/>
              <a:t>Aadhar Number- </a:t>
            </a:r>
          </a:p>
          <a:p>
            <a:pPr marL="0" indent="0">
              <a:buNone/>
            </a:pPr>
            <a:r>
              <a:rPr lang="en-US" dirty="0"/>
              <a:t>Query-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13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5EF1-B006-10B9-2DB9-4846D866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F207-106B-2838-9286-818C7AF6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8" y="2817693"/>
            <a:ext cx="2962278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Component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FE598-0F41-34D1-E2C4-3C30E7535287}"/>
              </a:ext>
            </a:extLst>
          </p:cNvPr>
          <p:cNvSpPr txBox="1"/>
          <p:nvPr/>
        </p:nvSpPr>
        <p:spPr>
          <a:xfrm>
            <a:off x="3681411" y="258992"/>
            <a:ext cx="2800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Sustainable Forest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31CE5-9028-E43F-A55E-8E95D1805FFD}"/>
              </a:ext>
            </a:extLst>
          </p:cNvPr>
          <p:cNvSpPr txBox="1"/>
          <p:nvPr/>
        </p:nvSpPr>
        <p:spPr>
          <a:xfrm>
            <a:off x="3681411" y="1543114"/>
            <a:ext cx="2800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Soil and Moisture Conservation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CFCF5-9B87-76DD-3988-0D0D2533FDDE}"/>
              </a:ext>
            </a:extLst>
          </p:cNvPr>
          <p:cNvSpPr txBox="1"/>
          <p:nvPr/>
        </p:nvSpPr>
        <p:spPr>
          <a:xfrm>
            <a:off x="3681415" y="3295808"/>
            <a:ext cx="2800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Institutional Strengthening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86F44-F2C6-DBED-0A4D-47E71E544014}"/>
              </a:ext>
            </a:extLst>
          </p:cNvPr>
          <p:cNvSpPr txBox="1"/>
          <p:nvPr/>
        </p:nvSpPr>
        <p:spPr>
          <a:xfrm>
            <a:off x="3681411" y="4972505"/>
            <a:ext cx="2800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Livelihood Development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AF2785-F540-9852-179A-81849F21B149}"/>
              </a:ext>
            </a:extLst>
          </p:cNvPr>
          <p:cNvCxnSpPr>
            <a:cxnSpLocks/>
          </p:cNvCxnSpPr>
          <p:nvPr/>
        </p:nvCxnSpPr>
        <p:spPr>
          <a:xfrm flipH="1">
            <a:off x="3443288" y="601208"/>
            <a:ext cx="238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33CD2C-AD6C-D9B9-9945-1E2726E3B0E7}"/>
              </a:ext>
            </a:extLst>
          </p:cNvPr>
          <p:cNvCxnSpPr>
            <a:cxnSpLocks/>
          </p:cNvCxnSpPr>
          <p:nvPr/>
        </p:nvCxnSpPr>
        <p:spPr>
          <a:xfrm flipH="1">
            <a:off x="3443290" y="5157171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BD72BC-F884-89A8-C3D7-A2FC717C3F4C}"/>
              </a:ext>
            </a:extLst>
          </p:cNvPr>
          <p:cNvCxnSpPr>
            <a:cxnSpLocks/>
          </p:cNvCxnSpPr>
          <p:nvPr/>
        </p:nvCxnSpPr>
        <p:spPr>
          <a:xfrm>
            <a:off x="3448061" y="601208"/>
            <a:ext cx="0" cy="56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A4E072-77C3-7FBC-A722-BA0FE9B947C5}"/>
              </a:ext>
            </a:extLst>
          </p:cNvPr>
          <p:cNvCxnSpPr>
            <a:cxnSpLocks/>
          </p:cNvCxnSpPr>
          <p:nvPr/>
        </p:nvCxnSpPr>
        <p:spPr>
          <a:xfrm flipH="1">
            <a:off x="3124204" y="3480474"/>
            <a:ext cx="3238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DA4236-154C-F7ED-5EED-974C19AAEE4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681410" y="570936"/>
            <a:ext cx="1" cy="115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904F65-D6E7-DE87-25AE-0B5DF48AA620}"/>
              </a:ext>
            </a:extLst>
          </p:cNvPr>
          <p:cNvCxnSpPr>
            <a:cxnSpLocks/>
          </p:cNvCxnSpPr>
          <p:nvPr/>
        </p:nvCxnSpPr>
        <p:spPr>
          <a:xfrm>
            <a:off x="3443292" y="3473569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A57AB9-75A2-B4E6-2938-9E57196973FC}"/>
              </a:ext>
            </a:extLst>
          </p:cNvPr>
          <p:cNvSpPr txBox="1"/>
          <p:nvPr/>
        </p:nvSpPr>
        <p:spPr>
          <a:xfrm>
            <a:off x="3681414" y="6098786"/>
            <a:ext cx="28003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Ecotourism Development 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20F52F-D8DC-D1D5-E8FB-179BC1CE2862}"/>
              </a:ext>
            </a:extLst>
          </p:cNvPr>
          <p:cNvCxnSpPr>
            <a:cxnSpLocks/>
          </p:cNvCxnSpPr>
          <p:nvPr/>
        </p:nvCxnSpPr>
        <p:spPr>
          <a:xfrm flipH="1">
            <a:off x="3443288" y="1846938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6A2BC-36A1-83A5-4D59-BE8FC15187CB}"/>
              </a:ext>
            </a:extLst>
          </p:cNvPr>
          <p:cNvCxnSpPr>
            <a:cxnSpLocks/>
          </p:cNvCxnSpPr>
          <p:nvPr/>
        </p:nvCxnSpPr>
        <p:spPr>
          <a:xfrm flipH="1">
            <a:off x="3443293" y="6283452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BDEC7E-FDAD-68F7-3D4E-033902F29EDF}"/>
              </a:ext>
            </a:extLst>
          </p:cNvPr>
          <p:cNvSpPr txBox="1"/>
          <p:nvPr/>
        </p:nvSpPr>
        <p:spPr>
          <a:xfrm>
            <a:off x="7593814" y="4822438"/>
            <a:ext cx="2533650" cy="30777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Fishery</a:t>
            </a:r>
            <a:endParaRPr lang="en-IN" sz="1400" dirty="0">
              <a:solidFill>
                <a:srgbClr val="FF00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E7585-B7EF-A677-7C01-AD1B0DDCBE9E}"/>
              </a:ext>
            </a:extLst>
          </p:cNvPr>
          <p:cNvSpPr txBox="1"/>
          <p:nvPr/>
        </p:nvSpPr>
        <p:spPr>
          <a:xfrm>
            <a:off x="7593812" y="5311606"/>
            <a:ext cx="2609851" cy="30777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Livestock</a:t>
            </a:r>
            <a:endParaRPr lang="en-IN" sz="1400" dirty="0">
              <a:solidFill>
                <a:srgbClr val="FF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FF2DF-0F44-66E4-8BF4-69E546DFBE22}"/>
              </a:ext>
            </a:extLst>
          </p:cNvPr>
          <p:cNvSpPr txBox="1"/>
          <p:nvPr/>
        </p:nvSpPr>
        <p:spPr>
          <a:xfrm>
            <a:off x="7589052" y="5800774"/>
            <a:ext cx="3552826" cy="30777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NTFP &amp; Non-NTFP Based </a:t>
            </a:r>
            <a:endParaRPr lang="en-IN" sz="1400" dirty="0">
              <a:solidFill>
                <a:srgbClr val="FF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1FA68A-870D-AFDC-2B5E-5ACF97DD0C5E}"/>
              </a:ext>
            </a:extLst>
          </p:cNvPr>
          <p:cNvSpPr txBox="1"/>
          <p:nvPr/>
        </p:nvSpPr>
        <p:spPr>
          <a:xfrm>
            <a:off x="7603340" y="6289942"/>
            <a:ext cx="3552826" cy="30777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FF"/>
                </a:solidFill>
              </a:rPr>
              <a:t>Agroforestry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14D78-0D58-716E-C6B7-93A15280AB01}"/>
              </a:ext>
            </a:extLst>
          </p:cNvPr>
          <p:cNvSpPr txBox="1"/>
          <p:nvPr/>
        </p:nvSpPr>
        <p:spPr>
          <a:xfrm>
            <a:off x="7577146" y="148667"/>
            <a:ext cx="2533650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Governing Body (GB)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DC8334-3FCB-8B2C-3898-A4C60188DB5F}"/>
              </a:ext>
            </a:extLst>
          </p:cNvPr>
          <p:cNvSpPr txBox="1"/>
          <p:nvPr/>
        </p:nvSpPr>
        <p:spPr>
          <a:xfrm>
            <a:off x="7577144" y="637835"/>
            <a:ext cx="2533651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Executive Committee (EC)</a:t>
            </a:r>
            <a:endParaRPr lang="en-IN" sz="1400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96CBF3-961F-2EAE-E43D-59577635000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236621" y="300460"/>
            <a:ext cx="340525" cy="20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ECFE601-096C-604C-7793-280E1F3E4E1A}"/>
              </a:ext>
            </a:extLst>
          </p:cNvPr>
          <p:cNvSpPr txBox="1"/>
          <p:nvPr/>
        </p:nvSpPr>
        <p:spPr>
          <a:xfrm>
            <a:off x="7562856" y="1387559"/>
            <a:ext cx="253365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Governing Body (GB)</a:t>
            </a:r>
            <a:endParaRPr lang="en-IN" sz="1400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67D0FB-3CDE-44A8-640B-B6C12CA4BE18}"/>
              </a:ext>
            </a:extLst>
          </p:cNvPr>
          <p:cNvSpPr txBox="1"/>
          <p:nvPr/>
        </p:nvSpPr>
        <p:spPr>
          <a:xfrm>
            <a:off x="7562855" y="1876727"/>
            <a:ext cx="253365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Executive Committee (EC)</a:t>
            </a:r>
            <a:endParaRPr lang="en-IN" sz="1400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1C2CDE-2D26-B809-FB33-BDA25362259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229479" y="1541448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D674D0-6A99-9A5D-BBBD-F5AF732222A7}"/>
              </a:ext>
            </a:extLst>
          </p:cNvPr>
          <p:cNvSpPr txBox="1"/>
          <p:nvPr/>
        </p:nvSpPr>
        <p:spPr>
          <a:xfrm>
            <a:off x="7567618" y="2499825"/>
            <a:ext cx="253365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Governing Body (GB)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543E38-9E6A-7C1C-0913-03B03EDC6029}"/>
              </a:ext>
            </a:extLst>
          </p:cNvPr>
          <p:cNvSpPr txBox="1"/>
          <p:nvPr/>
        </p:nvSpPr>
        <p:spPr>
          <a:xfrm>
            <a:off x="7567616" y="2988993"/>
            <a:ext cx="260985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Executive Committee (EC)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C0341-6931-7CB0-630D-39E8C23181CA}"/>
              </a:ext>
            </a:extLst>
          </p:cNvPr>
          <p:cNvSpPr txBox="1"/>
          <p:nvPr/>
        </p:nvSpPr>
        <p:spPr>
          <a:xfrm>
            <a:off x="7562856" y="3478161"/>
            <a:ext cx="355282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Procurement Committee (PC)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658BB5-120B-5BB4-123C-470B54A1FE70}"/>
              </a:ext>
            </a:extLst>
          </p:cNvPr>
          <p:cNvSpPr txBox="1"/>
          <p:nvPr/>
        </p:nvSpPr>
        <p:spPr>
          <a:xfrm>
            <a:off x="7577144" y="3967329"/>
            <a:ext cx="355282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Grievances Redressal Committee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A5DEBF-FB80-FEF2-E326-1B7D0CAC780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7305675" y="2653714"/>
            <a:ext cx="261943" cy="3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7131DC-82E8-E792-835E-391F3070B009}"/>
              </a:ext>
            </a:extLst>
          </p:cNvPr>
          <p:cNvCxnSpPr>
            <a:cxnSpLocks/>
          </p:cNvCxnSpPr>
          <p:nvPr/>
        </p:nvCxnSpPr>
        <p:spPr>
          <a:xfrm>
            <a:off x="7300912" y="3665140"/>
            <a:ext cx="2619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BF497B-CDD2-7079-8B16-664ABEE69B7B}"/>
              </a:ext>
            </a:extLst>
          </p:cNvPr>
          <p:cNvCxnSpPr>
            <a:cxnSpLocks/>
          </p:cNvCxnSpPr>
          <p:nvPr/>
        </p:nvCxnSpPr>
        <p:spPr>
          <a:xfrm flipV="1">
            <a:off x="7300912" y="3120104"/>
            <a:ext cx="261943" cy="3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085051-5BE5-71B3-B73F-BFCC3A9B1735}"/>
              </a:ext>
            </a:extLst>
          </p:cNvPr>
          <p:cNvCxnSpPr>
            <a:cxnSpLocks/>
          </p:cNvCxnSpPr>
          <p:nvPr/>
        </p:nvCxnSpPr>
        <p:spPr>
          <a:xfrm>
            <a:off x="7312820" y="4121217"/>
            <a:ext cx="2619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A0B13C9-416A-DDAA-E857-F2606A342D20}"/>
              </a:ext>
            </a:extLst>
          </p:cNvPr>
          <p:cNvCxnSpPr>
            <a:cxnSpLocks/>
          </p:cNvCxnSpPr>
          <p:nvPr/>
        </p:nvCxnSpPr>
        <p:spPr>
          <a:xfrm>
            <a:off x="7229478" y="1990913"/>
            <a:ext cx="33337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F2955C-33FC-B56F-A678-D7FA6594E520}"/>
              </a:ext>
            </a:extLst>
          </p:cNvPr>
          <p:cNvCxnSpPr>
            <a:cxnSpLocks/>
          </p:cNvCxnSpPr>
          <p:nvPr/>
        </p:nvCxnSpPr>
        <p:spPr>
          <a:xfrm flipV="1">
            <a:off x="7239005" y="774075"/>
            <a:ext cx="333377" cy="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CA106A-133F-11C0-7C5F-2262F05E652B}"/>
              </a:ext>
            </a:extLst>
          </p:cNvPr>
          <p:cNvCxnSpPr>
            <a:cxnSpLocks/>
          </p:cNvCxnSpPr>
          <p:nvPr/>
        </p:nvCxnSpPr>
        <p:spPr>
          <a:xfrm flipV="1">
            <a:off x="7324724" y="4993529"/>
            <a:ext cx="261943" cy="3956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2EC061-BC11-28B7-AAB8-F91ECFA4AF30}"/>
              </a:ext>
            </a:extLst>
          </p:cNvPr>
          <p:cNvCxnSpPr>
            <a:cxnSpLocks/>
          </p:cNvCxnSpPr>
          <p:nvPr/>
        </p:nvCxnSpPr>
        <p:spPr>
          <a:xfrm>
            <a:off x="7319961" y="6004955"/>
            <a:ext cx="261943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30C2E1-2DB0-879B-F871-E0B3FDFCA1D3}"/>
              </a:ext>
            </a:extLst>
          </p:cNvPr>
          <p:cNvCxnSpPr>
            <a:cxnSpLocks/>
          </p:cNvCxnSpPr>
          <p:nvPr/>
        </p:nvCxnSpPr>
        <p:spPr>
          <a:xfrm flipV="1">
            <a:off x="7319961" y="5459919"/>
            <a:ext cx="261943" cy="3956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9273624-DB0E-9DA7-6A5C-DB0DAF31F77B}"/>
              </a:ext>
            </a:extLst>
          </p:cNvPr>
          <p:cNvCxnSpPr>
            <a:cxnSpLocks/>
          </p:cNvCxnSpPr>
          <p:nvPr/>
        </p:nvCxnSpPr>
        <p:spPr>
          <a:xfrm>
            <a:off x="7331869" y="6461032"/>
            <a:ext cx="261943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71074F-02C8-19B8-3DBE-D26A29A240D1}"/>
              </a:ext>
            </a:extLst>
          </p:cNvPr>
          <p:cNvCxnSpPr>
            <a:cxnSpLocks/>
          </p:cNvCxnSpPr>
          <p:nvPr/>
        </p:nvCxnSpPr>
        <p:spPr>
          <a:xfrm>
            <a:off x="7229477" y="300460"/>
            <a:ext cx="0" cy="4715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7273F0-DF30-17BF-D191-7211912716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81757" y="582158"/>
            <a:ext cx="7477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9875E5-2BC4-61E1-DC4E-385315D3A56B}"/>
              </a:ext>
            </a:extLst>
          </p:cNvPr>
          <p:cNvCxnSpPr>
            <a:cxnSpLocks/>
          </p:cNvCxnSpPr>
          <p:nvPr/>
        </p:nvCxnSpPr>
        <p:spPr>
          <a:xfrm>
            <a:off x="7239005" y="1541448"/>
            <a:ext cx="0" cy="44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857723-40F0-079F-3DF4-F431C042F9C9}"/>
              </a:ext>
            </a:extLst>
          </p:cNvPr>
          <p:cNvCxnSpPr>
            <a:cxnSpLocks/>
          </p:cNvCxnSpPr>
          <p:nvPr/>
        </p:nvCxnSpPr>
        <p:spPr>
          <a:xfrm>
            <a:off x="6481757" y="1823734"/>
            <a:ext cx="74772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71D1D33-9D5D-17AB-4037-7E376E86D0F0}"/>
              </a:ext>
            </a:extLst>
          </p:cNvPr>
          <p:cNvCxnSpPr>
            <a:cxnSpLocks/>
          </p:cNvCxnSpPr>
          <p:nvPr/>
        </p:nvCxnSpPr>
        <p:spPr>
          <a:xfrm flipH="1">
            <a:off x="7300912" y="2653714"/>
            <a:ext cx="19049" cy="19033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F315DF2-5819-8B30-BCA1-3CFC1712FF8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81765" y="3480474"/>
            <a:ext cx="826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616FADB-0AB4-87C5-42CE-FC947A04C7D6}"/>
              </a:ext>
            </a:extLst>
          </p:cNvPr>
          <p:cNvCxnSpPr>
            <a:cxnSpLocks/>
          </p:cNvCxnSpPr>
          <p:nvPr/>
        </p:nvCxnSpPr>
        <p:spPr>
          <a:xfrm>
            <a:off x="7331869" y="4993529"/>
            <a:ext cx="0" cy="1467503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DC0F23-A391-65AF-9FB2-25FB58BEF3BA}"/>
              </a:ext>
            </a:extLst>
          </p:cNvPr>
          <p:cNvCxnSpPr>
            <a:cxnSpLocks/>
          </p:cNvCxnSpPr>
          <p:nvPr/>
        </p:nvCxnSpPr>
        <p:spPr>
          <a:xfrm>
            <a:off x="6493669" y="5276291"/>
            <a:ext cx="838200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079E4-5A6E-17D5-FAB3-EEBF9DC50438}"/>
              </a:ext>
            </a:extLst>
          </p:cNvPr>
          <p:cNvSpPr txBox="1"/>
          <p:nvPr/>
        </p:nvSpPr>
        <p:spPr>
          <a:xfrm>
            <a:off x="7562856" y="4403156"/>
            <a:ext cx="3552826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Sexual Harassment Committee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4D7D36-17DB-7C50-E114-61EAE94CC85E}"/>
              </a:ext>
            </a:extLst>
          </p:cNvPr>
          <p:cNvCxnSpPr>
            <a:cxnSpLocks/>
          </p:cNvCxnSpPr>
          <p:nvPr/>
        </p:nvCxnSpPr>
        <p:spPr>
          <a:xfrm>
            <a:off x="7312819" y="4557044"/>
            <a:ext cx="2619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0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982E-0034-1CCA-C496-1E62F4ED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CCD5-9B4F-5A45-1F71-144B75B2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Header Banner</a:t>
            </a:r>
            <a:endParaRPr lang="en-IN" dirty="0"/>
          </a:p>
          <a:p>
            <a:pPr lvl="0"/>
            <a:r>
              <a:rPr lang="en-US" dirty="0"/>
              <a:t>Welcome Message</a:t>
            </a:r>
            <a:endParaRPr lang="en-IN" dirty="0"/>
          </a:p>
          <a:p>
            <a:pPr lvl="0"/>
            <a:r>
              <a:rPr lang="en-US" dirty="0"/>
              <a:t>About JICA</a:t>
            </a:r>
            <a:endParaRPr lang="en-IN" dirty="0"/>
          </a:p>
          <a:p>
            <a:pPr lvl="0"/>
            <a:r>
              <a:rPr lang="en-US" dirty="0"/>
              <a:t>Spotlight</a:t>
            </a:r>
            <a:endParaRPr lang="en-IN" dirty="0"/>
          </a:p>
          <a:p>
            <a:pPr lvl="0"/>
            <a:r>
              <a:rPr lang="en-US" dirty="0"/>
              <a:t>Pictorial Glimpses</a:t>
            </a:r>
            <a:endParaRPr lang="en-IN" dirty="0"/>
          </a:p>
          <a:p>
            <a:pPr lvl="0"/>
            <a:r>
              <a:rPr lang="en-US" dirty="0"/>
              <a:t>Facts and Figures</a:t>
            </a:r>
            <a:endParaRPr lang="en-IN" dirty="0"/>
          </a:p>
          <a:p>
            <a:pPr lvl="0"/>
            <a:r>
              <a:rPr lang="en-US" dirty="0"/>
              <a:t>Logos</a:t>
            </a:r>
            <a:endParaRPr lang="en-IN" dirty="0"/>
          </a:p>
          <a:p>
            <a:pPr lvl="0"/>
            <a:r>
              <a:rPr lang="en-US" dirty="0"/>
              <a:t>Latest Newsletter</a:t>
            </a:r>
            <a:endParaRPr lang="en-IN" dirty="0"/>
          </a:p>
          <a:p>
            <a:pPr lvl="0"/>
            <a:r>
              <a:rPr lang="en-US" dirty="0"/>
              <a:t>Latest Media Coverage</a:t>
            </a:r>
            <a:endParaRPr lang="en-IN" dirty="0"/>
          </a:p>
          <a:p>
            <a:pPr lvl="0"/>
            <a:r>
              <a:rPr lang="en-US" dirty="0"/>
              <a:t>Latest Tender</a:t>
            </a:r>
            <a:endParaRPr lang="en-IN" dirty="0"/>
          </a:p>
          <a:p>
            <a:pPr lvl="0"/>
            <a:r>
              <a:rPr lang="en-US" dirty="0"/>
              <a:t>Recent Tweets</a:t>
            </a:r>
            <a:endParaRPr lang="en-IN" dirty="0"/>
          </a:p>
          <a:p>
            <a:pPr lvl="0"/>
            <a:r>
              <a:rPr lang="en-US" dirty="0"/>
              <a:t>YouTube Twitter and Facebook*</a:t>
            </a:r>
            <a:endParaRPr lang="en-IN" dirty="0"/>
          </a:p>
          <a:p>
            <a:pPr lvl="0"/>
            <a:r>
              <a:rPr lang="en-US" dirty="0"/>
              <a:t>Important 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12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92232-FF4F-9336-7FE9-B407D4F6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BD17-4D0D-3F5B-70C9-AFFB735D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865068"/>
            <a:ext cx="2286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About us 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1FCFF-84FA-00FB-BEA7-6BC7EAE1C160}"/>
              </a:ext>
            </a:extLst>
          </p:cNvPr>
          <p:cNvSpPr txBox="1"/>
          <p:nvPr/>
        </p:nvSpPr>
        <p:spPr>
          <a:xfrm>
            <a:off x="3657597" y="365125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DA3E8-EBB6-5984-0B33-13596BA00D61}"/>
              </a:ext>
            </a:extLst>
          </p:cNvPr>
          <p:cNvSpPr txBox="1"/>
          <p:nvPr/>
        </p:nvSpPr>
        <p:spPr>
          <a:xfrm>
            <a:off x="3657597" y="978456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VISION &amp; MISSION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C2AF8-0E86-6444-C03E-4F801CDA37A0}"/>
              </a:ext>
            </a:extLst>
          </p:cNvPr>
          <p:cNvSpPr txBox="1"/>
          <p:nvPr/>
        </p:nvSpPr>
        <p:spPr>
          <a:xfrm>
            <a:off x="3657596" y="1559957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WHO IS WHO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24AF-FB5F-63DE-59A5-6D3046068B05}"/>
              </a:ext>
            </a:extLst>
          </p:cNvPr>
          <p:cNvSpPr txBox="1"/>
          <p:nvPr/>
        </p:nvSpPr>
        <p:spPr>
          <a:xfrm>
            <a:off x="3657596" y="2141458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COMMITTEE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869B-AA55-E851-138A-D55D4A22444D}"/>
              </a:ext>
            </a:extLst>
          </p:cNvPr>
          <p:cNvSpPr txBox="1"/>
          <p:nvPr/>
        </p:nvSpPr>
        <p:spPr>
          <a:xfrm>
            <a:off x="7229475" y="946626"/>
            <a:ext cx="3924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Power Steering Committee (</a:t>
            </a:r>
            <a:r>
              <a:rPr lang="en-US" dirty="0" err="1"/>
              <a:t>HPSC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5486C-D5AD-E089-E5EE-8C602A5E77A9}"/>
              </a:ext>
            </a:extLst>
          </p:cNvPr>
          <p:cNvSpPr txBox="1"/>
          <p:nvPr/>
        </p:nvSpPr>
        <p:spPr>
          <a:xfrm>
            <a:off x="7229475" y="1559957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Governing Body (GB)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22675-7434-C7FE-B3F6-293660DE343F}"/>
              </a:ext>
            </a:extLst>
          </p:cNvPr>
          <p:cNvSpPr txBox="1"/>
          <p:nvPr/>
        </p:nvSpPr>
        <p:spPr>
          <a:xfrm>
            <a:off x="7229473" y="2141458"/>
            <a:ext cx="2609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Executive Committee (EC)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B2081-FCD8-79E0-3F28-D082E46DBD29}"/>
              </a:ext>
            </a:extLst>
          </p:cNvPr>
          <p:cNvSpPr txBox="1"/>
          <p:nvPr/>
        </p:nvSpPr>
        <p:spPr>
          <a:xfrm>
            <a:off x="7229473" y="2695456"/>
            <a:ext cx="3552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Procurement Committee (PC)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267B-B6B1-B86E-F63A-3D6EB6507991}"/>
              </a:ext>
            </a:extLst>
          </p:cNvPr>
          <p:cNvSpPr txBox="1"/>
          <p:nvPr/>
        </p:nvSpPr>
        <p:spPr>
          <a:xfrm>
            <a:off x="7229473" y="3249454"/>
            <a:ext cx="3552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Grievances Redressal Committee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B9D60-CAA5-6982-E8A5-C42BF1A724B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705471" y="2326124"/>
            <a:ext cx="152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803032-1C30-8441-81AE-E3B5EEFD5052}"/>
              </a:ext>
            </a:extLst>
          </p:cNvPr>
          <p:cNvCxnSpPr>
            <a:stCxn id="8" idx="1"/>
          </p:cNvCxnSpPr>
          <p:nvPr/>
        </p:nvCxnSpPr>
        <p:spPr>
          <a:xfrm flipH="1">
            <a:off x="6896100" y="1131292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4D4DBE-BD49-9974-93FF-93830B34008B}"/>
              </a:ext>
            </a:extLst>
          </p:cNvPr>
          <p:cNvCxnSpPr/>
          <p:nvPr/>
        </p:nvCxnSpPr>
        <p:spPr>
          <a:xfrm flipH="1">
            <a:off x="6896098" y="3422889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54168D-CB01-3D86-7E80-A19559DA9E9E}"/>
              </a:ext>
            </a:extLst>
          </p:cNvPr>
          <p:cNvCxnSpPr/>
          <p:nvPr/>
        </p:nvCxnSpPr>
        <p:spPr>
          <a:xfrm>
            <a:off x="6905621" y="1119227"/>
            <a:ext cx="0" cy="230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DDBAC2-EF94-54B5-5332-CE98FF291D64}"/>
              </a:ext>
            </a:extLst>
          </p:cNvPr>
          <p:cNvCxnSpPr>
            <a:endCxn id="9" idx="1"/>
          </p:cNvCxnSpPr>
          <p:nvPr/>
        </p:nvCxnSpPr>
        <p:spPr>
          <a:xfrm>
            <a:off x="6896098" y="1744623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F2DB5-AED5-135A-9FCC-0D0803802025}"/>
              </a:ext>
            </a:extLst>
          </p:cNvPr>
          <p:cNvCxnSpPr/>
          <p:nvPr/>
        </p:nvCxnSpPr>
        <p:spPr>
          <a:xfrm>
            <a:off x="6896098" y="2880122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B3EED5-DBBF-9C04-C4EE-DF7D14A05992}"/>
              </a:ext>
            </a:extLst>
          </p:cNvPr>
          <p:cNvCxnSpPr>
            <a:stCxn id="4" idx="1"/>
          </p:cNvCxnSpPr>
          <p:nvPr/>
        </p:nvCxnSpPr>
        <p:spPr>
          <a:xfrm flipH="1">
            <a:off x="3419475" y="549791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642FB1-BB30-B7DC-07FD-9FA7DA777725}"/>
              </a:ext>
            </a:extLst>
          </p:cNvPr>
          <p:cNvCxnSpPr/>
          <p:nvPr/>
        </p:nvCxnSpPr>
        <p:spPr>
          <a:xfrm flipH="1">
            <a:off x="3419475" y="2326124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C72500-4E51-CB8E-AB29-55B7D0EAAF44}"/>
              </a:ext>
            </a:extLst>
          </p:cNvPr>
          <p:cNvCxnSpPr/>
          <p:nvPr/>
        </p:nvCxnSpPr>
        <p:spPr>
          <a:xfrm>
            <a:off x="3419475" y="549791"/>
            <a:ext cx="0" cy="177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8934FC-3C52-3420-CA04-CBE38A74CB7C}"/>
              </a:ext>
            </a:extLst>
          </p:cNvPr>
          <p:cNvCxnSpPr>
            <a:endCxn id="2" idx="3"/>
          </p:cNvCxnSpPr>
          <p:nvPr/>
        </p:nvCxnSpPr>
        <p:spPr>
          <a:xfrm flipH="1">
            <a:off x="2771775" y="1527849"/>
            <a:ext cx="647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9A89F1-6E2E-B07A-7AA5-DC817D53A93F}"/>
              </a:ext>
            </a:extLst>
          </p:cNvPr>
          <p:cNvCxnSpPr>
            <a:endCxn id="5" idx="1"/>
          </p:cNvCxnSpPr>
          <p:nvPr/>
        </p:nvCxnSpPr>
        <p:spPr>
          <a:xfrm>
            <a:off x="3419475" y="1163122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706F4C-081F-2F55-15BB-F79DA6541E70}"/>
              </a:ext>
            </a:extLst>
          </p:cNvPr>
          <p:cNvCxnSpPr/>
          <p:nvPr/>
        </p:nvCxnSpPr>
        <p:spPr>
          <a:xfrm>
            <a:off x="3419474" y="1745695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0C9E9F-8528-97E9-AB34-99EBCACC9AF2}"/>
              </a:ext>
            </a:extLst>
          </p:cNvPr>
          <p:cNvSpPr txBox="1"/>
          <p:nvPr/>
        </p:nvSpPr>
        <p:spPr>
          <a:xfrm>
            <a:off x="114303" y="3780989"/>
            <a:ext cx="3305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 will be updated . It will be a combination of existing content and some new information. Add name of Person, Contact Number &amp; Photos along with Designation and Position in Committee. 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7A1C3-3144-A481-31C3-7AA648CC5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8339" r="8515" b="35311"/>
          <a:stretch>
            <a:fillRect/>
          </a:stretch>
        </p:blipFill>
        <p:spPr>
          <a:xfrm>
            <a:off x="3371850" y="3780990"/>
            <a:ext cx="8124825" cy="28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7817-525B-797A-DE81-18283DE5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765809"/>
            <a:ext cx="3781425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Management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6F80-4149-66C3-FD7B-30210610BFD6}"/>
              </a:ext>
            </a:extLst>
          </p:cNvPr>
          <p:cNvSpPr txBox="1"/>
          <p:nvPr/>
        </p:nvSpPr>
        <p:spPr>
          <a:xfrm>
            <a:off x="5267321" y="265866"/>
            <a:ext cx="44386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Management Unit (PMU)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92F1-52D1-CA59-A809-FF5635AFD0FA}"/>
              </a:ext>
            </a:extLst>
          </p:cNvPr>
          <p:cNvSpPr txBox="1"/>
          <p:nvPr/>
        </p:nvSpPr>
        <p:spPr>
          <a:xfrm>
            <a:off x="5267322" y="879197"/>
            <a:ext cx="4438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District Management Unit (DMU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14F51-D4AC-3953-8C2B-07E835DCF39B}"/>
              </a:ext>
            </a:extLst>
          </p:cNvPr>
          <p:cNvSpPr txBox="1"/>
          <p:nvPr/>
        </p:nvSpPr>
        <p:spPr>
          <a:xfrm>
            <a:off x="5267321" y="1460698"/>
            <a:ext cx="44386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Sub-Divisional Management Unit (</a:t>
            </a:r>
            <a:r>
              <a:rPr lang="en-US" dirty="0" err="1"/>
              <a:t>SDMU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CC817-1506-10A3-A605-FCF8BD3A423A}"/>
              </a:ext>
            </a:extLst>
          </p:cNvPr>
          <p:cNvSpPr txBox="1"/>
          <p:nvPr/>
        </p:nvSpPr>
        <p:spPr>
          <a:xfrm>
            <a:off x="5267321" y="2042199"/>
            <a:ext cx="4438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Range Management Unit (RMU)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394025-8AB6-7753-696C-B85B02ADEE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29200" y="450532"/>
            <a:ext cx="238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BA3337-FB99-41FC-174F-240D351264F4}"/>
              </a:ext>
            </a:extLst>
          </p:cNvPr>
          <p:cNvCxnSpPr>
            <a:cxnSpLocks/>
          </p:cNvCxnSpPr>
          <p:nvPr/>
        </p:nvCxnSpPr>
        <p:spPr>
          <a:xfrm flipH="1">
            <a:off x="5029200" y="2226865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208AD-E04D-F5DF-3271-21C7B781506A}"/>
              </a:ext>
            </a:extLst>
          </p:cNvPr>
          <p:cNvCxnSpPr>
            <a:cxnSpLocks/>
          </p:cNvCxnSpPr>
          <p:nvPr/>
        </p:nvCxnSpPr>
        <p:spPr>
          <a:xfrm>
            <a:off x="5029200" y="450532"/>
            <a:ext cx="0" cy="177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3BD6E7-5B5E-6D40-195A-FAAF544F6B02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381500" y="1428590"/>
            <a:ext cx="647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E0AAF7-B066-D8D1-1FF2-52D9FD7B54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029200" y="1063863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75EEC0-537B-3AD1-F0F3-B1813CAFA0DA}"/>
              </a:ext>
            </a:extLst>
          </p:cNvPr>
          <p:cNvCxnSpPr>
            <a:cxnSpLocks/>
          </p:cNvCxnSpPr>
          <p:nvPr/>
        </p:nvCxnSpPr>
        <p:spPr>
          <a:xfrm>
            <a:off x="5029199" y="1646436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C97EC0-41FA-E3E5-D3B4-0C4E77513BC3}"/>
              </a:ext>
            </a:extLst>
          </p:cNvPr>
          <p:cNvSpPr txBox="1"/>
          <p:nvPr/>
        </p:nvSpPr>
        <p:spPr>
          <a:xfrm>
            <a:off x="775760" y="4815801"/>
            <a:ext cx="81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 will be same as the previous website. Employee Information will be updated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8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ABAE64-5704-5124-3909-5C33249FA37D}"/>
              </a:ext>
            </a:extLst>
          </p:cNvPr>
          <p:cNvSpPr txBox="1"/>
          <p:nvPr/>
        </p:nvSpPr>
        <p:spPr>
          <a:xfrm>
            <a:off x="709085" y="5539701"/>
            <a:ext cx="835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 will be updated and statistical dataset will be provided in form of Graphs &amp; Pie-charts . Hyperlink of image location will be given . All the images will be stored in a Gallery Page according to headings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630F6-C000-A91B-BBB4-77B1FC47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447259"/>
            <a:ext cx="10659963" cy="47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62CA1-1D9F-FC39-31FA-8A82CB6B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865068"/>
            <a:ext cx="2286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MIS/GIS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BBE9C-7312-FCA9-251B-FD856EF7C579}"/>
              </a:ext>
            </a:extLst>
          </p:cNvPr>
          <p:cNvSpPr txBox="1"/>
          <p:nvPr/>
        </p:nvSpPr>
        <p:spPr>
          <a:xfrm>
            <a:off x="3671882" y="1036796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66974-E82D-27E3-1487-11DD681BC95F}"/>
              </a:ext>
            </a:extLst>
          </p:cNvPr>
          <p:cNvSpPr txBox="1"/>
          <p:nvPr/>
        </p:nvSpPr>
        <p:spPr>
          <a:xfrm>
            <a:off x="3671882" y="1650127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002CD-BB3B-D354-4A41-D61DFD33925B}"/>
              </a:ext>
            </a:extLst>
          </p:cNvPr>
          <p:cNvSpPr txBox="1"/>
          <p:nvPr/>
        </p:nvSpPr>
        <p:spPr>
          <a:xfrm>
            <a:off x="7767634" y="184626"/>
            <a:ext cx="3924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Cost Breakdown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9F8AA-5465-D041-4338-B517B1A7AEF3}"/>
              </a:ext>
            </a:extLst>
          </p:cNvPr>
          <p:cNvSpPr txBox="1"/>
          <p:nvPr/>
        </p:nvSpPr>
        <p:spPr>
          <a:xfrm>
            <a:off x="7767634" y="797957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Project Duration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283C5-4BB3-C1E6-DDE8-B25A2B7033FA}"/>
              </a:ext>
            </a:extLst>
          </p:cNvPr>
          <p:cNvSpPr txBox="1"/>
          <p:nvPr/>
        </p:nvSpPr>
        <p:spPr>
          <a:xfrm>
            <a:off x="7767632" y="1379458"/>
            <a:ext cx="2609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JFMC</a:t>
            </a:r>
            <a:r>
              <a:rPr lang="en-US" dirty="0"/>
              <a:t>(s) / EDC(s)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310DC-5F7C-5763-7942-3AAE42B7E47F}"/>
              </a:ext>
            </a:extLst>
          </p:cNvPr>
          <p:cNvSpPr txBox="1"/>
          <p:nvPr/>
        </p:nvSpPr>
        <p:spPr>
          <a:xfrm>
            <a:off x="7767632" y="1933456"/>
            <a:ext cx="3552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SHG</a:t>
            </a:r>
            <a:r>
              <a:rPr lang="en-US" dirty="0"/>
              <a:t>(s) / </a:t>
            </a:r>
            <a:r>
              <a:rPr lang="en-US" dirty="0" err="1"/>
              <a:t>JLG</a:t>
            </a:r>
            <a:r>
              <a:rPr lang="en-US" dirty="0"/>
              <a:t>(s)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3C915-A0B7-1E35-D773-3F6418C32518}"/>
              </a:ext>
            </a:extLst>
          </p:cNvPr>
          <p:cNvCxnSpPr>
            <a:cxnSpLocks/>
          </p:cNvCxnSpPr>
          <p:nvPr/>
        </p:nvCxnSpPr>
        <p:spPr>
          <a:xfrm>
            <a:off x="5719757" y="1221462"/>
            <a:ext cx="171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6E2DE-5650-1DD2-807B-EBF8DFC639DD}"/>
              </a:ext>
            </a:extLst>
          </p:cNvPr>
          <p:cNvCxnSpPr>
            <a:stCxn id="9" idx="1"/>
          </p:cNvCxnSpPr>
          <p:nvPr/>
        </p:nvCxnSpPr>
        <p:spPr>
          <a:xfrm flipH="1">
            <a:off x="7434259" y="369292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716D23-14CB-4AD5-61AC-720A5EB0BF02}"/>
              </a:ext>
            </a:extLst>
          </p:cNvPr>
          <p:cNvCxnSpPr>
            <a:endCxn id="10" idx="1"/>
          </p:cNvCxnSpPr>
          <p:nvPr/>
        </p:nvCxnSpPr>
        <p:spPr>
          <a:xfrm>
            <a:off x="7434257" y="982623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78EA22-09EB-FCDA-8A7B-5D420A8DFDB3}"/>
              </a:ext>
            </a:extLst>
          </p:cNvPr>
          <p:cNvCxnSpPr>
            <a:stCxn id="5" idx="1"/>
          </p:cNvCxnSpPr>
          <p:nvPr/>
        </p:nvCxnSpPr>
        <p:spPr>
          <a:xfrm flipH="1">
            <a:off x="3433760" y="1221462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8609CD-A68A-932B-43FB-04E01E1CDD6E}"/>
              </a:ext>
            </a:extLst>
          </p:cNvPr>
          <p:cNvCxnSpPr>
            <a:cxnSpLocks/>
          </p:cNvCxnSpPr>
          <p:nvPr/>
        </p:nvCxnSpPr>
        <p:spPr>
          <a:xfrm>
            <a:off x="3433760" y="1221462"/>
            <a:ext cx="0" cy="6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EFF8AA-C793-282F-3874-9B0A2EC6F8E2}"/>
              </a:ext>
            </a:extLst>
          </p:cNvPr>
          <p:cNvCxnSpPr>
            <a:endCxn id="4" idx="3"/>
          </p:cNvCxnSpPr>
          <p:nvPr/>
        </p:nvCxnSpPr>
        <p:spPr>
          <a:xfrm flipH="1">
            <a:off x="2771775" y="1527849"/>
            <a:ext cx="647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990670-359F-3EDF-0A55-214A5C59F5FF}"/>
              </a:ext>
            </a:extLst>
          </p:cNvPr>
          <p:cNvCxnSpPr>
            <a:endCxn id="6" idx="1"/>
          </p:cNvCxnSpPr>
          <p:nvPr/>
        </p:nvCxnSpPr>
        <p:spPr>
          <a:xfrm>
            <a:off x="3433760" y="1834793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0BA352-33F9-A70B-8F4A-1A8DC62B6A2A}"/>
              </a:ext>
            </a:extLst>
          </p:cNvPr>
          <p:cNvCxnSpPr/>
          <p:nvPr/>
        </p:nvCxnSpPr>
        <p:spPr>
          <a:xfrm>
            <a:off x="7434255" y="1613575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88A5D6-D8A3-9065-F8F5-27021F2207C4}"/>
              </a:ext>
            </a:extLst>
          </p:cNvPr>
          <p:cNvCxnSpPr/>
          <p:nvPr/>
        </p:nvCxnSpPr>
        <p:spPr>
          <a:xfrm>
            <a:off x="7434255" y="2190631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02569B-6718-AF9B-462D-2189F46BF8DB}"/>
              </a:ext>
            </a:extLst>
          </p:cNvPr>
          <p:cNvCxnSpPr/>
          <p:nvPr/>
        </p:nvCxnSpPr>
        <p:spPr>
          <a:xfrm>
            <a:off x="7434255" y="369292"/>
            <a:ext cx="0" cy="182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EC8554-5CF8-C3D6-9EA4-3A5BCDBAB8F9}"/>
              </a:ext>
            </a:extLst>
          </p:cNvPr>
          <p:cNvSpPr txBox="1"/>
          <p:nvPr/>
        </p:nvSpPr>
        <p:spPr>
          <a:xfrm>
            <a:off x="775760" y="4815801"/>
            <a:ext cx="937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MIS, content will be same as previous website</a:t>
            </a:r>
          </a:p>
          <a:p>
            <a:r>
              <a:rPr lang="en-US" dirty="0">
                <a:solidFill>
                  <a:srgbClr val="FF0000"/>
                </a:solidFill>
              </a:rPr>
              <a:t>For GIS, Maps will be updated and multiple map will be uploaded will can be changed by selection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0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9819-3441-5A43-0389-68F7D8C3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CE282C-CEA4-D1BC-910F-FC10A25A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865068"/>
            <a:ext cx="2286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Media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94A9B-B72B-7D76-ED65-1F69FBCCE8FF}"/>
              </a:ext>
            </a:extLst>
          </p:cNvPr>
          <p:cNvSpPr txBox="1"/>
          <p:nvPr/>
        </p:nvSpPr>
        <p:spPr>
          <a:xfrm>
            <a:off x="3738557" y="222556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Social Media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24967-1EF7-0F5B-CCD2-EDE32BA7DE57}"/>
              </a:ext>
            </a:extLst>
          </p:cNvPr>
          <p:cNvSpPr txBox="1"/>
          <p:nvPr/>
        </p:nvSpPr>
        <p:spPr>
          <a:xfrm>
            <a:off x="3738557" y="835887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Publications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4776F-82A3-7A9E-3BD5-4379DC732625}"/>
              </a:ext>
            </a:extLst>
          </p:cNvPr>
          <p:cNvSpPr txBox="1"/>
          <p:nvPr/>
        </p:nvSpPr>
        <p:spPr>
          <a:xfrm>
            <a:off x="3767134" y="1485612"/>
            <a:ext cx="3924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Downloads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5ED19-D3B0-9DE3-B921-C3EFDF6CF0BD}"/>
              </a:ext>
            </a:extLst>
          </p:cNvPr>
          <p:cNvSpPr txBox="1"/>
          <p:nvPr/>
        </p:nvSpPr>
        <p:spPr>
          <a:xfrm>
            <a:off x="3767134" y="2098943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Reports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FA38D-A659-4E4D-24DB-ED69224BE107}"/>
              </a:ext>
            </a:extLst>
          </p:cNvPr>
          <p:cNvSpPr txBox="1"/>
          <p:nvPr/>
        </p:nvSpPr>
        <p:spPr>
          <a:xfrm>
            <a:off x="3767132" y="2680444"/>
            <a:ext cx="2609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1ABEE-E43E-1D7D-1210-25F0592E363E}"/>
              </a:ext>
            </a:extLst>
          </p:cNvPr>
          <p:cNvSpPr txBox="1"/>
          <p:nvPr/>
        </p:nvSpPr>
        <p:spPr>
          <a:xfrm>
            <a:off x="3767132" y="3234442"/>
            <a:ext cx="3552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Spotlight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CC59CC-1E2B-916C-CC69-666E6C5A411B}"/>
              </a:ext>
            </a:extLst>
          </p:cNvPr>
          <p:cNvCxnSpPr>
            <a:stCxn id="9" idx="1"/>
          </p:cNvCxnSpPr>
          <p:nvPr/>
        </p:nvCxnSpPr>
        <p:spPr>
          <a:xfrm flipH="1">
            <a:off x="3433759" y="1670278"/>
            <a:ext cx="33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846AA8-BD1B-02E9-9715-9C3299D04B93}"/>
              </a:ext>
            </a:extLst>
          </p:cNvPr>
          <p:cNvCxnSpPr>
            <a:endCxn id="10" idx="1"/>
          </p:cNvCxnSpPr>
          <p:nvPr/>
        </p:nvCxnSpPr>
        <p:spPr>
          <a:xfrm>
            <a:off x="3433757" y="2283609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D6DD82-F5FE-FA1A-E90B-BD2FCCF0275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33755" y="407222"/>
            <a:ext cx="30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0616EC-8846-6745-3360-B3C0920DC83D}"/>
              </a:ext>
            </a:extLst>
          </p:cNvPr>
          <p:cNvCxnSpPr>
            <a:endCxn id="4" idx="3"/>
          </p:cNvCxnSpPr>
          <p:nvPr/>
        </p:nvCxnSpPr>
        <p:spPr>
          <a:xfrm flipH="1">
            <a:off x="2771775" y="1527849"/>
            <a:ext cx="647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14713-D29A-7AD5-43F7-BBFC364077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33755" y="1020553"/>
            <a:ext cx="30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C4FE9C-9D3B-C493-36F2-2445CE946FA9}"/>
              </a:ext>
            </a:extLst>
          </p:cNvPr>
          <p:cNvCxnSpPr/>
          <p:nvPr/>
        </p:nvCxnSpPr>
        <p:spPr>
          <a:xfrm>
            <a:off x="3433755" y="2914561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F4F84B-4A0F-9120-686E-65461EEABDE4}"/>
              </a:ext>
            </a:extLst>
          </p:cNvPr>
          <p:cNvCxnSpPr/>
          <p:nvPr/>
        </p:nvCxnSpPr>
        <p:spPr>
          <a:xfrm>
            <a:off x="3433755" y="3491617"/>
            <a:ext cx="333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DC7FA0-AFA2-C3E2-B60C-4E48FBEB1BE6}"/>
              </a:ext>
            </a:extLst>
          </p:cNvPr>
          <p:cNvCxnSpPr>
            <a:cxnSpLocks/>
          </p:cNvCxnSpPr>
          <p:nvPr/>
        </p:nvCxnSpPr>
        <p:spPr>
          <a:xfrm>
            <a:off x="3433755" y="407222"/>
            <a:ext cx="0" cy="308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1B086-9906-1A9D-891B-FCDCB467B533}"/>
              </a:ext>
            </a:extLst>
          </p:cNvPr>
          <p:cNvSpPr txBox="1"/>
          <p:nvPr/>
        </p:nvSpPr>
        <p:spPr>
          <a:xfrm>
            <a:off x="640292" y="3700011"/>
            <a:ext cx="10701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Social Media- </a:t>
            </a:r>
            <a:r>
              <a:rPr lang="en-US" dirty="0"/>
              <a:t>Two different segments will be there. YouTube video and Facebook &amp; Twitter Posts.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Publications- </a:t>
            </a:r>
            <a:r>
              <a:rPr lang="en-US" dirty="0"/>
              <a:t>Two different segments will be there. Newsletters and Media Coverage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Downloads-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Pdf files, </a:t>
            </a:r>
            <a:r>
              <a:rPr lang="en-US" dirty="0" err="1"/>
              <a:t>apk</a:t>
            </a:r>
            <a:r>
              <a:rPr lang="en-US" dirty="0"/>
              <a:t> links </a:t>
            </a:r>
            <a:r>
              <a:rPr lang="en-US" dirty="0" err="1"/>
              <a:t>etc</a:t>
            </a:r>
            <a:r>
              <a:rPr lang="en-US" dirty="0"/>
              <a:t> related to department will be available for download.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Reports-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Pdf files related to department will be available for download. We will make few category and files will be available as per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Gallery-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Two different segments will be available i.e. photos and videos. Based on components , categories will be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Spotlight-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Information on events </a:t>
            </a:r>
            <a:r>
              <a:rPr lang="en-US" dirty="0" err="1"/>
              <a:t>etc</a:t>
            </a:r>
            <a:r>
              <a:rPr lang="en-US" dirty="0"/>
              <a:t> which needs to be highlighted will be available.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3945E-C754-D597-9B68-D8A0D977FA14}"/>
              </a:ext>
            </a:extLst>
          </p:cNvPr>
          <p:cNvSpPr txBox="1"/>
          <p:nvPr/>
        </p:nvSpPr>
        <p:spPr>
          <a:xfrm>
            <a:off x="745067" y="6104572"/>
            <a:ext cx="1070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NOTE- IN THE MEDIA SECTION, INFORMATION WILL BE UPDATED FROM TIME TO TIME, HENCE A FRONT-END INTERFACE WILL BE PROVIDED FROM WHERE ALL THE INFORMATION'S WILL BE UPDATED. </a:t>
            </a:r>
          </a:p>
        </p:txBody>
      </p:sp>
    </p:spTree>
    <p:extLst>
      <p:ext uri="{BB962C8B-B14F-4D97-AF65-F5344CB8AC3E}">
        <p14:creationId xmlns:p14="http://schemas.microsoft.com/office/powerpoint/2010/main" val="219623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265C-7604-2235-3A62-472EA475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BCC82-37F3-E7B3-0B52-6447147C5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67" y="1473488"/>
            <a:ext cx="10515600" cy="3588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AE039-3C48-CBE7-7281-61C71755A4D1}"/>
              </a:ext>
            </a:extLst>
          </p:cNvPr>
          <p:cNvSpPr txBox="1"/>
          <p:nvPr/>
        </p:nvSpPr>
        <p:spPr>
          <a:xfrm>
            <a:off x="745067" y="5485447"/>
            <a:ext cx="1070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NOTE- IN THE SECTION, INFORMATION RELATED TO </a:t>
            </a:r>
            <a:r>
              <a:rPr lang="en-US" dirty="0" err="1">
                <a:solidFill>
                  <a:srgbClr val="FF0000"/>
                </a:solidFill>
              </a:rPr>
              <a:t>RTI</a:t>
            </a:r>
            <a:r>
              <a:rPr lang="en-US" dirty="0">
                <a:solidFill>
                  <a:srgbClr val="FF0000"/>
                </a:solidFill>
              </a:rPr>
              <a:t> WILL BE </a:t>
            </a:r>
            <a:r>
              <a:rPr lang="en-US" dirty="0" err="1">
                <a:solidFill>
                  <a:srgbClr val="FF0000"/>
                </a:solidFill>
              </a:rPr>
              <a:t>AVAILAIBLE</a:t>
            </a:r>
            <a:r>
              <a:rPr lang="en-US" dirty="0">
                <a:solidFill>
                  <a:srgbClr val="FF0000"/>
                </a:solidFill>
              </a:rPr>
              <a:t>.  HENCE A FRONT-END INTERFACE WILL BE PROVIDED FROM WHERE ALL THE INFORMATION'S WILL BE UPDATED. </a:t>
            </a:r>
          </a:p>
        </p:txBody>
      </p:sp>
    </p:spTree>
    <p:extLst>
      <p:ext uri="{BB962C8B-B14F-4D97-AF65-F5344CB8AC3E}">
        <p14:creationId xmlns:p14="http://schemas.microsoft.com/office/powerpoint/2010/main" val="20904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87EA4-557E-2C1E-5BEC-DE4075145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E030BC-BB12-B772-499F-E5303F8A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865068"/>
            <a:ext cx="4314824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NOTIFICATION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86DC9-D88A-4DDA-EB66-425E2E76C7B3}"/>
              </a:ext>
            </a:extLst>
          </p:cNvPr>
          <p:cNvSpPr txBox="1"/>
          <p:nvPr/>
        </p:nvSpPr>
        <p:spPr>
          <a:xfrm>
            <a:off x="5700707" y="1059536"/>
            <a:ext cx="3014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OFFICE ORDER/CIRCULAR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A6E5F-77A7-BFD3-02D9-5EDCACF6B4D0}"/>
              </a:ext>
            </a:extLst>
          </p:cNvPr>
          <p:cNvSpPr txBox="1"/>
          <p:nvPr/>
        </p:nvSpPr>
        <p:spPr>
          <a:xfrm>
            <a:off x="5700707" y="1672867"/>
            <a:ext cx="2047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TENDERS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5F31F8-3294-E51E-A801-5BDBCFCF8D3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62585" y="1244202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13B11D-8930-B7DA-DA43-BD0E3DA8E018}"/>
              </a:ext>
            </a:extLst>
          </p:cNvPr>
          <p:cNvCxnSpPr>
            <a:cxnSpLocks/>
          </p:cNvCxnSpPr>
          <p:nvPr/>
        </p:nvCxnSpPr>
        <p:spPr>
          <a:xfrm>
            <a:off x="5462585" y="1244202"/>
            <a:ext cx="0" cy="6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B5A1F-15D6-693A-E81F-443F62CF9979}"/>
              </a:ext>
            </a:extLst>
          </p:cNvPr>
          <p:cNvCxnSpPr>
            <a:cxnSpLocks/>
          </p:cNvCxnSpPr>
          <p:nvPr/>
        </p:nvCxnSpPr>
        <p:spPr>
          <a:xfrm flipH="1">
            <a:off x="4800600" y="1550589"/>
            <a:ext cx="647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1A235-8292-59EB-03AD-45E7AF81C901}"/>
              </a:ext>
            </a:extLst>
          </p:cNvPr>
          <p:cNvCxnSpPr>
            <a:endCxn id="6" idx="1"/>
          </p:cNvCxnSpPr>
          <p:nvPr/>
        </p:nvCxnSpPr>
        <p:spPr>
          <a:xfrm>
            <a:off x="5462585" y="1857533"/>
            <a:ext cx="238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CC907-230E-A4AE-00A0-12E30BA6F1DD}"/>
              </a:ext>
            </a:extLst>
          </p:cNvPr>
          <p:cNvSpPr txBox="1"/>
          <p:nvPr/>
        </p:nvSpPr>
        <p:spPr>
          <a:xfrm>
            <a:off x="887942" y="4237672"/>
            <a:ext cx="1070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NOTE- IN THE SECTION, INFORMATION WILL BE UPDATED FROM TIME TO TIME, HENCE A FRONT-END INTERFACE WILL BE PROVIDED FROM WHERE ALL THE INFORMATION'S WILL BE UPDATED. </a:t>
            </a:r>
          </a:p>
          <a:p>
            <a:r>
              <a:rPr lang="en-US" dirty="0">
                <a:solidFill>
                  <a:srgbClr val="FF0000"/>
                </a:solidFill>
              </a:rPr>
              <a:t>TENDERS WILL BE DIVIDED INTO THREE CATEGORIES-Active Tenders, tenders by closing date, Corrigendum, Result of tenders. TENDER VISIBILITY WILL BE SORTED BY DATE </a:t>
            </a:r>
          </a:p>
        </p:txBody>
      </p:sp>
    </p:spTree>
    <p:extLst>
      <p:ext uri="{BB962C8B-B14F-4D97-AF65-F5344CB8AC3E}">
        <p14:creationId xmlns:p14="http://schemas.microsoft.com/office/powerpoint/2010/main" val="261394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706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HOME</vt:lpstr>
      <vt:lpstr>About us </vt:lpstr>
      <vt:lpstr>Management</vt:lpstr>
      <vt:lpstr>PowerPoint Presentation</vt:lpstr>
      <vt:lpstr>MIS/GIS</vt:lpstr>
      <vt:lpstr>Media</vt:lpstr>
      <vt:lpstr>RTI</vt:lpstr>
      <vt:lpstr>NOTIFICATION</vt:lpstr>
      <vt:lpstr>CONTACT US</vt:lpstr>
      <vt:lpstr>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Tripura JICA</dc:creator>
  <cp:lastModifiedBy>Nisit Kishore</cp:lastModifiedBy>
  <cp:revision>11</cp:revision>
  <dcterms:created xsi:type="dcterms:W3CDTF">2025-06-20T05:24:22Z</dcterms:created>
  <dcterms:modified xsi:type="dcterms:W3CDTF">2025-06-27T05:10:07Z</dcterms:modified>
</cp:coreProperties>
</file>