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7" r:id="rId6"/>
    <p:sldId id="413" r:id="rId7"/>
    <p:sldId id="411" r:id="rId8"/>
    <p:sldId id="414" r:id="rId9"/>
    <p:sldId id="416" r:id="rId10"/>
    <p:sldId id="415" r:id="rId11"/>
    <p:sldId id="418" r:id="rId12"/>
    <p:sldId id="42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490855"/>
            <a:ext cx="9362440" cy="2054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90" y="517525"/>
            <a:ext cx="11849100" cy="6047105"/>
            <a:chOff x="34" y="815"/>
            <a:chExt cx="18660" cy="9523"/>
          </a:xfrm>
        </p:grpSpPr>
        <p:sp>
          <p:nvSpPr>
            <p:cNvPr id="3" name="文本框 2"/>
            <p:cNvSpPr txBox="1"/>
            <p:nvPr/>
          </p:nvSpPr>
          <p:spPr>
            <a:xfrm>
              <a:off x="34" y="3191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差分方程求解</a:t>
              </a:r>
              <a:endParaRPr lang="zh-CN" altLang="en-US" sz="2400"/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3340" y="1860"/>
              <a:ext cx="769" cy="37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358" y="5308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经典法</a:t>
              </a:r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358" y="815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迭代法</a:t>
              </a:r>
              <a:endParaRPr lang="zh-CN" altLang="en-US" sz="240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6357" y="4182"/>
              <a:ext cx="533" cy="3917"/>
            </a:xfrm>
            <a:prstGeom prst="leftBrace">
              <a:avLst>
                <a:gd name="adj1" fmla="val 8380"/>
                <a:gd name="adj2" fmla="val 477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69" y="3406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分别求yzs，yzi</a:t>
              </a:r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69" y="7660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直接求完全解</a:t>
              </a:r>
              <a:endParaRPr lang="zh-CN" altLang="en-US" sz="2400"/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0541" y="2629"/>
              <a:ext cx="636" cy="25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446" y="8889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特解</a:t>
              </a:r>
              <a:endParaRPr lang="zh-CN" altLang="en-US" sz="2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762" y="4286"/>
              <a:ext cx="4134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特征方程</a:t>
              </a:r>
              <a:endParaRPr lang="zh-CN" altLang="en-US" sz="2400"/>
            </a:p>
            <a:p>
              <a:pPr algn="l">
                <a:buClrTx/>
                <a:buSzTx/>
                <a:buFontTx/>
              </a:pPr>
              <a:endParaRPr lang="zh-CN" altLang="en-US" sz="2400"/>
            </a:p>
            <a:p>
              <a:endParaRPr lang="en-US" altLang="zh-CN" sz="2800"/>
            </a:p>
            <a:p>
              <a:pPr algn="l">
                <a:buClrTx/>
                <a:buSzTx/>
                <a:buFontTx/>
              </a:pPr>
              <a:r>
                <a:rPr lang="zh-CN" altLang="en-US" sz="2400"/>
                <a:t>观察H(z)齐次部分</a:t>
              </a:r>
              <a:endParaRPr lang="zh-CN" altLang="en-US" sz="2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320" y="1916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yzs</a:t>
              </a:r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319" y="4969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yzi</a:t>
              </a:r>
              <a:endParaRPr lang="zh-CN" altLang="en-US" sz="2400"/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12321" y="4560"/>
              <a:ext cx="384" cy="1592"/>
            </a:xfrm>
            <a:prstGeom prst="leftBrace">
              <a:avLst>
                <a:gd name="adj1" fmla="val 8356"/>
                <a:gd name="adj2" fmla="val 4907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12426" y="2277"/>
              <a:ext cx="708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3461" y="1916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H(z)</a:t>
              </a:r>
              <a:endParaRPr lang="zh-CN" altLang="en-US" sz="240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716" y="7235"/>
              <a:ext cx="636" cy="19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46" y="6644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齐次解</a:t>
              </a:r>
              <a:endParaRPr lang="zh-CN" altLang="en-US" sz="2400"/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12868" y="8567"/>
              <a:ext cx="384" cy="1592"/>
            </a:xfrm>
            <a:prstGeom prst="leftBrace">
              <a:avLst>
                <a:gd name="adj1" fmla="val 8356"/>
                <a:gd name="adj2" fmla="val 4907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右大括号 21"/>
            <p:cNvSpPr/>
            <p:nvPr/>
          </p:nvSpPr>
          <p:spPr>
            <a:xfrm>
              <a:off x="16882" y="2488"/>
              <a:ext cx="547" cy="36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826" y="2088"/>
              <a:ext cx="869" cy="446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相加，代入初始条件</a:t>
              </a:r>
              <a:endParaRPr lang="zh-CN" altLang="en-US" sz="2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252" y="8164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分类讨论</a:t>
              </a:r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52" y="9614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直接设通式</a:t>
              </a:r>
              <a:endParaRPr lang="zh-CN" altLang="en-US" sz="2400"/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16373" y="6956"/>
              <a:ext cx="375" cy="28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肘形连接符 28"/>
            <p:cNvCxnSpPr>
              <a:stCxn id="27" idx="1"/>
            </p:cNvCxnSpPr>
            <p:nvPr/>
          </p:nvCxnSpPr>
          <p:spPr>
            <a:xfrm rot="10800000" flipH="1">
              <a:off x="16748" y="6738"/>
              <a:ext cx="1585" cy="1626"/>
            </a:xfrm>
            <a:prstGeom prst="bentConnector4">
              <a:avLst>
                <a:gd name="adj1" fmla="val 100441"/>
                <a:gd name="adj2" fmla="val 9323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695" y="202565"/>
            <a:ext cx="8170545" cy="5348605"/>
            <a:chOff x="4358" y="1916"/>
            <a:chExt cx="12867" cy="8423"/>
          </a:xfrm>
        </p:grpSpPr>
        <p:sp>
          <p:nvSpPr>
            <p:cNvPr id="5" name="文本框 4"/>
            <p:cNvSpPr txBox="1"/>
            <p:nvPr/>
          </p:nvSpPr>
          <p:spPr>
            <a:xfrm>
              <a:off x="4358" y="5308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经典法</a:t>
              </a:r>
              <a:endParaRPr lang="zh-CN" altLang="en-US" sz="240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6357" y="4182"/>
              <a:ext cx="533" cy="3917"/>
            </a:xfrm>
            <a:prstGeom prst="leftBrace">
              <a:avLst>
                <a:gd name="adj1" fmla="val 8380"/>
                <a:gd name="adj2" fmla="val 4773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69" y="3406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分别求yzs，yzi</a:t>
              </a:r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69" y="7660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直接求完全解</a:t>
              </a:r>
              <a:endParaRPr lang="zh-CN" altLang="en-US" sz="2400"/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0541" y="2629"/>
              <a:ext cx="636" cy="25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446" y="8889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特解</a:t>
              </a:r>
              <a:endParaRPr lang="zh-CN" altLang="en-US" sz="2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762" y="4286"/>
              <a:ext cx="4134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特征方程</a:t>
              </a:r>
              <a:endParaRPr lang="zh-CN" altLang="en-US" sz="2400"/>
            </a:p>
            <a:p>
              <a:pPr algn="l">
                <a:buClrTx/>
                <a:buSzTx/>
                <a:buFontTx/>
              </a:pPr>
              <a:endParaRPr lang="zh-CN" altLang="en-US" sz="2400"/>
            </a:p>
            <a:p>
              <a:endParaRPr lang="en-US" altLang="zh-CN" sz="2800"/>
            </a:p>
            <a:p>
              <a:pPr algn="l">
                <a:buClrTx/>
                <a:buSzTx/>
                <a:buFontTx/>
              </a:pPr>
              <a:r>
                <a:rPr lang="zh-CN" altLang="en-US" sz="2400"/>
                <a:t>观察H(z)齐次部分</a:t>
              </a:r>
              <a:endParaRPr lang="zh-CN" altLang="en-US" sz="2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320" y="1916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yzs</a:t>
              </a:r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319" y="4969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yzi</a:t>
              </a:r>
              <a:endParaRPr lang="zh-CN" altLang="en-US" sz="2400"/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12321" y="4560"/>
              <a:ext cx="384" cy="1592"/>
            </a:xfrm>
            <a:prstGeom prst="leftBrace">
              <a:avLst>
                <a:gd name="adj1" fmla="val 8356"/>
                <a:gd name="adj2" fmla="val 4907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12426" y="2277"/>
              <a:ext cx="708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3461" y="1916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H(z)</a:t>
              </a:r>
              <a:endParaRPr lang="zh-CN" altLang="en-US" sz="240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716" y="7235"/>
              <a:ext cx="636" cy="19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46" y="6644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齐次解</a:t>
              </a:r>
              <a:endParaRPr lang="zh-CN" altLang="en-US" sz="2400"/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12868" y="8567"/>
              <a:ext cx="384" cy="1592"/>
            </a:xfrm>
            <a:prstGeom prst="leftBrace">
              <a:avLst>
                <a:gd name="adj1" fmla="val 8356"/>
                <a:gd name="adj2" fmla="val 4907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252" y="8164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分类讨论</a:t>
              </a:r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52" y="9614"/>
              <a:ext cx="3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/>
                <a:t>直接设通式</a:t>
              </a:r>
              <a:endParaRPr lang="zh-CN" altLang="en-US" sz="2400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 flipH="1">
            <a:off x="2606040" y="4425950"/>
            <a:ext cx="20320" cy="128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2980" y="5776595"/>
            <a:ext cx="438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初始条件 </a:t>
            </a:r>
            <a:r>
              <a:rPr lang="en-US" altLang="zh-CN">
                <a:solidFill>
                  <a:srgbClr val="FF0000"/>
                </a:solidFill>
              </a:rPr>
              <a:t>y (n) </a:t>
            </a:r>
            <a:r>
              <a:rPr lang="zh-CN" altLang="en-US">
                <a:solidFill>
                  <a:srgbClr val="FF0000"/>
                </a:solidFill>
              </a:rPr>
              <a:t>需要满足一定条件 </a:t>
            </a:r>
            <a:r>
              <a:rPr lang="en-US" altLang="zh-CN">
                <a:solidFill>
                  <a:srgbClr val="FF0000"/>
                </a:solidFill>
              </a:rPr>
              <a:t>n ≥ N-M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36230" y="1123950"/>
            <a:ext cx="330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初始条件 </a:t>
            </a:r>
            <a:r>
              <a:rPr lang="en-US" altLang="zh-CN">
                <a:solidFill>
                  <a:srgbClr val="FF0000"/>
                </a:solidFill>
              </a:rPr>
              <a:t>y (n) </a:t>
            </a:r>
            <a:r>
              <a:rPr lang="zh-CN" altLang="en-US">
                <a:solidFill>
                  <a:srgbClr val="FF0000"/>
                </a:solidFill>
              </a:rPr>
              <a:t>的 </a:t>
            </a:r>
            <a:r>
              <a:rPr lang="en-US" altLang="zh-CN">
                <a:solidFill>
                  <a:srgbClr val="FF0000"/>
                </a:solidFill>
              </a:rPr>
              <a:t>n </a:t>
            </a:r>
            <a:r>
              <a:rPr lang="zh-CN" altLang="en-US">
                <a:solidFill>
                  <a:srgbClr val="FF0000"/>
                </a:solidFill>
              </a:rPr>
              <a:t>可任意选取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4806950" y="1303020"/>
            <a:ext cx="10160" cy="81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817110" y="1303020"/>
            <a:ext cx="283019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图片 317" descr="第七章作业_15"/>
          <p:cNvPicPr>
            <a:picLocks noChangeAspect="1"/>
          </p:cNvPicPr>
          <p:nvPr/>
        </p:nvPicPr>
        <p:blipFill>
          <a:blip r:embed="rId1"/>
          <a:srcRect b="45497"/>
          <a:stretch>
            <a:fillRect/>
          </a:stretch>
        </p:blipFill>
        <p:spPr>
          <a:xfrm>
            <a:off x="1882140" y="320675"/>
            <a:ext cx="8599805" cy="6429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7" descr="第七章作业_15"/>
          <p:cNvPicPr>
            <a:picLocks noChangeAspect="1"/>
          </p:cNvPicPr>
          <p:nvPr/>
        </p:nvPicPr>
        <p:blipFill>
          <a:blip r:embed="rId1"/>
          <a:srcRect t="54273"/>
          <a:stretch>
            <a:fillRect/>
          </a:stretch>
        </p:blipFill>
        <p:spPr>
          <a:xfrm>
            <a:off x="1428750" y="0"/>
            <a:ext cx="9082405" cy="5697220"/>
          </a:xfrm>
          <a:prstGeom prst="rect">
            <a:avLst/>
          </a:prstGeom>
        </p:spPr>
      </p:pic>
      <p:pic>
        <p:nvPicPr>
          <p:cNvPr id="336" name="图片 336" descr="第七章作业_16"/>
          <p:cNvPicPr>
            <a:picLocks noChangeAspect="1"/>
          </p:cNvPicPr>
          <p:nvPr/>
        </p:nvPicPr>
        <p:blipFill>
          <a:blip r:embed="rId2"/>
          <a:srcRect b="77084"/>
          <a:stretch>
            <a:fillRect/>
          </a:stretch>
        </p:blipFill>
        <p:spPr>
          <a:xfrm>
            <a:off x="1939290" y="5535930"/>
            <a:ext cx="9058275" cy="1225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9" descr="第七章作业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213360"/>
            <a:ext cx="8854440" cy="6644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图片 336" descr="第七章作业_16"/>
          <p:cNvPicPr>
            <a:picLocks noChangeAspect="1"/>
          </p:cNvPicPr>
          <p:nvPr/>
        </p:nvPicPr>
        <p:blipFill>
          <a:blip r:embed="rId1"/>
          <a:srcRect t="22294"/>
          <a:stretch>
            <a:fillRect/>
          </a:stretch>
        </p:blipFill>
        <p:spPr>
          <a:xfrm>
            <a:off x="795020" y="834390"/>
            <a:ext cx="11023600" cy="5057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805815"/>
            <a:ext cx="9531350" cy="26485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167005"/>
            <a:ext cx="9531350" cy="264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 descr="小组作业四_2"/>
          <p:cNvPicPr>
            <a:picLocks noChangeAspect="1"/>
          </p:cNvPicPr>
          <p:nvPr/>
        </p:nvPicPr>
        <p:blipFill>
          <a:blip r:embed="rId2"/>
          <a:srcRect b="55767"/>
          <a:stretch>
            <a:fillRect/>
          </a:stretch>
        </p:blipFill>
        <p:spPr>
          <a:xfrm>
            <a:off x="1794510" y="3063240"/>
            <a:ext cx="8603615" cy="2727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图片 368" descr="小组作业四_3"/>
          <p:cNvPicPr>
            <a:picLocks noChangeAspect="1"/>
          </p:cNvPicPr>
          <p:nvPr/>
        </p:nvPicPr>
        <p:blipFill>
          <a:blip r:embed="rId1"/>
          <a:srcRect b="41729"/>
          <a:stretch>
            <a:fillRect/>
          </a:stretch>
        </p:blipFill>
        <p:spPr>
          <a:xfrm>
            <a:off x="2477135" y="947420"/>
            <a:ext cx="7616190" cy="5975350"/>
          </a:xfrm>
          <a:prstGeom prst="rect">
            <a:avLst/>
          </a:prstGeom>
        </p:spPr>
      </p:pic>
      <p:pic>
        <p:nvPicPr>
          <p:cNvPr id="382" name="图片 99"/>
          <p:cNvPicPr>
            <a:picLocks noChangeAspect="1"/>
          </p:cNvPicPr>
          <p:nvPr/>
        </p:nvPicPr>
        <p:blipFill>
          <a:blip r:embed="rId2"/>
          <a:srcRect t="60249"/>
          <a:stretch>
            <a:fillRect/>
          </a:stretch>
        </p:blipFill>
        <p:spPr>
          <a:xfrm>
            <a:off x="1330325" y="0"/>
            <a:ext cx="9531350" cy="10528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图片 368" descr="小组作业四_3"/>
          <p:cNvPicPr>
            <a:picLocks noChangeAspect="1"/>
          </p:cNvPicPr>
          <p:nvPr/>
        </p:nvPicPr>
        <p:blipFill>
          <a:blip r:embed="rId1"/>
          <a:srcRect t="57068"/>
          <a:stretch>
            <a:fillRect/>
          </a:stretch>
        </p:blipFill>
        <p:spPr>
          <a:xfrm>
            <a:off x="1675765" y="1065530"/>
            <a:ext cx="9185910" cy="5309235"/>
          </a:xfrm>
          <a:prstGeom prst="rect">
            <a:avLst/>
          </a:prstGeom>
        </p:spPr>
      </p:pic>
      <p:pic>
        <p:nvPicPr>
          <p:cNvPr id="2" name="图片 99"/>
          <p:cNvPicPr>
            <a:picLocks noChangeAspect="1"/>
          </p:cNvPicPr>
          <p:nvPr/>
        </p:nvPicPr>
        <p:blipFill>
          <a:blip r:embed="rId2"/>
          <a:srcRect t="60249"/>
          <a:stretch>
            <a:fillRect/>
          </a:stretch>
        </p:blipFill>
        <p:spPr>
          <a:xfrm>
            <a:off x="1330325" y="-64770"/>
            <a:ext cx="9531350" cy="10528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60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倚风</cp:lastModifiedBy>
  <cp:revision>175</cp:revision>
  <dcterms:created xsi:type="dcterms:W3CDTF">2019-06-19T02:08:00Z</dcterms:created>
  <dcterms:modified xsi:type="dcterms:W3CDTF">2020-08-18T12:22:11Z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