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3"/>
    <p:sldId id="410" r:id="rId4"/>
    <p:sldId id="414" r:id="rId5"/>
    <p:sldId id="417" r:id="rId6"/>
    <p:sldId id="419" r:id="rId7"/>
    <p:sldId id="418" r:id="rId8"/>
    <p:sldId id="416" r:id="rId10"/>
    <p:sldId id="420" r:id="rId11"/>
    <p:sldId id="415" r:id="rId12"/>
    <p:sldId id="421" r:id="rId13"/>
    <p:sldId id="4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image" Target="../media/image28.jpe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6.xml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26.jpe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05430" y="1106170"/>
            <a:ext cx="9799200" cy="2570400"/>
          </a:xfrm>
        </p:spPr>
        <p:txBody>
          <a:bodyPr/>
          <a:p>
            <a:r>
              <a:rPr lang="zh-CN" altLang="zh-CN" sz="5400"/>
              <a:t>《信号与系统》多径失真专题</a:t>
            </a:r>
            <a:endParaRPr lang="zh-CN" altLang="zh-CN" sz="54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3194050"/>
            <a:ext cx="2139950" cy="469900"/>
          </a:xfrm>
          <a:prstGeom prst="rect">
            <a:avLst/>
          </a:prstGeom>
        </p:spPr>
      </p:pic>
      <p:pic>
        <p:nvPicPr>
          <p:cNvPr id="3" name="图片 2" descr="新文档 06-05-2020 11.52.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666115"/>
            <a:ext cx="10058400" cy="5706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444480" y="229235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变换域法</a:t>
            </a:r>
            <a:endParaRPr lang="zh-CN" altLang="en-US" sz="2800" b="1"/>
          </a:p>
          <a:p>
            <a:pPr algn="l"/>
            <a:r>
              <a:rPr lang="zh-CN" altLang="en-US" sz="2800" b="1"/>
              <a:t>    </a:t>
            </a:r>
            <a:r>
              <a:rPr lang="en-US" altLang="zh-CN" sz="2800" b="1"/>
              <a:t>jω</a:t>
            </a:r>
            <a:r>
              <a:rPr lang="zh-CN" altLang="en-US" sz="2800" b="1"/>
              <a:t>域</a:t>
            </a:r>
            <a:endParaRPr lang="zh-CN" altLang="en-US" sz="2800" b="1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55315" y="857885"/>
            <a:ext cx="2540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卷积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离散反卷积法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拉普拉斯分析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频域分析法</a:t>
            </a:r>
            <a:endParaRPr lang="zh-CN" altLang="en-US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305" y="29559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消除多径失真</a:t>
            </a:r>
            <a:endParaRPr lang="zh-CN" altLang="en-US" sz="2800"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974340" y="1282700"/>
            <a:ext cx="75565" cy="3676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798820" y="1143000"/>
            <a:ext cx="118745" cy="1185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83630" y="14751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时域分析</a:t>
            </a:r>
            <a:endParaRPr lang="zh-CN" altLang="en-US" sz="2800">
              <a:sym typeface="+mn-ea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871845" y="3716655"/>
            <a:ext cx="118745" cy="1185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6655" y="40487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变换域分析</a:t>
            </a:r>
            <a:endParaRPr lang="zh-CN" altLang="en-US" sz="28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09660" y="4048760"/>
            <a:ext cx="30613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变换的时移性质</a:t>
            </a:r>
            <a:endParaRPr lang="zh-CN" altLang="en-US" sz="2000"/>
          </a:p>
          <a:p>
            <a:r>
              <a:rPr lang="zh-CN" altLang="en-US" sz="2000"/>
              <a:t>时域卷积</a:t>
            </a:r>
            <a:r>
              <a:rPr lang="en-US" altLang="zh-CN" sz="2000"/>
              <a:t>-</a:t>
            </a:r>
            <a:r>
              <a:rPr lang="zh-CN" altLang="en-US" sz="2000"/>
              <a:t>变换域相乘性质</a:t>
            </a:r>
            <a:endParaRPr lang="zh-CN" altLang="en-US" sz="2000"/>
          </a:p>
          <a:p>
            <a:r>
              <a:rPr lang="zh-CN" altLang="en-US" sz="2000"/>
              <a:t>无穷多项等比数列求和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8709660" y="1475105"/>
            <a:ext cx="18484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δ</a:t>
            </a:r>
            <a:r>
              <a:rPr lang="zh-CN" altLang="en-US" sz="2000"/>
              <a:t>函数卷积性质</a:t>
            </a:r>
            <a:endParaRPr lang="zh-CN" altLang="en-US" sz="2000"/>
          </a:p>
          <a:p>
            <a:r>
              <a:rPr lang="zh-CN" altLang="en-US" sz="2000"/>
              <a:t>卷积和公式</a:t>
            </a:r>
            <a:endParaRPr lang="zh-CN" altLang="en-US" sz="2000"/>
          </a:p>
          <a:p>
            <a:r>
              <a:rPr lang="zh-CN" altLang="en-US" sz="2000"/>
              <a:t>迭代法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8709660" y="5664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涉及到的知识点</a:t>
            </a:r>
            <a:endParaRPr lang="zh-CN" altLang="en-US" sz="2400"/>
          </a:p>
        </p:txBody>
      </p:sp>
      <p:cxnSp>
        <p:nvCxnSpPr>
          <p:cNvPr id="13" name="直接连接符 12"/>
          <p:cNvCxnSpPr/>
          <p:nvPr/>
        </p:nvCxnSpPr>
        <p:spPr>
          <a:xfrm>
            <a:off x="8428990" y="1148715"/>
            <a:ext cx="43180" cy="5519420"/>
          </a:xfrm>
          <a:prstGeom prst="line">
            <a:avLst/>
          </a:prstGeom>
          <a:ln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120" y="441960"/>
            <a:ext cx="7526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引入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441960"/>
            <a:ext cx="8663940" cy="309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2613" t="59033" r="34785" b="8773"/>
          <a:stretch>
            <a:fillRect/>
          </a:stretch>
        </p:blipFill>
        <p:spPr>
          <a:xfrm>
            <a:off x="729615" y="3848100"/>
            <a:ext cx="3240000" cy="9030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29615" y="5017770"/>
            <a:ext cx="112541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	</a:t>
            </a:r>
            <a:r>
              <a:rPr lang="zh-CN" altLang="en-US" sz="2000"/>
              <a:t>输出信号</a:t>
            </a:r>
            <a:r>
              <a:rPr lang="en-US" altLang="zh-CN" sz="2000"/>
              <a:t>		                </a:t>
            </a:r>
            <a:r>
              <a:rPr lang="zh-CN" altLang="en-US" sz="2000"/>
              <a:t>冲激响应</a:t>
            </a:r>
            <a:r>
              <a:rPr lang="en-US" altLang="zh-CN" sz="2000"/>
              <a:t>			       </a:t>
            </a:r>
            <a:r>
              <a:rPr lang="zh-CN" altLang="en-US" sz="2000"/>
              <a:t>卷积关系式</a:t>
            </a:r>
            <a:r>
              <a:rPr lang="en-US" altLang="zh-CN" sz="2000"/>
              <a:t>											       </a:t>
            </a:r>
            <a:r>
              <a:rPr lang="zh-CN" altLang="en-US" sz="2000"/>
              <a:t>▲</a:t>
            </a:r>
            <a:r>
              <a:rPr lang="en-US" altLang="zh-CN" sz="2000"/>
              <a:t>LTI</a:t>
            </a:r>
            <a:r>
              <a:rPr lang="zh-CN" altLang="en-US" sz="2000"/>
              <a:t>系统</a:t>
            </a:r>
            <a:endParaRPr lang="en-US" altLang="zh-CN" sz="2000"/>
          </a:p>
          <a:p>
            <a:r>
              <a:rPr lang="en-US" altLang="zh-CN" sz="2000"/>
              <a:t>Tm</a:t>
            </a:r>
            <a:r>
              <a:rPr lang="zh-CN" altLang="en-US" sz="2000"/>
              <a:t>：不同回波路径引入的传播延时</a:t>
            </a:r>
            <a:endParaRPr lang="zh-CN" altLang="en-US" sz="2000"/>
          </a:p>
          <a:p>
            <a:r>
              <a:rPr lang="en-US" altLang="zh-CN" sz="2000"/>
              <a:t>am</a:t>
            </a:r>
            <a:r>
              <a:rPr lang="zh-CN" altLang="en-US" sz="2000"/>
              <a:t>：不同回波路径对信号强度的衰减系数（</a:t>
            </a:r>
            <a:r>
              <a:rPr lang="en-US" altLang="zh-CN" sz="2000"/>
              <a:t>a&lt;1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65" y="3848100"/>
            <a:ext cx="3495675" cy="8534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675" y="3989070"/>
            <a:ext cx="33147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1660" y="388620"/>
            <a:ext cx="795020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目的：设计一个逆系统，以消除多径失真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分析：</a:t>
            </a:r>
            <a:r>
              <a:rPr lang="en-US" altLang="zh-CN" sz="2000"/>
              <a:t>1.h(t)</a:t>
            </a:r>
            <a:r>
              <a:rPr lang="zh-CN" altLang="en-US" sz="2000"/>
              <a:t>与</a:t>
            </a:r>
            <a:r>
              <a:rPr lang="en-US" altLang="zh-CN" sz="2000"/>
              <a:t>hi(t)</a:t>
            </a:r>
            <a:r>
              <a:rPr lang="zh-CN" altLang="en-US" sz="2000"/>
              <a:t>的关系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</a:t>
            </a:r>
            <a:endParaRPr lang="en-US" altLang="zh-CN" sz="2000"/>
          </a:p>
          <a:p>
            <a:r>
              <a:rPr lang="en-US" altLang="zh-CN" sz="2000"/>
              <a:t>	2.</a:t>
            </a:r>
            <a:r>
              <a:rPr lang="zh-CN" altLang="en-US" sz="2000"/>
              <a:t>利用</a:t>
            </a:r>
            <a:r>
              <a:rPr lang="en-US" altLang="zh-CN" sz="2000"/>
              <a:t>δ</a:t>
            </a:r>
            <a:r>
              <a:rPr lang="zh-CN" altLang="en-US" sz="2000"/>
              <a:t>函数的性质猜想逆系统的冲激响应</a:t>
            </a:r>
            <a:endParaRPr lang="zh-CN" altLang="en-US" sz="2000"/>
          </a:p>
          <a:p>
            <a:r>
              <a:rPr lang="zh-CN" altLang="en-US" sz="2000"/>
              <a:t>            </a:t>
            </a:r>
            <a:endParaRPr lang="zh-CN" altLang="en-US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	3.</a:t>
            </a:r>
            <a:r>
              <a:rPr lang="zh-CN" altLang="en-US" sz="2000"/>
              <a:t>推广得到</a:t>
            </a:r>
            <a:r>
              <a:rPr lang="zh-CN" altLang="en-US" sz="2000"/>
              <a:t>逆系统的冲激响应</a:t>
            </a:r>
            <a:r>
              <a:rPr lang="zh-CN" altLang="en-US" sz="2000"/>
              <a:t>    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                                                    </a:t>
            </a:r>
            <a:endParaRPr lang="zh-CN" altLang="en-US" sz="2000"/>
          </a:p>
          <a:p>
            <a:r>
              <a:rPr lang="en-US" altLang="zh-CN" sz="2000"/>
              <a:t>							  					                                          						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655" y="1252220"/>
            <a:ext cx="3600000" cy="12584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815590"/>
            <a:ext cx="2880000" cy="4702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449705"/>
            <a:ext cx="4639945" cy="928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0" y="3968115"/>
            <a:ext cx="6840000" cy="8487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50" y="5363210"/>
            <a:ext cx="5302885" cy="419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675" y="5363210"/>
            <a:ext cx="4509770" cy="452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320" y="2510790"/>
            <a:ext cx="3960000" cy="849391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5230" y="3502025"/>
          <a:ext cx="4680000" cy="36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2781300" imgH="215900" progId="Equation.KSEE3">
                  <p:embed/>
                </p:oleObj>
              </mc:Choice>
              <mc:Fallback>
                <p:oleObj name="" r:id="rId8" imgW="2781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5230" y="3502025"/>
                        <a:ext cx="4680000" cy="36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7243445" y="5622290"/>
            <a:ext cx="2476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550" y="5913755"/>
            <a:ext cx="3423920" cy="6750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0552430" y="22098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卷积法</a:t>
            </a:r>
            <a:endParaRPr lang="zh-CN" altLang="en-US" sz="2800" b="1"/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274320"/>
            <a:ext cx="5760000" cy="43225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53745" y="921385"/>
            <a:ext cx="26708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卷积定义：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76145" y="830580"/>
            <a:ext cx="2670175" cy="549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753745" y="1527175"/>
            <a:ext cx="1160780" cy="529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</a:t>
            </a:r>
            <a:r>
              <a:rPr lang="zh-CN" sz="1800" b="1">
                <a:latin typeface="Calibri" panose="020F0502020204030204" charset="0"/>
                <a:ea typeface="宋体" panose="02010600030101010101" pitchFamily="2" charset="-122"/>
              </a:rPr>
              <a:t>卷积矩阵：</a:t>
            </a:r>
            <a:endParaRPr lang="zh-CN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76145" y="1527175"/>
            <a:ext cx="6106795" cy="1875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45" y="3734435"/>
            <a:ext cx="53848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53745" y="3734435"/>
            <a:ext cx="1160780" cy="529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endParaRPr lang="zh-CN" sz="1050" b="0">
              <a:latin typeface="Calibri" panose="020F0502020204030204" charset="0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1800" b="1">
                <a:latin typeface="Calibri" panose="020F0502020204030204" charset="0"/>
                <a:ea typeface="宋体" panose="02010600030101010101" pitchFamily="2" charset="-122"/>
              </a:rPr>
              <a:t>求解输出：</a:t>
            </a:r>
            <a:endParaRPr lang="zh-CN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93760" y="3734435"/>
            <a:ext cx="331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求解方法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1.</a:t>
            </a:r>
            <a:r>
              <a:rPr lang="zh-CN" altLang="en-US">
                <a:solidFill>
                  <a:srgbClr val="00B0F0"/>
                </a:solidFill>
              </a:rPr>
              <a:t>方程组求解公式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2.</a:t>
            </a:r>
            <a:r>
              <a:rPr lang="zh-CN" altLang="en-US">
                <a:solidFill>
                  <a:srgbClr val="00B0F0"/>
                </a:solidFill>
              </a:rPr>
              <a:t>矩阵乘积</a:t>
            </a:r>
            <a:r>
              <a:rPr lang="en-US" altLang="zh-CN">
                <a:solidFill>
                  <a:srgbClr val="00B0F0"/>
                </a:solidFill>
              </a:rPr>
              <a:t>or</a:t>
            </a:r>
            <a:r>
              <a:rPr lang="zh-CN" altLang="en-US">
                <a:solidFill>
                  <a:srgbClr val="00B0F0"/>
                </a:solidFill>
              </a:rPr>
              <a:t>行列向量乘积求解</a:t>
            </a:r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8830" y="2636520"/>
            <a:ext cx="3966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135620" y="1633855"/>
            <a:ext cx="0" cy="182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228215" y="2367280"/>
            <a:ext cx="593090" cy="3016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2" name="图片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5233035"/>
            <a:ext cx="4680000" cy="6591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</p:pic>
      <p:pic>
        <p:nvPicPr>
          <p:cNvPr id="11" name="图片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673" y="5223193"/>
            <a:ext cx="5040000" cy="6689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952500" y="629094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实际上可由卷积和公式转换得到</a:t>
            </a:r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672840" y="5977890"/>
            <a:ext cx="377190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38015" y="6085840"/>
            <a:ext cx="2533650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444480" y="2292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解卷积法</a:t>
            </a:r>
            <a:endParaRPr lang="zh-CN" altLang="en-US" sz="2800" b="1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3194050"/>
            <a:ext cx="2139950" cy="469900"/>
          </a:xfrm>
          <a:prstGeom prst="rect">
            <a:avLst/>
          </a:prstGeom>
        </p:spPr>
      </p:pic>
      <p:pic>
        <p:nvPicPr>
          <p:cNvPr id="4" name="图片 3" descr="新文档 06-05-2020 11.52.19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142240"/>
            <a:ext cx="10173970" cy="6574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0" y="5988685"/>
            <a:ext cx="3329305" cy="72771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351915"/>
            <a:ext cx="5626100" cy="4375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3834765"/>
            <a:ext cx="6311900" cy="1892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409575"/>
            <a:ext cx="5974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线性代数知识回顾</a:t>
            </a:r>
            <a:r>
              <a:rPr lang="en-US" altLang="zh-CN" sz="2400"/>
              <a:t>——</a:t>
            </a:r>
            <a:r>
              <a:rPr lang="zh-CN" altLang="en-US" sz="2400"/>
              <a:t>线性方程组的公式解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500380"/>
            <a:ext cx="10328275" cy="3227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3194050"/>
            <a:ext cx="2139950" cy="469900"/>
          </a:xfrm>
          <a:prstGeom prst="rect">
            <a:avLst/>
          </a:prstGeom>
        </p:spPr>
      </p:pic>
      <p:pic>
        <p:nvPicPr>
          <p:cNvPr id="5" name="图片 4" descr="新文档 06-05-2020 11.52.19_1"/>
          <p:cNvPicPr>
            <a:picLocks noChangeAspect="1"/>
          </p:cNvPicPr>
          <p:nvPr/>
        </p:nvPicPr>
        <p:blipFill>
          <a:blip r:embed="rId2"/>
          <a:srcRect t="2440" b="7341"/>
          <a:stretch>
            <a:fillRect/>
          </a:stretch>
        </p:blipFill>
        <p:spPr>
          <a:xfrm>
            <a:off x="1584960" y="313055"/>
            <a:ext cx="7632065" cy="5563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444480" y="229235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变换域法</a:t>
            </a:r>
            <a:endParaRPr lang="zh-CN" altLang="en-US" sz="2800" b="1"/>
          </a:p>
          <a:p>
            <a:r>
              <a:rPr lang="zh-CN" altLang="en-US" sz="2800" b="1"/>
              <a:t>    </a:t>
            </a:r>
            <a:r>
              <a:rPr lang="en-US" altLang="zh-CN" sz="2800" b="1"/>
              <a:t>s</a:t>
            </a:r>
            <a:r>
              <a:rPr lang="zh-CN" altLang="en-US" sz="2800" b="1"/>
              <a:t>域</a:t>
            </a:r>
            <a:endParaRPr lang="zh-CN" altLang="en-US" sz="2800" b="1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497840"/>
            <a:ext cx="9360000" cy="289641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WPS 演示</Application>
  <PresentationFormat>宽屏</PresentationFormat>
  <Paragraphs>82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倚风</cp:lastModifiedBy>
  <cp:revision>152</cp:revision>
  <dcterms:created xsi:type="dcterms:W3CDTF">2019-06-19T02:08:00Z</dcterms:created>
  <dcterms:modified xsi:type="dcterms:W3CDTF">2020-06-05T04:49:59Z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