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54" r:id="rId2"/>
    <p:sldId id="855" r:id="rId3"/>
    <p:sldId id="926" r:id="rId4"/>
    <p:sldId id="927" r:id="rId5"/>
    <p:sldId id="928" r:id="rId6"/>
    <p:sldId id="93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C6C4"/>
    <a:srgbClr val="006E93"/>
    <a:srgbClr val="000000"/>
    <a:srgbClr val="E6E6E6"/>
    <a:srgbClr val="02A6CB"/>
    <a:srgbClr val="1E3C78"/>
    <a:srgbClr val="0000FF"/>
    <a:srgbClr val="2D5AB4"/>
    <a:srgbClr val="2850A0"/>
    <a:srgbClr val="285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6" autoAdjust="0"/>
    <p:restoredTop sz="81798" autoAdjust="0"/>
  </p:normalViewPr>
  <p:slideViewPr>
    <p:cSldViewPr snapToGrid="0">
      <p:cViewPr varScale="1">
        <p:scale>
          <a:sx n="110" d="100"/>
          <a:sy n="110" d="100"/>
        </p:scale>
        <p:origin x="792" y="114"/>
      </p:cViewPr>
      <p:guideLst>
        <p:guide orient="horz" pos="3045"/>
        <p:guide pos="3863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 showGuides="1">
      <p:cViewPr varScale="1">
        <p:scale>
          <a:sx n="140" d="100"/>
          <a:sy n="140" d="100"/>
        </p:scale>
        <p:origin x="3762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F18BC-E4B5-4A22-A4CF-420F0265E6DE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1919B-BBBE-4A59-A217-8D6A2D0E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5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1919B-BBBE-4A59-A217-8D6A2D0E755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05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1919B-BBBE-4A59-A217-8D6A2D0E75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7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1919B-BBBE-4A59-A217-8D6A2D0E755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0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1919B-BBBE-4A59-A217-8D6A2D0E75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42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1919B-BBBE-4A59-A217-8D6A2D0E75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9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1919B-BBBE-4A59-A217-8D6A2D0E75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6491-1666-4764-A650-D9182443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6491-1666-4764-A650-D9182443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9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6491-1666-4764-A650-D9182443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3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8006"/>
            <a:ext cx="10515600" cy="494191"/>
          </a:xfrm>
        </p:spPr>
        <p:txBody>
          <a:bodyPr>
            <a:no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520" y="965445"/>
            <a:ext cx="11506658" cy="5763015"/>
          </a:xfrm>
        </p:spPr>
        <p:txBody>
          <a:bodyPr>
            <a:normAutofit/>
          </a:bodyPr>
          <a:lstStyle>
            <a:lvl1pPr marL="266700" indent="-266700">
              <a:defRPr sz="20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6358" y="186891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D6646491-1666-4764-A650-D9182443C2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2225" y="13494"/>
            <a:ext cx="12144375" cy="6812756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6491-1666-4764-A650-D9182443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6491-1666-4764-A650-D9182443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3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6491-1666-4764-A650-D9182443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0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6491-1666-4764-A650-D9182443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7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6491-1666-4764-A650-D9182443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8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6491-1666-4764-A650-D9182443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7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46491-1666-4764-A650-D9182443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1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6491-1666-4764-A650-D9182443C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gGeun-Yoon/nia-s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225" y="8421"/>
            <a:ext cx="12144375" cy="6843441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2225" y="1324540"/>
            <a:ext cx="12144375" cy="1003899"/>
          </a:xfrm>
          <a:prstGeom prst="rect">
            <a:avLst/>
          </a:prstGeom>
          <a:solidFill>
            <a:srgbClr val="006E9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225" y="1489641"/>
            <a:ext cx="1214437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Times New Roman" panose="02020603050405020304" pitchFamily="18" charset="0"/>
              </a:rPr>
              <a:t>객체 </a:t>
            </a:r>
            <a:r>
              <a:rPr lang="en-US" altLang="ko-KR" sz="3500" b="1" dirty="0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Times New Roman" panose="02020603050405020304" pitchFamily="18" charset="0"/>
              </a:rPr>
              <a:t>3D </a:t>
            </a:r>
            <a:r>
              <a:rPr lang="ko-KR" altLang="en-US" sz="3500" b="1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Times New Roman" panose="02020603050405020304" pitchFamily="18" charset="0"/>
              </a:rPr>
              <a:t>위치</a:t>
            </a:r>
            <a:r>
              <a:rPr lang="en-US" altLang="ko-KR" sz="3500" b="1" dirty="0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ko-KR" altLang="en-US" sz="3500" b="1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Times New Roman" panose="02020603050405020304" pitchFamily="18" charset="0"/>
              </a:rPr>
              <a:t>자세 인식 모델 실행 </a:t>
            </a:r>
            <a:r>
              <a:rPr lang="ko-KR" altLang="en-US" sz="3500" b="1" dirty="0" err="1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Times New Roman" panose="02020603050405020304" pitchFamily="18" charset="0"/>
              </a:rPr>
              <a:t>메뉴얼</a:t>
            </a:r>
            <a:endParaRPr lang="ko-KR" altLang="en-US" sz="3500" b="1" dirty="0">
              <a:solidFill>
                <a:schemeClr val="bg1"/>
              </a:solidFill>
              <a:latin typeface="Verdana" panose="020B060403050404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5DC3A6-1355-4318-8B56-A13EC9634F7F}"/>
              </a:ext>
            </a:extLst>
          </p:cNvPr>
          <p:cNvSpPr/>
          <p:nvPr/>
        </p:nvSpPr>
        <p:spPr>
          <a:xfrm>
            <a:off x="174625" y="2581739"/>
            <a:ext cx="1197273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투명</a:t>
            </a:r>
            <a:r>
              <a:rPr lang="en-US" altLang="ko-KR" sz="2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ko-KR" altLang="en-US" sz="2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대용량 객체</a:t>
            </a:r>
            <a:r>
              <a:rPr lang="en-US" altLang="ko-KR" sz="2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3D </a:t>
            </a:r>
            <a:r>
              <a:rPr lang="ko-KR" altLang="en-US" sz="2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데이터 구축 사업</a:t>
            </a:r>
            <a:endParaRPr lang="en-US" altLang="ko-KR" sz="2250" b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2250" b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2250" b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2250" b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5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2022.02.11</a:t>
            </a:r>
            <a:endParaRPr lang="en-US" altLang="ko-KR" sz="2250" b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2250" b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75A04E-AFEC-4DAA-860F-5724177F144C}"/>
              </a:ext>
            </a:extLst>
          </p:cNvPr>
          <p:cNvSpPr/>
          <p:nvPr/>
        </p:nvSpPr>
        <p:spPr>
          <a:xfrm>
            <a:off x="7711" y="2297062"/>
            <a:ext cx="12168000" cy="45719"/>
          </a:xfrm>
          <a:prstGeom prst="rect">
            <a:avLst/>
          </a:prstGeom>
          <a:solidFill>
            <a:srgbClr val="62C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70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885" y="41671"/>
            <a:ext cx="12097992" cy="593868"/>
          </a:xfrm>
          <a:prstGeom prst="rect">
            <a:avLst/>
          </a:prstGeom>
          <a:gradFill>
            <a:gsLst>
              <a:gs pos="11000">
                <a:srgbClr val="02A6CB"/>
              </a:gs>
              <a:gs pos="0">
                <a:srgbClr val="62C6C4"/>
              </a:gs>
              <a:gs pos="100000">
                <a:srgbClr val="006E93"/>
              </a:gs>
            </a:gsLst>
            <a:lin ang="10800000" scaled="0"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  </a:t>
            </a:r>
            <a:r>
              <a:rPr lang="ko-KR" altLang="en-US" sz="2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제출 경로</a:t>
            </a:r>
            <a:endParaRPr lang="ko-KR" altLang="en-US" sz="25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80077" y="92470"/>
            <a:ext cx="2743200" cy="365125"/>
          </a:xfrm>
        </p:spPr>
        <p:txBody>
          <a:bodyPr/>
          <a:lstStyle/>
          <a:p>
            <a:fld id="{D6646491-1666-4764-A650-D9182443C280}" type="slidenum">
              <a:rPr lang="ko-KR" alt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</a:t>
            </a:fld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69684" y="825500"/>
            <a:ext cx="11393716" cy="5591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S3 Browser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object3d/06.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품질검증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/4.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유효성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07.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투명객체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08.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대용량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experimental_enviroment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/ (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시험환경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시험 환경 캡쳐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(CPU, GPU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검증 환경 준비 확인서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experimental_results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/ 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시험결과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성능 분석 및 로그 파일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(.txt, .csv)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docker_images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/ (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도커이미지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성능 검증 모델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도커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이미지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도커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구동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메뉴얼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test_datasets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/ (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평가용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평가용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25" y="916304"/>
            <a:ext cx="5912148" cy="34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885" y="41671"/>
            <a:ext cx="12097992" cy="593868"/>
          </a:xfrm>
          <a:prstGeom prst="rect">
            <a:avLst/>
          </a:prstGeom>
          <a:gradFill>
            <a:gsLst>
              <a:gs pos="11000">
                <a:srgbClr val="02A6CB"/>
              </a:gs>
              <a:gs pos="0">
                <a:srgbClr val="62C6C4"/>
              </a:gs>
              <a:gs pos="100000">
                <a:srgbClr val="006E93"/>
              </a:gs>
            </a:gsLst>
            <a:lin ang="10800000" scaled="0"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  </a:t>
            </a:r>
            <a:r>
              <a:rPr lang="ko-KR" altLang="en-US" sz="25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도커</a:t>
            </a:r>
            <a:r>
              <a:rPr lang="ko-KR" altLang="en-US" sz="2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이미지 로드</a:t>
            </a:r>
            <a:r>
              <a:rPr lang="en-US" altLang="ko-KR" sz="2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ko-KR" altLang="en-US" sz="2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생성</a:t>
            </a:r>
            <a:endParaRPr lang="ko-KR" altLang="en-US" sz="25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80077" y="92470"/>
            <a:ext cx="2743200" cy="365125"/>
          </a:xfrm>
        </p:spPr>
        <p:txBody>
          <a:bodyPr/>
          <a:lstStyle/>
          <a:p>
            <a:fld id="{D6646491-1666-4764-A650-D9182443C280}" type="slidenum">
              <a:rPr lang="ko-KR" alt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3</a:t>
            </a:fld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69684" y="825500"/>
            <a:ext cx="11393716" cy="5591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S3 Browser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를 활용하여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도커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이미지를 다운 받아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로드하는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경우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docker load 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./nia-ssp.tar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에서 관리되는 소스코드를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하여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도커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이미지를 생성하는 경우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git clone </a:t>
            </a:r>
            <a:r>
              <a:rPr lang="en-US" altLang="ko-KR" dirty="0">
                <a:hlinkClick r:id="rId3"/>
              </a:rPr>
              <a:t>https://github.com/DongGeun-Yoon/nia-ssp</a:t>
            </a:r>
            <a:endParaRPr lang="en-US" altLang="ko-KR" dirty="0"/>
          </a:p>
          <a:p>
            <a:pPr marL="0" indent="0">
              <a:buClr>
                <a:srgbClr val="FFC000"/>
              </a:buClr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 ./build.sh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F9F2FB-C82D-4BA3-ABC2-5F12B5C77A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76" b="29567"/>
          <a:stretch/>
        </p:blipFill>
        <p:spPr>
          <a:xfrm>
            <a:off x="2075167" y="1643863"/>
            <a:ext cx="7620000" cy="14101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AB714BF-74E0-4181-82AD-B16A8781F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15" y="4461662"/>
            <a:ext cx="10629900" cy="752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E48D34-93C1-429F-B03C-FE95B3779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15" y="5301373"/>
            <a:ext cx="106299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885" y="41671"/>
            <a:ext cx="12097992" cy="593868"/>
          </a:xfrm>
          <a:prstGeom prst="rect">
            <a:avLst/>
          </a:prstGeom>
          <a:gradFill>
            <a:gsLst>
              <a:gs pos="11000">
                <a:srgbClr val="02A6CB"/>
              </a:gs>
              <a:gs pos="0">
                <a:srgbClr val="62C6C4"/>
              </a:gs>
              <a:gs pos="100000">
                <a:srgbClr val="006E93"/>
              </a:gs>
            </a:gsLst>
            <a:lin ang="10800000" scaled="0"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  </a:t>
            </a:r>
            <a:r>
              <a:rPr lang="ko-KR" altLang="en-US" sz="25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도커</a:t>
            </a:r>
            <a:r>
              <a:rPr lang="ko-KR" altLang="en-US" sz="2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이미지 실행</a:t>
            </a:r>
            <a:endParaRPr lang="ko-KR" altLang="en-US" sz="25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80077" y="92470"/>
            <a:ext cx="2743200" cy="365125"/>
          </a:xfrm>
        </p:spPr>
        <p:txBody>
          <a:bodyPr/>
          <a:lstStyle/>
          <a:p>
            <a:fld id="{D6646491-1666-4764-A650-D9182443C280}" type="slidenum">
              <a:rPr lang="ko-KR" alt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4</a:t>
            </a:fld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69684" y="825500"/>
            <a:ext cx="11393716" cy="5591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S3 Browser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를 활용하여 평가용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다운로드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테스트 목록 확인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b="1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테스트 목록 전체 실행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객체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별 실행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altLang="ko-KR" b="1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&gt; ./run.sh all</a:t>
            </a:r>
            <a:endParaRPr lang="en-US" altLang="ko-KR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altLang="ko-KR" b="1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&gt; ./run.sh 010118</a:t>
            </a:r>
            <a:endParaRPr lang="en-US" altLang="ko-KR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394210-1690-4CAC-BCF8-FF80F8676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555"/>
          <a:stretch/>
        </p:blipFill>
        <p:spPr>
          <a:xfrm>
            <a:off x="610752" y="703756"/>
            <a:ext cx="10970494" cy="5328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96BDB82-BAF0-4633-9C37-57DD3DF9D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24"/>
          <a:stretch/>
        </p:blipFill>
        <p:spPr>
          <a:xfrm>
            <a:off x="610752" y="1233170"/>
            <a:ext cx="10970494" cy="28913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88827" y="865265"/>
            <a:ext cx="11261207" cy="14348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0753" y="2385060"/>
            <a:ext cx="2650608" cy="8991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3244" y="3332117"/>
            <a:ext cx="2650608" cy="8991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180077" y="2400300"/>
            <a:ext cx="247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테스트 목록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2801" y="2659380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전체 실행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04410" y="3615690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선택 실행</a:t>
            </a:r>
          </a:p>
        </p:txBody>
      </p:sp>
    </p:spTree>
    <p:extLst>
      <p:ext uri="{BB962C8B-B14F-4D97-AF65-F5344CB8AC3E}">
        <p14:creationId xmlns:p14="http://schemas.microsoft.com/office/powerpoint/2010/main" val="358474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885" y="41671"/>
            <a:ext cx="12097992" cy="593868"/>
          </a:xfrm>
          <a:prstGeom prst="rect">
            <a:avLst/>
          </a:prstGeom>
          <a:gradFill>
            <a:gsLst>
              <a:gs pos="11000">
                <a:srgbClr val="02A6CB"/>
              </a:gs>
              <a:gs pos="0">
                <a:srgbClr val="62C6C4"/>
              </a:gs>
              <a:gs pos="100000">
                <a:srgbClr val="006E93"/>
              </a:gs>
            </a:gsLst>
            <a:lin ang="10800000" scaled="0"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  </a:t>
            </a:r>
            <a:r>
              <a:rPr lang="ko-KR" altLang="en-US" sz="2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성능 분석 </a:t>
            </a:r>
            <a:r>
              <a:rPr lang="en-US" altLang="ko-KR" sz="2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 </a:t>
            </a:r>
            <a:r>
              <a:rPr lang="ko-KR" altLang="en-US" sz="2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유효성 검증</a:t>
            </a:r>
            <a:endParaRPr lang="ko-KR" altLang="en-US" sz="25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80077" y="92470"/>
            <a:ext cx="2743200" cy="365125"/>
          </a:xfrm>
        </p:spPr>
        <p:txBody>
          <a:bodyPr/>
          <a:lstStyle/>
          <a:p>
            <a:fld id="{D6646491-1666-4764-A650-D9182443C280}" type="slidenum">
              <a:rPr lang="ko-KR" alt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5</a:t>
            </a:fld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69684" y="825500"/>
            <a:ext cx="11393716" cy="59499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테스트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케이스별로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다음의 정보를 확인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Timestamp (</a:t>
            </a:r>
            <a:r>
              <a:rPr lang="ko-KR" altLang="en-US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서울 표준시 기록</a:t>
            </a:r>
            <a:r>
              <a:rPr lang="en-US" altLang="ko-KR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), </a:t>
            </a:r>
            <a:r>
              <a:rPr lang="ko-KR" altLang="en-US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실행 명령어 </a:t>
            </a:r>
            <a:r>
              <a:rPr lang="en-US" altLang="ko-KR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명령어 </a:t>
            </a:r>
            <a:r>
              <a:rPr lang="en-US" altLang="ko-KR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history),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개별 결과값</a:t>
            </a:r>
            <a:r>
              <a:rPr lang="en-US" altLang="ko-KR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최종 결과값</a:t>
            </a:r>
            <a:r>
              <a:rPr lang="en-US" altLang="ko-KR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최종 결과 계산 시 사용한 값 </a:t>
            </a:r>
            <a:r>
              <a:rPr lang="en-US" altLang="ko-KR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reprojection</a:t>
            </a:r>
            <a:r>
              <a:rPr lang="en-US" altLang="ko-KR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error, </a:t>
            </a:r>
            <a:r>
              <a:rPr lang="en-US" altLang="ko-KR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IoU</a:t>
            </a:r>
            <a:r>
              <a:rPr lang="en-US" altLang="ko-KR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score)</a:t>
            </a: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ko-KR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reprojection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기반 정확도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IoU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기반 정확도로 위치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자세 추정 결과에 대해 성능 분석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로그 파일에는 </a:t>
            </a:r>
            <a:r>
              <a:rPr lang="en-US" altLang="ko-KR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GT</a:t>
            </a:r>
            <a:r>
              <a:rPr lang="ko-KR" altLang="en-US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에서 제공된 큐브 꼭지점 좌표 위치와 모델에서 예측한 위치를 비교</a:t>
            </a:r>
            <a:endParaRPr lang="en-US" altLang="ko-KR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lvl="1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테스트 영상 별로 평균 픽셀 오차와 </a:t>
            </a:r>
            <a:r>
              <a:rPr lang="en-US" altLang="ko-KR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IoU</a:t>
            </a:r>
            <a:r>
              <a:rPr lang="en-US" altLang="ko-KR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스코어를 비교하여 목표치 도달 여부 판단</a:t>
            </a:r>
            <a:endParaRPr lang="en-US" altLang="ko-KR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68026" y="4415593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로그 파일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DC43EC6-C4C2-465D-AE5A-AE1AE38CA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760"/>
            <a:ext cx="14901994" cy="35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859643288" descr="EMB000024903526">
            <a:extLst>
              <a:ext uri="{FF2B5EF4-FFF2-40B4-BE49-F238E27FC236}">
                <a16:creationId xmlns:a16="http://schemas.microsoft.com/office/drawing/2014/main" id="{AB37C9C9-8C42-4B4F-A7BD-6798BC12F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9"/>
          <a:stretch/>
        </p:blipFill>
        <p:spPr bwMode="auto">
          <a:xfrm>
            <a:off x="2816064" y="825500"/>
            <a:ext cx="6718204" cy="195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316361" y="101632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평가 수행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EC053C-426F-492D-BA84-F2149744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4406"/>
            <a:ext cx="12192000" cy="15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7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885" y="41671"/>
            <a:ext cx="12097992" cy="593868"/>
          </a:xfrm>
          <a:prstGeom prst="rect">
            <a:avLst/>
          </a:prstGeom>
          <a:gradFill>
            <a:gsLst>
              <a:gs pos="11000">
                <a:srgbClr val="02A6CB"/>
              </a:gs>
              <a:gs pos="0">
                <a:srgbClr val="62C6C4"/>
              </a:gs>
              <a:gs pos="100000">
                <a:srgbClr val="006E93"/>
              </a:gs>
            </a:gsLst>
            <a:lin ang="10800000" scaled="0"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  </a:t>
            </a:r>
            <a:r>
              <a:rPr lang="ko-KR" altLang="en-US" sz="2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성능 분석 </a:t>
            </a:r>
            <a:r>
              <a:rPr lang="en-US" altLang="ko-KR" sz="2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 </a:t>
            </a:r>
            <a:r>
              <a:rPr lang="ko-KR" altLang="en-US" sz="2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유효성 검증</a:t>
            </a:r>
            <a:endParaRPr lang="ko-KR" altLang="en-US" sz="25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69684" y="825500"/>
            <a:ext cx="11393716" cy="55918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&gt; prepare.sh report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평가용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목록의 최종 결과 값을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report.txt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에 정리</a:t>
            </a:r>
            <a:endParaRPr lang="en-US" altLang="ko-KR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80077" y="92470"/>
            <a:ext cx="2743200" cy="365125"/>
          </a:xfrm>
        </p:spPr>
        <p:txBody>
          <a:bodyPr/>
          <a:lstStyle/>
          <a:p>
            <a:fld id="{D6646491-1666-4764-A650-D9182443C280}" type="slidenum">
              <a:rPr lang="ko-KR" alt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6</a:t>
            </a:fld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0407" y="2388193"/>
            <a:ext cx="202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 유효성 검증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C4B291-7170-4EFE-B226-9491F10C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" y="925963"/>
            <a:ext cx="12192000" cy="108953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E785FE-41A5-4833-A05A-5F751E5CEC0B}"/>
              </a:ext>
            </a:extLst>
          </p:cNvPr>
          <p:cNvGrpSpPr/>
          <p:nvPr/>
        </p:nvGrpSpPr>
        <p:grpSpPr>
          <a:xfrm>
            <a:off x="2733208" y="2774294"/>
            <a:ext cx="4355800" cy="2884221"/>
            <a:chOff x="216431" y="2405902"/>
            <a:chExt cx="4355800" cy="288422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6A28D91-B704-4757-9BAD-7349BB557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431" y="2405902"/>
              <a:ext cx="4074398" cy="27030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BF4D312-F378-44A2-84C2-EFE6B5C38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527"/>
            <a:stretch/>
          </p:blipFill>
          <p:spPr>
            <a:xfrm>
              <a:off x="219891" y="2631461"/>
              <a:ext cx="4070938" cy="26586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6912EB-B2DB-49FE-8555-48C012BF24F8}"/>
                </a:ext>
              </a:extLst>
            </p:cNvPr>
            <p:cNvSpPr txBox="1"/>
            <p:nvPr/>
          </p:nvSpPr>
          <p:spPr>
            <a:xfrm>
              <a:off x="2101328" y="3436739"/>
              <a:ext cx="247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22.02.11</a:t>
              </a:r>
              <a:r>
                <a:rPr lang="ko-KR" altLang="en-US" dirty="0">
                  <a:solidFill>
                    <a:srgbClr val="FFC000"/>
                  </a:solidFill>
                </a:rPr>
                <a:t>기준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32A4951-273D-4C78-BA54-18BB01F3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66977"/>
              </p:ext>
            </p:extLst>
          </p:nvPr>
        </p:nvGraphicFramePr>
        <p:xfrm>
          <a:off x="7641317" y="2131920"/>
          <a:ext cx="3233215" cy="365774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59840">
                  <a:extLst>
                    <a:ext uri="{9D8B030D-6E8A-4147-A177-3AD203B41FA5}">
                      <a16:colId xmlns:a16="http://schemas.microsoft.com/office/drawing/2014/main" val="460717022"/>
                    </a:ext>
                  </a:extLst>
                </a:gridCol>
                <a:gridCol w="1055744">
                  <a:extLst>
                    <a:ext uri="{9D8B030D-6E8A-4147-A177-3AD203B41FA5}">
                      <a16:colId xmlns:a16="http://schemas.microsoft.com/office/drawing/2014/main" val="136520668"/>
                    </a:ext>
                  </a:extLst>
                </a:gridCol>
                <a:gridCol w="876644">
                  <a:extLst>
                    <a:ext uri="{9D8B030D-6E8A-4147-A177-3AD203B41FA5}">
                      <a16:colId xmlns:a16="http://schemas.microsoft.com/office/drawing/2014/main" val="1602015570"/>
                    </a:ext>
                  </a:extLst>
                </a:gridCol>
                <a:gridCol w="640987">
                  <a:extLst>
                    <a:ext uri="{9D8B030D-6E8A-4147-A177-3AD203B41FA5}">
                      <a16:colId xmlns:a16="http://schemas.microsoft.com/office/drawing/2014/main" val="3171321998"/>
                    </a:ext>
                  </a:extLst>
                </a:gridCol>
              </a:tblGrid>
              <a:tr h="1354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객체별</a:t>
                      </a:r>
                      <a:r>
                        <a:rPr lang="ko-KR" altLang="en-US" sz="800" u="none" strike="noStrike" dirty="0">
                          <a:effectLst/>
                        </a:rPr>
                        <a:t> 성능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2087397705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카테고리 </a:t>
                      </a:r>
                      <a:r>
                        <a:rPr lang="en-US" sz="800" u="none" strike="noStrike" dirty="0">
                          <a:effectLst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카테고리 </a:t>
                      </a:r>
                      <a:r>
                        <a:rPr lang="en-US" sz="800" u="none" strike="noStrike">
                          <a:effectLst/>
                        </a:rPr>
                        <a:t>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reprojection acc.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IoU acc.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726779748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0101xx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유리병류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96.12%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97.26%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665267475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0102xx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스프레이병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98.30%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95.34%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867308643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0103xx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소스용기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95.60%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96.42%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741025466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0104xx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음료병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-US" sz="800" u="none" strike="noStrike" dirty="0">
                          <a:effectLst/>
                        </a:rPr>
                        <a:t>PET)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95.02%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97.37%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584013567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0201xx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밀폐형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저장그릇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89.72%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95.07%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769729267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0202xx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오픈형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접시류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90.95%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94.24%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281945345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0203xx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기타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그릇류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87.99%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95.98%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730756468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0301xx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음료용기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텀블러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92.20%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97.28%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4113295558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0302xx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기타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상품포장재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77.70%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90.88%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841509704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0401xx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비이커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82.08%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92.66%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2228517556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0402xx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계량컵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85.75%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94.07%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364460613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0403xx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기타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계량용기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98.09%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94.75%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2001407099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0501xx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트로피상패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87.14%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92.38%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716906688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0502xx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조각장식품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93.70%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84.48%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2403268093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0503xx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꽃병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91.31%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96.67%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09031019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0504xx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어항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90.02%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97.87%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4143682014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0505xx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유리장식품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98.81%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97.92%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527917548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0602xx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책꽂이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59.23%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65.29%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2251078892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0603xx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소품보관함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88.70%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93.01%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2389624444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0604xx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가구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92.13%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79.10%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312265481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0701xx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파우치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74.66%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89.46%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441679901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0702xx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향수용기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97.61%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98.09%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587780282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0703xx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화장품용기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99.66%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98.37%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04488870"/>
                  </a:ext>
                </a:extLst>
              </a:tr>
              <a:tr h="135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0801xx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기타투명체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유리문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82.33%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77.42%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40985430"/>
                  </a:ext>
                </a:extLst>
              </a:tr>
              <a:tr h="13547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평균 성능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89.37%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92.14%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89856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59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14537</TotalTime>
  <Words>518</Words>
  <Application>Microsoft Office PowerPoint</Application>
  <PresentationFormat>와이드스크린</PresentationFormat>
  <Paragraphs>206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돋움체</vt:lpstr>
      <vt:lpstr>Arial</vt:lpstr>
      <vt:lpstr>Times New Roman</vt:lpstr>
      <vt:lpstr>Verdana</vt:lpstr>
      <vt:lpstr>Wingdings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2021-1 SSU Computer Vision</dc:title>
  <dc:creator>Seong-heum Kim</dc:creator>
  <cp:lastModifiedBy>user</cp:lastModifiedBy>
  <cp:revision>3383</cp:revision>
  <dcterms:created xsi:type="dcterms:W3CDTF">2020-08-28T12:56:07Z</dcterms:created>
  <dcterms:modified xsi:type="dcterms:W3CDTF">2022-02-11T09:36:29Z</dcterms:modified>
</cp:coreProperties>
</file>