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73" r:id="rId3"/>
    <p:sldId id="284" r:id="rId4"/>
    <p:sldId id="286" r:id="rId5"/>
    <p:sldId id="285" r:id="rId6"/>
    <p:sldId id="274" r:id="rId7"/>
    <p:sldId id="275" r:id="rId8"/>
    <p:sldId id="276" r:id="rId9"/>
    <p:sldId id="277" r:id="rId10"/>
    <p:sldId id="279" r:id="rId11"/>
    <p:sldId id="278" r:id="rId12"/>
    <p:sldId id="280" r:id="rId13"/>
    <p:sldId id="281" r:id="rId14"/>
    <p:sldId id="282" r:id="rId15"/>
    <p:sldId id="283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40DF9-C626-428C-97AF-2C6AADC80D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63707-7BC6-4A11-8544-A05DEF077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07D78-AB20-4D05-BA82-5EA909405A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78F456C-B65D-4D9C-9216-0A5732B632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563E7-2A32-42AD-8BD6-3851FE3A6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EEF84-7D00-4CC9-9654-9EB6A3B5C7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E9415B-36FF-48C9-9D1E-F23B57F536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6F7BAFC-C679-46C5-BE0E-744FEF9386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0DFED-FB57-4BB2-8796-303516EAF9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7E37068-FEA0-4847-93F1-30C7AC0579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F61D229-0F12-4547-8624-698744D424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4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85CBC9E-13FC-48AC-91AD-3C3DBE617E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696" r:id="rId4"/>
    <p:sldLayoutId id="2147483697" r:id="rId5"/>
    <p:sldLayoutId id="2147483704" r:id="rId6"/>
    <p:sldLayoutId id="2147483698" r:id="rId7"/>
    <p:sldLayoutId id="2147483705" r:id="rId8"/>
    <p:sldLayoutId id="2147483706" r:id="rId9"/>
    <p:sldLayoutId id="2147483699" r:id="rId10"/>
    <p:sldLayoutId id="214748370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484979"/>
        </a:buClr>
        <a:buSzPct val="6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B3B3C4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0C0C3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2057400"/>
            <a:ext cx="6172200" cy="1893888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4267200"/>
            <a:ext cx="6172200" cy="1371600"/>
          </a:xfrm>
        </p:spPr>
        <p:txBody>
          <a:bodyPr/>
          <a:lstStyle/>
          <a:p>
            <a:pPr algn="ctr" eaLnBrk="1" hangingPunct="1"/>
            <a:r>
              <a:rPr lang="en-US" sz="4800" smtClean="0">
                <a:latin typeface="Times New Roman" pitchFamily="18" charset="0"/>
              </a:rPr>
              <a:t>Exception Handling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58200" cy="86836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Example-Try and Catch Statements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ph sz="quarter" idx="1"/>
          </p:nvPr>
        </p:nvGraphicFramePr>
        <p:xfrm>
          <a:off x="925513" y="1524000"/>
          <a:ext cx="7138987" cy="3733800"/>
        </p:xfrm>
        <a:graphic>
          <a:graphicData uri="http://schemas.openxmlformats.org/presentationml/2006/ole">
            <p:oleObj spid="_x0000_s2050" name="Bitmap Image" r:id="rId3" imgW="3933333" imgH="2057143" progId="PBrush">
              <p:embed/>
            </p:oleObj>
          </a:graphicData>
        </a:graphic>
      </p:graphicFrame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685800" y="5334000"/>
            <a:ext cx="73914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Times New Roman" pitchFamily="18" charset="0"/>
              </a:rPr>
              <a:t>Output: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Times New Roman" pitchFamily="18" charset="0"/>
              </a:rPr>
              <a:t>C:\&gt;java MultiCatch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Times New Roman" pitchFamily="18" charset="0"/>
              </a:rPr>
              <a:t>a=0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Times New Roman" pitchFamily="18" charset="0"/>
              </a:rPr>
              <a:t>Divide by 0: java.lang.ArithmeticException: / by zero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Times New Roman" pitchFamily="18" charset="0"/>
              </a:rPr>
              <a:t>After try/catch blocks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 b="1" dirty="0">
                <a:latin typeface="Times New Roman" pitchFamily="18" charset="0"/>
              </a:rPr>
              <a:t>Caution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en-US" sz="2600" smtClean="0">
                <a:latin typeface="Times New Roman" pitchFamily="18" charset="0"/>
              </a:rPr>
              <a:t>Exception subclass must come before any of of their superclasses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z="2600" smtClean="0">
                <a:latin typeface="Times New Roman" pitchFamily="18" charset="0"/>
              </a:rPr>
              <a:t>A </a:t>
            </a:r>
            <a:r>
              <a:rPr lang="en-US" sz="2600" b="1" smtClean="0">
                <a:latin typeface="Times New Roman" pitchFamily="18" charset="0"/>
              </a:rPr>
              <a:t>catch</a:t>
            </a:r>
            <a:r>
              <a:rPr lang="en-US" sz="2600" smtClean="0">
                <a:latin typeface="Times New Roman" pitchFamily="18" charset="0"/>
              </a:rPr>
              <a:t> statement that uses a superclass will catch exceptions of that type plus any of its subclasses. So, the subclass would never be reached if it come after its superclass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z="2600" smtClean="0">
                <a:latin typeface="Times New Roman" pitchFamily="18" charset="0"/>
              </a:rPr>
              <a:t>For example, </a:t>
            </a:r>
            <a:r>
              <a:rPr lang="en-US" sz="2600" b="1" smtClean="0">
                <a:latin typeface="Times New Roman" pitchFamily="18" charset="0"/>
              </a:rPr>
              <a:t>ArithmeticException</a:t>
            </a:r>
            <a:r>
              <a:rPr lang="en-US" sz="2600" smtClean="0">
                <a:latin typeface="Times New Roman" pitchFamily="18" charset="0"/>
              </a:rPr>
              <a:t> is a subclass of </a:t>
            </a:r>
            <a:r>
              <a:rPr lang="en-US" sz="2600" b="1" smtClean="0">
                <a:latin typeface="Times New Roman" pitchFamily="18" charset="0"/>
              </a:rPr>
              <a:t>Exception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z="2600" smtClean="0">
                <a:latin typeface="Times New Roman" pitchFamily="18" charset="0"/>
              </a:rPr>
              <a:t>Moreover, unreachable code in Java generates error</a:t>
            </a:r>
          </a:p>
          <a:p>
            <a:pPr eaLnBrk="1" hangingPunct="1">
              <a:buFont typeface="Wingdings" pitchFamily="2" charset="2"/>
              <a:buChar char="ü"/>
            </a:pPr>
            <a:endParaRPr lang="en-US" sz="26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 b="1" dirty="0">
                <a:latin typeface="Times New Roman" pitchFamily="18" charset="0"/>
              </a:rPr>
              <a:t>Example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ph idx="1"/>
          </p:nvPr>
        </p:nvGraphicFramePr>
        <p:xfrm>
          <a:off x="762000" y="2057400"/>
          <a:ext cx="7772400" cy="4038600"/>
        </p:xfrm>
        <a:graphic>
          <a:graphicData uri="http://schemas.openxmlformats.org/presentationml/2006/ole">
            <p:oleObj spid="_x0000_s3074" name="Bitmap Image" r:id="rId3" imgW="4514286" imgH="2876190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4400" b="1" dirty="0" smtClean="0">
                <a:latin typeface="Times New Roman" pitchFamily="18" charset="0"/>
              </a:rPr>
              <a:t>Nested try Statements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mtClean="0">
                <a:latin typeface="Times New Roman" pitchFamily="18" charset="0"/>
              </a:rPr>
              <a:t>A </a:t>
            </a:r>
            <a:r>
              <a:rPr lang="en-US" b="1" smtClean="0">
                <a:latin typeface="Times New Roman" pitchFamily="18" charset="0"/>
              </a:rPr>
              <a:t>try</a:t>
            </a:r>
            <a:r>
              <a:rPr lang="en-US" smtClean="0">
                <a:latin typeface="Times New Roman" pitchFamily="18" charset="0"/>
              </a:rPr>
              <a:t> statement can be inside the block of another try.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mtClean="0">
                <a:latin typeface="Times New Roman" pitchFamily="18" charset="0"/>
              </a:rPr>
              <a:t>Each time a </a:t>
            </a:r>
            <a:r>
              <a:rPr lang="en-US" b="1" smtClean="0">
                <a:latin typeface="Times New Roman" pitchFamily="18" charset="0"/>
              </a:rPr>
              <a:t>try</a:t>
            </a:r>
            <a:r>
              <a:rPr lang="en-US" smtClean="0">
                <a:latin typeface="Times New Roman" pitchFamily="18" charset="0"/>
              </a:rPr>
              <a:t> statement is entered, the context of that exception is pushed on the stack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mtClean="0">
                <a:latin typeface="Times New Roman" pitchFamily="18" charset="0"/>
              </a:rPr>
              <a:t>If an inner </a:t>
            </a:r>
            <a:r>
              <a:rPr lang="en-US" b="1" smtClean="0">
                <a:latin typeface="Times New Roman" pitchFamily="18" charset="0"/>
              </a:rPr>
              <a:t>try</a:t>
            </a:r>
            <a:r>
              <a:rPr lang="en-US" smtClean="0">
                <a:latin typeface="Times New Roman" pitchFamily="18" charset="0"/>
              </a:rPr>
              <a:t> statement does not have a catch, then the next </a:t>
            </a:r>
            <a:r>
              <a:rPr lang="en-US" b="1" smtClean="0">
                <a:latin typeface="Times New Roman" pitchFamily="18" charset="0"/>
              </a:rPr>
              <a:t>try</a:t>
            </a:r>
            <a:r>
              <a:rPr lang="en-US" smtClean="0">
                <a:latin typeface="Times New Roman" pitchFamily="18" charset="0"/>
              </a:rPr>
              <a:t> statement’s catch handlers are inspected for a match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mtClean="0">
                <a:latin typeface="Times New Roman" pitchFamily="18" charset="0"/>
              </a:rPr>
              <a:t>If a method call within a </a:t>
            </a:r>
            <a:r>
              <a:rPr lang="en-US" b="1" smtClean="0">
                <a:latin typeface="Times New Roman" pitchFamily="18" charset="0"/>
              </a:rPr>
              <a:t>try</a:t>
            </a:r>
            <a:r>
              <a:rPr lang="en-US" smtClean="0">
                <a:latin typeface="Times New Roman" pitchFamily="18" charset="0"/>
              </a:rPr>
              <a:t> block has</a:t>
            </a:r>
            <a:r>
              <a:rPr lang="en-US" b="1" smtClean="0">
                <a:latin typeface="Times New Roman" pitchFamily="18" charset="0"/>
              </a:rPr>
              <a:t> try</a:t>
            </a:r>
            <a:r>
              <a:rPr lang="en-US" smtClean="0">
                <a:latin typeface="Times New Roman" pitchFamily="18" charset="0"/>
              </a:rPr>
              <a:t> block within it, then then it is still nested </a:t>
            </a:r>
            <a:r>
              <a:rPr lang="en-US" b="1" smtClean="0">
                <a:latin typeface="Times New Roman" pitchFamily="18" charset="0"/>
              </a:rPr>
              <a:t>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06462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762000" y="1066800"/>
          <a:ext cx="7010400" cy="5791200"/>
        </p:xfrm>
        <a:graphic>
          <a:graphicData uri="http://schemas.openxmlformats.org/presentationml/2006/ole">
            <p:oleObj spid="_x0000_s4098" name="Bitmap Image" r:id="rId3" imgW="4952381" imgH="4315427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114800" cy="4572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class MethNestTry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static void nesttry(int a){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try{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if(a==1) a=a/(a-a);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if(a==2){int c[]={1};c[42]=99;}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}catch(ArrayIndexOutOfBoundsException e)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{System.out.println(“Array Index out-of-bounds: “+e);}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} </a:t>
            </a:r>
          </a:p>
        </p:txBody>
      </p:sp>
      <p:sp>
        <p:nvSpPr>
          <p:cNvPr id="22532" name="Content Placeholder 3"/>
          <p:cNvSpPr>
            <a:spLocks noGrp="1"/>
          </p:cNvSpPr>
          <p:nvPr>
            <p:ph sz="quarter" idx="2"/>
          </p:nvPr>
        </p:nvSpPr>
        <p:spPr>
          <a:xfrm>
            <a:off x="4270375" y="1600200"/>
            <a:ext cx="3657600" cy="4572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public static void main(String args[]){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try{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 int a=args.length;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int b=42/a;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System.out.println(“a=“+a);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nesttry(a);}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catch(ArithmeticException e){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System.out.println(“Divide by 0: “+e);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}}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Exception Handling-Fundamentals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92500"/>
          </a:bodyPr>
          <a:lstStyle/>
          <a:p>
            <a:pPr marL="274320" indent="-274320"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ü"/>
              <a:defRPr/>
            </a:pPr>
            <a:r>
              <a:rPr lang="en-US" sz="2100" dirty="0">
                <a:latin typeface="Times New Roman" pitchFamily="18" charset="0"/>
              </a:rPr>
              <a:t>An exception is an abnormal condition that arises in a code sequence at run time</a:t>
            </a:r>
          </a:p>
          <a:p>
            <a:pPr marL="274320" indent="-274320"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ü"/>
              <a:defRPr/>
            </a:pPr>
            <a:r>
              <a:rPr lang="en-US" sz="2100" dirty="0">
                <a:latin typeface="Times New Roman" pitchFamily="18" charset="0"/>
              </a:rPr>
              <a:t>A Java exception is an object that describes an exceptional condition that has occurred in a piece of code</a:t>
            </a:r>
          </a:p>
          <a:p>
            <a:pPr marL="274320" indent="-274320"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ü"/>
              <a:defRPr/>
            </a:pPr>
            <a:r>
              <a:rPr lang="en-US" sz="2100" dirty="0">
                <a:latin typeface="Times New Roman" pitchFamily="18" charset="0"/>
              </a:rPr>
              <a:t>When an exceptional condition arises, an object representing that exception is created and thrown in the</a:t>
            </a:r>
            <a:r>
              <a:rPr lang="en-US" sz="2100" dirty="0">
                <a:solidFill>
                  <a:srgbClr val="A50021"/>
                </a:solidFill>
                <a:latin typeface="Times New Roman" pitchFamily="18" charset="0"/>
              </a:rPr>
              <a:t> </a:t>
            </a:r>
            <a:r>
              <a:rPr lang="en-US" sz="2100" dirty="0">
                <a:latin typeface="Times New Roman" pitchFamily="18" charset="0"/>
              </a:rPr>
              <a:t>method that caused the error</a:t>
            </a:r>
          </a:p>
          <a:p>
            <a:pPr marL="274320" indent="-274320"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ü"/>
              <a:defRPr/>
            </a:pPr>
            <a:r>
              <a:rPr lang="en-US" sz="2100" dirty="0">
                <a:latin typeface="Times New Roman" pitchFamily="18" charset="0"/>
              </a:rPr>
              <a:t>An exception can be caught to handle it or pass it on</a:t>
            </a:r>
          </a:p>
          <a:p>
            <a:pPr marL="274320" indent="-274320"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ü"/>
              <a:defRPr/>
            </a:pPr>
            <a:r>
              <a:rPr lang="en-US" sz="2100" dirty="0">
                <a:latin typeface="Times New Roman" pitchFamily="18" charset="0"/>
              </a:rPr>
              <a:t>Exceptions can be generated by the Java run-time system, or they can be manually generated by your code</a:t>
            </a:r>
          </a:p>
          <a:p>
            <a:pPr marL="274320" indent="-274320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0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4400" b="1" dirty="0" smtClean="0">
                <a:latin typeface="Times New Roman" pitchFamily="18" charset="0"/>
              </a:rPr>
              <a:t>Exception Handling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ü"/>
            </a:pPr>
            <a:r>
              <a:rPr lang="en-US" smtClean="0">
                <a:latin typeface="Times New Roman" pitchFamily="18" charset="0"/>
              </a:rPr>
              <a:t>Performing action in response to exception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ü"/>
            </a:pPr>
            <a:r>
              <a:rPr lang="en-GB" smtClean="0">
                <a:latin typeface="Times New Roman" pitchFamily="18" charset="0"/>
              </a:rPr>
              <a:t>Examples</a:t>
            </a:r>
          </a:p>
          <a:p>
            <a:pPr lvl="1" eaLnBrk="1" hangingPunct="1">
              <a:buClr>
                <a:schemeClr val="tx1"/>
              </a:buClr>
              <a:buFont typeface="Wingdings" pitchFamily="2" charset="2"/>
              <a:buChar char="ü"/>
            </a:pPr>
            <a:r>
              <a:rPr lang="en-GB" smtClean="0">
                <a:latin typeface="Times New Roman" pitchFamily="18" charset="0"/>
              </a:rPr>
              <a:t>Exit program (abort)</a:t>
            </a:r>
          </a:p>
          <a:p>
            <a:pPr lvl="1" eaLnBrk="1" hangingPunct="1">
              <a:buClr>
                <a:schemeClr val="tx1"/>
              </a:buClr>
              <a:buFont typeface="Wingdings" pitchFamily="2" charset="2"/>
              <a:buChar char="ü"/>
            </a:pPr>
            <a:r>
              <a:rPr lang="en-GB" smtClean="0">
                <a:latin typeface="Times New Roman" pitchFamily="18" charset="0"/>
              </a:rPr>
              <a:t>Ignore exception</a:t>
            </a:r>
          </a:p>
          <a:p>
            <a:pPr lvl="1" eaLnBrk="1" hangingPunct="1">
              <a:buClr>
                <a:schemeClr val="tx1"/>
              </a:buClr>
              <a:buFont typeface="Wingdings" pitchFamily="2" charset="2"/>
              <a:buChar char="ü"/>
            </a:pPr>
            <a:r>
              <a:rPr lang="en-GB" smtClean="0">
                <a:latin typeface="Times New Roman" pitchFamily="18" charset="0"/>
              </a:rPr>
              <a:t>Deal with exception and continue</a:t>
            </a:r>
          </a:p>
          <a:p>
            <a:pPr lvl="2" eaLnBrk="1" hangingPunct="1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1800" smtClean="0">
                <a:latin typeface="Times New Roman" pitchFamily="18" charset="0"/>
              </a:rPr>
              <a:t>Print error message</a:t>
            </a:r>
          </a:p>
          <a:p>
            <a:pPr lvl="2" eaLnBrk="1" hangingPunct="1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1800" smtClean="0">
                <a:latin typeface="Times New Roman" pitchFamily="18" charset="0"/>
              </a:rPr>
              <a:t>Request new data</a:t>
            </a:r>
          </a:p>
          <a:p>
            <a:pPr lvl="2" eaLnBrk="1" hangingPunct="1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1800" smtClean="0">
                <a:latin typeface="Times New Roman" pitchFamily="18" charset="0"/>
              </a:rPr>
              <a:t>Retry action</a:t>
            </a:r>
          </a:p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Representing Exceptions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ph sz="quarter" idx="1"/>
          </p:nvPr>
        </p:nvGraphicFramePr>
        <p:xfrm>
          <a:off x="990600" y="2009775"/>
          <a:ext cx="7621588" cy="3933825"/>
        </p:xfrm>
        <a:graphic>
          <a:graphicData uri="http://schemas.openxmlformats.org/presentationml/2006/ole">
            <p:oleObj spid="_x0000_s1026" name="Photo Editor Photo" r:id="rId3" imgW="7621064" imgH="3933333" progId="">
              <p:embed/>
            </p:oleObj>
          </a:graphicData>
        </a:graphic>
      </p:graphicFrame>
      <p:sp>
        <p:nvSpPr>
          <p:cNvPr id="1028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524000"/>
            <a:ext cx="7924800" cy="990600"/>
          </a:xfrm>
        </p:spPr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en-US" sz="1800" smtClean="0">
                <a:latin typeface="Times New Roman" pitchFamily="18" charset="0"/>
              </a:rPr>
              <a:t>Two types of Exceptions: 1. Checked Exception 2. Unchecked Exception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4400" b="1" dirty="0" smtClean="0">
                <a:latin typeface="Times New Roman" pitchFamily="18" charset="0"/>
              </a:rPr>
              <a:t>Uncaught Exceptions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4114800" cy="270033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latin typeface="Times New Roman" pitchFamily="18" charset="0"/>
              </a:rPr>
              <a:t>class exc0{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latin typeface="Times New Roman" pitchFamily="18" charset="0"/>
              </a:rPr>
              <a:t>public static void main(String args[])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latin typeface="Times New Roman" pitchFamily="18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latin typeface="Times New Roman" pitchFamily="18" charset="0"/>
              </a:rPr>
              <a:t>	int d=0;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latin typeface="Times New Roman" pitchFamily="18" charset="0"/>
              </a:rPr>
              <a:t>	int a=42/d;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latin typeface="Times New Roman" pitchFamily="18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latin typeface="Times New Roman" pitchFamily="18" charset="0"/>
              </a:rPr>
              <a:t>}</a:t>
            </a:r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270375" y="1600200"/>
            <a:ext cx="3657600" cy="4572000"/>
          </a:xfrm>
        </p:spPr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en-US" sz="2200" smtClean="0">
                <a:latin typeface="Times New Roman" pitchFamily="18" charset="0"/>
              </a:rPr>
              <a:t>A new exception object is constructed and then thrown.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z="2200" smtClean="0">
                <a:latin typeface="Times New Roman" pitchFamily="18" charset="0"/>
              </a:rPr>
              <a:t>This exception is caught by the default handler provided by the java runtime system.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z="2200" smtClean="0">
                <a:latin typeface="Times New Roman" pitchFamily="18" charset="0"/>
              </a:rPr>
              <a:t>The default handler displays a string describing the exception, prints the stack trace from the point at which the exception occurred and terminates the program.</a:t>
            </a:r>
          </a:p>
        </p:txBody>
      </p:sp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304800" y="4876800"/>
            <a:ext cx="4267200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>
                <a:latin typeface="Times New Roman" pitchFamily="18" charset="0"/>
              </a:rPr>
              <a:t>Output:</a:t>
            </a:r>
          </a:p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java.lang.ArithmeticException: / by zero</a:t>
            </a:r>
          </a:p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          at exc0.main(exc0.java:4)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Exception Handling in Java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2900" smtClean="0">
                <a:latin typeface="Times New Roman" pitchFamily="18" charset="0"/>
              </a:rPr>
              <a:t>Java exception handling is managed by via five keywords: </a:t>
            </a:r>
            <a:r>
              <a:rPr lang="en-US" sz="2900" b="1" smtClean="0">
                <a:solidFill>
                  <a:srgbClr val="A50021"/>
                </a:solidFill>
                <a:latin typeface="Times New Roman" pitchFamily="18" charset="0"/>
              </a:rPr>
              <a:t>try</a:t>
            </a:r>
            <a:r>
              <a:rPr lang="en-US" sz="2900" b="1" smtClean="0">
                <a:latin typeface="Times New Roman" pitchFamily="18" charset="0"/>
              </a:rPr>
              <a:t>, </a:t>
            </a:r>
            <a:r>
              <a:rPr lang="en-US" sz="2900" b="1" smtClean="0">
                <a:solidFill>
                  <a:srgbClr val="A50021"/>
                </a:solidFill>
                <a:latin typeface="Times New Roman" pitchFamily="18" charset="0"/>
              </a:rPr>
              <a:t>catch</a:t>
            </a:r>
            <a:r>
              <a:rPr lang="en-US" sz="2900" b="1" smtClean="0">
                <a:latin typeface="Times New Roman" pitchFamily="18" charset="0"/>
              </a:rPr>
              <a:t>, </a:t>
            </a:r>
            <a:r>
              <a:rPr lang="en-US" sz="2900" b="1" smtClean="0">
                <a:solidFill>
                  <a:srgbClr val="A50021"/>
                </a:solidFill>
                <a:latin typeface="Times New Roman" pitchFamily="18" charset="0"/>
              </a:rPr>
              <a:t>throw</a:t>
            </a:r>
            <a:r>
              <a:rPr lang="en-US" sz="2900" b="1" smtClean="0">
                <a:latin typeface="Times New Roman" pitchFamily="18" charset="0"/>
              </a:rPr>
              <a:t>, </a:t>
            </a:r>
            <a:r>
              <a:rPr lang="en-US" sz="2900" b="1" smtClean="0">
                <a:solidFill>
                  <a:srgbClr val="A50021"/>
                </a:solidFill>
                <a:latin typeface="Times New Roman" pitchFamily="18" charset="0"/>
              </a:rPr>
              <a:t>throws</a:t>
            </a:r>
            <a:r>
              <a:rPr lang="en-US" sz="2900" b="1" smtClean="0">
                <a:latin typeface="Times New Roman" pitchFamily="18" charset="0"/>
              </a:rPr>
              <a:t>, </a:t>
            </a:r>
            <a:r>
              <a:rPr lang="en-US" sz="2900" smtClean="0">
                <a:latin typeface="Times New Roman" pitchFamily="18" charset="0"/>
              </a:rPr>
              <a:t>and</a:t>
            </a:r>
            <a:r>
              <a:rPr lang="en-US" sz="2900" b="1" smtClean="0">
                <a:latin typeface="Times New Roman" pitchFamily="18" charset="0"/>
              </a:rPr>
              <a:t> </a:t>
            </a:r>
            <a:r>
              <a:rPr lang="en-US" sz="2900" b="1" smtClean="0">
                <a:solidFill>
                  <a:srgbClr val="A50021"/>
                </a:solidFill>
                <a:latin typeface="Times New Roman" pitchFamily="18" charset="0"/>
              </a:rPr>
              <a:t>finally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2900" smtClean="0">
                <a:latin typeface="Times New Roman" pitchFamily="18" charset="0"/>
              </a:rPr>
              <a:t>Program statements to monitor are contained within a </a:t>
            </a:r>
            <a:r>
              <a:rPr lang="en-US" sz="2900" b="1" smtClean="0">
                <a:latin typeface="Times New Roman" pitchFamily="18" charset="0"/>
              </a:rPr>
              <a:t>try</a:t>
            </a:r>
            <a:r>
              <a:rPr lang="en-US" sz="2900" smtClean="0">
                <a:latin typeface="Times New Roman" pitchFamily="18" charset="0"/>
              </a:rPr>
              <a:t> block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2900" smtClean="0">
                <a:latin typeface="Times New Roman" pitchFamily="18" charset="0"/>
              </a:rPr>
              <a:t>If an exception occurs within the </a:t>
            </a:r>
            <a:r>
              <a:rPr lang="en-US" sz="2900" b="1" smtClean="0">
                <a:latin typeface="Times New Roman" pitchFamily="18" charset="0"/>
              </a:rPr>
              <a:t>try</a:t>
            </a:r>
            <a:r>
              <a:rPr lang="en-US" sz="2900" smtClean="0">
                <a:latin typeface="Times New Roman" pitchFamily="18" charset="0"/>
              </a:rPr>
              <a:t> block, it is</a:t>
            </a:r>
            <a:r>
              <a:rPr lang="en-US" sz="2900" smtClean="0">
                <a:solidFill>
                  <a:srgbClr val="A50021"/>
                </a:solidFill>
                <a:latin typeface="Times New Roman" pitchFamily="18" charset="0"/>
              </a:rPr>
              <a:t> </a:t>
            </a:r>
            <a:r>
              <a:rPr lang="en-US" sz="2900" smtClean="0">
                <a:latin typeface="Times New Roman" pitchFamily="18" charset="0"/>
              </a:rPr>
              <a:t>thrown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2900" smtClean="0">
                <a:latin typeface="Times New Roman" pitchFamily="18" charset="0"/>
              </a:rPr>
              <a:t>Code within </a:t>
            </a:r>
            <a:r>
              <a:rPr lang="en-US" sz="2900" b="1" smtClean="0">
                <a:latin typeface="Times New Roman" pitchFamily="18" charset="0"/>
              </a:rPr>
              <a:t>catch </a:t>
            </a:r>
            <a:r>
              <a:rPr lang="en-US" sz="2900" smtClean="0">
                <a:latin typeface="Times New Roman" pitchFamily="18" charset="0"/>
              </a:rPr>
              <a:t>block catch the exception and handle it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endParaRPr lang="en-US" sz="26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 b="1" dirty="0">
                <a:latin typeface="Times New Roman" pitchFamily="18" charset="0"/>
              </a:rPr>
              <a:t>Example</a:t>
            </a:r>
          </a:p>
        </p:txBody>
      </p:sp>
      <p:pic>
        <p:nvPicPr>
          <p:cNvPr id="1741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95400"/>
            <a:ext cx="7391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ext Box 7"/>
          <p:cNvSpPr txBox="1">
            <a:spLocks noChangeArrowheads="1"/>
          </p:cNvSpPr>
          <p:nvPr/>
        </p:nvSpPr>
        <p:spPr bwMode="auto">
          <a:xfrm>
            <a:off x="838200" y="4572000"/>
            <a:ext cx="7162800" cy="167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latin typeface="Times New Roman" pitchFamily="18" charset="0"/>
              </a:rPr>
              <a:t>Output: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Division by zero.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After catch statement.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 b="1" dirty="0">
                <a:latin typeface="Times New Roman" pitchFamily="18" charset="0"/>
              </a:rPr>
              <a:t>try and catch statement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en-US" sz="2200" smtClean="0">
                <a:latin typeface="Times New Roman" pitchFamily="18" charset="0"/>
              </a:rPr>
              <a:t>The scope of a </a:t>
            </a:r>
            <a:r>
              <a:rPr lang="en-US" sz="2200" b="1" smtClean="0">
                <a:latin typeface="Times New Roman" pitchFamily="18" charset="0"/>
              </a:rPr>
              <a:t>catch</a:t>
            </a:r>
            <a:r>
              <a:rPr lang="en-US" sz="2200" smtClean="0">
                <a:latin typeface="Times New Roman" pitchFamily="18" charset="0"/>
              </a:rPr>
              <a:t> clause is restricted to those statements specified by the immediately preceding </a:t>
            </a:r>
            <a:r>
              <a:rPr lang="en-US" sz="2200" b="1" smtClean="0">
                <a:latin typeface="Times New Roman" pitchFamily="18" charset="0"/>
              </a:rPr>
              <a:t>try</a:t>
            </a:r>
            <a:r>
              <a:rPr lang="en-US" sz="2200" smtClean="0">
                <a:latin typeface="Times New Roman" pitchFamily="18" charset="0"/>
              </a:rPr>
              <a:t> statement.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z="2200" smtClean="0">
                <a:latin typeface="Times New Roman" pitchFamily="18" charset="0"/>
              </a:rPr>
              <a:t>A </a:t>
            </a:r>
            <a:r>
              <a:rPr lang="en-US" sz="2200" b="1" smtClean="0">
                <a:latin typeface="Times New Roman" pitchFamily="18" charset="0"/>
              </a:rPr>
              <a:t>catch</a:t>
            </a:r>
            <a:r>
              <a:rPr lang="en-US" sz="2200" smtClean="0">
                <a:latin typeface="Times New Roman" pitchFamily="18" charset="0"/>
              </a:rPr>
              <a:t> statement cannot catch an exception thrown by another </a:t>
            </a:r>
            <a:r>
              <a:rPr lang="en-US" sz="2200" b="1" smtClean="0">
                <a:latin typeface="Times New Roman" pitchFamily="18" charset="0"/>
              </a:rPr>
              <a:t>try</a:t>
            </a:r>
            <a:r>
              <a:rPr lang="en-US" sz="2200" smtClean="0">
                <a:latin typeface="Times New Roman" pitchFamily="18" charset="0"/>
              </a:rPr>
              <a:t> statement.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z="2200" smtClean="0">
                <a:latin typeface="Times New Roman" pitchFamily="18" charset="0"/>
              </a:rPr>
              <a:t>The statements that are protected by the </a:t>
            </a:r>
            <a:r>
              <a:rPr lang="en-US" sz="2200" b="1" smtClean="0">
                <a:latin typeface="Times New Roman" pitchFamily="18" charset="0"/>
              </a:rPr>
              <a:t>try</a:t>
            </a:r>
            <a:r>
              <a:rPr lang="en-US" sz="2200" smtClean="0">
                <a:latin typeface="Times New Roman" pitchFamily="18" charset="0"/>
              </a:rPr>
              <a:t> must be surrounded by curly braces.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Multiple Catch Clauses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en-US" smtClean="0">
                <a:latin typeface="Times New Roman" pitchFamily="18" charset="0"/>
              </a:rPr>
              <a:t>If more than one can occur, then we use multiple catch clauses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mtClean="0">
                <a:latin typeface="Times New Roman" pitchFamily="18" charset="0"/>
              </a:rPr>
              <a:t>When an exception is thrown, each </a:t>
            </a:r>
            <a:r>
              <a:rPr lang="en-US" b="1" smtClean="0">
                <a:latin typeface="Times New Roman" pitchFamily="18" charset="0"/>
              </a:rPr>
              <a:t>catch</a:t>
            </a:r>
            <a:r>
              <a:rPr lang="en-US" smtClean="0">
                <a:latin typeface="Times New Roman" pitchFamily="18" charset="0"/>
              </a:rPr>
              <a:t> statement is inspected in order, and the first one whose type matches that of the exception is executed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mtClean="0">
                <a:latin typeface="Times New Roman" pitchFamily="18" charset="0"/>
              </a:rPr>
              <a:t>After one </a:t>
            </a:r>
            <a:r>
              <a:rPr lang="en-US" b="1" smtClean="0">
                <a:latin typeface="Times New Roman" pitchFamily="18" charset="0"/>
              </a:rPr>
              <a:t>catch</a:t>
            </a:r>
            <a:r>
              <a:rPr lang="en-US" smtClean="0">
                <a:latin typeface="Times New Roman" pitchFamily="18" charset="0"/>
              </a:rPr>
              <a:t> statement executes, the others are bypassed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Urban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230</TotalTime>
  <Words>630</Words>
  <Application>Microsoft Office PowerPoint</Application>
  <PresentationFormat>On-screen Show (4:3)</PresentationFormat>
  <Paragraphs>88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Oriel</vt:lpstr>
      <vt:lpstr>Photo Editor Photo</vt:lpstr>
      <vt:lpstr>Bitmap Image</vt:lpstr>
      <vt:lpstr>Lecture 17</vt:lpstr>
      <vt:lpstr>Exception Handling-Fundamentals</vt:lpstr>
      <vt:lpstr>Exception Handling</vt:lpstr>
      <vt:lpstr>Representing Exceptions</vt:lpstr>
      <vt:lpstr>Uncaught Exceptions</vt:lpstr>
      <vt:lpstr>Exception Handling in Java</vt:lpstr>
      <vt:lpstr>Example</vt:lpstr>
      <vt:lpstr>try and catch statement</vt:lpstr>
      <vt:lpstr>Multiple Catch Clauses</vt:lpstr>
      <vt:lpstr>Example-Try and Catch Statements</vt:lpstr>
      <vt:lpstr>Caution</vt:lpstr>
      <vt:lpstr>Example</vt:lpstr>
      <vt:lpstr>Nested try Statements</vt:lpstr>
      <vt:lpstr>Example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</dc:creator>
  <cp:lastModifiedBy>anu</cp:lastModifiedBy>
  <cp:revision>47</cp:revision>
  <dcterms:created xsi:type="dcterms:W3CDTF">1601-01-01T00:00:00Z</dcterms:created>
  <dcterms:modified xsi:type="dcterms:W3CDTF">2013-04-15T13:58:19Z</dcterms:modified>
</cp:coreProperties>
</file>