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1" r:id="rId5"/>
    <p:sldId id="269" r:id="rId6"/>
    <p:sldId id="257" r:id="rId7"/>
    <p:sldId id="258" r:id="rId8"/>
    <p:sldId id="259" r:id="rId9"/>
    <p:sldId id="260" r:id="rId10"/>
    <p:sldId id="27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Lecture 18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0386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Checked/Unchecked Exceptions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87375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need not be included in any method’s throw list. These are unchecked exceptions.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Checked Exceptions must be included in throws list.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ClassNotFoundException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600" b="1" dirty="0">
                <a:latin typeface="Times New Roman" pitchFamily="18" charset="0"/>
                <a:cs typeface="Times New Roman" pitchFamily="18" charset="0"/>
              </a:rPr>
              <a:t>Finally Statement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>
                <a:latin typeface="Times New Roman" pitchFamily="18" charset="0"/>
              </a:rPr>
              <a:t>finally</a:t>
            </a:r>
            <a:r>
              <a:rPr lang="en-US">
                <a:latin typeface="Times New Roman" pitchFamily="18" charset="0"/>
              </a:rPr>
              <a:t> creates a block of code that will be executed after a </a:t>
            </a:r>
            <a:r>
              <a:rPr lang="en-US" b="1">
                <a:latin typeface="Times New Roman" pitchFamily="18" charset="0"/>
              </a:rPr>
              <a:t>try/catch</a:t>
            </a:r>
            <a:r>
              <a:rPr lang="en-US">
                <a:latin typeface="Times New Roman" pitchFamily="18" charset="0"/>
              </a:rPr>
              <a:t> block has completed and before the code following the </a:t>
            </a:r>
            <a:r>
              <a:rPr lang="en-US" b="1">
                <a:latin typeface="Times New Roman" pitchFamily="18" charset="0"/>
              </a:rPr>
              <a:t>try/catch</a:t>
            </a:r>
            <a:r>
              <a:rPr lang="en-US">
                <a:latin typeface="Times New Roman" pitchFamily="18" charset="0"/>
              </a:rPr>
              <a:t> block.</a:t>
            </a:r>
          </a:p>
          <a:p>
            <a:pPr marL="274320" indent="-27432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>
                <a:latin typeface="Times New Roman" pitchFamily="18" charset="0"/>
              </a:rPr>
              <a:t>finally</a:t>
            </a:r>
            <a:r>
              <a:rPr lang="en-US">
                <a:latin typeface="Times New Roman" pitchFamily="18" charset="0"/>
              </a:rPr>
              <a:t> block will be executed whether or not an exception is thrown.</a:t>
            </a:r>
          </a:p>
          <a:p>
            <a:pPr marL="274320" indent="-27432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>
                <a:latin typeface="Times New Roman" pitchFamily="18" charset="0"/>
              </a:rPr>
              <a:t>Any time a method is about to return to the caller from inside a try/catch block, via an uncaught exception or an explicit return statement, the finally clause is also executed just before the method returns.</a:t>
            </a:r>
          </a:p>
          <a:p>
            <a:pPr marL="274320" indent="-27432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>
                <a:latin typeface="Times New Roman" pitchFamily="18" charset="0"/>
              </a:rPr>
              <a:t>Each try clause requires at least one catch or finally 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838200" y="1719263"/>
          <a:ext cx="6857999" cy="4986337"/>
        </p:xfrm>
        <a:graphic>
          <a:graphicData uri="http://schemas.openxmlformats.org/presentationml/2006/ole">
            <p:oleObj spid="_x0000_s4098" name="Bitmap Image" r:id="rId3" imgW="3629532" imgH="513333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Output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inside procA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procA's finally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Exception caught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inside procB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procB's finally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inside procC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procC's finally</a:t>
            </a:r>
          </a:p>
          <a:p>
            <a:pPr marL="457200" indent="-457200">
              <a:buFont typeface="Wingdings" pitchFamily="2" charset="2"/>
              <a:buNone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User Defined Exception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8229600" cy="10668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>
                <a:latin typeface="Times New Roman" pitchFamily="18" charset="0"/>
              </a:rPr>
              <a:t>Define a subclass of the Exception class.</a:t>
            </a:r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>
                <a:latin typeface="Times New Roman" pitchFamily="18" charset="0"/>
              </a:rPr>
              <a:t>The new subclass inherits all the methods of Exception and can override them.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7543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class MyException extends Exception{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private int a;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MyException(int i) { a = i;}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public String toString (){ return “MyException[“ + a+”]”;}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Continuation of the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class test{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static void compute (int a) throws Myexception{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	if(a&gt;10) throw new MyException(a);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	System.out.println(“Normal Exit”);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}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public static void main(String args[]){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try{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compute(1);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compute(20);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}catch(MyException e){ System.out.println(“Caught “ +e);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Example-2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620000" cy="403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class InvalidRadiusException 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</a:rPr>
              <a:t>extends Exception</a:t>
            </a:r>
            <a:r>
              <a:rPr lang="en-US" smtClean="0">
                <a:latin typeface="Times New Roman" pitchFamily="18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private double r;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   public InvalidRadiusException(double radius){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     r = radius;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public void printError(){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     System.out.println("Radius [" +  r + "] is not valid");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Continuation of Example-2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class Circle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double x, y,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public Circle (double centreX, double centreY, double radius ) 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throws InvalidRadiusException</a:t>
            </a:r>
            <a:r>
              <a:rPr lang="en-US" sz="2000" smtClean="0">
                <a:latin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if (r &lt;= 0 )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        throw new InvalidRadiusException(radius);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else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        x = centreX ; y = centreY;  r =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Continuation of Example-2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class CircleTest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public static void main(String[] args){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</a:rPr>
              <a:t>try{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        Circle c1 = new Circle(10, 10, 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        System.out.println("Circle created");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</a:t>
            </a:r>
            <a:r>
              <a:rPr lang="en-US" smtClean="0">
                <a:solidFill>
                  <a:schemeClr val="hlink"/>
                </a:solidFill>
                <a:latin typeface="Times New Roman" pitchFamily="18" charset="0"/>
              </a:rPr>
              <a:t>catch(InvalidRadiusException 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        e.printError();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Representing Exceptions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990600" y="2009775"/>
          <a:ext cx="7621588" cy="3933825"/>
        </p:xfrm>
        <a:graphic>
          <a:graphicData uri="http://schemas.openxmlformats.org/presentationml/2006/ole">
            <p:oleObj spid="_x0000_s5122" name="Photo Editor Photo" r:id="rId3" imgW="7621064" imgH="3933333" progId="MSPhotoEd.3">
              <p:embed/>
            </p:oleObj>
          </a:graphicData>
        </a:graphic>
      </p:graphicFrame>
      <p:sp>
        <p:nvSpPr>
          <p:cNvPr id="307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924800" cy="990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800" smtClean="0">
                <a:latin typeface="Times New Roman" pitchFamily="18" charset="0"/>
              </a:rPr>
              <a:t>Two types of Exceptions: 1. Checked Exception 2. Unchecked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AutoShape 2"/>
          <p:cNvCxnSpPr>
            <a:cxnSpLocks noChangeShapeType="1"/>
            <a:stCxn id="13317" idx="1"/>
            <a:endCxn id="13315" idx="3"/>
          </p:cNvCxnSpPr>
          <p:nvPr/>
        </p:nvCxnSpPr>
        <p:spPr bwMode="auto">
          <a:xfrm flipH="1">
            <a:off x="863600" y="4198938"/>
            <a:ext cx="296863" cy="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</p:cxn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52400" y="4040188"/>
            <a:ext cx="700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/>
              <a:t>Object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11450" y="5338763"/>
            <a:ext cx="596900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Error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171575" y="4040188"/>
            <a:ext cx="989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 i="1">
                <a:solidFill>
                  <a:srgbClr val="FF6600"/>
                </a:solidFill>
              </a:rPr>
              <a:t>Throwable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11450" y="2627313"/>
            <a:ext cx="954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Exception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200525" y="4692650"/>
            <a:ext cx="11731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LinkageError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200525" y="5105400"/>
            <a:ext cx="17319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VirtualMachoneError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4200525" y="2070100"/>
            <a:ext cx="2081213" cy="315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ClassNotFoundException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200525" y="2497138"/>
            <a:ext cx="239553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CloneNotSupportedException</a:t>
            </a: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4200525" y="2922588"/>
            <a:ext cx="1116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IOException</a:t>
            </a:r>
          </a:p>
        </p:txBody>
      </p:sp>
      <p:cxnSp>
        <p:nvCxnSpPr>
          <p:cNvPr id="22540" name="AutoShape 12"/>
          <p:cNvCxnSpPr>
            <a:cxnSpLocks noChangeShapeType="1"/>
            <a:stCxn id="13316" idx="1"/>
            <a:endCxn id="13317" idx="3"/>
          </p:cNvCxnSpPr>
          <p:nvPr/>
        </p:nvCxnSpPr>
        <p:spPr bwMode="auto">
          <a:xfrm rot="10800000">
            <a:off x="2171700" y="4198938"/>
            <a:ext cx="528638" cy="12985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1" name="AutoShape 13"/>
          <p:cNvCxnSpPr>
            <a:cxnSpLocks noChangeShapeType="1"/>
            <a:stCxn id="13320" idx="1"/>
            <a:endCxn id="13316" idx="3"/>
          </p:cNvCxnSpPr>
          <p:nvPr/>
        </p:nvCxnSpPr>
        <p:spPr bwMode="auto">
          <a:xfrm rot="10800000" flipV="1">
            <a:off x="3319463" y="5264150"/>
            <a:ext cx="869950" cy="23336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2" name="AutoShape 14"/>
          <p:cNvCxnSpPr>
            <a:cxnSpLocks noChangeShapeType="1"/>
            <a:stCxn id="13322" idx="1"/>
            <a:endCxn id="13318" idx="3"/>
          </p:cNvCxnSpPr>
          <p:nvPr/>
        </p:nvCxnSpPr>
        <p:spPr bwMode="auto">
          <a:xfrm rot="10800000" flipV="1">
            <a:off x="3676650" y="2655888"/>
            <a:ext cx="512763" cy="1301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3" name="AutoShape 15"/>
          <p:cNvCxnSpPr>
            <a:cxnSpLocks noChangeShapeType="1"/>
            <a:stCxn id="13335" idx="1"/>
            <a:endCxn id="13316" idx="3"/>
          </p:cNvCxnSpPr>
          <p:nvPr/>
        </p:nvCxnSpPr>
        <p:spPr bwMode="auto">
          <a:xfrm rot="10800000">
            <a:off x="3319463" y="5497513"/>
            <a:ext cx="869950" cy="2032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4" name="AutoShape 16"/>
          <p:cNvCxnSpPr>
            <a:cxnSpLocks noChangeShapeType="1"/>
            <a:stCxn id="13319" idx="1"/>
            <a:endCxn id="13316" idx="3"/>
          </p:cNvCxnSpPr>
          <p:nvPr/>
        </p:nvCxnSpPr>
        <p:spPr bwMode="auto">
          <a:xfrm rot="10800000" flipV="1">
            <a:off x="3319463" y="4851400"/>
            <a:ext cx="869950" cy="64611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5" name="AutoShape 17"/>
          <p:cNvCxnSpPr>
            <a:cxnSpLocks noChangeShapeType="1"/>
            <a:stCxn id="22552" idx="1"/>
            <a:endCxn id="13316" idx="3"/>
          </p:cNvCxnSpPr>
          <p:nvPr/>
        </p:nvCxnSpPr>
        <p:spPr bwMode="auto">
          <a:xfrm rot="10800000">
            <a:off x="3319463" y="5497513"/>
            <a:ext cx="881062" cy="658812"/>
          </a:xfrm>
          <a:prstGeom prst="bentConnector3">
            <a:avLst>
              <a:gd name="adj1" fmla="val 506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6" name="AutoShape 18"/>
          <p:cNvCxnSpPr>
            <a:cxnSpLocks noChangeShapeType="1"/>
            <a:stCxn id="13321" idx="1"/>
            <a:endCxn id="13318" idx="3"/>
          </p:cNvCxnSpPr>
          <p:nvPr/>
        </p:nvCxnSpPr>
        <p:spPr bwMode="auto">
          <a:xfrm rot="10800000" flipV="1">
            <a:off x="3676650" y="2228850"/>
            <a:ext cx="512763" cy="557213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7" name="AutoShape 19"/>
          <p:cNvCxnSpPr>
            <a:cxnSpLocks noChangeShapeType="1"/>
            <a:stCxn id="13323" idx="1"/>
            <a:endCxn id="13318" idx="3"/>
          </p:cNvCxnSpPr>
          <p:nvPr/>
        </p:nvCxnSpPr>
        <p:spPr bwMode="auto">
          <a:xfrm rot="10800000">
            <a:off x="3676650" y="2786063"/>
            <a:ext cx="512763" cy="2952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8" name="AutoShape 20"/>
          <p:cNvCxnSpPr>
            <a:cxnSpLocks noChangeShapeType="1"/>
            <a:stCxn id="13345" idx="1"/>
            <a:endCxn id="13338" idx="3"/>
          </p:cNvCxnSpPr>
          <p:nvPr/>
        </p:nvCxnSpPr>
        <p:spPr bwMode="auto">
          <a:xfrm rot="10800000" flipV="1">
            <a:off x="5775325" y="3328988"/>
            <a:ext cx="614363" cy="596900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49" name="AutoShape 21"/>
          <p:cNvCxnSpPr>
            <a:cxnSpLocks noChangeShapeType="1"/>
            <a:stCxn id="13346" idx="1"/>
            <a:endCxn id="13338" idx="3"/>
          </p:cNvCxnSpPr>
          <p:nvPr/>
        </p:nvCxnSpPr>
        <p:spPr bwMode="auto">
          <a:xfrm rot="10800000" flipV="1">
            <a:off x="5775325" y="3744913"/>
            <a:ext cx="614363" cy="180975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50" name="AutoShape 22"/>
          <p:cNvCxnSpPr>
            <a:cxnSpLocks noChangeShapeType="1"/>
            <a:stCxn id="13318" idx="1"/>
            <a:endCxn id="13317" idx="3"/>
          </p:cNvCxnSpPr>
          <p:nvPr/>
        </p:nvCxnSpPr>
        <p:spPr bwMode="auto">
          <a:xfrm rot="10800000" flipV="1">
            <a:off x="2171700" y="2786063"/>
            <a:ext cx="528638" cy="14128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4200525" y="5541963"/>
            <a:ext cx="944563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AWTError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200525" y="598805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4200525" y="3344863"/>
            <a:ext cx="1301750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AWTException</a:t>
            </a:r>
          </a:p>
        </p:txBody>
      </p:sp>
      <p:sp>
        <p:nvSpPr>
          <p:cNvPr id="13338" name="AutoShape 26"/>
          <p:cNvSpPr>
            <a:spLocks noChangeArrowheads="1"/>
          </p:cNvSpPr>
          <p:nvPr/>
        </p:nvSpPr>
        <p:spPr bwMode="auto">
          <a:xfrm>
            <a:off x="4200525" y="3767138"/>
            <a:ext cx="1563688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RuntimeException</a:t>
            </a:r>
          </a:p>
        </p:txBody>
      </p:sp>
      <p:cxnSp>
        <p:nvCxnSpPr>
          <p:cNvPr id="22555" name="AutoShape 27"/>
          <p:cNvCxnSpPr>
            <a:cxnSpLocks noChangeShapeType="1"/>
            <a:stCxn id="13350" idx="1"/>
            <a:endCxn id="13338" idx="3"/>
          </p:cNvCxnSpPr>
          <p:nvPr/>
        </p:nvCxnSpPr>
        <p:spPr bwMode="auto">
          <a:xfrm rot="10800000">
            <a:off x="5775325" y="3925888"/>
            <a:ext cx="614363" cy="728662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56" name="AutoShape 28"/>
          <p:cNvCxnSpPr>
            <a:cxnSpLocks noChangeShapeType="1"/>
            <a:stCxn id="13347" idx="1"/>
            <a:endCxn id="13338" idx="3"/>
          </p:cNvCxnSpPr>
          <p:nvPr/>
        </p:nvCxnSpPr>
        <p:spPr bwMode="auto">
          <a:xfrm rot="10800000">
            <a:off x="5775325" y="3925888"/>
            <a:ext cx="614363" cy="252412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200525" y="420370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cxnSp>
        <p:nvCxnSpPr>
          <p:cNvPr id="22558" name="AutoShape 30"/>
          <p:cNvCxnSpPr>
            <a:cxnSpLocks noChangeShapeType="1"/>
            <a:stCxn id="13337" idx="1"/>
            <a:endCxn id="13318" idx="3"/>
          </p:cNvCxnSpPr>
          <p:nvPr/>
        </p:nvCxnSpPr>
        <p:spPr bwMode="auto">
          <a:xfrm rot="10800000">
            <a:off x="3676650" y="2786063"/>
            <a:ext cx="512763" cy="717550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59" name="AutoShape 31"/>
          <p:cNvCxnSpPr>
            <a:cxnSpLocks noChangeShapeType="1"/>
            <a:stCxn id="13338" idx="1"/>
            <a:endCxn id="13318" idx="3"/>
          </p:cNvCxnSpPr>
          <p:nvPr/>
        </p:nvCxnSpPr>
        <p:spPr bwMode="auto">
          <a:xfrm rot="10800000">
            <a:off x="3676650" y="2786063"/>
            <a:ext cx="512763" cy="113982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2560" name="AutoShape 32"/>
          <p:cNvCxnSpPr>
            <a:cxnSpLocks noChangeShapeType="1"/>
            <a:stCxn id="22557" idx="1"/>
            <a:endCxn id="13318" idx="3"/>
          </p:cNvCxnSpPr>
          <p:nvPr/>
        </p:nvCxnSpPr>
        <p:spPr bwMode="auto">
          <a:xfrm rot="10800000">
            <a:off x="3676650" y="2786063"/>
            <a:ext cx="523875" cy="1585912"/>
          </a:xfrm>
          <a:prstGeom prst="bentConnector3">
            <a:avLst>
              <a:gd name="adj1" fmla="val 5121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13345" name="AutoShape 33"/>
          <p:cNvSpPr>
            <a:spLocks noChangeArrowheads="1"/>
          </p:cNvSpPr>
          <p:nvPr/>
        </p:nvSpPr>
        <p:spPr bwMode="auto">
          <a:xfrm>
            <a:off x="6400800" y="3170238"/>
            <a:ext cx="1706563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ArithmeticException</a:t>
            </a:r>
          </a:p>
        </p:txBody>
      </p:sp>
      <p:sp>
        <p:nvSpPr>
          <p:cNvPr id="13346" name="AutoShape 34"/>
          <p:cNvSpPr>
            <a:spLocks noChangeArrowheads="1"/>
          </p:cNvSpPr>
          <p:nvPr/>
        </p:nvSpPr>
        <p:spPr bwMode="auto">
          <a:xfrm>
            <a:off x="6400800" y="3586163"/>
            <a:ext cx="1768475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NullPointerException</a:t>
            </a:r>
          </a:p>
        </p:txBody>
      </p:sp>
      <p:sp>
        <p:nvSpPr>
          <p:cNvPr id="13347" name="AutoShape 35"/>
          <p:cNvSpPr>
            <a:spLocks noChangeArrowheads="1"/>
          </p:cNvSpPr>
          <p:nvPr/>
        </p:nvSpPr>
        <p:spPr bwMode="auto">
          <a:xfrm>
            <a:off x="6400800" y="4019550"/>
            <a:ext cx="23542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IndexOutOfBoundsException</a:t>
            </a:r>
          </a:p>
        </p:txBody>
      </p:sp>
      <p:sp>
        <p:nvSpPr>
          <p:cNvPr id="13348" name="AutoShape 36"/>
          <p:cNvSpPr>
            <a:spLocks noChangeArrowheads="1"/>
          </p:cNvSpPr>
          <p:nvPr/>
        </p:nvSpPr>
        <p:spPr bwMode="auto">
          <a:xfrm>
            <a:off x="6964363" y="6161088"/>
            <a:ext cx="1036637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Unchecked</a:t>
            </a:r>
          </a:p>
        </p:txBody>
      </p:sp>
      <p:sp>
        <p:nvSpPr>
          <p:cNvPr id="13349" name="AutoShape 37"/>
          <p:cNvSpPr>
            <a:spLocks noChangeArrowheads="1"/>
          </p:cNvSpPr>
          <p:nvPr/>
        </p:nvSpPr>
        <p:spPr bwMode="auto">
          <a:xfrm>
            <a:off x="6964363" y="5764213"/>
            <a:ext cx="858837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Checked</a:t>
            </a:r>
          </a:p>
        </p:txBody>
      </p:sp>
      <p:sp>
        <p:nvSpPr>
          <p:cNvPr id="13350" name="AutoShape 38"/>
          <p:cNvSpPr>
            <a:spLocks noChangeArrowheads="1"/>
          </p:cNvSpPr>
          <p:nvPr/>
        </p:nvSpPr>
        <p:spPr bwMode="auto">
          <a:xfrm>
            <a:off x="6400800" y="4495800"/>
            <a:ext cx="2122488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1">
                <a:solidFill>
                  <a:srgbClr val="FF6600"/>
                </a:solidFill>
              </a:rPr>
              <a:t>NoSuchElementException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6400800" y="495300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cxnSp>
        <p:nvCxnSpPr>
          <p:cNvPr id="22568" name="AutoShape 40"/>
          <p:cNvCxnSpPr>
            <a:cxnSpLocks noChangeShapeType="1"/>
            <a:stCxn id="22567" idx="1"/>
            <a:endCxn id="13338" idx="3"/>
          </p:cNvCxnSpPr>
          <p:nvPr/>
        </p:nvCxnSpPr>
        <p:spPr bwMode="auto">
          <a:xfrm rot="10800000">
            <a:off x="5775325" y="3925888"/>
            <a:ext cx="625475" cy="1195387"/>
          </a:xfrm>
          <a:prstGeom prst="bentConnector3">
            <a:avLst>
              <a:gd name="adj1" fmla="val 51014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13353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Representing Exceptions</a:t>
            </a:r>
          </a:p>
        </p:txBody>
      </p:sp>
      <p:sp>
        <p:nvSpPr>
          <p:cNvPr id="22570" name="Rectangle 4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2075" tIns="46038" rIns="92075" bIns="46038"/>
          <a:lstStyle/>
          <a:p>
            <a:pPr marL="457200" indent="-457200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</a:rPr>
              <a:t>Example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71628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Division by zero.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After catch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far we see exceptions are thrown by the java run-time system.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Throw statement allows an exception to be thrown explicitly.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Form: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ThrowableInstance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ThrowableInstance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an object of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a subclass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Example -throw Statements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066800" y="1371600"/>
          <a:ext cx="6781800" cy="4114800"/>
        </p:xfrm>
        <a:graphic>
          <a:graphicData uri="http://schemas.openxmlformats.org/presentationml/2006/ole">
            <p:oleObj spid="_x0000_s1026" name="Bitmap Image" r:id="rId3" imgW="4161905" imgH="2438095" progId="Paint.Picture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53340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Caught inside demoproc.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Recaught: java.lang.NullPointerException: demo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throws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SzTx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If a method is capable of causing an exception that it does not handle, it must specify this behavior so that callers of the method can guard themselves against that exception</a:t>
            </a:r>
          </a:p>
          <a:p>
            <a:pPr marL="457200" indent="-457200">
              <a:lnSpc>
                <a:spcPct val="130000"/>
              </a:lnSpc>
              <a:buSzTx/>
              <a:buFont typeface="Wingdings" pitchFamily="2" charset="2"/>
              <a:buChar char="ü"/>
            </a:pPr>
            <a:r>
              <a:rPr lang="en-US" sz="1800" i="1" dirty="0" smtClean="0">
                <a:latin typeface="Times New Roman" pitchFamily="18" charset="0"/>
              </a:rPr>
              <a:t>type method-name </a:t>
            </a:r>
            <a:r>
              <a:rPr lang="en-US" sz="1800" i="1" dirty="0" smtClean="0">
                <a:latin typeface="Times New Roman" pitchFamily="18" charset="0"/>
              </a:rPr>
              <a:t>(parameter-list</a:t>
            </a:r>
            <a:r>
              <a:rPr lang="en-US" sz="1800" i="1" dirty="0" smtClean="0">
                <a:latin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</a:rPr>
              <a:t> throws </a:t>
            </a:r>
            <a:r>
              <a:rPr lang="en-US" sz="1800" i="1" dirty="0" smtClean="0">
                <a:latin typeface="Times New Roman" pitchFamily="18" charset="0"/>
              </a:rPr>
              <a:t>exception-list</a:t>
            </a:r>
          </a:p>
          <a:p>
            <a:pPr marL="1027113" lvl="1" indent="-455613">
              <a:lnSpc>
                <a:spcPct val="130000"/>
              </a:lnSpc>
              <a:buSzTx/>
              <a:buFont typeface="Wingdings" pitchFamily="2" charset="2"/>
              <a:buNone/>
            </a:pPr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marL="1027113" lvl="1" indent="-455613">
              <a:lnSpc>
                <a:spcPct val="130000"/>
              </a:lnSpc>
              <a:buSzTx/>
              <a:buFont typeface="Wingdings" pitchFamily="2" charset="2"/>
              <a:buNone/>
            </a:pPr>
            <a:r>
              <a:rPr lang="en-US" sz="1700" dirty="0" smtClean="0">
                <a:latin typeface="Times New Roman" pitchFamily="18" charset="0"/>
              </a:rPr>
              <a:t>	// body of method</a:t>
            </a:r>
          </a:p>
          <a:p>
            <a:pPr marL="1027113" lvl="1" indent="-455613">
              <a:lnSpc>
                <a:spcPct val="130000"/>
              </a:lnSpc>
              <a:buSzTx/>
              <a:buFont typeface="Wingdings" pitchFamily="2" charset="2"/>
              <a:buNone/>
            </a:pPr>
            <a:r>
              <a:rPr lang="en-US" sz="1700" dirty="0" smtClean="0">
                <a:latin typeface="Times New Roman" pitchFamily="18" charset="0"/>
              </a:rPr>
              <a:t>}</a:t>
            </a:r>
          </a:p>
          <a:p>
            <a:pPr marL="457200" indent="-457200">
              <a:lnSpc>
                <a:spcPct val="130000"/>
              </a:lnSpc>
              <a:buSzTx/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It is not applicable for </a:t>
            </a:r>
            <a:r>
              <a:rPr lang="en-US" b="1" dirty="0" smtClean="0">
                <a:latin typeface="Times New Roman" pitchFamily="18" charset="0"/>
              </a:rPr>
              <a:t>Error</a:t>
            </a:r>
            <a:r>
              <a:rPr lang="en-US" dirty="0" smtClean="0">
                <a:latin typeface="Times New Roman" pitchFamily="18" charset="0"/>
              </a:rPr>
              <a:t> or </a:t>
            </a:r>
            <a:r>
              <a:rPr lang="en-US" b="1" dirty="0" err="1" smtClean="0">
                <a:latin typeface="Times New Roman" pitchFamily="18" charset="0"/>
              </a:rPr>
              <a:t>RuntimeException</a:t>
            </a:r>
            <a:r>
              <a:rPr lang="en-US" b="1" dirty="0" smtClean="0">
                <a:latin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</a:rPr>
              <a:t> or any of their subclasses</a:t>
            </a:r>
            <a:endParaRPr lang="en-U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Example: incorrect program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914400" y="1524000"/>
          <a:ext cx="7620000" cy="3657600"/>
        </p:xfrm>
        <a:graphic>
          <a:graphicData uri="http://schemas.openxmlformats.org/presentationml/2006/ole">
            <p:oleObj spid="_x0000_s2050" name="Bitmap Image" r:id="rId3" imgW="4296375" imgH="140000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Example: corrected version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914400" y="1524000"/>
          <a:ext cx="7696200" cy="3581400"/>
        </p:xfrm>
        <a:graphic>
          <a:graphicData uri="http://schemas.openxmlformats.org/presentationml/2006/ole">
            <p:oleObj spid="_x0000_s3074" name="Bitmap Image" r:id="rId3" imgW="4420217" imgH="1876190" progId="Paint.Picture">
              <p:embed/>
            </p:oleObj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14400" y="5181600"/>
            <a:ext cx="731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Inside throwOne.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Caught java.lang.IllegalAccessException: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486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Oriel</vt:lpstr>
      <vt:lpstr>Bitmap Image</vt:lpstr>
      <vt:lpstr>Microsoft Photo Editor 3.0 Photo</vt:lpstr>
      <vt:lpstr>Lecture 18</vt:lpstr>
      <vt:lpstr>Representing Exceptions</vt:lpstr>
      <vt:lpstr>Representing Exceptions</vt:lpstr>
      <vt:lpstr>Example</vt:lpstr>
      <vt:lpstr>Throw</vt:lpstr>
      <vt:lpstr>Example -throw Statements</vt:lpstr>
      <vt:lpstr>throws</vt:lpstr>
      <vt:lpstr>Example: incorrect program</vt:lpstr>
      <vt:lpstr>Example: corrected version</vt:lpstr>
      <vt:lpstr>Checked/Unchecked Exceptions</vt:lpstr>
      <vt:lpstr>Finally Statement</vt:lpstr>
      <vt:lpstr>Example</vt:lpstr>
      <vt:lpstr>Output </vt:lpstr>
      <vt:lpstr>User Defined Exception</vt:lpstr>
      <vt:lpstr>Continuation of the Example</vt:lpstr>
      <vt:lpstr>Example-2</vt:lpstr>
      <vt:lpstr>Continuation of Example-2</vt:lpstr>
      <vt:lpstr>Continuation of Example-2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</dc:creator>
  <cp:lastModifiedBy>anu</cp:lastModifiedBy>
  <cp:revision>22</cp:revision>
  <dcterms:created xsi:type="dcterms:W3CDTF">2006-08-16T00:00:00Z</dcterms:created>
  <dcterms:modified xsi:type="dcterms:W3CDTF">2013-04-20T14:36:06Z</dcterms:modified>
</cp:coreProperties>
</file>