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BC4DC-0F55-4BC5-A215-E40B92B4E5D7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49F7-A3FF-4903-BE8B-0ACEAB644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84844-0439-497F-BE6A-4DB45F983DDB}" type="slidenum">
              <a:rPr lang="en-US"/>
              <a:pPr/>
              <a:t>13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9050" y="795338"/>
            <a:ext cx="4279900" cy="3209925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3851275"/>
          </a:xfrm>
        </p:spPr>
        <p:txBody>
          <a:bodyPr/>
          <a:lstStyle/>
          <a:p>
            <a:r>
              <a:rPr lang="en-AU" sz="1600"/>
              <a:t>So in order to read from a file, we use a subclass of InputStreamReader, called fileReader,  </a:t>
            </a:r>
          </a:p>
          <a:p>
            <a:r>
              <a:rPr lang="en-AU" sz="1600"/>
              <a:t>This class offers 3 constructors:</a:t>
            </a:r>
          </a:p>
          <a:p>
            <a:pPr>
              <a:buFontTx/>
              <a:buChar char="-"/>
            </a:pPr>
            <a:r>
              <a:rPr lang="en-AU" sz="1600"/>
              <a:t>one of which takes an object of type file, </a:t>
            </a:r>
          </a:p>
          <a:p>
            <a:pPr>
              <a:buFontTx/>
              <a:buChar char="-"/>
            </a:pPr>
            <a:r>
              <a:rPr lang="en-AU" sz="1600"/>
              <a:t>one of which takes a file descriptor, that is a handle to an underlying file, </a:t>
            </a:r>
          </a:p>
          <a:p>
            <a:pPr>
              <a:buFontTx/>
              <a:buChar char="-"/>
            </a:pPr>
            <a:r>
              <a:rPr lang="en-AU" sz="1600"/>
              <a:t>and the last which takes a string, representing a filename.  You will most likely be interested in the string version.</a:t>
            </a:r>
          </a:p>
          <a:p>
            <a:pPr>
              <a:buFontTx/>
              <a:buChar char="-"/>
            </a:pPr>
            <a:endParaRPr lang="en-AU" sz="1600"/>
          </a:p>
          <a:p>
            <a:pPr>
              <a:buFontTx/>
              <a:buChar char="-"/>
            </a:pPr>
            <a:r>
              <a:rPr lang="en-AU" sz="1600"/>
              <a:t>No new methods in that class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CA817-0F84-422F-AC02-4FC7681DFCBA}" type="slidenum">
              <a:rPr lang="en-US"/>
              <a:pPr/>
              <a:t>17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1813"/>
            <a:ext cx="5022850" cy="4116387"/>
          </a:xfrm>
        </p:spPr>
        <p:txBody>
          <a:bodyPr/>
          <a:lstStyle/>
          <a:p>
            <a:r>
              <a:rPr lang="en-AU" sz="1600"/>
              <a:t>In order to write into a file, we use a subclass of Output Stream Writer, called FileWriter.</a:t>
            </a:r>
          </a:p>
          <a:p>
            <a:r>
              <a:rPr lang="en-AU" sz="1600"/>
              <a:t>This class offers 5 constructors:</a:t>
            </a:r>
          </a:p>
          <a:p>
            <a:r>
              <a:rPr lang="en-AU" sz="1600"/>
              <a:t>- READ THE SLIDE</a:t>
            </a:r>
            <a:endParaRPr lang="en-US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2C132-D01A-43E0-A30D-A4EB9EE0531F}" type="slidenum">
              <a:rPr lang="en-US"/>
              <a:pPr/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1813"/>
            <a:ext cx="5022850" cy="4116387"/>
          </a:xfrm>
        </p:spPr>
        <p:txBody>
          <a:bodyPr/>
          <a:lstStyle/>
          <a:p>
            <a:r>
              <a:rPr lang="en-US"/>
              <a:t>READ THE SLIDE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7F1B5-E32A-4E58-9DC5-664B979DAAF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A98F2-5AAA-4727-BD07-762F9FE58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3/docs/api/java/io/Fil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java.sun.com/j2se/1.3/docs/api/java/lang/String.html" TargetMode="External"/><Relationship Id="rId4" Type="http://schemas.openxmlformats.org/officeDocument/2006/relationships/hyperlink" Target="http://java.sun.com/j2se/1.3/docs/api/java/io/FileNotFoundException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3/docs/api/java/io/IOExcep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19400"/>
            <a:ext cx="5410200" cy="105616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Lecture 26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Scanner Class, Taking Input from File and Wrapper Class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Taking Input from a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Suppose the file contains the following data: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2 3.4 5 6 7.4 9.1 10.5 done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Output: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2.0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3.4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5.0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6.0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7.4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9.1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The number is: 10.5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done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Writing Data into a File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class test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public static void main (String args[])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FileWriter fout = new FileWriter(“c:\\test1.txt”);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fout.write(“2 3.4 5 6 7.4 9.1 10.5 done”);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fout.close();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Reader (Character Stream)</a:t>
            </a:r>
          </a:p>
        </p:txBody>
      </p:sp>
      <p:pic>
        <p:nvPicPr>
          <p:cNvPr id="17411" name="Picture 3" descr="readerHierarch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960563"/>
            <a:ext cx="6777038" cy="41386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AU" sz="4400" b="1" dirty="0" err="1">
                <a:latin typeface="Times New Roman" pitchFamily="18" charset="0"/>
                <a:cs typeface="Times New Roman" pitchFamily="18" charset="0"/>
              </a:rPr>
              <a:t>FileReader</a:t>
            </a:r>
            <a:endParaRPr lang="en-A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438400"/>
            <a:ext cx="9144000" cy="392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AU" sz="2400">
                <a:latin typeface="Courier New" pitchFamily="49" charset="0"/>
              </a:rPr>
              <a:t>1. </a:t>
            </a:r>
            <a:r>
              <a:rPr lang="en-AU" sz="2400">
                <a:latin typeface="Times New Roman" pitchFamily="18" charset="0"/>
              </a:rPr>
              <a:t>public</a:t>
            </a:r>
            <a:r>
              <a:rPr lang="en-AU" sz="2400" b="1">
                <a:latin typeface="Times New Roman" pitchFamily="18" charset="0"/>
              </a:rPr>
              <a:t> FileReader(</a:t>
            </a:r>
            <a:r>
              <a:rPr lang="en-AU" sz="2400" b="1">
                <a:latin typeface="Times New Roman" pitchFamily="18" charset="0"/>
                <a:hlinkClick r:id="rId3"/>
              </a:rPr>
              <a:t>File</a:t>
            </a:r>
            <a:r>
              <a:rPr lang="en-AU" sz="2400" b="1">
                <a:latin typeface="Times New Roman" pitchFamily="18" charset="0"/>
              </a:rPr>
              <a:t> file) </a:t>
            </a:r>
          </a:p>
          <a:p>
            <a:pPr eaLnBrk="0" hangingPunct="0"/>
            <a:r>
              <a:rPr lang="en-AU" sz="2400" b="1">
                <a:latin typeface="Times New Roman" pitchFamily="18" charset="0"/>
              </a:rPr>
              <a:t>	throws </a:t>
            </a:r>
            <a:r>
              <a:rPr lang="en-AU" sz="2400" b="1">
                <a:latin typeface="Times New Roman" pitchFamily="18" charset="0"/>
                <a:hlinkClick r:id="rId4"/>
              </a:rPr>
              <a:t>FileNotFoundException</a:t>
            </a:r>
            <a:endParaRPr lang="en-AU" sz="2400" b="1">
              <a:latin typeface="Times New Roman" pitchFamily="18" charset="0"/>
            </a:endParaRPr>
          </a:p>
          <a:p>
            <a:pPr eaLnBrk="0" hangingPunct="0"/>
            <a:r>
              <a:rPr lang="en-US" b="1" i="1">
                <a:latin typeface="Times New Roman" pitchFamily="18" charset="0"/>
              </a:rPr>
              <a:t>        </a:t>
            </a:r>
            <a:r>
              <a:rPr lang="en-US" b="1">
                <a:latin typeface="Times New Roman" pitchFamily="18" charset="0"/>
              </a:rPr>
              <a:t>Creates a new FileReader, given the File to read from</a:t>
            </a:r>
            <a:r>
              <a:rPr lang="en-US" sz="2400" b="1">
                <a:latin typeface="Times New Roman" pitchFamily="18" charset="0"/>
              </a:rPr>
              <a:t> </a:t>
            </a:r>
            <a:endParaRPr lang="en-AU" sz="2400" b="1">
              <a:latin typeface="Times New Roman" pitchFamily="18" charset="0"/>
            </a:endParaRPr>
          </a:p>
          <a:p>
            <a:pPr eaLnBrk="0" hangingPunct="0"/>
            <a:r>
              <a:rPr lang="en-AU" sz="2400" b="1">
                <a:latin typeface="Times New Roman" pitchFamily="18" charset="0"/>
              </a:rPr>
              <a:t>           </a:t>
            </a:r>
          </a:p>
          <a:p>
            <a:pPr eaLnBrk="0" hangingPunct="0"/>
            <a:r>
              <a:rPr lang="en-AU" sz="2400">
                <a:latin typeface="Times New Roman" pitchFamily="18" charset="0"/>
              </a:rPr>
              <a:t>2.   public</a:t>
            </a:r>
            <a:r>
              <a:rPr lang="en-AU" sz="2400" b="1">
                <a:latin typeface="Times New Roman" pitchFamily="18" charset="0"/>
              </a:rPr>
              <a:t> FileReader(</a:t>
            </a:r>
            <a:r>
              <a:rPr lang="en-AU" sz="2400" b="1">
                <a:latin typeface="Times New Roman" pitchFamily="18" charset="0"/>
                <a:hlinkClick r:id="rId5"/>
              </a:rPr>
              <a:t>String</a:t>
            </a:r>
            <a:r>
              <a:rPr lang="en-AU" sz="2400" b="1">
                <a:latin typeface="Times New Roman" pitchFamily="18" charset="0"/>
              </a:rPr>
              <a:t> fileName) </a:t>
            </a:r>
          </a:p>
          <a:p>
            <a:pPr eaLnBrk="0" hangingPunct="0"/>
            <a:r>
              <a:rPr lang="en-AU" sz="2400" b="1">
                <a:latin typeface="Times New Roman" pitchFamily="18" charset="0"/>
              </a:rPr>
              <a:t>	throws </a:t>
            </a:r>
            <a:r>
              <a:rPr lang="en-AU" sz="2400" b="1">
                <a:latin typeface="Times New Roman" pitchFamily="18" charset="0"/>
                <a:hlinkClick r:id="rId4"/>
              </a:rPr>
              <a:t>FileNotFoundException</a:t>
            </a:r>
            <a:endParaRPr lang="en-AU" sz="2400" b="1">
              <a:latin typeface="Times New Roman" pitchFamily="18" charset="0"/>
            </a:endParaRPr>
          </a:p>
          <a:p>
            <a:pPr eaLnBrk="0" hangingPunct="0"/>
            <a:r>
              <a:rPr lang="en-US" b="1">
                <a:latin typeface="Times New Roman" pitchFamily="18" charset="0"/>
              </a:rPr>
              <a:t>Creates a new FileReader, given the name of the file to read from </a:t>
            </a:r>
          </a:p>
          <a:p>
            <a:pPr eaLnBrk="0" hangingPunct="0"/>
            <a:endParaRPr lang="en-US" b="1">
              <a:latin typeface="Times New Roman" pitchFamily="18" charset="0"/>
            </a:endParaRPr>
          </a:p>
          <a:p>
            <a:pPr eaLnBrk="0" hangingPunct="0"/>
            <a:r>
              <a:rPr lang="en-AU" sz="2400" b="1" u="sng">
                <a:latin typeface="Times New Roman" pitchFamily="18" charset="0"/>
              </a:rPr>
              <a:t>Note:</a:t>
            </a:r>
          </a:p>
          <a:p>
            <a:pPr eaLnBrk="0" hangingPunct="0"/>
            <a:r>
              <a:rPr lang="en-AU" sz="2400">
                <a:latin typeface="Times New Roman" pitchFamily="18" charset="0"/>
              </a:rPr>
              <a:t>FileNotFoundException is a checked exception.</a:t>
            </a:r>
          </a:p>
          <a:p>
            <a:pPr eaLnBrk="0" hangingPunct="0"/>
            <a:endParaRPr lang="en-AU" sz="2400">
              <a:latin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1447800"/>
            <a:ext cx="88392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buFont typeface="Wingdings" pitchFamily="2" charset="2"/>
              <a:buChar char="ü"/>
            </a:pPr>
            <a:r>
              <a:rPr lang="en-AU" sz="2400">
                <a:latin typeface="Times New Roman" pitchFamily="18" charset="0"/>
              </a:rPr>
              <a:t>This class creates a Reader that can be used to read the contents of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1093787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latin typeface="Times New Roman" pitchFamily="18" charset="0"/>
                <a:cs typeface="Times New Roman" pitchFamily="18" charset="0"/>
              </a:rPr>
              <a:t>Useful methods (Inherited from Reader)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52578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AU" sz="2400">
                <a:latin typeface="Times New Roman" pitchFamily="18" charset="0"/>
              </a:rPr>
              <a:t>public int </a:t>
            </a:r>
            <a:r>
              <a:rPr lang="en-AU" sz="2400" b="1">
                <a:latin typeface="Times New Roman" pitchFamily="18" charset="0"/>
              </a:rPr>
              <a:t>read</a:t>
            </a:r>
            <a:r>
              <a:rPr lang="en-AU" sz="2400">
                <a:latin typeface="Times New Roman" pitchFamily="18" charset="0"/>
              </a:rPr>
              <a:t>() throws </a:t>
            </a:r>
            <a:r>
              <a:rPr lang="en-AU" sz="2400">
                <a:latin typeface="Times New Roman" pitchFamily="18" charset="0"/>
                <a:hlinkClick r:id="rId2"/>
              </a:rPr>
              <a:t>IOException</a:t>
            </a:r>
            <a:r>
              <a:rPr lang="en-AU" sz="2400">
                <a:latin typeface="Times New Roman" pitchFamily="18" charset="0"/>
              </a:rPr>
              <a:t> </a:t>
            </a:r>
          </a:p>
          <a:p>
            <a:pPr marL="457200" lvl="1" indent="0">
              <a:buFontTx/>
              <a:buNone/>
            </a:pPr>
            <a:r>
              <a:rPr lang="en-AU" sz="2400">
                <a:latin typeface="Times New Roman" pitchFamily="18" charset="0"/>
              </a:rPr>
              <a:t>Returns an integer representation of the next available character. Returns -1 when the end of the file is encountered.</a:t>
            </a:r>
          </a:p>
          <a:p>
            <a:pPr marL="457200" lvl="1" indent="0">
              <a:buFont typeface="Wingdings" pitchFamily="2" charset="2"/>
              <a:buChar char="ü"/>
            </a:pPr>
            <a:r>
              <a:rPr lang="en-AU" sz="2400">
                <a:latin typeface="Times New Roman" pitchFamily="18" charset="0"/>
              </a:rPr>
              <a:t>Int </a:t>
            </a:r>
            <a:r>
              <a:rPr lang="en-AU" sz="2400" b="1">
                <a:latin typeface="Times New Roman" pitchFamily="18" charset="0"/>
              </a:rPr>
              <a:t>read</a:t>
            </a:r>
            <a:r>
              <a:rPr lang="en-AU" sz="2400">
                <a:latin typeface="Times New Roman" pitchFamily="18" charset="0"/>
              </a:rPr>
              <a:t>(char[] cbuf)</a:t>
            </a:r>
            <a:r>
              <a:rPr lang="en-AU" sz="2400">
                <a:latin typeface="Courier New" pitchFamily="49" charset="0"/>
              </a:rPr>
              <a:t> </a:t>
            </a:r>
            <a:br>
              <a:rPr lang="en-AU" sz="2400">
                <a:latin typeface="Courier New" pitchFamily="49" charset="0"/>
              </a:rPr>
            </a:br>
            <a:r>
              <a:rPr lang="en-AU" sz="2400">
                <a:latin typeface="Courier New" pitchFamily="49" charset="0"/>
              </a:rPr>
              <a:t> </a:t>
            </a:r>
            <a:r>
              <a:rPr lang="en-AU" sz="2400">
                <a:latin typeface="Times New Roman" pitchFamily="18" charset="0"/>
              </a:rPr>
              <a:t>Read characters into an array.</a:t>
            </a:r>
            <a:r>
              <a:rPr lang="en-AU" sz="2400" i="1">
                <a:latin typeface="Times New Roman" pitchFamily="18" charset="0"/>
              </a:rPr>
              <a:t> Cbuf </a:t>
            </a:r>
            <a:r>
              <a:rPr lang="en-AU" sz="2400">
                <a:latin typeface="Times New Roman" pitchFamily="18" charset="0"/>
              </a:rPr>
              <a:t>is the destination buffer. Return the number of characters read, or –1 when the end of the file is reached.</a:t>
            </a:r>
          </a:p>
          <a:p>
            <a:pPr>
              <a:buFont typeface="Wingdings" pitchFamily="2" charset="2"/>
              <a:buChar char="ü"/>
            </a:pPr>
            <a:r>
              <a:rPr lang="en-AU" sz="2400">
                <a:latin typeface="Times New Roman" pitchFamily="18" charset="0"/>
              </a:rPr>
              <a:t>int </a:t>
            </a:r>
            <a:r>
              <a:rPr lang="en-AU" sz="2400" b="1">
                <a:latin typeface="Times New Roman" pitchFamily="18" charset="0"/>
              </a:rPr>
              <a:t>read</a:t>
            </a:r>
            <a:r>
              <a:rPr lang="en-AU" sz="2400">
                <a:latin typeface="Times New Roman" pitchFamily="18" charset="0"/>
              </a:rPr>
              <a:t>(char[] cbuf, int off, int len)</a:t>
            </a:r>
          </a:p>
          <a:p>
            <a:pPr>
              <a:buFont typeface="Wingdings" pitchFamily="2" charset="2"/>
              <a:buNone/>
            </a:pPr>
            <a:r>
              <a:rPr lang="en-AU" sz="2400">
                <a:latin typeface="Times New Roman" pitchFamily="18" charset="0"/>
              </a:rPr>
              <a:t>    Attempts to read upto </a:t>
            </a:r>
            <a:r>
              <a:rPr lang="en-AU" sz="2400" i="1">
                <a:latin typeface="Times New Roman" pitchFamily="18" charset="0"/>
              </a:rPr>
              <a:t>len </a:t>
            </a:r>
            <a:r>
              <a:rPr lang="en-AU" sz="2400">
                <a:latin typeface="Times New Roman" pitchFamily="18" charset="0"/>
              </a:rPr>
              <a:t>characters into the </a:t>
            </a:r>
            <a:r>
              <a:rPr lang="en-AU" sz="2400" i="1">
                <a:latin typeface="Times New Roman" pitchFamily="18" charset="0"/>
              </a:rPr>
              <a:t>cbuf </a:t>
            </a:r>
            <a:r>
              <a:rPr lang="en-AU" sz="2400">
                <a:latin typeface="Times New Roman" pitchFamily="18" charset="0"/>
              </a:rPr>
              <a:t>starting at </a:t>
            </a:r>
            <a:r>
              <a:rPr lang="en-AU" sz="2400" i="1">
                <a:latin typeface="Times New Roman" pitchFamily="18" charset="0"/>
              </a:rPr>
              <a:t>cbuf[off]</a:t>
            </a:r>
            <a:r>
              <a:rPr lang="en-AU" sz="2400">
                <a:latin typeface="Times New Roman" pitchFamily="18" charset="0"/>
              </a:rPr>
              <a:t>, returning the number of characters successfully read.-1 when the end of file is encountered.  </a:t>
            </a:r>
            <a:br>
              <a:rPr lang="en-AU" sz="2400">
                <a:latin typeface="Times New Roman" pitchFamily="18" charset="0"/>
              </a:rPr>
            </a:br>
            <a:endParaRPr lang="en-AU" sz="22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AU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600" b="1" dirty="0">
                <a:latin typeface="Times New Roman" pitchFamily="18" charset="0"/>
                <a:cs typeface="Times New Roman" pitchFamily="18" charset="0"/>
              </a:rPr>
              <a:t>Useful Methods (Inherited from Reader)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AU" sz="2400" dirty="0">
                <a:latin typeface="Times New Roman" pitchFamily="18" charset="0"/>
              </a:rPr>
              <a:t>void </a:t>
            </a:r>
            <a:r>
              <a:rPr lang="en-AU" sz="2400" b="1" dirty="0">
                <a:latin typeface="Times New Roman" pitchFamily="18" charset="0"/>
              </a:rPr>
              <a:t>close</a:t>
            </a:r>
            <a:r>
              <a:rPr lang="en-AU" sz="2400" dirty="0">
                <a:latin typeface="Times New Roman" pitchFamily="18" charset="0"/>
              </a:rPr>
              <a:t>() </a:t>
            </a:r>
            <a:br>
              <a:rPr lang="en-AU" sz="2400" dirty="0">
                <a:latin typeface="Times New Roman" pitchFamily="18" charset="0"/>
              </a:rPr>
            </a:br>
            <a:r>
              <a:rPr lang="en-AU" sz="2400" dirty="0">
                <a:latin typeface="Times New Roman" pitchFamily="18" charset="0"/>
              </a:rPr>
              <a:t>Close the stream.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AU" sz="2400" dirty="0">
                <a:latin typeface="Times New Roman" pitchFamily="18" charset="0"/>
              </a:rPr>
              <a:t> void </a:t>
            </a:r>
            <a:r>
              <a:rPr lang="en-AU" sz="2400" b="1" dirty="0">
                <a:latin typeface="Times New Roman" pitchFamily="18" charset="0"/>
              </a:rPr>
              <a:t>mark</a:t>
            </a:r>
            <a:r>
              <a:rPr lang="en-AU" sz="2400" dirty="0">
                <a:latin typeface="Times New Roman" pitchFamily="18" charset="0"/>
              </a:rPr>
              <a:t>(</a:t>
            </a:r>
            <a:r>
              <a:rPr lang="en-AU" sz="2400" dirty="0" err="1">
                <a:latin typeface="Times New Roman" pitchFamily="18" charset="0"/>
              </a:rPr>
              <a:t>int</a:t>
            </a:r>
            <a:r>
              <a:rPr lang="en-AU" sz="2400" dirty="0">
                <a:latin typeface="Times New Roman" pitchFamily="18" charset="0"/>
              </a:rPr>
              <a:t> </a:t>
            </a:r>
            <a:r>
              <a:rPr lang="en-AU" sz="2400" dirty="0" err="1">
                <a:latin typeface="Times New Roman" pitchFamily="18" charset="0"/>
              </a:rPr>
              <a:t>numChars</a:t>
            </a:r>
            <a:r>
              <a:rPr lang="en-AU" sz="2400" dirty="0">
                <a:latin typeface="Times New Roman" pitchFamily="18" charset="0"/>
              </a:rPr>
              <a:t>) </a:t>
            </a:r>
            <a:br>
              <a:rPr lang="en-AU" sz="2400" dirty="0">
                <a:latin typeface="Times New Roman" pitchFamily="18" charset="0"/>
              </a:rPr>
            </a:br>
            <a:r>
              <a:rPr lang="en-AU" sz="2400" dirty="0">
                <a:latin typeface="Times New Roman" pitchFamily="18" charset="0"/>
              </a:rPr>
              <a:t> Mark the present position in the stream that will remain valid until  </a:t>
            </a:r>
            <a:r>
              <a:rPr lang="en-AU" sz="2400" i="1" dirty="0" err="1">
                <a:latin typeface="Times New Roman" pitchFamily="18" charset="0"/>
              </a:rPr>
              <a:t>numChars</a:t>
            </a:r>
            <a:r>
              <a:rPr lang="en-AU" sz="2400" dirty="0">
                <a:latin typeface="Times New Roman" pitchFamily="18" charset="0"/>
              </a:rPr>
              <a:t> characters re read. 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AU" sz="2400" dirty="0">
                <a:latin typeface="Times New Roman" pitchFamily="18" charset="0"/>
              </a:rPr>
              <a:t>void </a:t>
            </a:r>
            <a:r>
              <a:rPr lang="en-AU" sz="2400" b="1" dirty="0">
                <a:latin typeface="Times New Roman" pitchFamily="18" charset="0"/>
              </a:rPr>
              <a:t>reset</a:t>
            </a:r>
            <a:r>
              <a:rPr lang="en-AU" sz="2400" dirty="0">
                <a:latin typeface="Times New Roman" pitchFamily="18" charset="0"/>
              </a:rPr>
              <a:t>() </a:t>
            </a:r>
            <a:br>
              <a:rPr lang="en-AU" sz="2400" dirty="0">
                <a:latin typeface="Times New Roman" pitchFamily="18" charset="0"/>
              </a:rPr>
            </a:br>
            <a:r>
              <a:rPr lang="en-AU" sz="2400" dirty="0">
                <a:latin typeface="Times New Roman" pitchFamily="18" charset="0"/>
              </a:rPr>
              <a:t>Reset the stream. If the stream has been marked, then attempt to reposition it at the mark.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AU" sz="2400" dirty="0">
                <a:latin typeface="Times New Roman" pitchFamily="18" charset="0"/>
              </a:rPr>
              <a:t>long </a:t>
            </a:r>
            <a:r>
              <a:rPr lang="en-AU" sz="2400" b="1" dirty="0">
                <a:latin typeface="Times New Roman" pitchFamily="18" charset="0"/>
              </a:rPr>
              <a:t>skip</a:t>
            </a:r>
            <a:r>
              <a:rPr lang="en-AU" sz="2400" dirty="0">
                <a:latin typeface="Times New Roman" pitchFamily="18" charset="0"/>
              </a:rPr>
              <a:t>(long n) </a:t>
            </a:r>
            <a:br>
              <a:rPr lang="en-AU" sz="2400" dirty="0">
                <a:latin typeface="Times New Roman" pitchFamily="18" charset="0"/>
              </a:rPr>
            </a:br>
            <a:r>
              <a:rPr lang="en-AU" sz="2400" dirty="0">
                <a:latin typeface="Times New Roman" pitchFamily="18" charset="0"/>
              </a:rPr>
              <a:t>  Skip characters. n is the number of characters to skip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endParaRPr lang="en-AU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sz="700" dirty="0">
                <a:latin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Example-Reading Data from a File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class </a:t>
            </a:r>
            <a:r>
              <a:rPr lang="en-US" sz="1800" b="1" dirty="0" err="1">
                <a:latin typeface="Times New Roman" pitchFamily="18" charset="0"/>
              </a:rPr>
              <a:t>fl_read</a:t>
            </a: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        public static void main(String </a:t>
            </a:r>
            <a:r>
              <a:rPr lang="en-US" sz="1800" b="1" dirty="0" err="1">
                <a:latin typeface="Times New Roman" pitchFamily="18" charset="0"/>
              </a:rPr>
              <a:t>args</a:t>
            </a:r>
            <a:r>
              <a:rPr lang="en-US" sz="1800" b="1" dirty="0">
                <a:latin typeface="Times New Roman" pitchFamily="18" charset="0"/>
              </a:rPr>
              <a:t>[]) </a:t>
            </a:r>
            <a:endParaRPr lang="en-US" sz="18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        </a:t>
            </a:r>
            <a:r>
              <a:rPr lang="en-US" sz="18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</a:t>
            </a:r>
            <a:r>
              <a:rPr lang="en-US" sz="1800" b="1" dirty="0" err="1" smtClean="0">
                <a:latin typeface="Times New Roman" pitchFamily="18" charset="0"/>
              </a:rPr>
              <a:t>FileReader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</a:rPr>
              <a:t>fr</a:t>
            </a:r>
            <a:r>
              <a:rPr lang="en-US" sz="1800" b="1" dirty="0" smtClean="0">
                <a:latin typeface="Times New Roman" pitchFamily="18" charset="0"/>
              </a:rPr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                             </a:t>
            </a:r>
            <a:r>
              <a:rPr lang="en-US" sz="1800" b="1" dirty="0" err="1" smtClean="0">
                <a:latin typeface="Times New Roman" pitchFamily="18" charset="0"/>
              </a:rPr>
              <a:t>BufferedReader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</a:rPr>
              <a:t>br</a:t>
            </a:r>
            <a:r>
              <a:rPr lang="en-US" sz="1800" b="1" dirty="0" smtClean="0">
                <a:latin typeface="Times New Roman" pitchFamily="18" charset="0"/>
              </a:rPr>
              <a:t> =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                </a:t>
            </a:r>
            <a:r>
              <a:rPr lang="en-US" sz="1800" b="1" dirty="0" smtClean="0">
                <a:latin typeface="Times New Roman" pitchFamily="18" charset="0"/>
              </a:rPr>
              <a:t>            try{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                                   </a:t>
            </a:r>
            <a:r>
              <a:rPr lang="en-US" sz="1800" b="1" dirty="0" err="1" smtClean="0">
                <a:latin typeface="Times New Roman" pitchFamily="18" charset="0"/>
              </a:rPr>
              <a:t>fr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</a:rPr>
              <a:t>= new </a:t>
            </a:r>
            <a:r>
              <a:rPr lang="en-US" sz="1800" b="1" dirty="0" err="1">
                <a:latin typeface="Times New Roman" pitchFamily="18" charset="0"/>
              </a:rPr>
              <a:t>FileReader</a:t>
            </a:r>
            <a:r>
              <a:rPr lang="en-US" sz="1800" b="1" dirty="0">
                <a:latin typeface="Times New Roman" pitchFamily="18" charset="0"/>
              </a:rPr>
              <a:t>("c:\\test.txt");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               </a:t>
            </a:r>
            <a:r>
              <a:rPr lang="en-US" sz="1800" b="1" dirty="0" err="1" smtClean="0">
                <a:latin typeface="Times New Roman" pitchFamily="18" charset="0"/>
              </a:rPr>
              <a:t>br</a:t>
            </a:r>
            <a:r>
              <a:rPr lang="en-US" sz="1800" b="1" dirty="0" smtClean="0">
                <a:latin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</a:rPr>
              <a:t>= new </a:t>
            </a:r>
            <a:r>
              <a:rPr lang="en-US" sz="1800" b="1" dirty="0" err="1">
                <a:latin typeface="Times New Roman" pitchFamily="18" charset="0"/>
              </a:rPr>
              <a:t>BufferedReader</a:t>
            </a:r>
            <a:r>
              <a:rPr lang="en-US" sz="1800" b="1" dirty="0">
                <a:latin typeface="Times New Roman" pitchFamily="18" charset="0"/>
              </a:rPr>
              <a:t>(</a:t>
            </a:r>
            <a:r>
              <a:rPr lang="en-US" sz="1800" b="1" dirty="0" err="1">
                <a:latin typeface="Times New Roman" pitchFamily="18" charset="0"/>
              </a:rPr>
              <a:t>fr</a:t>
            </a:r>
            <a:r>
              <a:rPr lang="en-US" sz="1800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                </a:t>
            </a:r>
            <a:r>
              <a:rPr lang="en-US" sz="1800" b="1" dirty="0" smtClean="0">
                <a:latin typeface="Times New Roman" pitchFamily="18" charset="0"/>
              </a:rPr>
              <a:t>	               String </a:t>
            </a:r>
            <a:r>
              <a:rPr lang="en-US" sz="1800" b="1" dirty="0" err="1">
                <a:latin typeface="Times New Roman" pitchFamily="18" charset="0"/>
              </a:rPr>
              <a:t>str</a:t>
            </a:r>
            <a:r>
              <a:rPr lang="en-US" sz="18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                </a:t>
            </a:r>
            <a:r>
              <a:rPr lang="en-US" sz="1800" b="1" dirty="0" smtClean="0">
                <a:latin typeface="Times New Roman" pitchFamily="18" charset="0"/>
              </a:rPr>
              <a:t>	               while</a:t>
            </a:r>
            <a:r>
              <a:rPr lang="en-US" sz="1800" b="1" dirty="0">
                <a:latin typeface="Times New Roman" pitchFamily="18" charset="0"/>
              </a:rPr>
              <a:t>((</a:t>
            </a:r>
            <a:r>
              <a:rPr lang="en-US" sz="1800" b="1" dirty="0" err="1">
                <a:latin typeface="Times New Roman" pitchFamily="18" charset="0"/>
              </a:rPr>
              <a:t>str</a:t>
            </a:r>
            <a:r>
              <a:rPr lang="en-US" sz="1800" b="1" dirty="0">
                <a:latin typeface="Times New Roman" pitchFamily="18" charset="0"/>
              </a:rPr>
              <a:t>=</a:t>
            </a:r>
            <a:r>
              <a:rPr lang="en-US" sz="1800" b="1" dirty="0" err="1">
                <a:latin typeface="Times New Roman" pitchFamily="18" charset="0"/>
              </a:rPr>
              <a:t>br.readLine</a:t>
            </a:r>
            <a:r>
              <a:rPr lang="en-US" sz="1800" b="1" dirty="0">
                <a:latin typeface="Times New Roman" pitchFamily="18" charset="0"/>
              </a:rPr>
              <a:t>())!=null)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                        </a:t>
            </a:r>
            <a:r>
              <a:rPr lang="en-US" sz="1800" b="1" dirty="0" smtClean="0">
                <a:latin typeface="Times New Roman" pitchFamily="18" charset="0"/>
              </a:rPr>
              <a:t>                                       </a:t>
            </a:r>
            <a:r>
              <a:rPr lang="en-US" sz="1800" b="1" dirty="0" err="1" smtClean="0">
                <a:latin typeface="Times New Roman" pitchFamily="18" charset="0"/>
              </a:rPr>
              <a:t>System.out.println</a:t>
            </a:r>
            <a:r>
              <a:rPr lang="en-US" sz="1800" b="1" dirty="0" smtClean="0">
                <a:latin typeface="Times New Roman" pitchFamily="18" charset="0"/>
              </a:rPr>
              <a:t>(</a:t>
            </a:r>
            <a:r>
              <a:rPr lang="en-US" sz="1800" b="1" dirty="0" err="1" smtClean="0">
                <a:latin typeface="Times New Roman" pitchFamily="18" charset="0"/>
              </a:rPr>
              <a:t>str</a:t>
            </a:r>
            <a:r>
              <a:rPr lang="en-US" sz="1800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catch(</a:t>
            </a:r>
            <a:r>
              <a:rPr lang="en-US" sz="1800" b="1" dirty="0" err="1" smtClean="0">
                <a:latin typeface="Times New Roman" pitchFamily="18" charset="0"/>
              </a:rPr>
              <a:t>IOException</a:t>
            </a:r>
            <a:r>
              <a:rPr lang="en-US" sz="1800" b="1" dirty="0" smtClean="0">
                <a:latin typeface="Times New Roman" pitchFamily="18" charset="0"/>
              </a:rPr>
              <a:t>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	</a:t>
            </a:r>
            <a:r>
              <a:rPr lang="en-US" sz="1800" b="1" dirty="0" err="1" smtClean="0">
                <a:latin typeface="Times New Roman" pitchFamily="18" charset="0"/>
              </a:rPr>
              <a:t>System.out.println</a:t>
            </a:r>
            <a:r>
              <a:rPr lang="en-US" sz="1800" b="1" dirty="0" smtClean="0">
                <a:latin typeface="Times New Roman" pitchFamily="18" charset="0"/>
              </a:rPr>
              <a:t>(“I/O Error: “+e);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finally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{</a:t>
            </a: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                       	try{ if(</a:t>
            </a:r>
            <a:r>
              <a:rPr lang="en-US" sz="1800" b="1" dirty="0" err="1" smtClean="0">
                <a:latin typeface="Times New Roman" pitchFamily="18" charset="0"/>
              </a:rPr>
              <a:t>fr</a:t>
            </a:r>
            <a:r>
              <a:rPr lang="en-US" sz="1800" b="1" dirty="0" smtClean="0">
                <a:latin typeface="Times New Roman" pitchFamily="18" charset="0"/>
              </a:rPr>
              <a:t>!=null)</a:t>
            </a:r>
            <a:r>
              <a:rPr lang="en-US" sz="1800" b="1" dirty="0" err="1" smtClean="0">
                <a:latin typeface="Times New Roman" pitchFamily="18" charset="0"/>
              </a:rPr>
              <a:t>fr.close</a:t>
            </a:r>
            <a:r>
              <a:rPr lang="en-US" sz="1800" b="1" dirty="0" smtClean="0">
                <a:latin typeface="Times New Roman" pitchFamily="18" charset="0"/>
              </a:rPr>
              <a:t>(); if(</a:t>
            </a:r>
            <a:r>
              <a:rPr lang="en-US" sz="1800" b="1" dirty="0" err="1" smtClean="0">
                <a:latin typeface="Times New Roman" pitchFamily="18" charset="0"/>
              </a:rPr>
              <a:t>br</a:t>
            </a:r>
            <a:r>
              <a:rPr lang="en-US" sz="1800" b="1" dirty="0" smtClean="0">
                <a:latin typeface="Times New Roman" pitchFamily="18" charset="0"/>
              </a:rPr>
              <a:t>!=null)</a:t>
            </a:r>
            <a:r>
              <a:rPr lang="en-US" sz="1800" b="1" dirty="0" err="1" smtClean="0">
                <a:latin typeface="Times New Roman" pitchFamily="18" charset="0"/>
              </a:rPr>
              <a:t>br.close</a:t>
            </a:r>
            <a:r>
              <a:rPr lang="en-US" sz="1800" b="1" dirty="0" smtClean="0">
                <a:latin typeface="Times New Roman" pitchFamily="18" charset="0"/>
              </a:rPr>
              <a:t>();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     		catch((</a:t>
            </a:r>
            <a:r>
              <a:rPr lang="en-US" sz="1800" b="1" dirty="0" err="1" smtClean="0">
                <a:latin typeface="Times New Roman" pitchFamily="18" charset="0"/>
              </a:rPr>
              <a:t>IOException</a:t>
            </a:r>
            <a:r>
              <a:rPr lang="en-US" sz="1800" b="1" dirty="0" smtClean="0">
                <a:latin typeface="Times New Roman" pitchFamily="18" charset="0"/>
              </a:rPr>
              <a:t>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			</a:t>
            </a:r>
            <a:r>
              <a:rPr lang="en-US" sz="1800" b="1" dirty="0" err="1" smtClean="0">
                <a:latin typeface="Times New Roman" pitchFamily="18" charset="0"/>
              </a:rPr>
              <a:t>System.out.println</a:t>
            </a:r>
            <a:r>
              <a:rPr lang="en-US" sz="1800" b="1" dirty="0" smtClean="0">
                <a:latin typeface="Times New Roman" pitchFamily="18" charset="0"/>
              </a:rPr>
              <a:t>(“I/O Error: “+e);}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latin typeface="Times New Roman" pitchFamily="18" charset="0"/>
              </a:rPr>
              <a:t>		}	</a:t>
            </a: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        </a:t>
            </a:r>
            <a:r>
              <a:rPr lang="en-US" sz="1800" b="1" dirty="0" smtClean="0">
                <a:latin typeface="Times New Roman" pitchFamily="18" charset="0"/>
              </a:rPr>
              <a:t>}  </a:t>
            </a:r>
            <a:endParaRPr lang="en-US" sz="1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400" b="1" dirty="0" err="1">
                <a:latin typeface="Times New Roman" pitchFamily="18" charset="0"/>
                <a:cs typeface="Times New Roman" pitchFamily="18" charset="0"/>
              </a:rPr>
              <a:t>FileWriter</a:t>
            </a:r>
            <a:endParaRPr lang="en-A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itchFamily="18" charset="0"/>
              </a:rPr>
              <a:t>Class for writing character files </a:t>
            </a:r>
          </a:p>
          <a:p>
            <a:pPr>
              <a:lnSpc>
                <a:spcPct val="80000"/>
              </a:lnSpc>
              <a:buFont typeface="Wingdings" pitchFamily="2" charset="2"/>
              <a:buChar char="ü"/>
            </a:pPr>
            <a:r>
              <a:rPr lang="en-AU" dirty="0">
                <a:latin typeface="Times New Roman" pitchFamily="18" charset="0"/>
              </a:rPr>
              <a:t>class </a:t>
            </a:r>
            <a:r>
              <a:rPr lang="en-AU" b="1" dirty="0" err="1">
                <a:latin typeface="Times New Roman" pitchFamily="18" charset="0"/>
              </a:rPr>
              <a:t>FileWriter</a:t>
            </a:r>
            <a:r>
              <a:rPr lang="en-AU" dirty="0">
                <a:latin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</a:rPr>
              <a:t>extends </a:t>
            </a:r>
            <a:r>
              <a:rPr lang="en-AU" b="1" dirty="0">
                <a:latin typeface="Times New Roman" pitchFamily="18" charset="0"/>
              </a:rPr>
              <a:t>Writer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b="1" u="sng" dirty="0">
                <a:latin typeface="Times New Roman" pitchFamily="18" charset="0"/>
              </a:rPr>
              <a:t>Constructors: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b="1" dirty="0" err="1">
                <a:latin typeface="Times New Roman" pitchFamily="18" charset="0"/>
              </a:rPr>
              <a:t>FileWriter</a:t>
            </a:r>
            <a:r>
              <a:rPr lang="en-AU" b="1" dirty="0">
                <a:latin typeface="Times New Roman" pitchFamily="18" charset="0"/>
              </a:rPr>
              <a:t> </a:t>
            </a:r>
            <a:r>
              <a:rPr lang="en-AU" dirty="0">
                <a:latin typeface="Times New Roman" pitchFamily="18" charset="0"/>
              </a:rPr>
              <a:t>(File </a:t>
            </a:r>
            <a:r>
              <a:rPr lang="en-AU" dirty="0" err="1">
                <a:latin typeface="Times New Roman" pitchFamily="18" charset="0"/>
              </a:rPr>
              <a:t>fp</a:t>
            </a:r>
            <a:r>
              <a:rPr lang="en-AU" dirty="0">
                <a:latin typeface="Times New Roman" pitchFamily="18" charset="0"/>
              </a:rPr>
              <a:t>) </a:t>
            </a:r>
            <a:br>
              <a:rPr lang="en-AU" dirty="0">
                <a:latin typeface="Times New Roman" pitchFamily="18" charset="0"/>
              </a:rPr>
            </a:br>
            <a:r>
              <a:rPr lang="en-AU" dirty="0">
                <a:latin typeface="Times New Roman" pitchFamily="18" charset="0"/>
              </a:rPr>
              <a:t>Constructs a </a:t>
            </a:r>
            <a:r>
              <a:rPr lang="en-AU" dirty="0" err="1">
                <a:latin typeface="Times New Roman" pitchFamily="18" charset="0"/>
              </a:rPr>
              <a:t>FileWriter</a:t>
            </a:r>
            <a:r>
              <a:rPr lang="en-AU" dirty="0">
                <a:latin typeface="Times New Roman" pitchFamily="18" charset="0"/>
              </a:rPr>
              <a:t> object given a File object.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AU" b="1" dirty="0" err="1">
                <a:latin typeface="Times New Roman" pitchFamily="18" charset="0"/>
              </a:rPr>
              <a:t>FileWriter</a:t>
            </a:r>
            <a:r>
              <a:rPr lang="en-AU" dirty="0">
                <a:latin typeface="Times New Roman" pitchFamily="18" charset="0"/>
              </a:rPr>
              <a:t>(File </a:t>
            </a:r>
            <a:r>
              <a:rPr lang="en-AU" dirty="0" err="1">
                <a:latin typeface="Times New Roman" pitchFamily="18" charset="0"/>
              </a:rPr>
              <a:t>fp</a:t>
            </a:r>
            <a:r>
              <a:rPr lang="en-AU" dirty="0">
                <a:latin typeface="Times New Roman" pitchFamily="18" charset="0"/>
              </a:rPr>
              <a:t>, </a:t>
            </a:r>
            <a:r>
              <a:rPr lang="en-AU" dirty="0" err="1">
                <a:latin typeface="Times New Roman" pitchFamily="18" charset="0"/>
              </a:rPr>
              <a:t>boolean</a:t>
            </a:r>
            <a:r>
              <a:rPr lang="en-AU" dirty="0">
                <a:latin typeface="Times New Roman" pitchFamily="18" charset="0"/>
              </a:rPr>
              <a:t> append) </a:t>
            </a:r>
            <a:br>
              <a:rPr lang="en-AU" dirty="0">
                <a:latin typeface="Times New Roman" pitchFamily="18" charset="0"/>
              </a:rPr>
            </a:br>
            <a:r>
              <a:rPr lang="en-AU" dirty="0">
                <a:latin typeface="Times New Roman" pitchFamily="18" charset="0"/>
              </a:rPr>
              <a:t>Constructs a </a:t>
            </a:r>
            <a:r>
              <a:rPr lang="en-AU" dirty="0" err="1">
                <a:latin typeface="Times New Roman" pitchFamily="18" charset="0"/>
              </a:rPr>
              <a:t>FileWriter</a:t>
            </a:r>
            <a:r>
              <a:rPr lang="en-AU" dirty="0">
                <a:latin typeface="Times New Roman" pitchFamily="18" charset="0"/>
              </a:rPr>
              <a:t> object given a File object. If the </a:t>
            </a:r>
            <a:r>
              <a:rPr lang="en-AU" dirty="0" err="1">
                <a:latin typeface="Times New Roman" pitchFamily="18" charset="0"/>
              </a:rPr>
              <a:t>boolean</a:t>
            </a:r>
            <a:r>
              <a:rPr lang="en-AU" dirty="0">
                <a:latin typeface="Times New Roman" pitchFamily="18" charset="0"/>
              </a:rPr>
              <a:t> is true, then bytes will be written to the end of the file rather than the beginning.</a:t>
            </a:r>
            <a:r>
              <a:rPr lang="en-AU" b="1" dirty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AU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AU" sz="4400" b="1" dirty="0" err="1">
                <a:latin typeface="Times New Roman" pitchFamily="18" charset="0"/>
                <a:cs typeface="Times New Roman" pitchFamily="18" charset="0"/>
              </a:rPr>
              <a:t>FileWriter</a:t>
            </a:r>
            <a:r>
              <a:rPr lang="en-AU" sz="4400" b="1" dirty="0">
                <a:latin typeface="Times New Roman" pitchFamily="18" charset="0"/>
                <a:cs typeface="Times New Roman" pitchFamily="18" charset="0"/>
              </a:rPr>
              <a:t>-Constructors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b="1" dirty="0" err="1">
                <a:latin typeface="Times New Roman" pitchFamily="18" charset="0"/>
              </a:rPr>
              <a:t>FileWriter</a:t>
            </a:r>
            <a:r>
              <a:rPr lang="en-AU" sz="2400" dirty="0">
                <a:latin typeface="Times New Roman" pitchFamily="18" charset="0"/>
              </a:rPr>
              <a:t>(String </a:t>
            </a:r>
            <a:r>
              <a:rPr lang="en-AU" sz="2400" dirty="0" err="1">
                <a:latin typeface="Times New Roman" pitchFamily="18" charset="0"/>
              </a:rPr>
              <a:t>fileName</a:t>
            </a:r>
            <a:r>
              <a:rPr lang="en-AU" sz="2400" dirty="0">
                <a:latin typeface="Times New Roman" pitchFamily="18" charset="0"/>
              </a:rPr>
              <a:t>) </a:t>
            </a:r>
            <a:br>
              <a:rPr lang="en-AU" sz="2400" dirty="0">
                <a:latin typeface="Times New Roman" pitchFamily="18" charset="0"/>
              </a:rPr>
            </a:br>
            <a:r>
              <a:rPr lang="en-AU" sz="2400" dirty="0">
                <a:latin typeface="Times New Roman" pitchFamily="18" charset="0"/>
              </a:rPr>
              <a:t>Constructs a </a:t>
            </a:r>
            <a:r>
              <a:rPr lang="en-AU" sz="2400" dirty="0" err="1">
                <a:latin typeface="Times New Roman" pitchFamily="18" charset="0"/>
              </a:rPr>
              <a:t>FileWriter</a:t>
            </a:r>
            <a:r>
              <a:rPr lang="en-AU" sz="2400" dirty="0">
                <a:latin typeface="Times New Roman" pitchFamily="18" charset="0"/>
              </a:rPr>
              <a:t> object given a file name.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b="1" dirty="0" err="1">
                <a:latin typeface="Times New Roman" pitchFamily="18" charset="0"/>
              </a:rPr>
              <a:t>FileWriter</a:t>
            </a:r>
            <a:r>
              <a:rPr lang="en-AU" sz="2400" dirty="0">
                <a:latin typeface="Times New Roman" pitchFamily="18" charset="0"/>
              </a:rPr>
              <a:t> (String </a:t>
            </a:r>
            <a:r>
              <a:rPr lang="en-AU" sz="2400" dirty="0" err="1">
                <a:latin typeface="Times New Roman" pitchFamily="18" charset="0"/>
              </a:rPr>
              <a:t>fileName</a:t>
            </a:r>
            <a:r>
              <a:rPr lang="en-AU" sz="2400" dirty="0">
                <a:latin typeface="Times New Roman" pitchFamily="18" charset="0"/>
              </a:rPr>
              <a:t>, </a:t>
            </a:r>
            <a:r>
              <a:rPr lang="en-AU" sz="2400" dirty="0" err="1">
                <a:latin typeface="Times New Roman" pitchFamily="18" charset="0"/>
              </a:rPr>
              <a:t>boolean</a:t>
            </a:r>
            <a:r>
              <a:rPr lang="en-AU" sz="2400" dirty="0">
                <a:latin typeface="Times New Roman" pitchFamily="18" charset="0"/>
              </a:rPr>
              <a:t> append) </a:t>
            </a:r>
            <a:br>
              <a:rPr lang="en-AU" sz="2400" dirty="0">
                <a:latin typeface="Times New Roman" pitchFamily="18" charset="0"/>
              </a:rPr>
            </a:br>
            <a:r>
              <a:rPr lang="en-AU" sz="2400" dirty="0">
                <a:latin typeface="Times New Roman" pitchFamily="18" charset="0"/>
              </a:rPr>
              <a:t>Constructs a </a:t>
            </a:r>
            <a:r>
              <a:rPr lang="en-AU" sz="2400" dirty="0" err="1">
                <a:latin typeface="Times New Roman" pitchFamily="18" charset="0"/>
              </a:rPr>
              <a:t>FileWriter</a:t>
            </a:r>
            <a:r>
              <a:rPr lang="en-AU" sz="2400" dirty="0">
                <a:latin typeface="Times New Roman" pitchFamily="18" charset="0"/>
              </a:rPr>
              <a:t> object given a file name with a </a:t>
            </a:r>
            <a:r>
              <a:rPr lang="en-AU" sz="2400" dirty="0" err="1">
                <a:latin typeface="Times New Roman" pitchFamily="18" charset="0"/>
              </a:rPr>
              <a:t>boolean</a:t>
            </a:r>
            <a:r>
              <a:rPr lang="en-AU" sz="2400" dirty="0">
                <a:latin typeface="Times New Roman" pitchFamily="18" charset="0"/>
              </a:rPr>
              <a:t> indicating whether or not to append the data written. If </a:t>
            </a:r>
            <a:r>
              <a:rPr lang="en-AU" sz="2400" dirty="0" err="1">
                <a:latin typeface="Times New Roman" pitchFamily="18" charset="0"/>
              </a:rPr>
              <a:t>boolean</a:t>
            </a:r>
            <a:r>
              <a:rPr lang="en-AU" sz="2400" dirty="0">
                <a:latin typeface="Times New Roman" pitchFamily="18" charset="0"/>
              </a:rPr>
              <a:t> is true, then the data will be written to the end of the file rather than the </a:t>
            </a:r>
            <a:r>
              <a:rPr lang="en-AU" sz="2400" dirty="0" smtClean="0">
                <a:latin typeface="Times New Roman" pitchFamily="18" charset="0"/>
              </a:rPr>
              <a:t>beginning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AU" sz="2400" dirty="0" smtClean="0">
                <a:latin typeface="Times New Roman" pitchFamily="18" charset="0"/>
              </a:rPr>
              <a:t>All of the constructor throws </a:t>
            </a:r>
            <a:r>
              <a:rPr lang="en-AU" dirty="0" smtClean="0">
                <a:latin typeface="Times New Roman" pitchFamily="18" charset="0"/>
              </a:rPr>
              <a:t>I/O Exception.</a:t>
            </a: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AU" sz="2400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AU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Example-Writing Data into a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638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class f_wt1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public static void main(String </a:t>
            </a:r>
            <a:r>
              <a:rPr lang="en-US" sz="1200" b="1" dirty="0" err="1">
                <a:latin typeface="Times New Roman" pitchFamily="18" charset="0"/>
              </a:rPr>
              <a:t>args</a:t>
            </a:r>
            <a:r>
              <a:rPr lang="en-US" sz="1200" b="1" dirty="0">
                <a:latin typeface="Times New Roman" pitchFamily="18" charset="0"/>
              </a:rPr>
              <a:t>[])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</a:t>
            </a:r>
            <a:r>
              <a:rPr lang="en-US" sz="1200" b="1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</a:t>
            </a:r>
            <a:r>
              <a:rPr lang="en-US" sz="1200" b="1" dirty="0" err="1" smtClean="0">
                <a:latin typeface="Times New Roman" pitchFamily="18" charset="0"/>
              </a:rPr>
              <a:t>FileWriter</a:t>
            </a:r>
            <a:r>
              <a:rPr lang="en-US" sz="1200" b="1" dirty="0" smtClean="0">
                <a:latin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</a:rPr>
              <a:t>fw</a:t>
            </a:r>
            <a:r>
              <a:rPr lang="en-US" sz="1200" b="1" dirty="0" smtClean="0">
                <a:latin typeface="Times New Roman" pitchFamily="18" charset="0"/>
              </a:rPr>
              <a:t>=null;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</a:t>
            </a:r>
            <a:r>
              <a:rPr lang="en-US" sz="1200" b="1" dirty="0" err="1" smtClean="0">
                <a:latin typeface="Times New Roman" pitchFamily="18" charset="0"/>
              </a:rPr>
              <a:t>BufferedReader</a:t>
            </a:r>
            <a:r>
              <a:rPr lang="en-US" sz="1200" b="1" dirty="0" smtClean="0">
                <a:latin typeface="Times New Roman" pitchFamily="18" charset="0"/>
              </a:rPr>
              <a:t> in=null;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</a:t>
            </a: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       </a:t>
            </a:r>
            <a:r>
              <a:rPr lang="en-US" sz="1200" b="1" dirty="0" smtClean="0">
                <a:latin typeface="Times New Roman" pitchFamily="18" charset="0"/>
              </a:rPr>
              <a:t>try{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 </a:t>
            </a:r>
            <a:r>
              <a:rPr lang="en-US" sz="1200" b="1" dirty="0" err="1" smtClean="0">
                <a:latin typeface="Times New Roman" pitchFamily="18" charset="0"/>
              </a:rPr>
              <a:t>fw</a:t>
            </a:r>
            <a:r>
              <a:rPr lang="en-US" sz="1200" b="1" dirty="0" smtClean="0">
                <a:latin typeface="Times New Roman" pitchFamily="18" charset="0"/>
              </a:rPr>
              <a:t>=new </a:t>
            </a:r>
            <a:r>
              <a:rPr lang="en-US" sz="1200" b="1" dirty="0" err="1">
                <a:latin typeface="Times New Roman" pitchFamily="18" charset="0"/>
              </a:rPr>
              <a:t>FileWriter</a:t>
            </a:r>
            <a:r>
              <a:rPr lang="en-US" sz="1200" b="1" dirty="0">
                <a:latin typeface="Times New Roman" pitchFamily="18" charset="0"/>
              </a:rPr>
              <a:t>("c:\\tmp12.txt",true);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  in=new </a:t>
            </a:r>
            <a:r>
              <a:rPr lang="en-US" sz="1200" b="1" dirty="0" err="1">
                <a:latin typeface="Times New Roman" pitchFamily="18" charset="0"/>
              </a:rPr>
              <a:t>BufferedReader</a:t>
            </a:r>
            <a:r>
              <a:rPr lang="en-US" sz="1200" b="1" dirty="0">
                <a:latin typeface="Times New Roman" pitchFamily="18" charset="0"/>
              </a:rPr>
              <a:t>(new </a:t>
            </a:r>
            <a:r>
              <a:rPr lang="en-US" sz="1200" b="1" dirty="0" err="1">
                <a:latin typeface="Times New Roman" pitchFamily="18" charset="0"/>
              </a:rPr>
              <a:t>InputStreamReader</a:t>
            </a:r>
            <a:r>
              <a:rPr lang="en-US" sz="1200" b="1" dirty="0">
                <a:latin typeface="Times New Roman" pitchFamily="18" charset="0"/>
              </a:rPr>
              <a:t>(</a:t>
            </a:r>
            <a:r>
              <a:rPr lang="en-US" sz="1200" b="1" dirty="0" err="1">
                <a:latin typeface="Times New Roman" pitchFamily="18" charset="0"/>
              </a:rPr>
              <a:t>System.in</a:t>
            </a:r>
            <a:r>
              <a:rPr lang="en-US" sz="1200" b="1" dirty="0">
                <a:latin typeface="Times New Roman" pitchFamily="18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  </a:t>
            </a:r>
            <a:r>
              <a:rPr lang="en-US" sz="1200" b="1" dirty="0">
                <a:latin typeface="Times New Roman" pitchFamily="18" charset="0"/>
              </a:rPr>
              <a:t>char  </a:t>
            </a:r>
            <a:r>
              <a:rPr lang="en-US" sz="1200" b="1" dirty="0" err="1">
                <a:latin typeface="Times New Roman" pitchFamily="18" charset="0"/>
              </a:rPr>
              <a:t>buf</a:t>
            </a:r>
            <a:r>
              <a:rPr lang="en-US" sz="12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  </a:t>
            </a:r>
            <a:r>
              <a:rPr lang="en-US" sz="1200" b="1" dirty="0">
                <a:latin typeface="Times New Roman" pitchFamily="18" charset="0"/>
              </a:rPr>
              <a:t>while(true)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  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                </a:t>
            </a:r>
            <a:r>
              <a:rPr lang="en-US" sz="1200" b="1" dirty="0" err="1">
                <a:latin typeface="Times New Roman" pitchFamily="18" charset="0"/>
              </a:rPr>
              <a:t>buf</a:t>
            </a:r>
            <a:r>
              <a:rPr lang="en-US" sz="1200" b="1" dirty="0">
                <a:latin typeface="Times New Roman" pitchFamily="18" charset="0"/>
              </a:rPr>
              <a:t>=(char)</a:t>
            </a:r>
            <a:r>
              <a:rPr lang="en-US" sz="1200" b="1" dirty="0" err="1">
                <a:latin typeface="Times New Roman" pitchFamily="18" charset="0"/>
              </a:rPr>
              <a:t>in.read</a:t>
            </a:r>
            <a:r>
              <a:rPr lang="en-US" sz="1200" b="1" dirty="0">
                <a:latin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                if(</a:t>
            </a:r>
            <a:r>
              <a:rPr lang="en-US" sz="1200" b="1" dirty="0" err="1">
                <a:latin typeface="Times New Roman" pitchFamily="18" charset="0"/>
              </a:rPr>
              <a:t>buf</a:t>
            </a:r>
            <a:r>
              <a:rPr lang="en-US" sz="1200" b="1" dirty="0">
                <a:latin typeface="Times New Roman" pitchFamily="18" charset="0"/>
              </a:rPr>
              <a:t>=='0</a:t>
            </a:r>
            <a:r>
              <a:rPr lang="en-US" sz="1200" b="1" dirty="0" smtClean="0">
                <a:latin typeface="Times New Roman" pitchFamily="18" charset="0"/>
              </a:rPr>
              <a:t>')    </a:t>
            </a:r>
            <a:r>
              <a:rPr lang="en-US" sz="1200" b="1" dirty="0">
                <a:latin typeface="Times New Roman" pitchFamily="18" charset="0"/>
              </a:rPr>
              <a:t>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                </a:t>
            </a:r>
            <a:r>
              <a:rPr lang="en-US" sz="1200" b="1" dirty="0" smtClean="0">
                <a:latin typeface="Times New Roman" pitchFamily="18" charset="0"/>
              </a:rPr>
              <a:t>else {</a:t>
            </a:r>
            <a:r>
              <a:rPr lang="en-US" sz="1200" b="1" dirty="0">
                <a:latin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</a:rPr>
              <a:t>  </a:t>
            </a:r>
            <a:r>
              <a:rPr lang="en-US" sz="1200" b="1" dirty="0" err="1" smtClean="0">
                <a:latin typeface="Times New Roman" pitchFamily="18" charset="0"/>
              </a:rPr>
              <a:t>fw.write</a:t>
            </a:r>
            <a:r>
              <a:rPr lang="en-US" sz="1200" b="1" dirty="0" smtClean="0">
                <a:latin typeface="Times New Roman" pitchFamily="18" charset="0"/>
              </a:rPr>
              <a:t>(</a:t>
            </a:r>
            <a:r>
              <a:rPr lang="en-US" sz="1200" b="1" dirty="0" err="1" smtClean="0">
                <a:latin typeface="Times New Roman" pitchFamily="18" charset="0"/>
              </a:rPr>
              <a:t>buf</a:t>
            </a:r>
            <a:r>
              <a:rPr lang="en-US" sz="1200" b="1" dirty="0" smtClean="0">
                <a:latin typeface="Times New Roman" pitchFamily="18" charset="0"/>
              </a:rPr>
              <a:t>); }</a:t>
            </a: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  </a:t>
            </a:r>
            <a:r>
              <a:rPr lang="en-US" sz="12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}catch(</a:t>
            </a:r>
            <a:r>
              <a:rPr lang="en-US" sz="1200" b="1" dirty="0" err="1" smtClean="0">
                <a:latin typeface="Times New Roman" pitchFamily="18" charset="0"/>
              </a:rPr>
              <a:t>IOException</a:t>
            </a:r>
            <a:r>
              <a:rPr lang="en-US" sz="1200" b="1" dirty="0" smtClean="0">
                <a:latin typeface="Times New Roman" pitchFamily="18" charset="0"/>
              </a:rPr>
              <a:t>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  <a:r>
              <a:rPr lang="en-US" sz="1200" b="1" dirty="0" err="1" smtClean="0">
                <a:latin typeface="Times New Roman" pitchFamily="18" charset="0"/>
              </a:rPr>
              <a:t>System.out.println</a:t>
            </a:r>
            <a:r>
              <a:rPr lang="en-US" sz="1200" b="1" dirty="0" smtClean="0">
                <a:latin typeface="Times New Roman" pitchFamily="18" charset="0"/>
              </a:rPr>
              <a:t>(“An I/O Error Occurred.”);}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finally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                 	try{ if(</a:t>
            </a:r>
            <a:r>
              <a:rPr lang="en-US" sz="1200" b="1" dirty="0" err="1" smtClean="0">
                <a:latin typeface="Times New Roman" pitchFamily="18" charset="0"/>
              </a:rPr>
              <a:t>fr</a:t>
            </a:r>
            <a:r>
              <a:rPr lang="en-US" sz="1200" b="1" dirty="0" smtClean="0">
                <a:latin typeface="Times New Roman" pitchFamily="18" charset="0"/>
              </a:rPr>
              <a:t>!=null)</a:t>
            </a:r>
            <a:r>
              <a:rPr lang="en-US" sz="1200" b="1" dirty="0" err="1" smtClean="0">
                <a:latin typeface="Times New Roman" pitchFamily="18" charset="0"/>
              </a:rPr>
              <a:t>fr.close</a:t>
            </a:r>
            <a:r>
              <a:rPr lang="en-US" sz="1200" b="1" dirty="0" smtClean="0">
                <a:latin typeface="Times New Roman" pitchFamily="18" charset="0"/>
              </a:rPr>
              <a:t>(); if(</a:t>
            </a:r>
            <a:r>
              <a:rPr lang="en-US" sz="1200" b="1" dirty="0" err="1" smtClean="0">
                <a:latin typeface="Times New Roman" pitchFamily="18" charset="0"/>
              </a:rPr>
              <a:t>br</a:t>
            </a:r>
            <a:r>
              <a:rPr lang="en-US" sz="1200" b="1" dirty="0" smtClean="0">
                <a:latin typeface="Times New Roman" pitchFamily="18" charset="0"/>
              </a:rPr>
              <a:t>!=null)</a:t>
            </a:r>
            <a:r>
              <a:rPr lang="en-US" sz="1200" b="1" dirty="0" err="1" smtClean="0">
                <a:latin typeface="Times New Roman" pitchFamily="18" charset="0"/>
              </a:rPr>
              <a:t>br.close</a:t>
            </a:r>
            <a:r>
              <a:rPr lang="en-US" sz="1200" b="1" dirty="0" smtClean="0">
                <a:latin typeface="Times New Roman" pitchFamily="18" charset="0"/>
              </a:rPr>
              <a:t>();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     		catch((</a:t>
            </a:r>
            <a:r>
              <a:rPr lang="en-US" sz="1200" b="1" dirty="0" err="1" smtClean="0">
                <a:latin typeface="Times New Roman" pitchFamily="18" charset="0"/>
              </a:rPr>
              <a:t>IOException</a:t>
            </a:r>
            <a:r>
              <a:rPr lang="en-US" sz="1200" b="1" dirty="0" smtClean="0">
                <a:latin typeface="Times New Roman" pitchFamily="18" charset="0"/>
              </a:rPr>
              <a:t>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		</a:t>
            </a:r>
            <a:r>
              <a:rPr lang="en-US" sz="1200" b="1" dirty="0" err="1" smtClean="0">
                <a:latin typeface="Times New Roman" pitchFamily="18" charset="0"/>
              </a:rPr>
              <a:t>System.out.println</a:t>
            </a:r>
            <a:r>
              <a:rPr lang="en-US" sz="1200" b="1" dirty="0" smtClean="0">
                <a:latin typeface="Times New Roman" pitchFamily="18" charset="0"/>
              </a:rPr>
              <a:t>(“I/O Error: “+e);}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}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</a:t>
            </a: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}</a:t>
            </a:r>
          </a:p>
          <a:p>
            <a:pPr>
              <a:lnSpc>
                <a:spcPct val="80000"/>
              </a:lnSpc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Scanner Class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924800" cy="5257800"/>
          </a:xfrm>
        </p:spPr>
        <p:txBody>
          <a:bodyPr/>
          <a:lstStyle/>
          <a:p>
            <a:pPr>
              <a:buSzTx/>
              <a:buFont typeface="Wingdings" pitchFamily="2" charset="2"/>
              <a:buChar char="ü"/>
            </a:pPr>
            <a:r>
              <a:rPr lang="en-US" sz="2000" dirty="0">
                <a:solidFill>
                  <a:schemeClr val="hlink"/>
                </a:solidFill>
                <a:latin typeface="Times New Roman" pitchFamily="18" charset="0"/>
              </a:rPr>
              <a:t>Scanner class</a:t>
            </a:r>
            <a:r>
              <a:rPr lang="en-US" sz="2000" dirty="0">
                <a:latin typeface="Times New Roman" pitchFamily="18" charset="0"/>
              </a:rPr>
              <a:t> is used to read input from the keyboard, a file, a string or any source that implements the </a:t>
            </a:r>
            <a:r>
              <a:rPr lang="en-US" sz="2000" b="1" i="1" dirty="0">
                <a:latin typeface="Times New Roman" pitchFamily="18" charset="0"/>
              </a:rPr>
              <a:t>Readable</a:t>
            </a:r>
            <a:r>
              <a:rPr lang="en-US" sz="2000" dirty="0">
                <a:latin typeface="Times New Roman" pitchFamily="18" charset="0"/>
              </a:rPr>
              <a:t> or </a:t>
            </a:r>
            <a:r>
              <a:rPr lang="en-US" sz="2000" b="1" i="1" dirty="0" err="1">
                <a:latin typeface="Times New Roman" pitchFamily="18" charset="0"/>
              </a:rPr>
              <a:t>ReadByteChannel</a:t>
            </a:r>
            <a:r>
              <a:rPr lang="en-US" sz="2000" dirty="0">
                <a:latin typeface="Times New Roman" pitchFamily="18" charset="0"/>
              </a:rPr>
              <a:t>.</a:t>
            </a:r>
          </a:p>
          <a:p>
            <a:pPr>
              <a:buSzTx/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</a:rPr>
              <a:t>Scanner </a:t>
            </a:r>
            <a:r>
              <a:rPr lang="en-US" sz="2000" dirty="0">
                <a:latin typeface="Times New Roman" pitchFamily="18" charset="0"/>
              </a:rPr>
              <a:t>class is under the package of </a:t>
            </a:r>
            <a:r>
              <a:rPr lang="en-US" sz="2000" dirty="0" err="1" smtClean="0">
                <a:latin typeface="Times New Roman" pitchFamily="18" charset="0"/>
              </a:rPr>
              <a:t>java.util</a:t>
            </a:r>
            <a:endParaRPr lang="en-US" sz="2000" dirty="0" smtClean="0">
              <a:latin typeface="Times New Roman" pitchFamily="18" charset="0"/>
            </a:endParaRPr>
          </a:p>
          <a:p>
            <a:pPr>
              <a:buSzTx/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</a:rPr>
              <a:t>Can be created for a String, an </a:t>
            </a:r>
            <a:r>
              <a:rPr lang="en-US" sz="2000" dirty="0" err="1" smtClean="0">
                <a:latin typeface="Times New Roman" pitchFamily="18" charset="0"/>
              </a:rPr>
              <a:t>InputStream</a:t>
            </a:r>
            <a:r>
              <a:rPr lang="en-US" sz="2000" dirty="0" smtClean="0">
                <a:latin typeface="Times New Roman" pitchFamily="18" charset="0"/>
              </a:rPr>
              <a:t>, a File or any object that implements the </a:t>
            </a:r>
            <a:r>
              <a:rPr lang="en-US" sz="2000" b="1" i="1" dirty="0" smtClean="0">
                <a:latin typeface="Times New Roman" pitchFamily="18" charset="0"/>
              </a:rPr>
              <a:t>Readable</a:t>
            </a:r>
            <a:r>
              <a:rPr lang="en-US" sz="2000" dirty="0" smtClean="0">
                <a:latin typeface="Times New Roman" pitchFamily="18" charset="0"/>
              </a:rPr>
              <a:t> or </a:t>
            </a:r>
            <a:r>
              <a:rPr lang="en-US" sz="2000" b="1" i="1" dirty="0" err="1" smtClean="0">
                <a:latin typeface="Times New Roman" pitchFamily="18" charset="0"/>
              </a:rPr>
              <a:t>ReadableByteChannel</a:t>
            </a:r>
            <a:r>
              <a:rPr lang="en-US" sz="2000" dirty="0" smtClean="0">
                <a:latin typeface="Times New Roman" pitchFamily="18" charset="0"/>
              </a:rPr>
              <a:t> interface.</a:t>
            </a:r>
            <a:endParaRPr lang="en-US" sz="2000" dirty="0">
              <a:latin typeface="Times New Roman" pitchFamily="18" charset="0"/>
            </a:endParaRPr>
          </a:p>
          <a:p>
            <a:pPr>
              <a:buSzTx/>
              <a:buFont typeface="Wingdings" pitchFamily="2" charset="2"/>
              <a:buNone/>
            </a:pPr>
            <a:r>
              <a:rPr lang="en-US" sz="2000" b="1" u="sng" dirty="0" smtClean="0">
                <a:latin typeface="Times New Roman" pitchFamily="18" charset="0"/>
              </a:rPr>
              <a:t>Readable </a:t>
            </a:r>
            <a:r>
              <a:rPr lang="en-US" sz="2000" b="1" u="sng" dirty="0">
                <a:latin typeface="Times New Roman" pitchFamily="18" charset="0"/>
              </a:rPr>
              <a:t>Interface:</a:t>
            </a:r>
          </a:p>
          <a:p>
            <a:pPr>
              <a:buSzTx/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</a:rPr>
              <a:t>is included in </a:t>
            </a:r>
            <a:r>
              <a:rPr lang="en-US" sz="2000" dirty="0" err="1">
                <a:latin typeface="Times New Roman" pitchFamily="18" charset="0"/>
              </a:rPr>
              <a:t>Java.lang</a:t>
            </a:r>
            <a:r>
              <a:rPr lang="en-US" sz="2000" dirty="0">
                <a:latin typeface="Times New Roman" pitchFamily="18" charset="0"/>
              </a:rPr>
              <a:t>.</a:t>
            </a:r>
          </a:p>
          <a:p>
            <a:pPr>
              <a:buSzTx/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</a:rPr>
              <a:t>It defines one method:</a:t>
            </a:r>
          </a:p>
          <a:p>
            <a:pPr>
              <a:buSzTx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read(</a:t>
            </a:r>
            <a:r>
              <a:rPr lang="en-US" sz="2000" dirty="0" err="1">
                <a:latin typeface="Times New Roman" pitchFamily="18" charset="0"/>
              </a:rPr>
              <a:t>CharBuffer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buf</a:t>
            </a:r>
            <a:r>
              <a:rPr lang="en-US" sz="2000" dirty="0">
                <a:latin typeface="Times New Roman" pitchFamily="18" charset="0"/>
              </a:rPr>
              <a:t>) throws </a:t>
            </a:r>
            <a:r>
              <a:rPr lang="en-US" sz="2000" dirty="0" err="1">
                <a:latin typeface="Times New Roman" pitchFamily="18" charset="0"/>
              </a:rPr>
              <a:t>IOException</a:t>
            </a:r>
            <a:endParaRPr lang="en-US" sz="2000" dirty="0">
              <a:latin typeface="Times New Roman" pitchFamily="18" charset="0"/>
            </a:endParaRPr>
          </a:p>
          <a:p>
            <a:pPr>
              <a:buSzTx/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It </a:t>
            </a:r>
            <a:r>
              <a:rPr lang="en-US" sz="2000" dirty="0">
                <a:latin typeface="Times New Roman" pitchFamily="18" charset="0"/>
              </a:rPr>
              <a:t>reads characters into </a:t>
            </a:r>
            <a:r>
              <a:rPr lang="en-US" sz="2000" dirty="0" err="1">
                <a:latin typeface="Times New Roman" pitchFamily="18" charset="0"/>
              </a:rPr>
              <a:t>buf</a:t>
            </a:r>
            <a:r>
              <a:rPr lang="en-US" sz="2000" dirty="0">
                <a:latin typeface="Times New Roman" pitchFamily="18" charset="0"/>
              </a:rPr>
              <a:t>. It returns the number of characters read or -1 if an EOF is encountered.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Times New Roman" pitchFamily="18" charset="0"/>
              </a:rPr>
              <a:t>Input from the keyboard: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0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Times New Roman" pitchFamily="18" charset="0"/>
              </a:rPr>
              <a:t>Content of c:\tmp12.txt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Yourself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>
                <a:latin typeface="Times New Roman" pitchFamily="18" charset="0"/>
              </a:rPr>
              <a:t>Try the same program using readLine().</a:t>
            </a:r>
          </a:p>
          <a:p>
            <a:pPr>
              <a:buFont typeface="Wingdings" pitchFamily="2" charset="2"/>
              <a:buChar char="ü"/>
            </a:pPr>
            <a:r>
              <a:rPr lang="en-US" sz="2400">
                <a:latin typeface="Times New Roman" pitchFamily="18" charset="0"/>
              </a:rPr>
              <a:t>Write a program that will copy the content of one file into another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Closing a File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A file can be closed with explicit call to </a:t>
            </a:r>
            <a:r>
              <a:rPr lang="en-US" b="1" i="1" dirty="0" err="1" smtClean="0"/>
              <a:t>stream.close</a:t>
            </a:r>
            <a:r>
              <a:rPr lang="en-US" b="1" i="1" dirty="0" smtClean="0"/>
              <a:t>()</a:t>
            </a:r>
            <a:r>
              <a:rPr lang="en-US" dirty="0" smtClean="0"/>
              <a:t> method.</a:t>
            </a:r>
          </a:p>
          <a:p>
            <a:pPr marL="457200" indent="-457200">
              <a:buAutoNum type="arabicPeriod"/>
            </a:pPr>
            <a:r>
              <a:rPr lang="en-US" dirty="0" smtClean="0"/>
              <a:t>A file can be automatically closed by try with resource specification statements. (Sup</a:t>
            </a:r>
          </a:p>
          <a:p>
            <a:pPr marL="457200" indent="-457200">
              <a:buNone/>
            </a:pPr>
            <a:r>
              <a:rPr lang="en-US" dirty="0" smtClean="0"/>
              <a:t>      ported in JDK 7)</a:t>
            </a:r>
          </a:p>
          <a:p>
            <a:pPr marL="457200" indent="-457200">
              <a:buNone/>
            </a:pPr>
            <a:r>
              <a:rPr lang="en-US" i="1" dirty="0" smtClean="0"/>
              <a:t>     try(resource-specification){</a:t>
            </a:r>
          </a:p>
          <a:p>
            <a:pPr marL="457200" indent="-457200">
              <a:buNone/>
            </a:pPr>
            <a:r>
              <a:rPr lang="en-US" i="1" dirty="0" smtClean="0"/>
              <a:t>		//use the resource</a:t>
            </a:r>
          </a:p>
          <a:p>
            <a:pPr marL="457200" indent="-457200">
              <a:buNone/>
            </a:pPr>
            <a:r>
              <a:rPr lang="en-US" i="1" dirty="0" smtClean="0"/>
              <a:t>	}</a:t>
            </a:r>
          </a:p>
          <a:p>
            <a:pPr marL="457200" indent="-457200">
              <a:buNone/>
            </a:pPr>
            <a:r>
              <a:rPr lang="en-US" dirty="0" smtClean="0"/>
              <a:t>     This feature is known as automatic resource management (ARM).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Example-Writing Data into a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82000" cy="5638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class f_wt1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public static void main(String </a:t>
            </a:r>
            <a:r>
              <a:rPr lang="en-US" sz="1200" b="1" dirty="0" err="1">
                <a:latin typeface="Times New Roman" pitchFamily="18" charset="0"/>
              </a:rPr>
              <a:t>args</a:t>
            </a:r>
            <a:r>
              <a:rPr lang="en-US" sz="1200" b="1" dirty="0">
                <a:latin typeface="Times New Roman" pitchFamily="18" charset="0"/>
              </a:rPr>
              <a:t>[]) </a:t>
            </a:r>
            <a:r>
              <a:rPr lang="en-US" sz="1200" b="1" dirty="0" smtClean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</a:t>
            </a: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>
                <a:latin typeface="Times New Roman" pitchFamily="18" charset="0"/>
              </a:rPr>
              <a:t>               </a:t>
            </a:r>
            <a:r>
              <a:rPr lang="en-US" sz="1200" b="1" dirty="0" smtClean="0">
                <a:latin typeface="Times New Roman" pitchFamily="18" charset="0"/>
              </a:rPr>
              <a:t>try(</a:t>
            </a:r>
            <a:r>
              <a:rPr lang="en-US" sz="1200" b="1" dirty="0" err="1" smtClean="0">
                <a:latin typeface="Times New Roman" pitchFamily="18" charset="0"/>
              </a:rPr>
              <a:t>FileWriter</a:t>
            </a:r>
            <a:r>
              <a:rPr lang="en-US" sz="1200" b="1" dirty="0" smtClean="0">
                <a:latin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</a:rPr>
              <a:t>fw</a:t>
            </a:r>
            <a:r>
              <a:rPr lang="en-US" sz="1200" b="1" dirty="0" smtClean="0">
                <a:latin typeface="Times New Roman" pitchFamily="18" charset="0"/>
              </a:rPr>
              <a:t>=new </a:t>
            </a:r>
            <a:r>
              <a:rPr lang="en-US" sz="1200" b="1" dirty="0" err="1">
                <a:latin typeface="Times New Roman" pitchFamily="18" charset="0"/>
              </a:rPr>
              <a:t>FileWriter</a:t>
            </a:r>
            <a:r>
              <a:rPr lang="en-US" sz="1200" b="1" dirty="0">
                <a:latin typeface="Times New Roman" pitchFamily="18" charset="0"/>
              </a:rPr>
              <a:t>("c:\\tmp12.txt",true</a:t>
            </a:r>
            <a:r>
              <a:rPr lang="en-US" sz="1200" b="1" dirty="0" smtClean="0">
                <a:latin typeface="Times New Roman" pitchFamily="18" charset="0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       </a:t>
            </a:r>
            <a:r>
              <a:rPr lang="en-US" sz="1200" b="1" dirty="0" err="1" smtClean="0">
                <a:latin typeface="Times New Roman" pitchFamily="18" charset="0"/>
              </a:rPr>
              <a:t>BufferedReader</a:t>
            </a:r>
            <a:r>
              <a:rPr lang="en-US" sz="1200" b="1" dirty="0" smtClean="0">
                <a:latin typeface="Times New Roman" pitchFamily="18" charset="0"/>
              </a:rPr>
              <a:t> in=new </a:t>
            </a:r>
            <a:r>
              <a:rPr lang="en-US" sz="1200" b="1" dirty="0" err="1">
                <a:latin typeface="Times New Roman" pitchFamily="18" charset="0"/>
              </a:rPr>
              <a:t>BufferedReader</a:t>
            </a:r>
            <a:r>
              <a:rPr lang="en-US" sz="1200" b="1" dirty="0">
                <a:latin typeface="Times New Roman" pitchFamily="18" charset="0"/>
              </a:rPr>
              <a:t>(new </a:t>
            </a:r>
            <a:r>
              <a:rPr lang="en-US" sz="1200" b="1" dirty="0" err="1">
                <a:latin typeface="Times New Roman" pitchFamily="18" charset="0"/>
              </a:rPr>
              <a:t>InputStreamReader</a:t>
            </a:r>
            <a:r>
              <a:rPr lang="en-US" sz="1200" b="1" dirty="0">
                <a:latin typeface="Times New Roman" pitchFamily="18" charset="0"/>
              </a:rPr>
              <a:t>(</a:t>
            </a:r>
            <a:r>
              <a:rPr lang="en-US" sz="1200" b="1" dirty="0" err="1">
                <a:latin typeface="Times New Roman" pitchFamily="18" charset="0"/>
              </a:rPr>
              <a:t>System.in</a:t>
            </a:r>
            <a:r>
              <a:rPr lang="en-US" sz="1200" b="1" dirty="0">
                <a:latin typeface="Times New Roman" pitchFamily="18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  {</a:t>
            </a:r>
            <a:endParaRPr lang="en-US" sz="1200" b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900" b="1" dirty="0" smtClean="0">
                <a:latin typeface="Times New Roman" pitchFamily="18" charset="0"/>
              </a:rPr>
              <a:t>                </a:t>
            </a:r>
            <a:r>
              <a:rPr lang="en-US" sz="1100" b="1" dirty="0">
                <a:latin typeface="Times New Roman" pitchFamily="18" charset="0"/>
              </a:rPr>
              <a:t>char  </a:t>
            </a:r>
            <a:r>
              <a:rPr lang="en-US" sz="1100" b="1" dirty="0" err="1">
                <a:latin typeface="Times New Roman" pitchFamily="18" charset="0"/>
              </a:rPr>
              <a:t>buf</a:t>
            </a:r>
            <a:r>
              <a:rPr lang="en-US" sz="1100" b="1" dirty="0">
                <a:latin typeface="Times New Roman" pitchFamily="18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 smtClean="0">
                <a:latin typeface="Times New Roman" pitchFamily="18" charset="0"/>
              </a:rPr>
              <a:t>                </a:t>
            </a:r>
            <a:r>
              <a:rPr lang="en-US" sz="1100" b="1" dirty="0">
                <a:latin typeface="Times New Roman" pitchFamily="18" charset="0"/>
              </a:rPr>
              <a:t>while(true)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Times New Roman" pitchFamily="18" charset="0"/>
              </a:rPr>
              <a:t>               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Times New Roman" pitchFamily="18" charset="0"/>
              </a:rPr>
              <a:t>                        </a:t>
            </a:r>
            <a:r>
              <a:rPr lang="en-US" sz="1100" b="1" dirty="0" err="1">
                <a:latin typeface="Times New Roman" pitchFamily="18" charset="0"/>
              </a:rPr>
              <a:t>buf</a:t>
            </a:r>
            <a:r>
              <a:rPr lang="en-US" sz="1100" b="1" dirty="0">
                <a:latin typeface="Times New Roman" pitchFamily="18" charset="0"/>
              </a:rPr>
              <a:t>=(char)</a:t>
            </a:r>
            <a:r>
              <a:rPr lang="en-US" sz="1100" b="1" dirty="0" err="1">
                <a:latin typeface="Times New Roman" pitchFamily="18" charset="0"/>
              </a:rPr>
              <a:t>in.read</a:t>
            </a:r>
            <a:r>
              <a:rPr lang="en-US" sz="1100" b="1" dirty="0">
                <a:latin typeface="Times New Roman" pitchFamily="18" charset="0"/>
              </a:rPr>
              <a:t>();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Times New Roman" pitchFamily="18" charset="0"/>
              </a:rPr>
              <a:t>                        if(</a:t>
            </a:r>
            <a:r>
              <a:rPr lang="en-US" sz="1100" b="1" dirty="0" err="1">
                <a:latin typeface="Times New Roman" pitchFamily="18" charset="0"/>
              </a:rPr>
              <a:t>buf</a:t>
            </a:r>
            <a:r>
              <a:rPr lang="en-US" sz="1100" b="1" dirty="0">
                <a:latin typeface="Times New Roman" pitchFamily="18" charset="0"/>
              </a:rPr>
              <a:t>=='0</a:t>
            </a:r>
            <a:r>
              <a:rPr lang="en-US" sz="1100" b="1" dirty="0" smtClean="0">
                <a:latin typeface="Times New Roman" pitchFamily="18" charset="0"/>
              </a:rPr>
              <a:t>')    </a:t>
            </a:r>
            <a:r>
              <a:rPr lang="en-US" sz="1100" b="1" dirty="0">
                <a:latin typeface="Times New Roman" pitchFamily="18" charset="0"/>
              </a:rPr>
              <a:t>break;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>
                <a:latin typeface="Times New Roman" pitchFamily="18" charset="0"/>
              </a:rPr>
              <a:t>                        </a:t>
            </a:r>
            <a:r>
              <a:rPr lang="en-US" sz="1100" b="1" dirty="0" smtClean="0">
                <a:latin typeface="Times New Roman" pitchFamily="18" charset="0"/>
              </a:rPr>
              <a:t>else {</a:t>
            </a:r>
            <a:r>
              <a:rPr lang="en-US" sz="1100" b="1" dirty="0">
                <a:latin typeface="Times New Roman" pitchFamily="18" charset="0"/>
              </a:rPr>
              <a:t> </a:t>
            </a:r>
            <a:r>
              <a:rPr lang="en-US" sz="1100" b="1" dirty="0" smtClean="0">
                <a:latin typeface="Times New Roman" pitchFamily="18" charset="0"/>
              </a:rPr>
              <a:t>  </a:t>
            </a:r>
            <a:r>
              <a:rPr lang="en-US" sz="1100" b="1" dirty="0" err="1" smtClean="0">
                <a:latin typeface="Times New Roman" pitchFamily="18" charset="0"/>
              </a:rPr>
              <a:t>fw.write</a:t>
            </a:r>
            <a:r>
              <a:rPr lang="en-US" sz="1100" b="1" dirty="0" smtClean="0">
                <a:latin typeface="Times New Roman" pitchFamily="18" charset="0"/>
              </a:rPr>
              <a:t>(</a:t>
            </a:r>
            <a:r>
              <a:rPr lang="en-US" sz="1100" b="1" dirty="0" err="1" smtClean="0">
                <a:latin typeface="Times New Roman" pitchFamily="18" charset="0"/>
              </a:rPr>
              <a:t>buf</a:t>
            </a:r>
            <a:r>
              <a:rPr lang="en-US" sz="1100" b="1" dirty="0" smtClean="0">
                <a:latin typeface="Times New Roman" pitchFamily="18" charset="0"/>
              </a:rPr>
              <a:t>); }</a:t>
            </a:r>
            <a:endParaRPr lang="en-US" sz="1100" b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dirty="0" smtClean="0">
                <a:latin typeface="Times New Roman" pitchFamily="18" charset="0"/>
              </a:rPr>
              <a:t>                </a:t>
            </a:r>
            <a:r>
              <a:rPr lang="en-US" sz="11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}catch(</a:t>
            </a:r>
            <a:r>
              <a:rPr lang="en-US" sz="1200" b="1" dirty="0" err="1" smtClean="0">
                <a:latin typeface="Times New Roman" pitchFamily="18" charset="0"/>
              </a:rPr>
              <a:t>IOException</a:t>
            </a:r>
            <a:r>
              <a:rPr lang="en-US" sz="1200" b="1" dirty="0" smtClean="0">
                <a:latin typeface="Times New Roman" pitchFamily="18" charset="0"/>
              </a:rPr>
              <a:t> e){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  <a:r>
              <a:rPr lang="en-US" sz="1200" b="1" dirty="0" err="1" smtClean="0">
                <a:latin typeface="Times New Roman" pitchFamily="18" charset="0"/>
              </a:rPr>
              <a:t>System.out.println</a:t>
            </a:r>
            <a:r>
              <a:rPr lang="en-US" sz="1200" b="1" dirty="0" smtClean="0">
                <a:latin typeface="Times New Roman" pitchFamily="18" charset="0"/>
              </a:rPr>
              <a:t>(“An I/O Error Occurred.”);}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        </a:t>
            </a:r>
            <a:r>
              <a:rPr lang="en-US" sz="1200" b="1" dirty="0">
                <a:latin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/>
              <a:t>}</a:t>
            </a:r>
          </a:p>
          <a:p>
            <a:pPr>
              <a:lnSpc>
                <a:spcPct val="80000"/>
              </a:lnSpc>
            </a:pPr>
            <a:endParaRPr lang="en-US" sz="12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Try with Resource Statement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 declared in try statement is implicitly final.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scope of the resource is limited to the try-with-resource statement.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Try with resource can be used with those resources that implement the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AutoCloseable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 defined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java.lang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contains close() method.</a:t>
            </a:r>
          </a:p>
          <a:p>
            <a:pPr>
              <a:buFont typeface="Wingdings" pitchFamily="2" charset="2"/>
              <a:buChar char="ü"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Autocloseable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inherited by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Closeable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interface in java.io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 that implements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closeable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also implements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AutoCloseable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Wrapper Class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Encapsulate or wrap the primitive types within a class.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Used to create the object representation of the primitive type.</a:t>
            </a:r>
          </a:p>
          <a:p>
            <a:pPr eaLnBrk="1" hangingPunct="1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b="1" u="sng" dirty="0" smtClean="0">
                <a:latin typeface="Times New Roman" pitchFamily="18" charset="0"/>
              </a:rPr>
              <a:t>Need for Wrapper Classes: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Primitive types are passed by value to a method and cannot passed by references.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</a:rPr>
              <a:t>There are collection classes that deal only with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Wrapper Classes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981200" y="16002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Number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3505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Double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1524000" y="3505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Float</a:t>
            </a: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048000" y="3505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Long</a:t>
            </a:r>
          </a:p>
        </p:txBody>
      </p: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4572000" y="3505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Integer</a:t>
            </a: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6096000" y="3505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Short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7620000" y="3505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Byte</a:t>
            </a: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 flipV="1">
            <a:off x="685800" y="27432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6858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>
            <a:off x="21336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14"/>
          <p:cNvSpPr>
            <a:spLocks noChangeShapeType="1"/>
          </p:cNvSpPr>
          <p:nvPr/>
        </p:nvSpPr>
        <p:spPr bwMode="auto">
          <a:xfrm>
            <a:off x="37338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15"/>
          <p:cNvSpPr>
            <a:spLocks noChangeShapeType="1"/>
          </p:cNvSpPr>
          <p:nvPr/>
        </p:nvSpPr>
        <p:spPr bwMode="auto">
          <a:xfrm>
            <a:off x="5257800" y="2743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Line 16"/>
          <p:cNvSpPr>
            <a:spLocks noChangeShapeType="1"/>
          </p:cNvSpPr>
          <p:nvPr/>
        </p:nvSpPr>
        <p:spPr bwMode="auto">
          <a:xfrm>
            <a:off x="6781800" y="2743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4" name="Line 17"/>
          <p:cNvSpPr>
            <a:spLocks noChangeShapeType="1"/>
          </p:cNvSpPr>
          <p:nvPr/>
        </p:nvSpPr>
        <p:spPr bwMode="auto">
          <a:xfrm>
            <a:off x="8458200" y="2743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>
            <a:off x="3200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2286000" y="4953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Character</a:t>
            </a:r>
          </a:p>
        </p:txBody>
      </p:sp>
      <p:sp>
        <p:nvSpPr>
          <p:cNvPr id="32787" name="Rectangle 20"/>
          <p:cNvSpPr>
            <a:spLocks noChangeArrowheads="1"/>
          </p:cNvSpPr>
          <p:nvPr/>
        </p:nvSpPr>
        <p:spPr bwMode="auto">
          <a:xfrm>
            <a:off x="4419600" y="4953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Boolean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Constructing Primitive Numbers to Object Numbers Using Constructor</a:t>
            </a:r>
          </a:p>
        </p:txBody>
      </p:sp>
      <p:graphicFrame>
        <p:nvGraphicFramePr>
          <p:cNvPr id="29723" name="Group 27"/>
          <p:cNvGraphicFramePr>
            <a:graphicFrameLocks noGrp="1"/>
          </p:cNvGraphicFramePr>
          <p:nvPr>
            <p:ph type="tbl" idx="1"/>
          </p:nvPr>
        </p:nvGraphicFramePr>
        <p:xfrm>
          <a:off x="381000" y="1524000"/>
          <a:ext cx="8305800" cy="4807713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Integer(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Integer(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(Throws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NumberFormatException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Integer Number-&gt; Integer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String-&gt; Integer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Float(f);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Float(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Floating Point Number -&gt; Float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String-&gt; Float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Double(d);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Double(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Number -&gt; Double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-&gt; Double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Long(l);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longVal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new Long(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 Number -&gt; Long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-&gt; Long Object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Converting Object Number to Primitive Number</a:t>
            </a:r>
          </a:p>
        </p:txBody>
      </p:sp>
      <p:graphicFrame>
        <p:nvGraphicFramePr>
          <p:cNvPr id="31760" name="Group 16"/>
          <p:cNvGraphicFramePr>
            <a:graphicFrameLocks noGrp="1"/>
          </p:cNvGraphicFramePr>
          <p:nvPr>
            <p:ph type="tbl" idx="1"/>
          </p:nvPr>
        </p:nvGraphicFramePr>
        <p:xfrm>
          <a:off x="914400" y="1600200"/>
          <a:ext cx="7772400" cy="4530726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 i = IntVal.intValue ();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 f = FloatVal.floatValue 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 l = LongVal.longValue ();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 d = DoubleVal. doubleValue ();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Converting Numbers to String</a:t>
            </a:r>
          </a:p>
        </p:txBody>
      </p:sp>
      <p:graphicFrame>
        <p:nvGraphicFramePr>
          <p:cNvPr id="33808" name="Group 16"/>
          <p:cNvGraphicFramePr>
            <a:graphicFrameLocks noGrp="1"/>
          </p:cNvGraphicFramePr>
          <p:nvPr>
            <p:ph type="tbl" idx="1"/>
          </p:nvPr>
        </p:nvGraphicFramePr>
        <p:xfrm>
          <a:off x="914400" y="1600200"/>
          <a:ext cx="7772400" cy="4530726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 = Integer.toString (i);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 = Float.toString(f);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 = Double.toString(d);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 =  Long.toString(l);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Taking Input from the Keyboard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>
              <a:buSzTx/>
              <a:buFont typeface="Wingdings" pitchFamily="2" charset="2"/>
              <a:buChar char="ü"/>
            </a:pPr>
            <a:r>
              <a:rPr lang="en-US">
                <a:latin typeface="Times New Roman" pitchFamily="18" charset="0"/>
              </a:rPr>
              <a:t>First, Scanner class is connected to System.in which is an object of type InputStream.</a:t>
            </a:r>
          </a:p>
          <a:p>
            <a:pPr>
              <a:buSzTx/>
              <a:buFont typeface="Wingdings" pitchFamily="2" charset="2"/>
              <a:buChar char="ü"/>
            </a:pPr>
            <a:r>
              <a:rPr lang="en-US">
                <a:latin typeface="Times New Roman" pitchFamily="18" charset="0"/>
              </a:rPr>
              <a:t>Then, it uses it’s internal functions to read from System.in</a:t>
            </a:r>
          </a:p>
          <a:p>
            <a:pPr>
              <a:buSzTx/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>
              <a:buSzTx/>
              <a:buFont typeface="Wingdings" pitchFamily="2" charset="2"/>
              <a:buNone/>
            </a:pPr>
            <a:r>
              <a:rPr lang="en-US" b="1" u="sng">
                <a:latin typeface="Times New Roman" pitchFamily="18" charset="0"/>
              </a:rPr>
              <a:t>Example:</a:t>
            </a:r>
          </a:p>
          <a:p>
            <a:pPr lvl="1">
              <a:buSzTx/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Scanner test = new Scanner(System.in);</a:t>
            </a:r>
            <a:r>
              <a:rPr lang="en-US" sz="2800">
                <a:solidFill>
                  <a:srgbClr val="006600"/>
                </a:solidFill>
                <a:latin typeface="Times New Roman" pitchFamily="18" charset="0"/>
              </a:rPr>
              <a:t> </a:t>
            </a:r>
          </a:p>
          <a:p>
            <a:pPr lvl="1">
              <a:buSzTx/>
              <a:buFont typeface="Wingdings" pitchFamily="2" charset="2"/>
              <a:buChar char="ü"/>
            </a:pPr>
            <a:endParaRPr lang="en-US" sz="300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7244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29000" y="5486400"/>
            <a:ext cx="2667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Calls the constructor Scanner(InputStream)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Converting String Object to Numeric Object</a:t>
            </a:r>
          </a:p>
        </p:txBody>
      </p:sp>
      <p:graphicFrame>
        <p:nvGraphicFramePr>
          <p:cNvPr id="35856" name="Group 16"/>
          <p:cNvGraphicFramePr>
            <a:graphicFrameLocks noGrp="1"/>
          </p:cNvGraphicFramePr>
          <p:nvPr>
            <p:ph type="tbl" idx="1"/>
          </p:nvPr>
        </p:nvGraphicFramePr>
        <p:xfrm>
          <a:off x="914400" y="1600200"/>
          <a:ext cx="7772400" cy="4530726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DoubleVal = Double.ValueOf(str);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FloatVal = Float.ValueOf(str);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IntVal = Integer. ValueOf(str);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LongVal = Long.ValueOf(str);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Converting Numeric Strings to Primitive Numbers</a:t>
            </a:r>
          </a:p>
        </p:txBody>
      </p:sp>
      <p:graphicFrame>
        <p:nvGraphicFramePr>
          <p:cNvPr id="37900" name="Group 12"/>
          <p:cNvGraphicFramePr>
            <a:graphicFrameLocks noGrp="1"/>
          </p:cNvGraphicFramePr>
          <p:nvPr>
            <p:ph type="tbl" idx="1"/>
          </p:nvPr>
        </p:nvGraphicFramePr>
        <p:xfrm>
          <a:off x="914400" y="1600200"/>
          <a:ext cx="7924800" cy="228600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 i = Integer.parseInt(str);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 l = Long.parseLong(str);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990600" y="4419600"/>
            <a:ext cx="784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>
                <a:latin typeface="Times New Roman" pitchFamily="18" charset="0"/>
              </a:rPr>
              <a:t>Throws NumberFormatException if the value of the str does not represent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Example-Adding a List of Numbers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import java.io.*;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class </a:t>
            </a:r>
            <a:r>
              <a:rPr lang="en-US" sz="1200" b="1" dirty="0" err="1" smtClean="0">
                <a:latin typeface="Times New Roman" pitchFamily="18" charset="0"/>
              </a:rPr>
              <a:t>java_io</a:t>
            </a:r>
            <a:endParaRPr lang="en-US" sz="1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public static void main(String </a:t>
            </a:r>
            <a:r>
              <a:rPr lang="en-US" sz="1200" b="1" dirty="0" err="1" smtClean="0">
                <a:latin typeface="Times New Roman" pitchFamily="18" charset="0"/>
              </a:rPr>
              <a:t>arags</a:t>
            </a:r>
            <a:r>
              <a:rPr lang="en-US" sz="1200" b="1" dirty="0" smtClean="0">
                <a:latin typeface="Times New Roman" pitchFamily="18" charset="0"/>
              </a:rPr>
              <a:t>[]) throws </a:t>
            </a:r>
            <a:r>
              <a:rPr lang="en-US" sz="1200" b="1" dirty="0" err="1" smtClean="0">
                <a:latin typeface="Times New Roman" pitchFamily="18" charset="0"/>
              </a:rPr>
              <a:t>IOException</a:t>
            </a:r>
            <a:endParaRPr lang="en-US" sz="1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String </a:t>
            </a:r>
            <a:r>
              <a:rPr lang="en-US" sz="1200" b="1" dirty="0" err="1" smtClean="0">
                <a:latin typeface="Times New Roman" pitchFamily="18" charset="0"/>
              </a:rPr>
              <a:t>str</a:t>
            </a:r>
            <a:r>
              <a:rPr lang="en-US" sz="1200" b="1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  <a:r>
              <a:rPr lang="en-US" sz="1200" b="1" dirty="0" err="1" smtClean="0">
                <a:latin typeface="Times New Roman" pitchFamily="18" charset="0"/>
              </a:rPr>
              <a:t>BufferedReader</a:t>
            </a:r>
            <a:r>
              <a:rPr lang="en-US" sz="1200" b="1" dirty="0" smtClean="0">
                <a:latin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</a:rPr>
              <a:t>br</a:t>
            </a:r>
            <a:r>
              <a:rPr lang="en-US" sz="1200" b="1" dirty="0" smtClean="0">
                <a:latin typeface="Times New Roman" pitchFamily="18" charset="0"/>
              </a:rPr>
              <a:t> = new </a:t>
            </a:r>
            <a:r>
              <a:rPr lang="en-US" sz="1200" b="1" dirty="0" err="1" smtClean="0">
                <a:latin typeface="Times New Roman" pitchFamily="18" charset="0"/>
              </a:rPr>
              <a:t>BufferedReader</a:t>
            </a:r>
            <a:r>
              <a:rPr lang="en-US" sz="1200" b="1" dirty="0" smtClean="0">
                <a:latin typeface="Times New Roman" pitchFamily="18" charset="0"/>
              </a:rPr>
              <a:t>(new </a:t>
            </a:r>
            <a:r>
              <a:rPr lang="en-US" sz="1200" b="1" dirty="0" err="1" smtClean="0">
                <a:latin typeface="Times New Roman" pitchFamily="18" charset="0"/>
              </a:rPr>
              <a:t>InputStreamReader</a:t>
            </a:r>
            <a:r>
              <a:rPr lang="en-US" sz="1200" b="1" dirty="0" smtClean="0">
                <a:latin typeface="Times New Roman" pitchFamily="18" charset="0"/>
              </a:rPr>
              <a:t>(</a:t>
            </a:r>
            <a:r>
              <a:rPr lang="en-US" sz="1200" b="1" dirty="0" err="1" smtClean="0">
                <a:latin typeface="Times New Roman" pitchFamily="18" charset="0"/>
              </a:rPr>
              <a:t>System.in</a:t>
            </a:r>
            <a:r>
              <a:rPr lang="en-US" sz="1200" b="1" dirty="0" smtClean="0">
                <a:latin typeface="Times New Roman" pitchFamily="18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  <a:r>
              <a:rPr lang="en-US" sz="1200" b="1" dirty="0" err="1" smtClean="0">
                <a:latin typeface="Times New Roman" pitchFamily="18" charset="0"/>
              </a:rPr>
              <a:t>int</a:t>
            </a:r>
            <a:r>
              <a:rPr lang="en-US" sz="1200" b="1" dirty="0" smtClean="0">
                <a:latin typeface="Times New Roman" pitchFamily="18" charset="0"/>
              </a:rPr>
              <a:t> </a:t>
            </a:r>
            <a:r>
              <a:rPr lang="en-US" sz="1200" b="1" dirty="0" err="1" smtClean="0">
                <a:latin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</a:rPr>
              <a:t>, sum=0;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  <a:r>
              <a:rPr lang="en-US" sz="1200" b="1" dirty="0" err="1" smtClean="0">
                <a:latin typeface="Times New Roman" pitchFamily="18" charset="0"/>
              </a:rPr>
              <a:t>System.out.println</a:t>
            </a:r>
            <a:r>
              <a:rPr lang="en-US" sz="1200" b="1" dirty="0" smtClean="0">
                <a:latin typeface="Times New Roman" pitchFamily="18" charset="0"/>
              </a:rPr>
              <a:t>("Enter input:");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</a:t>
            </a:r>
            <a:r>
              <a:rPr lang="en-US" sz="1200" b="1" dirty="0" err="1" smtClean="0">
                <a:latin typeface="Times New Roman" pitchFamily="18" charset="0"/>
              </a:rPr>
              <a:t>str</a:t>
            </a:r>
            <a:r>
              <a:rPr lang="en-US" sz="1200" b="1" dirty="0" smtClean="0">
                <a:latin typeface="Times New Roman" pitchFamily="18" charset="0"/>
              </a:rPr>
              <a:t>=</a:t>
            </a:r>
            <a:r>
              <a:rPr lang="en-US" sz="1200" b="1" dirty="0" err="1" smtClean="0">
                <a:latin typeface="Times New Roman" pitchFamily="18" charset="0"/>
              </a:rPr>
              <a:t>br.readLine</a:t>
            </a:r>
            <a:r>
              <a:rPr lang="en-US" sz="12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try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	</a:t>
            </a:r>
            <a:r>
              <a:rPr lang="en-US" sz="1200" b="1" dirty="0" err="1" smtClean="0">
                <a:latin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</a:rPr>
              <a:t>=</a:t>
            </a:r>
            <a:r>
              <a:rPr lang="en-US" sz="1200" b="1" dirty="0" err="1" smtClean="0">
                <a:latin typeface="Times New Roman" pitchFamily="18" charset="0"/>
              </a:rPr>
              <a:t>Integer.parseInt</a:t>
            </a:r>
            <a:r>
              <a:rPr lang="en-US" sz="1200" b="1" dirty="0" smtClean="0">
                <a:latin typeface="Times New Roman" pitchFamily="18" charset="0"/>
              </a:rPr>
              <a:t>(</a:t>
            </a:r>
            <a:r>
              <a:rPr lang="en-US" sz="1200" b="1" dirty="0" err="1" smtClean="0">
                <a:latin typeface="Times New Roman" pitchFamily="18" charset="0"/>
              </a:rPr>
              <a:t>str</a:t>
            </a:r>
            <a:r>
              <a:rPr lang="en-US" sz="1200" b="1" dirty="0" smtClean="0">
                <a:latin typeface="Times New Roman" pitchFamily="18" charset="0"/>
              </a:rPr>
              <a:t>);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catch(</a:t>
            </a:r>
            <a:r>
              <a:rPr lang="en-US" sz="1200" b="1" dirty="0" err="1" smtClean="0">
                <a:latin typeface="Times New Roman" pitchFamily="18" charset="0"/>
              </a:rPr>
              <a:t>NumberFormatException</a:t>
            </a:r>
            <a:r>
              <a:rPr lang="en-US" sz="1200" b="1" dirty="0" smtClean="0">
                <a:latin typeface="Times New Roman" pitchFamily="18" charset="0"/>
              </a:rPr>
              <a:t> 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	</a:t>
            </a:r>
            <a:r>
              <a:rPr lang="en-US" sz="1200" b="1" dirty="0" err="1" smtClean="0">
                <a:latin typeface="Times New Roman" pitchFamily="18" charset="0"/>
              </a:rPr>
              <a:t>System.out.println</a:t>
            </a:r>
            <a:r>
              <a:rPr lang="en-US" sz="1200" b="1" dirty="0" smtClean="0">
                <a:latin typeface="Times New Roman" pitchFamily="18" charset="0"/>
              </a:rPr>
              <a:t>("Invalid Number");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	</a:t>
            </a:r>
            <a:r>
              <a:rPr lang="en-US" sz="1200" b="1" dirty="0" err="1" smtClean="0">
                <a:latin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</a:rPr>
              <a:t>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	sum+=</a:t>
            </a:r>
            <a:r>
              <a:rPr lang="en-US" sz="1200" b="1" dirty="0" err="1" smtClean="0">
                <a:latin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}while(</a:t>
            </a:r>
            <a:r>
              <a:rPr lang="en-US" sz="1200" b="1" dirty="0" err="1" smtClean="0">
                <a:latin typeface="Times New Roman" pitchFamily="18" charset="0"/>
              </a:rPr>
              <a:t>i</a:t>
            </a:r>
            <a:r>
              <a:rPr lang="en-US" sz="1200" b="1" dirty="0" smtClean="0">
                <a:latin typeface="Times New Roman" pitchFamily="18" charset="0"/>
              </a:rPr>
              <a:t>!=0);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	</a:t>
            </a:r>
            <a:r>
              <a:rPr lang="en-US" sz="1200" b="1" dirty="0" err="1" smtClean="0">
                <a:latin typeface="Times New Roman" pitchFamily="18" charset="0"/>
              </a:rPr>
              <a:t>System.out.println</a:t>
            </a:r>
            <a:r>
              <a:rPr lang="en-US" sz="1200" b="1" dirty="0" smtClean="0">
                <a:latin typeface="Times New Roman" pitchFamily="18" charset="0"/>
              </a:rPr>
              <a:t>("The sum is:"+sum);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                           </a:t>
            </a:r>
            <a:r>
              <a:rPr lang="en-US" sz="1200" b="1" dirty="0" err="1" smtClean="0">
                <a:latin typeface="Times New Roman" pitchFamily="18" charset="0"/>
              </a:rPr>
              <a:t>br.close</a:t>
            </a:r>
            <a:r>
              <a:rPr lang="en-US" sz="1200" b="1" dirty="0" smtClean="0">
                <a:latin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dirty="0" smtClean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2"/>
            <a:ext cx="8915400" cy="80803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Take an input from the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keyboard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6600"/>
                </a:solidFill>
                <a:latin typeface="Times New Roman" pitchFamily="18" charset="0"/>
              </a:rPr>
              <a:t>import java.util.*;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public static void main(String[] args) {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int value;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  System.out.print(“Enter an Integer number:"); 	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9900"/>
                </a:solidFill>
                <a:latin typeface="Times New Roman" pitchFamily="18" charset="0"/>
              </a:rPr>
              <a:t>	</a:t>
            </a:r>
            <a:r>
              <a:rPr lang="en-US" sz="2000">
                <a:solidFill>
                  <a:srgbClr val="006600"/>
                </a:solidFill>
                <a:latin typeface="Times New Roman" pitchFamily="18" charset="0"/>
              </a:rPr>
              <a:t>Scanner tmp = new Scanner(System.in);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9900"/>
                </a:solidFill>
                <a:latin typeface="Times New Roman" pitchFamily="18" charset="0"/>
              </a:rPr>
              <a:t>	</a:t>
            </a:r>
            <a:r>
              <a:rPr lang="en-US" sz="2000">
                <a:latin typeface="Times New Roman" pitchFamily="18" charset="0"/>
              </a:rPr>
              <a:t>if(</a:t>
            </a:r>
            <a:r>
              <a:rPr lang="en-US" sz="2000">
                <a:solidFill>
                  <a:srgbClr val="006600"/>
                </a:solidFill>
                <a:latin typeface="Times New Roman" pitchFamily="18" charset="0"/>
              </a:rPr>
              <a:t>tmp.hasNextInt()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   {</a:t>
            </a:r>
            <a:endParaRPr lang="en-US" sz="2000">
              <a:solidFill>
                <a:srgbClr val="FF9900"/>
              </a:solidFill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FF9900"/>
                </a:solidFill>
                <a:latin typeface="Times New Roman" pitchFamily="18" charset="0"/>
              </a:rPr>
              <a:t>		</a:t>
            </a:r>
            <a:r>
              <a:rPr lang="en-US" sz="2000">
                <a:solidFill>
                  <a:srgbClr val="006600"/>
                </a:solidFill>
                <a:latin typeface="Times New Roman" pitchFamily="18" charset="0"/>
              </a:rPr>
              <a:t>value=tmp.nextInt();</a:t>
            </a:r>
            <a:r>
              <a:rPr lang="en-US" sz="2000">
                <a:solidFill>
                  <a:srgbClr val="FF9900"/>
                </a:solidFill>
                <a:latin typeface="Times New Roman" pitchFamily="18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       System.out.println(“You have entered: ”+value);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else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	System.out.println(“Not an Integer”);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}	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Scanning Basics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</a:rPr>
              <a:t>A Scanner reads tokens from the underlying source.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</a:rPr>
              <a:t>A token is a portion of input that is delineated by a set of delimiters, which is by default whitespace.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</a:rPr>
              <a:t>A token is read by matching it with a particular regular expression.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</a:rPr>
              <a:t>Scanner follow the procedure below: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1. Determine if a specific type of input is available by calling one of the </a:t>
            </a:r>
            <a:r>
              <a:rPr lang="en-US" sz="2000" b="1" dirty="0" err="1">
                <a:latin typeface="Times New Roman" pitchFamily="18" charset="0"/>
              </a:rPr>
              <a:t>hasNextX</a:t>
            </a:r>
            <a:r>
              <a:rPr lang="en-US" sz="2000" dirty="0">
                <a:latin typeface="Times New Roman" pitchFamily="18" charset="0"/>
              </a:rPr>
              <a:t> methods.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2. If input is available, read it by calling one of </a:t>
            </a:r>
            <a:r>
              <a:rPr lang="en-US" sz="2000" b="1" dirty="0" err="1">
                <a:latin typeface="Times New Roman" pitchFamily="18" charset="0"/>
              </a:rPr>
              <a:t>nextX</a:t>
            </a:r>
            <a:r>
              <a:rPr lang="en-US" sz="2000" dirty="0">
                <a:latin typeface="Times New Roman" pitchFamily="18" charset="0"/>
              </a:rPr>
              <a:t> method.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     3. Repeat the process until the input is exhausted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    4. Close the </a:t>
            </a:r>
            <a:r>
              <a:rPr lang="en-US" sz="2000" b="1" dirty="0" smtClean="0">
                <a:latin typeface="Times New Roman" pitchFamily="18" charset="0"/>
              </a:rPr>
              <a:t>Scanner</a:t>
            </a:r>
            <a:r>
              <a:rPr lang="en-US" sz="2000" dirty="0" smtClean="0">
                <a:latin typeface="Times New Roman" pitchFamily="18" charset="0"/>
              </a:rPr>
              <a:t> by calling </a:t>
            </a:r>
            <a:r>
              <a:rPr lang="en-US" sz="2000" b="1" dirty="0" smtClean="0">
                <a:latin typeface="Times New Roman" pitchFamily="18" charset="0"/>
              </a:rPr>
              <a:t>close()</a:t>
            </a:r>
            <a:r>
              <a:rPr lang="en-US" sz="2000" dirty="0" smtClean="0">
                <a:latin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u="sng" dirty="0">
                <a:latin typeface="Times New Roman" pitchFamily="18" charset="0"/>
              </a:rPr>
              <a:t>Note: </a:t>
            </a:r>
            <a:r>
              <a:rPr lang="en-US" sz="2000" dirty="0">
                <a:latin typeface="Times New Roman" pitchFamily="18" charset="0"/>
              </a:rPr>
              <a:t>if </a:t>
            </a:r>
            <a:r>
              <a:rPr lang="en-US" sz="2000" dirty="0" err="1">
                <a:latin typeface="Times New Roman" pitchFamily="18" charset="0"/>
              </a:rPr>
              <a:t>nextX</a:t>
            </a:r>
            <a:r>
              <a:rPr lang="en-US" sz="2000" dirty="0">
                <a:latin typeface="Times New Roman" pitchFamily="18" charset="0"/>
              </a:rPr>
              <a:t>() method does not find a matching token, it throws a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NoSuchElementException</a:t>
            </a:r>
            <a:r>
              <a:rPr lang="en-US" sz="2000" dirty="0">
                <a:latin typeface="Times New Roman" pitchFamily="18" charset="0"/>
              </a:rPr>
              <a:t>.</a:t>
            </a:r>
            <a:endParaRPr lang="en-US" sz="2000" b="1" u="sng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7318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Important Methods of Scanner Class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</a:rPr>
              <a:t>public Scanner(</a:t>
            </a:r>
            <a:r>
              <a:rPr lang="en-US" sz="1600" dirty="0" err="1">
                <a:latin typeface="Times New Roman" pitchFamily="18" charset="0"/>
              </a:rPr>
              <a:t>InputStream</a:t>
            </a:r>
            <a:r>
              <a:rPr lang="en-US" sz="1600" dirty="0">
                <a:latin typeface="Times New Roman" pitchFamily="18" charset="0"/>
              </a:rPr>
              <a:t> in)	// Scanner(): convenience constructor for an </a:t>
            </a:r>
            <a:r>
              <a:rPr lang="en-US" sz="1600" dirty="0" err="1">
                <a:latin typeface="Times New Roman" pitchFamily="18" charset="0"/>
              </a:rPr>
              <a:t>InputStream</a:t>
            </a:r>
            <a:r>
              <a:rPr lang="en-US" sz="1600" dirty="0">
                <a:latin typeface="Times New Roman" pitchFamily="18" charset="0"/>
              </a:rPr>
              <a:t> object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Times New Roman" pitchFamily="18" charset="0"/>
              </a:rPr>
              <a:t>					 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</a:t>
            </a:r>
            <a:r>
              <a:rPr lang="en-US" sz="1600" dirty="0">
                <a:latin typeface="Times New Roman" pitchFamily="18" charset="0"/>
              </a:rPr>
              <a:t>()        //Return true if another token of any type is available to be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hasNextBoolean</a:t>
            </a:r>
            <a:r>
              <a:rPr lang="en-US" sz="1600" dirty="0">
                <a:latin typeface="Times New Roman" pitchFamily="18" charset="0"/>
              </a:rPr>
              <a:t>()   //Return true if a </a:t>
            </a: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value is available to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hasNextByte</a:t>
            </a:r>
            <a:r>
              <a:rPr lang="en-US" sz="1600" dirty="0">
                <a:latin typeface="Times New Roman" pitchFamily="18" charset="0"/>
              </a:rPr>
              <a:t>()        //Return true if a byte value is available to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hasNextShort</a:t>
            </a:r>
            <a:r>
              <a:rPr lang="en-US" sz="1600" dirty="0">
                <a:latin typeface="Times New Roman" pitchFamily="18" charset="0"/>
              </a:rPr>
              <a:t>()     //Return true if a byte value is available to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hasNextInt</a:t>
            </a:r>
            <a:r>
              <a:rPr lang="en-US" sz="1600" dirty="0">
                <a:latin typeface="Times New Roman" pitchFamily="18" charset="0"/>
              </a:rPr>
              <a:t>()        //Return true if a </a:t>
            </a:r>
            <a:r>
              <a:rPr lang="en-US" sz="1600" dirty="0" err="1">
                <a:latin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</a:rPr>
              <a:t> value is available to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hasNextLong</a:t>
            </a:r>
            <a:r>
              <a:rPr lang="en-US" sz="1600" dirty="0">
                <a:latin typeface="Times New Roman" pitchFamily="18" charset="0"/>
              </a:rPr>
              <a:t>()     //Return true if a long value is available to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hasNextFloat</a:t>
            </a:r>
            <a:r>
              <a:rPr lang="en-US" sz="1600" dirty="0">
                <a:latin typeface="Times New Roman" pitchFamily="18" charset="0"/>
              </a:rPr>
              <a:t>()     //Return true if a float value is available to read.</a:t>
            </a:r>
          </a:p>
          <a:p>
            <a:pPr>
              <a:buFont typeface="Wingdings" pitchFamily="2" charset="2"/>
              <a:buNone/>
            </a:pPr>
            <a:endParaRPr lang="en-US" sz="16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 err="1">
                <a:latin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</a:rPr>
              <a:t>hasNextDouble</a:t>
            </a:r>
            <a:r>
              <a:rPr lang="en-US" sz="1600" dirty="0">
                <a:latin typeface="Times New Roman" pitchFamily="18" charset="0"/>
              </a:rPr>
              <a:t>()     //Return true if a double value is available to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8842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Important Methods of Scanner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int nextInt() 	     // return next token as int value.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short nextShort()   	    // return next token as short value.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byte nextByte()           // return next token as byte value.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long nextLong()	    // return next token as long value.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double nextDouble()  // return next token as double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float nextFloat()	 // return next token as float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String next()	 //return next token of any type from the input source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String nextLine()   	// return the next line of input as a string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Taking Input from the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sz="2400">
                <a:latin typeface="Times New Roman" pitchFamily="18" charset="0"/>
              </a:rPr>
              <a:t>The following lines read data from a file: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FileReader fin = new FileReader(“c:\\f_input.txt”);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    Scanner test = new Scanner(fin);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b="1" u="sng">
                <a:latin typeface="Times New Roman" pitchFamily="18" charset="0"/>
              </a:rPr>
              <a:t>FileReader:</a:t>
            </a:r>
          </a:p>
          <a:p>
            <a:pPr>
              <a:buFont typeface="Wingdings" pitchFamily="2" charset="2"/>
              <a:buNone/>
            </a:pPr>
            <a:r>
              <a:rPr lang="en-US" sz="2400" b="1" u="sng">
                <a:latin typeface="Times New Roman" pitchFamily="18" charset="0"/>
              </a:rPr>
              <a:t>   </a:t>
            </a:r>
            <a:r>
              <a:rPr lang="en-US" sz="2400">
                <a:latin typeface="Times New Roman" pitchFamily="18" charset="0"/>
              </a:rPr>
              <a:t>- belongs to java.io package.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   -It creates an object that can read the content of a file.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35814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286000" y="3733800"/>
            <a:ext cx="5257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Calls the constructor Scanner (Readable from)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-Creates a Scanner that uses the Readable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Taking Input from the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import </a:t>
            </a:r>
            <a:r>
              <a:rPr lang="en-US" sz="1200" dirty="0" err="1">
                <a:latin typeface="Times New Roman" pitchFamily="18" charset="0"/>
              </a:rPr>
              <a:t>java.util</a:t>
            </a:r>
            <a:r>
              <a:rPr lang="en-US" sz="1200" dirty="0">
                <a:latin typeface="Times New Roman" pitchFamily="18" charset="0"/>
              </a:rPr>
              <a:t>.*;</a:t>
            </a:r>
          </a:p>
          <a:p>
            <a:pPr>
              <a:lnSpc>
                <a:spcPct val="80000"/>
              </a:lnSpc>
            </a:pPr>
            <a:endParaRPr lang="en-US" sz="1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class </a:t>
            </a:r>
            <a:r>
              <a:rPr lang="en-US" sz="1200" dirty="0" err="1">
                <a:latin typeface="Times New Roman" pitchFamily="18" charset="0"/>
              </a:rPr>
              <a:t>file_input</a:t>
            </a:r>
            <a:endParaRPr lang="en-US" sz="1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public static void main(String </a:t>
            </a:r>
            <a:r>
              <a:rPr lang="en-US" sz="1200" dirty="0" err="1">
                <a:latin typeface="Times New Roman" pitchFamily="18" charset="0"/>
              </a:rPr>
              <a:t>args</a:t>
            </a:r>
            <a:r>
              <a:rPr lang="en-US" sz="1200" dirty="0">
                <a:latin typeface="Times New Roman" pitchFamily="18" charset="0"/>
              </a:rPr>
              <a:t>[]) throws </a:t>
            </a:r>
            <a:r>
              <a:rPr lang="en-US" sz="1200" dirty="0" err="1">
                <a:latin typeface="Times New Roman" pitchFamily="18" charset="0"/>
              </a:rPr>
              <a:t>IOException</a:t>
            </a:r>
            <a:endParaRPr lang="en-US" sz="1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double </a:t>
            </a:r>
            <a:r>
              <a:rPr lang="en-US" sz="1200" dirty="0" err="1">
                <a:latin typeface="Times New Roman" pitchFamily="18" charset="0"/>
              </a:rPr>
              <a:t>i</a:t>
            </a:r>
            <a:r>
              <a:rPr lang="en-US" sz="1200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String </a:t>
            </a:r>
            <a:r>
              <a:rPr lang="en-US" sz="1200" dirty="0" err="1">
                <a:latin typeface="Times New Roman" pitchFamily="18" charset="0"/>
              </a:rPr>
              <a:t>str</a:t>
            </a:r>
            <a:r>
              <a:rPr lang="en-US" sz="1200" dirty="0">
                <a:latin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             </a:t>
            </a:r>
            <a:r>
              <a:rPr lang="en-US" sz="1200" dirty="0" err="1">
                <a:latin typeface="Times New Roman" pitchFamily="18" charset="0"/>
              </a:rPr>
              <a:t>FileReader</a:t>
            </a:r>
            <a:r>
              <a:rPr lang="en-US" sz="1200" dirty="0">
                <a:latin typeface="Times New Roman" pitchFamily="18" charset="0"/>
              </a:rPr>
              <a:t> fin = new </a:t>
            </a:r>
            <a:r>
              <a:rPr lang="en-US" sz="1200" dirty="0" err="1">
                <a:latin typeface="Times New Roman" pitchFamily="18" charset="0"/>
              </a:rPr>
              <a:t>FileReader</a:t>
            </a:r>
            <a:r>
              <a:rPr lang="en-US" sz="1200" dirty="0">
                <a:latin typeface="Times New Roman" pitchFamily="18" charset="0"/>
              </a:rPr>
              <a:t>("c:\\f_input.txt");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Scanner test = new Scanner(fin);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while(</a:t>
            </a:r>
            <a:r>
              <a:rPr lang="en-US" sz="1200" dirty="0" err="1">
                <a:latin typeface="Times New Roman" pitchFamily="18" charset="0"/>
              </a:rPr>
              <a:t>test.hasNext</a:t>
            </a:r>
            <a:r>
              <a:rPr lang="en-US" sz="1200" dirty="0">
                <a:latin typeface="Times New Roman" pitchFamily="18" charset="0"/>
              </a:rPr>
              <a:t>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if(</a:t>
            </a:r>
            <a:r>
              <a:rPr lang="en-US" sz="1200" dirty="0" err="1">
                <a:latin typeface="Times New Roman" pitchFamily="18" charset="0"/>
              </a:rPr>
              <a:t>test.hasNextDouble</a:t>
            </a:r>
            <a:r>
              <a:rPr lang="en-US" sz="1200" dirty="0">
                <a:latin typeface="Times New Roman" pitchFamily="18" charset="0"/>
              </a:rPr>
              <a:t>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	</a:t>
            </a:r>
            <a:r>
              <a:rPr lang="en-US" sz="1200" dirty="0" err="1">
                <a:latin typeface="Times New Roman" pitchFamily="18" charset="0"/>
              </a:rPr>
              <a:t>i</a:t>
            </a:r>
            <a:r>
              <a:rPr lang="en-US" sz="1200" dirty="0">
                <a:latin typeface="Times New Roman" pitchFamily="18" charset="0"/>
              </a:rPr>
              <a:t>=</a:t>
            </a:r>
            <a:r>
              <a:rPr lang="en-US" sz="1200" dirty="0" err="1">
                <a:latin typeface="Times New Roman" pitchFamily="18" charset="0"/>
              </a:rPr>
              <a:t>test.nextDouble</a:t>
            </a:r>
            <a:r>
              <a:rPr lang="en-US" sz="1200" dirty="0">
                <a:latin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	</a:t>
            </a:r>
            <a:r>
              <a:rPr lang="en-US" sz="1200" dirty="0" err="1">
                <a:latin typeface="Times New Roman" pitchFamily="18" charset="0"/>
              </a:rPr>
              <a:t>System.out.println</a:t>
            </a:r>
            <a:r>
              <a:rPr lang="en-US" sz="1200" dirty="0">
                <a:latin typeface="Times New Roman" pitchFamily="18" charset="0"/>
              </a:rPr>
              <a:t>("The number is:" + </a:t>
            </a:r>
            <a:r>
              <a:rPr lang="en-US" sz="1200" dirty="0" err="1">
                <a:latin typeface="Times New Roman" pitchFamily="18" charset="0"/>
              </a:rPr>
              <a:t>i</a:t>
            </a:r>
            <a:r>
              <a:rPr lang="en-US" sz="1200" dirty="0">
                <a:latin typeface="Times New Roman" pitchFamily="18" charset="0"/>
              </a:rPr>
              <a:t>);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    </a:t>
            </a:r>
            <a:r>
              <a:rPr lang="en-US" sz="1200" dirty="0" smtClean="0">
                <a:latin typeface="Times New Roman" pitchFamily="18" charset="0"/>
              </a:rPr>
              <a:t>	</a:t>
            </a:r>
            <a:r>
              <a:rPr lang="en-US" sz="1200" dirty="0" err="1" smtClean="0">
                <a:latin typeface="Times New Roman" pitchFamily="18" charset="0"/>
              </a:rPr>
              <a:t>str</a:t>
            </a:r>
            <a:r>
              <a:rPr lang="en-US" sz="1200" dirty="0" smtClean="0">
                <a:latin typeface="Times New Roman" pitchFamily="18" charset="0"/>
              </a:rPr>
              <a:t> </a:t>
            </a:r>
            <a:r>
              <a:rPr lang="en-US" sz="1200" dirty="0">
                <a:latin typeface="Times New Roman" pitchFamily="18" charset="0"/>
              </a:rPr>
              <a:t>= </a:t>
            </a:r>
            <a:r>
              <a:rPr lang="en-US" sz="1200" dirty="0" err="1">
                <a:latin typeface="Times New Roman" pitchFamily="18" charset="0"/>
              </a:rPr>
              <a:t>test.next</a:t>
            </a:r>
            <a:r>
              <a:rPr lang="en-US" sz="1200" dirty="0">
                <a:latin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 smtClean="0">
                <a:latin typeface="Times New Roman" pitchFamily="18" charset="0"/>
              </a:rPr>
              <a:t>	</a:t>
            </a:r>
            <a:r>
              <a:rPr lang="en-US" sz="1200" dirty="0">
                <a:latin typeface="Times New Roman" pitchFamily="18" charset="0"/>
              </a:rPr>
              <a:t>			</a:t>
            </a:r>
            <a:r>
              <a:rPr lang="en-US" sz="1200" dirty="0" err="1" smtClean="0">
                <a:latin typeface="Times New Roman" pitchFamily="18" charset="0"/>
              </a:rPr>
              <a:t>System.out.println</a:t>
            </a:r>
            <a:r>
              <a:rPr lang="en-US" sz="1200" dirty="0" smtClean="0">
                <a:latin typeface="Times New Roman" pitchFamily="18" charset="0"/>
              </a:rPr>
              <a:t>(</a:t>
            </a:r>
            <a:r>
              <a:rPr lang="en-US" sz="1200" dirty="0" err="1" smtClean="0">
                <a:latin typeface="Times New Roman" pitchFamily="18" charset="0"/>
              </a:rPr>
              <a:t>str</a:t>
            </a:r>
            <a:r>
              <a:rPr lang="en-US" sz="1200" dirty="0"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                </a:t>
            </a:r>
            <a:r>
              <a:rPr lang="en-US" sz="1200" dirty="0" err="1">
                <a:latin typeface="Times New Roman" pitchFamily="18" charset="0"/>
              </a:rPr>
              <a:t>fin.close</a:t>
            </a:r>
            <a:r>
              <a:rPr lang="en-US" sz="1200" dirty="0">
                <a:latin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200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</TotalTime>
  <Words>1030</Words>
  <Application>Microsoft Office PowerPoint</Application>
  <PresentationFormat>On-screen Show (4:3)</PresentationFormat>
  <Paragraphs>412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Lecture 26</vt:lpstr>
      <vt:lpstr>Scanner Class</vt:lpstr>
      <vt:lpstr>Taking Input from the Keyboard</vt:lpstr>
      <vt:lpstr>Take an input from the keyboard</vt:lpstr>
      <vt:lpstr>Scanning Basics</vt:lpstr>
      <vt:lpstr>Important Methods of Scanner Class</vt:lpstr>
      <vt:lpstr>Important Methods of Scanner Class</vt:lpstr>
      <vt:lpstr>Taking Input from the File</vt:lpstr>
      <vt:lpstr>Taking Input from the File</vt:lpstr>
      <vt:lpstr>Taking Input from a File</vt:lpstr>
      <vt:lpstr>Writing Data into a File</vt:lpstr>
      <vt:lpstr>Reader (Character Stream)</vt:lpstr>
      <vt:lpstr>FileReader</vt:lpstr>
      <vt:lpstr>Useful methods (Inherited from Reader)</vt:lpstr>
      <vt:lpstr>Useful Methods (Inherited from Reader)</vt:lpstr>
      <vt:lpstr>Example-Reading Data from a File</vt:lpstr>
      <vt:lpstr>FileWriter</vt:lpstr>
      <vt:lpstr>FileWriter-Constructors</vt:lpstr>
      <vt:lpstr>Example-Writing Data into a File</vt:lpstr>
      <vt:lpstr>Output</vt:lpstr>
      <vt:lpstr>Try Yourself</vt:lpstr>
      <vt:lpstr>Closing a File</vt:lpstr>
      <vt:lpstr>Example-Writing Data into a File</vt:lpstr>
      <vt:lpstr>Try with Resource Statement</vt:lpstr>
      <vt:lpstr>Wrapper Class</vt:lpstr>
      <vt:lpstr>Wrapper Classes</vt:lpstr>
      <vt:lpstr>Constructing Primitive Numbers to Object Numbers Using Constructor</vt:lpstr>
      <vt:lpstr>Converting Object Number to Primitive Number</vt:lpstr>
      <vt:lpstr>Converting Numbers to String</vt:lpstr>
      <vt:lpstr>Converting String Object to Numeric Object</vt:lpstr>
      <vt:lpstr>Converting Numeric Strings to Primitive Numbers</vt:lpstr>
      <vt:lpstr>Example-Adding a List of Numbers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</dc:title>
  <dc:creator>anu</dc:creator>
  <cp:lastModifiedBy>anu</cp:lastModifiedBy>
  <cp:revision>48</cp:revision>
  <dcterms:created xsi:type="dcterms:W3CDTF">2006-08-16T00:00:00Z</dcterms:created>
  <dcterms:modified xsi:type="dcterms:W3CDTF">2013-05-18T16:47:33Z</dcterms:modified>
</cp:coreProperties>
</file>